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notesSlides/notesSlide333.xml" ContentType="application/vnd.openxmlformats-officedocument.presentationml.notesSlide+xml"/>
  <Override PartName="/ppt/notesSlides/notesSlide334.xml" ContentType="application/vnd.openxmlformats-officedocument.presentationml.notesSlide+xml"/>
  <Override PartName="/ppt/notesSlides/notesSlide335.xml" ContentType="application/vnd.openxmlformats-officedocument.presentationml.notesSlide+xml"/>
  <Override PartName="/ppt/notesSlides/notesSlide3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7.xml" ContentType="application/vnd.openxmlformats-officedocument.presentationml.notesSlide+xml"/>
  <Override PartName="/ppt/notesSlides/notesSlide338.xml" ContentType="application/vnd.openxmlformats-officedocument.presentationml.notesSlide+xml"/>
  <Override PartName="/ppt/notesSlides/notesSlide339.xml" ContentType="application/vnd.openxmlformats-officedocument.presentationml.notesSlide+xml"/>
  <Override PartName="/ppt/notesSlides/notesSlide340.xml" ContentType="application/vnd.openxmlformats-officedocument.presentationml.notesSlide+xml"/>
  <Override PartName="/ppt/notesSlides/notesSlide341.xml" ContentType="application/vnd.openxmlformats-officedocument.presentationml.notesSlide+xml"/>
  <Override PartName="/ppt/notesSlides/notesSlide342.xml" ContentType="application/vnd.openxmlformats-officedocument.presentationml.notesSlide+xml"/>
  <Override PartName="/ppt/notesSlides/notesSlide343.xml" ContentType="application/vnd.openxmlformats-officedocument.presentationml.notesSlide+xml"/>
  <Override PartName="/ppt/notesSlides/notesSlide344.xml" ContentType="application/vnd.openxmlformats-officedocument.presentationml.notesSlide+xml"/>
  <Override PartName="/ppt/notesSlides/notesSlide345.xml" ContentType="application/vnd.openxmlformats-officedocument.presentationml.notesSlide+xml"/>
  <Override PartName="/ppt/notesSlides/notesSlide346.xml" ContentType="application/vnd.openxmlformats-officedocument.presentationml.notesSlide+xml"/>
  <Override PartName="/ppt/notesSlides/notesSlide347.xml" ContentType="application/vnd.openxmlformats-officedocument.presentationml.notesSlide+xml"/>
  <Override PartName="/ppt/notesSlides/notesSlide348.xml" ContentType="application/vnd.openxmlformats-officedocument.presentationml.notesSlide+xml"/>
  <Override PartName="/ppt/notesSlides/notesSlide349.xml" ContentType="application/vnd.openxmlformats-officedocument.presentationml.notesSlide+xml"/>
  <Override PartName="/ppt/notesSlides/notesSlide350.xml" ContentType="application/vnd.openxmlformats-officedocument.presentationml.notesSlide+xml"/>
  <Override PartName="/ppt/notesSlides/notesSlide351.xml" ContentType="application/vnd.openxmlformats-officedocument.presentationml.notesSlide+xml"/>
  <Override PartName="/ppt/notesSlides/notesSlide352.xml" ContentType="application/vnd.openxmlformats-officedocument.presentationml.notesSlide+xml"/>
  <Override PartName="/ppt/notesSlides/notesSlide353.xml" ContentType="application/vnd.openxmlformats-officedocument.presentationml.notesSlide+xml"/>
  <Override PartName="/ppt/notesSlides/notesSlide354.xml" ContentType="application/vnd.openxmlformats-officedocument.presentationml.notesSlide+xml"/>
  <Override PartName="/ppt/notesSlides/notesSlide355.xml" ContentType="application/vnd.openxmlformats-officedocument.presentationml.notesSlide+xml"/>
  <Override PartName="/ppt/notesSlides/notesSlide356.xml" ContentType="application/vnd.openxmlformats-officedocument.presentationml.notesSlide+xml"/>
  <Override PartName="/ppt/notesSlides/notesSlide357.xml" ContentType="application/vnd.openxmlformats-officedocument.presentationml.notesSlide+xml"/>
  <Override PartName="/ppt/notesSlides/notesSlide358.xml" ContentType="application/vnd.openxmlformats-officedocument.presentationml.notesSlide+xml"/>
  <Override PartName="/ppt/notesSlides/notesSlide359.xml" ContentType="application/vnd.openxmlformats-officedocument.presentationml.notesSlide+xml"/>
  <Override PartName="/ppt/notesSlides/notesSlide360.xml" ContentType="application/vnd.openxmlformats-officedocument.presentationml.notesSlide+xml"/>
  <Override PartName="/ppt/notesSlides/notesSlide36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63.xml" ContentType="application/vnd.openxmlformats-officedocument.presentationml.notesSlide+xml"/>
  <Override PartName="/ppt/notesSlides/notesSlide364.xml" ContentType="application/vnd.openxmlformats-officedocument.presentationml.notesSlide+xml"/>
  <Override PartName="/ppt/notesSlides/notesSlide365.xml" ContentType="application/vnd.openxmlformats-officedocument.presentationml.notesSlide+xml"/>
  <Override PartName="/ppt/notesSlides/notesSlide366.xml" ContentType="application/vnd.openxmlformats-officedocument.presentationml.notesSlide+xml"/>
  <Override PartName="/ppt/notesSlides/notesSlide367.xml" ContentType="application/vnd.openxmlformats-officedocument.presentationml.notesSlide+xml"/>
  <Override PartName="/ppt/notesSlides/notesSlide368.xml" ContentType="application/vnd.openxmlformats-officedocument.presentationml.notesSlide+xml"/>
  <Override PartName="/ppt/notesSlides/notesSlide369.xml" ContentType="application/vnd.openxmlformats-officedocument.presentationml.notesSlide+xml"/>
  <Override PartName="/ppt/notesSlides/notesSlide370.xml" ContentType="application/vnd.openxmlformats-officedocument.presentationml.notesSlide+xml"/>
  <Override PartName="/ppt/notesSlides/notesSlide371.xml" ContentType="application/vnd.openxmlformats-officedocument.presentationml.notesSlide+xml"/>
  <Override PartName="/ppt/notesSlides/notesSlide372.xml" ContentType="application/vnd.openxmlformats-officedocument.presentationml.notesSlide+xml"/>
  <Override PartName="/ppt/notesSlides/notesSlide373.xml" ContentType="application/vnd.openxmlformats-officedocument.presentationml.notesSlide+xml"/>
  <Override PartName="/ppt/notesSlides/notesSlide374.xml" ContentType="application/vnd.openxmlformats-officedocument.presentationml.notesSlide+xml"/>
  <Override PartName="/ppt/notesSlides/notesSlide375.xml" ContentType="application/vnd.openxmlformats-officedocument.presentationml.notesSlide+xml"/>
  <Override PartName="/ppt/notesSlides/notesSlide376.xml" ContentType="application/vnd.openxmlformats-officedocument.presentationml.notesSlide+xml"/>
  <Override PartName="/ppt/notesSlides/notesSlide377.xml" ContentType="application/vnd.openxmlformats-officedocument.presentationml.notesSlide+xml"/>
  <Override PartName="/ppt/notesSlides/notesSlide378.xml" ContentType="application/vnd.openxmlformats-officedocument.presentationml.notesSlide+xml"/>
  <Override PartName="/ppt/notesSlides/notesSlide379.xml" ContentType="application/vnd.openxmlformats-officedocument.presentationml.notesSlide+xml"/>
  <Override PartName="/ppt/notesSlides/notesSlide380.xml" ContentType="application/vnd.openxmlformats-officedocument.presentationml.notesSlide+xml"/>
  <Override PartName="/ppt/notesSlides/notesSlide381.xml" ContentType="application/vnd.openxmlformats-officedocument.presentationml.notesSlide+xml"/>
  <Override PartName="/ppt/notesSlides/notesSlide382.xml" ContentType="application/vnd.openxmlformats-officedocument.presentationml.notesSlide+xml"/>
  <Override PartName="/ppt/notesSlides/notesSlide383.xml" ContentType="application/vnd.openxmlformats-officedocument.presentationml.notesSlide+xml"/>
  <Override PartName="/ppt/notesSlides/notesSlide384.xml" ContentType="application/vnd.openxmlformats-officedocument.presentationml.notesSlide+xml"/>
  <Override PartName="/ppt/notesSlides/notesSlide385.xml" ContentType="application/vnd.openxmlformats-officedocument.presentationml.notesSlide+xml"/>
  <Override PartName="/ppt/notesSlides/notesSlide386.xml" ContentType="application/vnd.openxmlformats-officedocument.presentationml.notesSlide+xml"/>
  <Override PartName="/ppt/notesSlides/notesSlide387.xml" ContentType="application/vnd.openxmlformats-officedocument.presentationml.notesSlide+xml"/>
  <Override PartName="/ppt/notesSlides/notesSlide388.xml" ContentType="application/vnd.openxmlformats-officedocument.presentationml.notesSlide+xml"/>
  <Override PartName="/ppt/notesSlides/notesSlide389.xml" ContentType="application/vnd.openxmlformats-officedocument.presentationml.notesSlide+xml"/>
  <Override PartName="/ppt/notesSlides/notesSlide390.xml" ContentType="application/vnd.openxmlformats-officedocument.presentationml.notesSlide+xml"/>
  <Override PartName="/ppt/notesSlides/notesSlide391.xml" ContentType="application/vnd.openxmlformats-officedocument.presentationml.notesSlide+xml"/>
  <Override PartName="/ppt/notesSlides/notesSlide392.xml" ContentType="application/vnd.openxmlformats-officedocument.presentationml.notesSlide+xml"/>
  <Override PartName="/ppt/notesSlides/notesSlide393.xml" ContentType="application/vnd.openxmlformats-officedocument.presentationml.notesSlide+xml"/>
  <Override PartName="/ppt/notesSlides/notesSlide394.xml" ContentType="application/vnd.openxmlformats-officedocument.presentationml.notesSlide+xml"/>
  <Override PartName="/ppt/notesSlides/notesSlide3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4"/>
  </p:notesMasterIdLst>
  <p:sldIdLst>
    <p:sldId id="257" r:id="rId2"/>
    <p:sldId id="258" r:id="rId3"/>
    <p:sldId id="259" r:id="rId4"/>
    <p:sldId id="290" r:id="rId5"/>
    <p:sldId id="291" r:id="rId6"/>
    <p:sldId id="344" r:id="rId7"/>
    <p:sldId id="292" r:id="rId8"/>
    <p:sldId id="293" r:id="rId9"/>
    <p:sldId id="295" r:id="rId10"/>
    <p:sldId id="318" r:id="rId11"/>
    <p:sldId id="345" r:id="rId12"/>
    <p:sldId id="297" r:id="rId13"/>
    <p:sldId id="306" r:id="rId14"/>
    <p:sldId id="347" r:id="rId15"/>
    <p:sldId id="315" r:id="rId16"/>
    <p:sldId id="298" r:id="rId17"/>
    <p:sldId id="382" r:id="rId18"/>
    <p:sldId id="305" r:id="rId19"/>
    <p:sldId id="299" r:id="rId20"/>
    <p:sldId id="307" r:id="rId21"/>
    <p:sldId id="300" r:id="rId22"/>
    <p:sldId id="302" r:id="rId23"/>
    <p:sldId id="381" r:id="rId24"/>
    <p:sldId id="310" r:id="rId25"/>
    <p:sldId id="301" r:id="rId26"/>
    <p:sldId id="313" r:id="rId27"/>
    <p:sldId id="346" r:id="rId28"/>
    <p:sldId id="314" r:id="rId29"/>
    <p:sldId id="303" r:id="rId30"/>
    <p:sldId id="317" r:id="rId31"/>
    <p:sldId id="319" r:id="rId32"/>
    <p:sldId id="320" r:id="rId33"/>
    <p:sldId id="322" r:id="rId34"/>
    <p:sldId id="261" r:id="rId35"/>
    <p:sldId id="323" r:id="rId36"/>
    <p:sldId id="324" r:id="rId37"/>
    <p:sldId id="325" r:id="rId38"/>
    <p:sldId id="356" r:id="rId39"/>
    <p:sldId id="357" r:id="rId40"/>
    <p:sldId id="358" r:id="rId41"/>
    <p:sldId id="359" r:id="rId42"/>
    <p:sldId id="360" r:id="rId43"/>
    <p:sldId id="361" r:id="rId44"/>
    <p:sldId id="281" r:id="rId45"/>
    <p:sldId id="334" r:id="rId46"/>
    <p:sldId id="335" r:id="rId47"/>
    <p:sldId id="364" r:id="rId48"/>
    <p:sldId id="336" r:id="rId49"/>
    <p:sldId id="365" r:id="rId50"/>
    <p:sldId id="366" r:id="rId51"/>
    <p:sldId id="337" r:id="rId52"/>
    <p:sldId id="339" r:id="rId53"/>
    <p:sldId id="367" r:id="rId54"/>
    <p:sldId id="285" r:id="rId55"/>
    <p:sldId id="369" r:id="rId56"/>
    <p:sldId id="370" r:id="rId57"/>
    <p:sldId id="371" r:id="rId58"/>
    <p:sldId id="372" r:id="rId59"/>
    <p:sldId id="373" r:id="rId60"/>
    <p:sldId id="374" r:id="rId61"/>
    <p:sldId id="383" r:id="rId62"/>
    <p:sldId id="384" r:id="rId63"/>
    <p:sldId id="385" r:id="rId64"/>
    <p:sldId id="386" r:id="rId65"/>
    <p:sldId id="387" r:id="rId66"/>
    <p:sldId id="280" r:id="rId67"/>
    <p:sldId id="388" r:id="rId68"/>
    <p:sldId id="282" r:id="rId69"/>
    <p:sldId id="260" r:id="rId70"/>
    <p:sldId id="389" r:id="rId71"/>
    <p:sldId id="262" r:id="rId72"/>
    <p:sldId id="390" r:id="rId73"/>
    <p:sldId id="264" r:id="rId74"/>
    <p:sldId id="265" r:id="rId75"/>
    <p:sldId id="391" r:id="rId76"/>
    <p:sldId id="269" r:id="rId77"/>
    <p:sldId id="270" r:id="rId78"/>
    <p:sldId id="273" r:id="rId79"/>
    <p:sldId id="392" r:id="rId80"/>
    <p:sldId id="276" r:id="rId81"/>
    <p:sldId id="278" r:id="rId82"/>
    <p:sldId id="294" r:id="rId83"/>
    <p:sldId id="296" r:id="rId84"/>
    <p:sldId id="362" r:id="rId85"/>
    <p:sldId id="393" r:id="rId86"/>
    <p:sldId id="394" r:id="rId87"/>
    <p:sldId id="395" r:id="rId88"/>
    <p:sldId id="396" r:id="rId89"/>
    <p:sldId id="397" r:id="rId90"/>
    <p:sldId id="398" r:id="rId91"/>
    <p:sldId id="399" r:id="rId92"/>
    <p:sldId id="321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316" r:id="rId101"/>
    <p:sldId id="407" r:id="rId102"/>
    <p:sldId id="408" r:id="rId103"/>
    <p:sldId id="409" r:id="rId104"/>
    <p:sldId id="410" r:id="rId105"/>
    <p:sldId id="411" r:id="rId106"/>
    <p:sldId id="338" r:id="rId107"/>
    <p:sldId id="340" r:id="rId108"/>
    <p:sldId id="341" r:id="rId109"/>
    <p:sldId id="343" r:id="rId110"/>
    <p:sldId id="412" r:id="rId111"/>
    <p:sldId id="342" r:id="rId112"/>
    <p:sldId id="413" r:id="rId113"/>
    <p:sldId id="414" r:id="rId114"/>
    <p:sldId id="415" r:id="rId115"/>
    <p:sldId id="349" r:id="rId116"/>
    <p:sldId id="416" r:id="rId117"/>
    <p:sldId id="417" r:id="rId118"/>
    <p:sldId id="418" r:id="rId119"/>
    <p:sldId id="419" r:id="rId120"/>
    <p:sldId id="420" r:id="rId121"/>
    <p:sldId id="421" r:id="rId122"/>
    <p:sldId id="422" r:id="rId123"/>
    <p:sldId id="266" r:id="rId124"/>
    <p:sldId id="423" r:id="rId125"/>
    <p:sldId id="271" r:id="rId126"/>
    <p:sldId id="424" r:id="rId127"/>
    <p:sldId id="425" r:id="rId128"/>
    <p:sldId id="426" r:id="rId129"/>
    <p:sldId id="378" r:id="rId130"/>
    <p:sldId id="427" r:id="rId131"/>
    <p:sldId id="377" r:id="rId132"/>
    <p:sldId id="375" r:id="rId133"/>
    <p:sldId id="379" r:id="rId134"/>
    <p:sldId id="376" r:id="rId135"/>
    <p:sldId id="380" r:id="rId136"/>
    <p:sldId id="428" r:id="rId137"/>
    <p:sldId id="429" r:id="rId138"/>
    <p:sldId id="430" r:id="rId139"/>
    <p:sldId id="431" r:id="rId140"/>
    <p:sldId id="277" r:id="rId141"/>
    <p:sldId id="432" r:id="rId142"/>
    <p:sldId id="433" r:id="rId143"/>
    <p:sldId id="355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42" r:id="rId153"/>
    <p:sldId id="443" r:id="rId154"/>
    <p:sldId id="444" r:id="rId155"/>
    <p:sldId id="354" r:id="rId156"/>
    <p:sldId id="445" r:id="rId157"/>
    <p:sldId id="446" r:id="rId158"/>
    <p:sldId id="308" r:id="rId159"/>
    <p:sldId id="309" r:id="rId160"/>
    <p:sldId id="311" r:id="rId161"/>
    <p:sldId id="332" r:id="rId162"/>
    <p:sldId id="333" r:id="rId163"/>
    <p:sldId id="447" r:id="rId164"/>
    <p:sldId id="448" r:id="rId165"/>
    <p:sldId id="353" r:id="rId166"/>
    <p:sldId id="449" r:id="rId167"/>
    <p:sldId id="363" r:id="rId168"/>
    <p:sldId id="450" r:id="rId169"/>
    <p:sldId id="451" r:id="rId170"/>
    <p:sldId id="452" r:id="rId171"/>
    <p:sldId id="368" r:id="rId172"/>
    <p:sldId id="453" r:id="rId173"/>
    <p:sldId id="454" r:id="rId174"/>
    <p:sldId id="455" r:id="rId175"/>
    <p:sldId id="456" r:id="rId176"/>
    <p:sldId id="457" r:id="rId177"/>
    <p:sldId id="458" r:id="rId178"/>
    <p:sldId id="459" r:id="rId179"/>
    <p:sldId id="460" r:id="rId180"/>
    <p:sldId id="461" r:id="rId181"/>
    <p:sldId id="462" r:id="rId182"/>
    <p:sldId id="463" r:id="rId183"/>
    <p:sldId id="267" r:id="rId184"/>
    <p:sldId id="268" r:id="rId185"/>
    <p:sldId id="464" r:id="rId186"/>
    <p:sldId id="465" r:id="rId187"/>
    <p:sldId id="466" r:id="rId188"/>
    <p:sldId id="467" r:id="rId189"/>
    <p:sldId id="304" r:id="rId190"/>
    <p:sldId id="468" r:id="rId191"/>
    <p:sldId id="469" r:id="rId192"/>
    <p:sldId id="470" r:id="rId193"/>
    <p:sldId id="471" r:id="rId194"/>
    <p:sldId id="263" r:id="rId195"/>
    <p:sldId id="472" r:id="rId196"/>
    <p:sldId id="473" r:id="rId197"/>
    <p:sldId id="272" r:id="rId198"/>
    <p:sldId id="474" r:id="rId199"/>
    <p:sldId id="274" r:id="rId200"/>
    <p:sldId id="275" r:id="rId201"/>
    <p:sldId id="475" r:id="rId202"/>
    <p:sldId id="476" r:id="rId203"/>
    <p:sldId id="477" r:id="rId204"/>
    <p:sldId id="279" r:id="rId205"/>
    <p:sldId id="478" r:id="rId206"/>
    <p:sldId id="312" r:id="rId207"/>
    <p:sldId id="479" r:id="rId208"/>
    <p:sldId id="289" r:id="rId209"/>
    <p:sldId id="480" r:id="rId210"/>
    <p:sldId id="481" r:id="rId211"/>
    <p:sldId id="482" r:id="rId212"/>
    <p:sldId id="483" r:id="rId213"/>
    <p:sldId id="484" r:id="rId214"/>
    <p:sldId id="485" r:id="rId215"/>
    <p:sldId id="486" r:id="rId216"/>
    <p:sldId id="487" r:id="rId217"/>
    <p:sldId id="488" r:id="rId218"/>
    <p:sldId id="489" r:id="rId219"/>
    <p:sldId id="490" r:id="rId220"/>
    <p:sldId id="491" r:id="rId221"/>
    <p:sldId id="492" r:id="rId222"/>
    <p:sldId id="493" r:id="rId223"/>
    <p:sldId id="494" r:id="rId224"/>
    <p:sldId id="495" r:id="rId225"/>
    <p:sldId id="496" r:id="rId226"/>
    <p:sldId id="497" r:id="rId227"/>
    <p:sldId id="498" r:id="rId228"/>
    <p:sldId id="499" r:id="rId229"/>
    <p:sldId id="500" r:id="rId230"/>
    <p:sldId id="501" r:id="rId231"/>
    <p:sldId id="502" r:id="rId232"/>
    <p:sldId id="503" r:id="rId233"/>
    <p:sldId id="504" r:id="rId234"/>
    <p:sldId id="505" r:id="rId235"/>
    <p:sldId id="506" r:id="rId236"/>
    <p:sldId id="507" r:id="rId237"/>
    <p:sldId id="508" r:id="rId238"/>
    <p:sldId id="509" r:id="rId239"/>
    <p:sldId id="510" r:id="rId240"/>
    <p:sldId id="511" r:id="rId241"/>
    <p:sldId id="512" r:id="rId242"/>
    <p:sldId id="513" r:id="rId243"/>
    <p:sldId id="514" r:id="rId244"/>
    <p:sldId id="515" r:id="rId245"/>
    <p:sldId id="516" r:id="rId246"/>
    <p:sldId id="517" r:id="rId247"/>
    <p:sldId id="518" r:id="rId248"/>
    <p:sldId id="519" r:id="rId249"/>
    <p:sldId id="520" r:id="rId250"/>
    <p:sldId id="521" r:id="rId251"/>
    <p:sldId id="522" r:id="rId252"/>
    <p:sldId id="523" r:id="rId253"/>
    <p:sldId id="287" r:id="rId254"/>
    <p:sldId id="288" r:id="rId255"/>
    <p:sldId id="524" r:id="rId256"/>
    <p:sldId id="525" r:id="rId257"/>
    <p:sldId id="526" r:id="rId258"/>
    <p:sldId id="527" r:id="rId259"/>
    <p:sldId id="351" r:id="rId260"/>
    <p:sldId id="528" r:id="rId261"/>
    <p:sldId id="529" r:id="rId262"/>
    <p:sldId id="530" r:id="rId263"/>
    <p:sldId id="531" r:id="rId264"/>
    <p:sldId id="532" r:id="rId265"/>
    <p:sldId id="533" r:id="rId266"/>
    <p:sldId id="534" r:id="rId267"/>
    <p:sldId id="535" r:id="rId268"/>
    <p:sldId id="536" r:id="rId269"/>
    <p:sldId id="537" r:id="rId270"/>
    <p:sldId id="538" r:id="rId271"/>
    <p:sldId id="539" r:id="rId272"/>
    <p:sldId id="540" r:id="rId273"/>
    <p:sldId id="541" r:id="rId274"/>
    <p:sldId id="542" r:id="rId275"/>
    <p:sldId id="543" r:id="rId276"/>
    <p:sldId id="544" r:id="rId277"/>
    <p:sldId id="545" r:id="rId278"/>
    <p:sldId id="546" r:id="rId279"/>
    <p:sldId id="547" r:id="rId280"/>
    <p:sldId id="548" r:id="rId281"/>
    <p:sldId id="549" r:id="rId282"/>
    <p:sldId id="601" r:id="rId283"/>
    <p:sldId id="550" r:id="rId284"/>
    <p:sldId id="551" r:id="rId285"/>
    <p:sldId id="552" r:id="rId286"/>
    <p:sldId id="553" r:id="rId287"/>
    <p:sldId id="554" r:id="rId288"/>
    <p:sldId id="555" r:id="rId289"/>
    <p:sldId id="556" r:id="rId290"/>
    <p:sldId id="557" r:id="rId291"/>
    <p:sldId id="558" r:id="rId292"/>
    <p:sldId id="559" r:id="rId293"/>
    <p:sldId id="560" r:id="rId294"/>
    <p:sldId id="561" r:id="rId295"/>
    <p:sldId id="562" r:id="rId296"/>
    <p:sldId id="563" r:id="rId297"/>
    <p:sldId id="564" r:id="rId298"/>
    <p:sldId id="565" r:id="rId299"/>
    <p:sldId id="566" r:id="rId300"/>
    <p:sldId id="567" r:id="rId301"/>
    <p:sldId id="568" r:id="rId302"/>
    <p:sldId id="569" r:id="rId303"/>
    <p:sldId id="570" r:id="rId304"/>
    <p:sldId id="571" r:id="rId305"/>
    <p:sldId id="572" r:id="rId306"/>
    <p:sldId id="573" r:id="rId307"/>
    <p:sldId id="574" r:id="rId308"/>
    <p:sldId id="575" r:id="rId309"/>
    <p:sldId id="576" r:id="rId310"/>
    <p:sldId id="577" r:id="rId311"/>
    <p:sldId id="578" r:id="rId312"/>
    <p:sldId id="579" r:id="rId313"/>
    <p:sldId id="580" r:id="rId314"/>
    <p:sldId id="581" r:id="rId315"/>
    <p:sldId id="582" r:id="rId316"/>
    <p:sldId id="583" r:id="rId317"/>
    <p:sldId id="584" r:id="rId318"/>
    <p:sldId id="585" r:id="rId319"/>
    <p:sldId id="586" r:id="rId320"/>
    <p:sldId id="587" r:id="rId321"/>
    <p:sldId id="588" r:id="rId322"/>
    <p:sldId id="589" r:id="rId323"/>
    <p:sldId id="590" r:id="rId324"/>
    <p:sldId id="331" r:id="rId325"/>
    <p:sldId id="330" r:id="rId326"/>
    <p:sldId id="591" r:id="rId327"/>
    <p:sldId id="350" r:id="rId328"/>
    <p:sldId id="592" r:id="rId329"/>
    <p:sldId id="593" r:id="rId330"/>
    <p:sldId id="594" r:id="rId331"/>
    <p:sldId id="595" r:id="rId332"/>
    <p:sldId id="596" r:id="rId333"/>
    <p:sldId id="597" r:id="rId334"/>
    <p:sldId id="598" r:id="rId335"/>
    <p:sldId id="599" r:id="rId336"/>
    <p:sldId id="600" r:id="rId337"/>
    <p:sldId id="602" r:id="rId338"/>
    <p:sldId id="603" r:id="rId339"/>
    <p:sldId id="604" r:id="rId340"/>
    <p:sldId id="605" r:id="rId341"/>
    <p:sldId id="606" r:id="rId342"/>
    <p:sldId id="607" r:id="rId343"/>
    <p:sldId id="608" r:id="rId344"/>
    <p:sldId id="609" r:id="rId345"/>
    <p:sldId id="610" r:id="rId346"/>
    <p:sldId id="611" r:id="rId347"/>
    <p:sldId id="612" r:id="rId348"/>
    <p:sldId id="613" r:id="rId349"/>
    <p:sldId id="614" r:id="rId350"/>
    <p:sldId id="615" r:id="rId351"/>
    <p:sldId id="616" r:id="rId352"/>
    <p:sldId id="617" r:id="rId353"/>
    <p:sldId id="618" r:id="rId354"/>
    <p:sldId id="619" r:id="rId355"/>
    <p:sldId id="620" r:id="rId356"/>
    <p:sldId id="621" r:id="rId357"/>
    <p:sldId id="622" r:id="rId358"/>
    <p:sldId id="623" r:id="rId359"/>
    <p:sldId id="624" r:id="rId360"/>
    <p:sldId id="625" r:id="rId361"/>
    <p:sldId id="626" r:id="rId362"/>
    <p:sldId id="627" r:id="rId363"/>
    <p:sldId id="628" r:id="rId364"/>
    <p:sldId id="629" r:id="rId365"/>
    <p:sldId id="630" r:id="rId366"/>
    <p:sldId id="631" r:id="rId367"/>
    <p:sldId id="632" r:id="rId368"/>
    <p:sldId id="633" r:id="rId369"/>
    <p:sldId id="634" r:id="rId370"/>
    <p:sldId id="635" r:id="rId371"/>
    <p:sldId id="636" r:id="rId372"/>
    <p:sldId id="637" r:id="rId373"/>
    <p:sldId id="638" r:id="rId374"/>
    <p:sldId id="639" r:id="rId375"/>
    <p:sldId id="640" r:id="rId376"/>
    <p:sldId id="641" r:id="rId377"/>
    <p:sldId id="642" r:id="rId378"/>
    <p:sldId id="643" r:id="rId379"/>
    <p:sldId id="644" r:id="rId380"/>
    <p:sldId id="645" r:id="rId381"/>
    <p:sldId id="646" r:id="rId382"/>
    <p:sldId id="647" r:id="rId383"/>
    <p:sldId id="648" r:id="rId384"/>
    <p:sldId id="649" r:id="rId385"/>
    <p:sldId id="650" r:id="rId386"/>
    <p:sldId id="651" r:id="rId387"/>
    <p:sldId id="652" r:id="rId388"/>
    <p:sldId id="653" r:id="rId389"/>
    <p:sldId id="654" r:id="rId390"/>
    <p:sldId id="655" r:id="rId391"/>
    <p:sldId id="656" r:id="rId392"/>
    <p:sldId id="657" r:id="rId393"/>
    <p:sldId id="658" r:id="rId394"/>
    <p:sldId id="659" r:id="rId395"/>
    <p:sldId id="660" r:id="rId396"/>
    <p:sldId id="661" r:id="rId397"/>
    <p:sldId id="662" r:id="rId398"/>
    <p:sldId id="663" r:id="rId399"/>
    <p:sldId id="664" r:id="rId400"/>
    <p:sldId id="665" r:id="rId401"/>
    <p:sldId id="666" r:id="rId402"/>
    <p:sldId id="667" r:id="rId403"/>
    <p:sldId id="668" r:id="rId404"/>
    <p:sldId id="669" r:id="rId405"/>
    <p:sldId id="670" r:id="rId406"/>
    <p:sldId id="671" r:id="rId407"/>
    <p:sldId id="672" r:id="rId408"/>
    <p:sldId id="673" r:id="rId409"/>
    <p:sldId id="674" r:id="rId410"/>
    <p:sldId id="675" r:id="rId411"/>
    <p:sldId id="676" r:id="rId412"/>
    <p:sldId id="677" r:id="rId413"/>
    <p:sldId id="326" r:id="rId414"/>
    <p:sldId id="327" r:id="rId415"/>
    <p:sldId id="328" r:id="rId416"/>
    <p:sldId id="329" r:id="rId417"/>
    <p:sldId id="678" r:id="rId418"/>
    <p:sldId id="679" r:id="rId419"/>
    <p:sldId id="680" r:id="rId420"/>
    <p:sldId id="681" r:id="rId421"/>
    <p:sldId id="682" r:id="rId422"/>
    <p:sldId id="683" r:id="rId423"/>
    <p:sldId id="684" r:id="rId424"/>
    <p:sldId id="685" r:id="rId425"/>
    <p:sldId id="686" r:id="rId426"/>
    <p:sldId id="687" r:id="rId427"/>
    <p:sldId id="688" r:id="rId428"/>
    <p:sldId id="689" r:id="rId429"/>
    <p:sldId id="283" r:id="rId430"/>
    <p:sldId id="286" r:id="rId431"/>
    <p:sldId id="690" r:id="rId432"/>
    <p:sldId id="691" r:id="rId433"/>
    <p:sldId id="692" r:id="rId434"/>
    <p:sldId id="693" r:id="rId435"/>
    <p:sldId id="694" r:id="rId436"/>
    <p:sldId id="695" r:id="rId437"/>
    <p:sldId id="352" r:id="rId438"/>
    <p:sldId id="696" r:id="rId439"/>
    <p:sldId id="697" r:id="rId440"/>
    <p:sldId id="698" r:id="rId441"/>
    <p:sldId id="699" r:id="rId442"/>
    <p:sldId id="700" r:id="rId443"/>
    <p:sldId id="701" r:id="rId444"/>
    <p:sldId id="702" r:id="rId445"/>
    <p:sldId id="703" r:id="rId446"/>
    <p:sldId id="704" r:id="rId447"/>
    <p:sldId id="705" r:id="rId448"/>
    <p:sldId id="706" r:id="rId449"/>
    <p:sldId id="707" r:id="rId450"/>
    <p:sldId id="708" r:id="rId451"/>
    <p:sldId id="709" r:id="rId452"/>
    <p:sldId id="710" r:id="rId453"/>
    <p:sldId id="711" r:id="rId454"/>
    <p:sldId id="712" r:id="rId455"/>
    <p:sldId id="713" r:id="rId456"/>
    <p:sldId id="714" r:id="rId457"/>
    <p:sldId id="715" r:id="rId458"/>
    <p:sldId id="716" r:id="rId459"/>
    <p:sldId id="717" r:id="rId460"/>
    <p:sldId id="718" r:id="rId461"/>
    <p:sldId id="719" r:id="rId462"/>
    <p:sldId id="720" r:id="rId463"/>
    <p:sldId id="721" r:id="rId464"/>
    <p:sldId id="722" r:id="rId465"/>
    <p:sldId id="723" r:id="rId466"/>
    <p:sldId id="724" r:id="rId467"/>
    <p:sldId id="725" r:id="rId468"/>
    <p:sldId id="726" r:id="rId469"/>
    <p:sldId id="727" r:id="rId470"/>
    <p:sldId id="728" r:id="rId471"/>
    <p:sldId id="729" r:id="rId472"/>
    <p:sldId id="730" r:id="rId473"/>
    <p:sldId id="731" r:id="rId474"/>
    <p:sldId id="732" r:id="rId475"/>
    <p:sldId id="733" r:id="rId476"/>
    <p:sldId id="734" r:id="rId477"/>
    <p:sldId id="735" r:id="rId478"/>
    <p:sldId id="736" r:id="rId479"/>
    <p:sldId id="737" r:id="rId480"/>
    <p:sldId id="738" r:id="rId481"/>
    <p:sldId id="739" r:id="rId482"/>
    <p:sldId id="740" r:id="rId483"/>
    <p:sldId id="741" r:id="rId484"/>
    <p:sldId id="742" r:id="rId485"/>
    <p:sldId id="743" r:id="rId486"/>
    <p:sldId id="744" r:id="rId487"/>
    <p:sldId id="745" r:id="rId488"/>
    <p:sldId id="746" r:id="rId489"/>
    <p:sldId id="747" r:id="rId490"/>
    <p:sldId id="748" r:id="rId491"/>
    <p:sldId id="749" r:id="rId492"/>
    <p:sldId id="750" r:id="rId493"/>
    <p:sldId id="751" r:id="rId494"/>
    <p:sldId id="752" r:id="rId495"/>
    <p:sldId id="753" r:id="rId496"/>
    <p:sldId id="754" r:id="rId497"/>
    <p:sldId id="755" r:id="rId498"/>
    <p:sldId id="756" r:id="rId499"/>
    <p:sldId id="757" r:id="rId500"/>
    <p:sldId id="758" r:id="rId501"/>
    <p:sldId id="759" r:id="rId502"/>
    <p:sldId id="760" r:id="rId503"/>
    <p:sldId id="761" r:id="rId504"/>
    <p:sldId id="762" r:id="rId505"/>
    <p:sldId id="763" r:id="rId506"/>
    <p:sldId id="764" r:id="rId507"/>
    <p:sldId id="765" r:id="rId508"/>
    <p:sldId id="766" r:id="rId509"/>
    <p:sldId id="767" r:id="rId510"/>
    <p:sldId id="768" r:id="rId511"/>
    <p:sldId id="769" r:id="rId512"/>
    <p:sldId id="770" r:id="rId5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853BD-0E6F-4444-AFEE-40F088924C65}">
          <p14:sldIdLst>
            <p14:sldId id="257"/>
            <p14:sldId id="258"/>
            <p14:sldId id="259"/>
            <p14:sldId id="290"/>
            <p14:sldId id="291"/>
            <p14:sldId id="344"/>
            <p14:sldId id="292"/>
            <p14:sldId id="293"/>
            <p14:sldId id="295"/>
            <p14:sldId id="318"/>
            <p14:sldId id="345"/>
            <p14:sldId id="297"/>
            <p14:sldId id="306"/>
            <p14:sldId id="347"/>
            <p14:sldId id="315"/>
            <p14:sldId id="298"/>
            <p14:sldId id="382"/>
            <p14:sldId id="305"/>
            <p14:sldId id="299"/>
            <p14:sldId id="307"/>
            <p14:sldId id="300"/>
            <p14:sldId id="302"/>
            <p14:sldId id="381"/>
            <p14:sldId id="310"/>
            <p14:sldId id="301"/>
            <p14:sldId id="313"/>
            <p14:sldId id="346"/>
            <p14:sldId id="314"/>
            <p14:sldId id="303"/>
            <p14:sldId id="317"/>
            <p14:sldId id="319"/>
            <p14:sldId id="320"/>
            <p14:sldId id="322"/>
            <p14:sldId id="261"/>
            <p14:sldId id="323"/>
            <p14:sldId id="324"/>
            <p14:sldId id="325"/>
            <p14:sldId id="356"/>
            <p14:sldId id="357"/>
            <p14:sldId id="358"/>
            <p14:sldId id="359"/>
            <p14:sldId id="360"/>
            <p14:sldId id="361"/>
            <p14:sldId id="281"/>
            <p14:sldId id="334"/>
            <p14:sldId id="335"/>
            <p14:sldId id="364"/>
            <p14:sldId id="336"/>
            <p14:sldId id="365"/>
            <p14:sldId id="366"/>
            <p14:sldId id="337"/>
            <p14:sldId id="339"/>
            <p14:sldId id="367"/>
            <p14:sldId id="285"/>
            <p14:sldId id="369"/>
            <p14:sldId id="370"/>
            <p14:sldId id="371"/>
            <p14:sldId id="372"/>
            <p14:sldId id="373"/>
            <p14:sldId id="374"/>
            <p14:sldId id="383"/>
            <p14:sldId id="384"/>
            <p14:sldId id="385"/>
            <p14:sldId id="386"/>
            <p14:sldId id="387"/>
            <p14:sldId id="280"/>
            <p14:sldId id="388"/>
            <p14:sldId id="282"/>
            <p14:sldId id="260"/>
            <p14:sldId id="389"/>
            <p14:sldId id="262"/>
            <p14:sldId id="390"/>
            <p14:sldId id="264"/>
            <p14:sldId id="265"/>
            <p14:sldId id="391"/>
            <p14:sldId id="269"/>
            <p14:sldId id="270"/>
            <p14:sldId id="273"/>
            <p14:sldId id="392"/>
            <p14:sldId id="276"/>
            <p14:sldId id="278"/>
            <p14:sldId id="294"/>
            <p14:sldId id="296"/>
            <p14:sldId id="362"/>
            <p14:sldId id="393"/>
            <p14:sldId id="394"/>
            <p14:sldId id="395"/>
            <p14:sldId id="396"/>
            <p14:sldId id="397"/>
            <p14:sldId id="398"/>
            <p14:sldId id="399"/>
            <p14:sldId id="321"/>
            <p14:sldId id="400"/>
            <p14:sldId id="401"/>
            <p14:sldId id="402"/>
            <p14:sldId id="403"/>
            <p14:sldId id="404"/>
            <p14:sldId id="405"/>
            <p14:sldId id="406"/>
            <p14:sldId id="316"/>
            <p14:sldId id="407"/>
            <p14:sldId id="408"/>
            <p14:sldId id="409"/>
            <p14:sldId id="410"/>
            <p14:sldId id="411"/>
            <p14:sldId id="338"/>
            <p14:sldId id="340"/>
            <p14:sldId id="341"/>
            <p14:sldId id="343"/>
            <p14:sldId id="412"/>
            <p14:sldId id="342"/>
            <p14:sldId id="413"/>
            <p14:sldId id="414"/>
            <p14:sldId id="415"/>
            <p14:sldId id="349"/>
            <p14:sldId id="416"/>
          </p14:sldIdLst>
        </p14:section>
        <p14:section name="Default Section" id="{5749DBED-32DB-44CF-B6DC-B0E1F2365F93}">
          <p14:sldIdLst>
            <p14:sldId id="417"/>
            <p14:sldId id="418"/>
          </p14:sldIdLst>
        </p14:section>
        <p14:section name="Introduction" id="{CB30A21E-F933-43D5-8284-CC703A4BE7A7}">
          <p14:sldIdLst>
            <p14:sldId id="419"/>
            <p14:sldId id="420"/>
            <p14:sldId id="421"/>
            <p14:sldId id="422"/>
            <p14:sldId id="266"/>
          </p14:sldIdLst>
        </p14:section>
        <p14:section name="Plurality Systems" id="{F098B0F7-E9A3-4D36-BF98-27289BB4BB7E}">
          <p14:sldIdLst>
            <p14:sldId id="423"/>
            <p14:sldId id="271"/>
            <p14:sldId id="424"/>
            <p14:sldId id="425"/>
            <p14:sldId id="426"/>
            <p14:sldId id="378"/>
            <p14:sldId id="427"/>
            <p14:sldId id="377"/>
            <p14:sldId id="375"/>
            <p14:sldId id="379"/>
            <p14:sldId id="376"/>
            <p14:sldId id="380"/>
            <p14:sldId id="428"/>
            <p14:sldId id="429"/>
            <p14:sldId id="430"/>
            <p14:sldId id="431"/>
            <p14:sldId id="277"/>
            <p14:sldId id="432"/>
            <p14:sldId id="433"/>
            <p14:sldId id="355"/>
          </p14:sldIdLst>
        </p14:section>
        <p14:section name="Majority Systems" id="{246760F3-115B-46E9-86F5-6AF6036C31FC}">
          <p14:sldIdLst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354"/>
          </p14:sldIdLst>
        </p14:section>
        <p14:section name="Proportional Systems" id="{3458064A-DC05-4067-AEB4-701802CC966F}">
          <p14:sldIdLst>
            <p14:sldId id="445"/>
            <p14:sldId id="446"/>
            <p14:sldId id="308"/>
            <p14:sldId id="309"/>
            <p14:sldId id="311"/>
            <p14:sldId id="332"/>
            <p14:sldId id="333"/>
            <p14:sldId id="447"/>
            <p14:sldId id="448"/>
            <p14:sldId id="353"/>
          </p14:sldIdLst>
        </p14:section>
        <p14:section name="Strategic Voting" id="{5564BF89-AA17-4E77-9A4A-5AA772296E37}">
          <p14:sldIdLst>
            <p14:sldId id="449"/>
            <p14:sldId id="363"/>
            <p14:sldId id="450"/>
            <p14:sldId id="451"/>
            <p14:sldId id="452"/>
            <p14:sldId id="368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267"/>
            <p14:sldId id="268"/>
            <p14:sldId id="464"/>
            <p14:sldId id="465"/>
            <p14:sldId id="466"/>
            <p14:sldId id="467"/>
            <p14:sldId id="304"/>
            <p14:sldId id="468"/>
            <p14:sldId id="469"/>
            <p14:sldId id="470"/>
            <p14:sldId id="471"/>
            <p14:sldId id="263"/>
            <p14:sldId id="472"/>
            <p14:sldId id="473"/>
            <p14:sldId id="272"/>
            <p14:sldId id="474"/>
            <p14:sldId id="274"/>
            <p14:sldId id="275"/>
            <p14:sldId id="475"/>
            <p14:sldId id="476"/>
            <p14:sldId id="477"/>
            <p14:sldId id="279"/>
            <p14:sldId id="478"/>
            <p14:sldId id="312"/>
            <p14:sldId id="479"/>
            <p14:sldId id="28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287"/>
            <p14:sldId id="288"/>
            <p14:sldId id="524"/>
            <p14:sldId id="525"/>
            <p14:sldId id="526"/>
            <p14:sldId id="527"/>
            <p14:sldId id="351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601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331"/>
            <p14:sldId id="330"/>
            <p14:sldId id="591"/>
            <p14:sldId id="350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326"/>
            <p14:sldId id="327"/>
            <p14:sldId id="328"/>
            <p14:sldId id="329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283"/>
            <p14:sldId id="286"/>
            <p14:sldId id="690"/>
            <p14:sldId id="691"/>
            <p14:sldId id="692"/>
            <p14:sldId id="693"/>
            <p14:sldId id="694"/>
            <p14:sldId id="695"/>
            <p14:sldId id="352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</p14:sldIdLst>
        </p14:section>
        <p14:section name="Default Section" id="{0FC5440C-B21E-47AB-9DD4-C91C2A4BDBFD}">
          <p14:sldIdLst>
            <p14:sldId id="715"/>
            <p14:sldId id="716"/>
          </p14:sldIdLst>
        </p14:section>
        <p14:section name="Introduction" id="{49579D75-3D0C-42A3-B29A-E088CA7309BD}">
          <p14:sldIdLst>
            <p14:sldId id="717"/>
            <p14:sldId id="718"/>
            <p14:sldId id="719"/>
            <p14:sldId id="720"/>
            <p14:sldId id="721"/>
          </p14:sldIdLst>
        </p14:section>
        <p14:section name="Plurality Systems" id="{4422E342-6EC2-48DA-AAC6-EF2E94CDF85D}">
          <p14:sldIdLst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</p14:sldIdLst>
        </p14:section>
        <p14:section name="Majority Systems" id="{8E6B4BA0-DF4A-47C3-A438-156BFDD84CB2}">
          <p14:sldIdLst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</p14:sldIdLst>
        </p14:section>
        <p14:section name="Proportional Systems" id="{32809A65-2425-4CA8-B66B-787151F378CE}">
          <p14:sldIdLst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</p14:sldIdLst>
        </p14:section>
        <p14:section name="Strategic Voting" id="{F4AB6D09-5848-4E50-8EAA-66A6B73C2112}">
          <p14:sldIdLst>
            <p14:sldId id="764"/>
            <p14:sldId id="765"/>
            <p14:sldId id="766"/>
            <p14:sldId id="767"/>
            <p14:sldId id="768"/>
            <p14:sldId id="769"/>
            <p14:sldId id="770"/>
          </p14:sldIdLst>
        </p14:section>
        <p14:section name="Conclusion" id="{4563071A-895C-4027-A08E-91B97581DDA7}">
          <p14:sldIdLst/>
        </p14:section>
        <p14:section name="Conclusion" id="{F26070E0-8564-427E-9BB5-37B9EC29564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489" Type="http://schemas.openxmlformats.org/officeDocument/2006/relationships/slide" Target="slides/slide48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514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15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516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506" Type="http://schemas.openxmlformats.org/officeDocument/2006/relationships/slide" Target="slides/slide50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517" Type="http://schemas.openxmlformats.org/officeDocument/2006/relationships/theme" Target="theme/theme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slide" Target="slides/slide482.xml"/><Relationship Id="rId518" Type="http://schemas.openxmlformats.org/officeDocument/2006/relationships/tableStyles" Target="tableStyle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slide" Target="slides/slide48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teaching\UBC\POLI%20101%20Government%20of%20Canada\WEEK%2011%20Electoral%20System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Votes and Seats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National Vote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Sheet1!$B$6:$B$10</c:f>
              <c:numCache>
                <c:formatCode>General</c:formatCode>
                <c:ptCount val="5"/>
                <c:pt idx="0">
                  <c:v>39.47</c:v>
                </c:pt>
                <c:pt idx="1">
                  <c:v>31.89</c:v>
                </c:pt>
                <c:pt idx="2">
                  <c:v>19.71</c:v>
                </c:pt>
                <c:pt idx="3">
                  <c:v>4.66</c:v>
                </c:pt>
                <c:pt idx="4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B-43DD-BB11-062B9AC7043B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Seats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54.437869822485212</c:v>
                </c:pt>
                <c:pt idx="1">
                  <c:v>29.289940828402369</c:v>
                </c:pt>
                <c:pt idx="2">
                  <c:v>13.017751479289942</c:v>
                </c:pt>
                <c:pt idx="3">
                  <c:v>2.9585798816568047</c:v>
                </c:pt>
                <c:pt idx="4">
                  <c:v>0.29585798816568049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B-43DD-BB11-062B9AC70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052528"/>
        <c:axId val="453355376"/>
      </c:barChart>
      <c:catAx>
        <c:axId val="34605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55376"/>
        <c:crosses val="autoZero"/>
        <c:auto val="1"/>
        <c:lblAlgn val="ctr"/>
        <c:lblOffset val="100"/>
        <c:noMultiLvlLbl val="0"/>
      </c:catAx>
      <c:valAx>
        <c:axId val="45335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5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Comparison of Votes and Seats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Vote %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33.07</c:v>
                </c:pt>
                <c:pt idx="1">
                  <c:v>34.409999999999997</c:v>
                </c:pt>
                <c:pt idx="2">
                  <c:v>15.93</c:v>
                </c:pt>
                <c:pt idx="3">
                  <c:v>7.69</c:v>
                </c:pt>
                <c:pt idx="4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3-479C-95F0-ED9084D0D847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Seat %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46.449704142011832</c:v>
                </c:pt>
                <c:pt idx="1">
                  <c:v>35.798816568047336</c:v>
                </c:pt>
                <c:pt idx="2">
                  <c:v>7.1005917159763312</c:v>
                </c:pt>
                <c:pt idx="3">
                  <c:v>9.4674556213017755</c:v>
                </c:pt>
                <c:pt idx="4">
                  <c:v>0.8875739644970414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3-479C-95F0-ED9084D0D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339616"/>
        <c:axId val="164124272"/>
      </c:barChart>
      <c:catAx>
        <c:axId val="61533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4272"/>
        <c:crosses val="autoZero"/>
        <c:auto val="1"/>
        <c:lblAlgn val="ctr"/>
        <c:lblOffset val="100"/>
        <c:noMultiLvlLbl val="0"/>
      </c:catAx>
      <c:valAx>
        <c:axId val="1641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3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Political Donation limit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Political Donation limit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Sheet1!$D$6:$D$14</c:f>
              <c:strCache>
                <c:ptCount val="9"/>
                <c:pt idx="0">
                  <c:v>NB</c:v>
                </c:pt>
                <c:pt idx="1">
                  <c:v>NS</c:v>
                </c:pt>
                <c:pt idx="2">
                  <c:v>Alberta</c:v>
                </c:pt>
                <c:pt idx="3">
                  <c:v>Ontario</c:v>
                </c:pt>
                <c:pt idx="4">
                  <c:v>Canada</c:v>
                </c:pt>
                <c:pt idx="5">
                  <c:v>PEI</c:v>
                </c:pt>
                <c:pt idx="6">
                  <c:v>Manitoba</c:v>
                </c:pt>
                <c:pt idx="7">
                  <c:v>British Columbia</c:v>
                </c:pt>
                <c:pt idx="8">
                  <c:v>Quebec</c:v>
                </c:pt>
              </c:strCache>
            </c:strRef>
          </c:cat>
          <c:val>
            <c:numRef>
              <c:f>Sheet1!$E$6:$E$14</c:f>
              <c:numCache>
                <c:formatCode>General</c:formatCode>
                <c:ptCount val="9"/>
                <c:pt idx="0">
                  <c:v>6000</c:v>
                </c:pt>
                <c:pt idx="1">
                  <c:v>5000</c:v>
                </c:pt>
                <c:pt idx="2">
                  <c:v>4000</c:v>
                </c:pt>
                <c:pt idx="3">
                  <c:v>3600</c:v>
                </c:pt>
                <c:pt idx="4">
                  <c:v>3100</c:v>
                </c:pt>
                <c:pt idx="5">
                  <c:v>3000</c:v>
                </c:pt>
                <c:pt idx="6">
                  <c:v>3000</c:v>
                </c:pt>
                <c:pt idx="7">
                  <c:v>1225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3-4F38-B5F4-D20B4C948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9320863"/>
        <c:axId val="1968155727"/>
      </c:barChart>
      <c:catAx>
        <c:axId val="34932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155727"/>
        <c:crosses val="autoZero"/>
        <c:auto val="1"/>
        <c:lblAlgn val="ctr"/>
        <c:lblOffset val="100"/>
        <c:noMultiLvlLbl val="0"/>
      </c:catAx>
      <c:valAx>
        <c:axId val="196815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32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Votes and Seats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National Vote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Sheet1!$B$6:$B$10</c:f>
              <c:numCache>
                <c:formatCode>General</c:formatCode>
                <c:ptCount val="5"/>
                <c:pt idx="0">
                  <c:v>39.47</c:v>
                </c:pt>
                <c:pt idx="1">
                  <c:v>31.89</c:v>
                </c:pt>
                <c:pt idx="2">
                  <c:v>19.71</c:v>
                </c:pt>
                <c:pt idx="3">
                  <c:v>4.66</c:v>
                </c:pt>
                <c:pt idx="4">
                  <c:v>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B-43DD-BB11-062B9AC7043B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Seats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Sheet1!$A$6:$A$10</c:f>
              <c:strCache>
                <c:ptCount val="5"/>
                <c:pt idx="0">
                  <c:v>Liberals</c:v>
                </c:pt>
                <c:pt idx="1">
                  <c:v>Conservative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54.437869822485212</c:v>
                </c:pt>
                <c:pt idx="1">
                  <c:v>29.289940828402369</c:v>
                </c:pt>
                <c:pt idx="2">
                  <c:v>13.017751479289942</c:v>
                </c:pt>
                <c:pt idx="3">
                  <c:v>2.9585798816568047</c:v>
                </c:pt>
                <c:pt idx="4">
                  <c:v>0.29585798816568049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B-43DD-BB11-062B9AC70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052528"/>
        <c:axId val="453355376"/>
      </c:barChart>
      <c:catAx>
        <c:axId val="34605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355376"/>
        <c:crosses val="autoZero"/>
        <c:auto val="1"/>
        <c:lblAlgn val="ctr"/>
        <c:lblOffset val="100"/>
        <c:noMultiLvlLbl val="0"/>
      </c:catAx>
      <c:valAx>
        <c:axId val="45335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5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Comparison of Votes and Seats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Vote %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33.07</c:v>
                </c:pt>
                <c:pt idx="1">
                  <c:v>34.409999999999997</c:v>
                </c:pt>
                <c:pt idx="2">
                  <c:v>15.93</c:v>
                </c:pt>
                <c:pt idx="3">
                  <c:v>7.69</c:v>
                </c:pt>
                <c:pt idx="4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3-479C-95F0-ED9084D0D847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Seat %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Sheet1!$C$4:$C$8</c:f>
              <c:strCache>
                <c:ptCount val="5"/>
                <c:pt idx="0">
                  <c:v>Liberals</c:v>
                </c:pt>
                <c:pt idx="1">
                  <c:v>Conservatives</c:v>
                </c:pt>
                <c:pt idx="2">
                  <c:v>NDP</c:v>
                </c:pt>
                <c:pt idx="3">
                  <c:v>Bloc</c:v>
                </c:pt>
                <c:pt idx="4">
                  <c:v>Green</c:v>
                </c:pt>
              </c:strCache>
            </c:strRef>
          </c:cat>
          <c:val>
            <c:numRef>
              <c:f>Sheet1!$E$4:$E$8</c:f>
              <c:numCache>
                <c:formatCode>General</c:formatCode>
                <c:ptCount val="5"/>
                <c:pt idx="0">
                  <c:v>46.449704142011832</c:v>
                </c:pt>
                <c:pt idx="1">
                  <c:v>35.798816568047336</c:v>
                </c:pt>
                <c:pt idx="2">
                  <c:v>7.1005917159763312</c:v>
                </c:pt>
                <c:pt idx="3">
                  <c:v>9.4674556213017755</c:v>
                </c:pt>
                <c:pt idx="4">
                  <c:v>0.8875739644970414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3-479C-95F0-ED9084D0D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339616"/>
        <c:axId val="164124272"/>
      </c:barChart>
      <c:catAx>
        <c:axId val="61533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24272"/>
        <c:crosses val="autoZero"/>
        <c:auto val="1"/>
        <c:lblAlgn val="ctr"/>
        <c:lblOffset val="100"/>
        <c:noMultiLvlLbl val="0"/>
      </c:catAx>
      <c:valAx>
        <c:axId val="1641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33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169CF-E967-4EF5-B5FB-EC6B59067F0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6927F-1808-4075-A98C-D00EA862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5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6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7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8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1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2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3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5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0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4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6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8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9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0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4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5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6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7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8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9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1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7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5.xml"/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7.xml"/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8.xml"/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1.xml"/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3.xml"/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4.xml"/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8.xml"/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9.xml"/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0.xml"/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2.xml"/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4.xml"/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9.xml"/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0.xml"/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1.xml"/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2.xml"/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3.xml"/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4.xml"/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5.xml"/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8.xml"/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9.xml"/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0.xml"/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1.xml"/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2.xml"/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3.xml"/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4.xml"/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5.xml"/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6.xml"/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8.xml"/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0.xml"/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1.xml"/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4.xml"/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5.xml"/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6.xml"/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8.xml"/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9.xml"/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0.xml"/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3.xml"/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4.xml"/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6.xml"/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7.xml"/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9.xml"/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0.xml"/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1.xml"/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2.xml"/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4.xml"/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6.xml"/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7.xml"/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8.xml"/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9.xml"/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354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417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6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560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0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509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79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79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907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28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057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24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40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77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12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7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072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572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730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105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277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793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9213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628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972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92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96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55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743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910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378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09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489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384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205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53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354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028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3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8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950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45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75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383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118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519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7978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3304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1154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39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401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11446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3230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9984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63542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84938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7980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58559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1781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38320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093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894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4F036-EFAC-40BA-9B9A-C330CC6D87E0}" type="slidenum">
              <a:rPr lang="en-CA" smtClean="0"/>
              <a:t>216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122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365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86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487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22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496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626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4167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962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7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560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496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047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252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40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756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449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786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3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85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1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800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65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616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875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963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7157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7710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End </a:t>
            </a:r>
            <a:r>
              <a:rPr lang="fr-CA" dirty="0" err="1"/>
              <a:t>here</a:t>
            </a:r>
            <a:r>
              <a:rPr lang="fr-CA" dirty="0"/>
              <a:t> on Tuesday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153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248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6943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249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91227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250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46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554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251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26057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20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591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969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14976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7507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791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565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80B1-4BCF-4008-B322-D504BA5F10D7}" type="slidenum">
              <a:rPr lang="en-CA" smtClean="0"/>
              <a:t>259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4821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11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9686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447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04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8624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901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353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86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435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276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752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193A-E16D-4895-BF50-940E2971CDDD}" type="slidenum">
              <a:rPr lang="en-US" smtClean="0"/>
              <a:t>273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5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1807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32621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03186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25177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24528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809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47034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0428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10183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64198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658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8463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8047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4466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5790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734940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984044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912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8630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9926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299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27652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41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652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05826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48682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18155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5401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418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6540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8961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802179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44331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0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630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542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8113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13309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007649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4664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537300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900065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791344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522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69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r>
              <a:rPr lang="en-CA" dirty="0"/>
              <a:t>Details in future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674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873886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85758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99219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21361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89834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7090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162783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02179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33212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326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070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031869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251772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24528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8096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470340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00428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101839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64198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65898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80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1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44666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5790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734940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984044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691259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786302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899265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527652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41688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0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9784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486828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118155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540179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84180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65400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89614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802179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444331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00371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5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43793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81134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133093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007649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46643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537300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900065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791344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5223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697463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87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9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3855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857582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992190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921361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89834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70905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162783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402179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73D1-D9F2-43D2-B718-385B70C4363E}" type="slidenum">
              <a:rPr lang="en-CA" smtClean="0"/>
              <a:t>395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332128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523"/>
      </p:ext>
    </p:extLst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4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4383"/>
      </p:ext>
    </p:extLst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9804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6062"/>
      </p:ext>
    </p:extLst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52385"/>
      </p:ext>
    </p:extLst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5446"/>
      </p:ext>
    </p:extLst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6367"/>
      </p:ext>
    </p:extLst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3866"/>
      </p:ext>
    </p:extLst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6351"/>
      </p:ext>
    </p:extLst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863"/>
      </p:ext>
    </p:extLst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5366"/>
      </p:ext>
    </p:extLst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6705"/>
      </p:ext>
    </p:extLst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7793"/>
      </p:ext>
    </p:extLst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4174"/>
      </p:ext>
    </p:extLst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0975"/>
      </p:ext>
    </p:extLst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3115"/>
      </p:ext>
    </p:extLst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6174"/>
      </p:ext>
    </p:extLst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7274"/>
      </p:ext>
    </p:extLst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1631"/>
      </p:ext>
    </p:extLst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331"/>
      </p:ext>
    </p:extLst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6934"/>
      </p:ext>
    </p:extLst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4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8028"/>
      </p:ext>
    </p:extLst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3761"/>
      </p:ext>
    </p:extLst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67014"/>
      </p:ext>
    </p:extLst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4801"/>
      </p:ext>
    </p:extLst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1723"/>
      </p:ext>
    </p:extLst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1250"/>
      </p:ext>
    </p:extLst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627"/>
      </p:ext>
    </p:extLst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4381"/>
      </p:ext>
    </p:extLst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3867"/>
      </p:ext>
    </p:extLst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8989"/>
      </p:ext>
    </p:extLst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6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9001"/>
      </p:ext>
    </p:extLst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9320"/>
      </p:ext>
    </p:extLst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840"/>
      </p:ext>
    </p:extLst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2922"/>
      </p:ext>
    </p:extLst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7317"/>
      </p:ext>
    </p:extLst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692"/>
      </p:ext>
    </p:extLst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9199"/>
      </p:ext>
    </p:extLst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01839"/>
      </p:ext>
    </p:extLst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6058"/>
      </p:ext>
    </p:extLst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5979"/>
      </p:ext>
    </p:extLst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446"/>
      </p:ext>
    </p:extLst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8809"/>
      </p:ext>
    </p:extLst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AD3F-3DD9-4601-B296-E1E2AB24C731}" type="slidenum">
              <a:rPr lang="en-US" smtClean="0"/>
              <a:t>454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1286"/>
      </p:ext>
    </p:extLst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5603"/>
      </p:ext>
    </p:extLst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01"/>
      </p:ext>
    </p:extLst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5093"/>
      </p:ext>
    </p:extLst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7913"/>
      </p:ext>
    </p:extLst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7907"/>
      </p:ext>
    </p:extLst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9072"/>
      </p:ext>
    </p:extLst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2881"/>
      </p:ext>
    </p:extLst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3291"/>
      </p:ext>
    </p:extLst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2243"/>
      </p:ext>
    </p:extLst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87"/>
      </p:ext>
    </p:extLst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400"/>
      </p:ext>
    </p:extLst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7795"/>
      </p:ext>
    </p:extLst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64"/>
      </p:ext>
    </p:extLst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1219"/>
      </p:ext>
    </p:extLst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4747"/>
      </p:ext>
    </p:extLst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0724"/>
      </p:ext>
    </p:extLst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55726"/>
      </p:ext>
    </p:extLst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5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9913"/>
      </p:ext>
    </p:extLst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1055"/>
      </p:ext>
    </p:extLst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2770"/>
      </p:ext>
    </p:extLst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7931"/>
      </p:ext>
    </p:extLst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92134"/>
      </p:ext>
    </p:extLst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6284"/>
      </p:ext>
    </p:extLst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9729"/>
      </p:ext>
    </p:extLst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922"/>
      </p:ext>
    </p:extLst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8966"/>
      </p:ext>
    </p:extLst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5576"/>
      </p:ext>
    </p:extLst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5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1895"/>
      </p:ext>
    </p:extLst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9100"/>
      </p:ext>
    </p:extLst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3785"/>
      </p:ext>
    </p:extLst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3099"/>
      </p:ext>
    </p:extLst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4898"/>
      </p:ext>
    </p:extLst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3843"/>
      </p:ext>
    </p:extLst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499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2053"/>
      </p:ext>
    </p:extLst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537"/>
      </p:ext>
    </p:extLst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3541"/>
      </p:ext>
    </p:extLst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0285"/>
      </p:ext>
    </p:extLst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3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1148"/>
      </p:ext>
    </p:extLst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9507"/>
      </p:ext>
    </p:extLst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459"/>
      </p:ext>
    </p:extLst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7575"/>
      </p:ext>
    </p:extLst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3837"/>
      </p:ext>
    </p:extLst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61183"/>
      </p:ext>
    </p:extLst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A194E-EEF3-4561-AFDC-18AF42ED8CB1}" type="slidenum">
              <a:rPr lang="en-US" smtClean="0"/>
              <a:t>510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0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168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8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0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21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50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4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7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24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79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0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75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6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46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2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83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99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5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2 options: case by case basis, or coalition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61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5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47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46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25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37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57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40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15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4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0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40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65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96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999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47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81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81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14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16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2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56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75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2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03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97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9F303-3739-4394-833A-D7EB20304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10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72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54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38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32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43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07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13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722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7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679" indent="-176679" defTabSz="942289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586B9-68D4-496A-9F34-D5BD1F09046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DA12-EB88-4239-A3D4-DD8F13366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FB7DE-EB35-4F0E-8C30-1AE29D409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0598-AEE0-405D-B06D-A715C7F3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38C0-7285-40F3-9EF3-0584E579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C807-BE23-42C0-A4F1-9C8EB08E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8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E88E-C872-4754-BB2A-6911F59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0434B-B4A0-4A16-B76B-ACD09C53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E301-06C4-4EB7-924B-4DEE6D2C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6926-6F6B-4FAE-947F-7B0C009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9477-E0F1-49AE-8B12-832E6635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D9A10-2979-4273-9772-13F941D6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4A-B425-4D63-8E27-90051985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5929-E12B-45A2-8CA3-D161E624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A57E-4318-406E-ACE6-3410769D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47EA-D70B-4106-8F3E-6D17A024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DC9-077A-4099-9E04-0253053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F0BC-B0EF-474F-8D01-CB4FBB23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7103-E31A-4912-9174-47839ABC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234A-6C35-4720-84D6-C76E326B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78C0-701E-4F0D-9618-AE83D057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B717-59FA-47E5-BC15-900DF760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F51B-2ACA-4A42-AF27-EBFAB023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7CC2-1987-4BD6-B573-7C4AB3C5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4F9B-BEAA-4FA5-98C7-FC84812E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14D3-2ACA-4095-B394-86C4DFED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F8B7-F598-436B-ADA3-F03A3CA4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F6F-3622-4827-A534-7F65EA7DC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8F91D-A117-4513-89DE-CDDD03A5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75522-6A81-4A98-ABC9-2C42A497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C21FD-17B4-460E-A768-18AC9EC4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59AE-53A6-4FA6-B985-8974B4AF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D2D0-4D83-4A46-A533-874608B7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C7C37-48BF-4DB1-B0C7-85189CA3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C54E-23A3-45E6-AB22-A41D122B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789D5-1FE3-4149-87E3-212930876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BF46-96DE-41D9-92D1-A5441F25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9401D-B833-4B16-B25D-FC87BDCE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C72A6-E10B-45D3-9EFD-765D1483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7D61E-A5CC-439D-9463-B648C9D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BAE5-9F12-491C-B7E7-DD2A4B99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FA5C-EB7C-42E1-BAD5-EEE1851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34904-8B4C-4A1E-8A01-36E0B38C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C028-CA6A-4308-B1AD-88846F47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E8B7B-4A8E-40DB-94B9-083531A9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08FC3-9EFE-4CA4-8DFC-B3BAD899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F6CC0-F75B-4FF0-A707-71E8AAB8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4BE4-07FE-447E-A2D4-9BEA20A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7852-ED01-4B50-8A7F-B1BFF187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DA38D-B6D5-4F84-9578-9D5909A7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75B8-C39A-41F0-B1A5-C5E422F5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E66C9-BEB2-4604-9135-63F140A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C2B8-80FA-4E25-92E4-40547D22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F9ED-0DF8-4830-AB99-A5A3C007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EEAE8-2750-4DAD-A67A-D5E7C8A75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109CC-8783-41AA-B011-CC9C77B6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6ECF-7FEF-4400-8E98-8BEFEA4C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0A4C5-97D1-4044-B5DD-F87AACA3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8EDD-8E34-4D48-933A-ED6AE199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49522-6605-4585-ACD9-3365794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54C2-E08C-4A43-9BBF-963C1BF0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F2A9-1352-4BC8-A645-E039DB2C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4F55-BCE5-47EC-A3D6-454319972D0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DB3A-AEF3-4AA7-8B29-DD92CE227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B5A0-37FD-4214-99A0-92451D293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1106-AF88-4B14-991C-FA87CDDD8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lse.ac.uk/politicsandpolicy/tactical-voting-can-still-occur-under-the-alternative-vote-and-it-may-lead-to-unexpected-outcomes/" TargetMode="External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rc.gouv.qc.ca/documents/relations-canadiennes/politique-affirmation-en.pdf" TargetMode="External"/><Relationship Id="rId2" Type="http://schemas.openxmlformats.org/officeDocument/2006/relationships/hyperlink" Target="https://ici.radio-canada.ca/nouvelle/1037185/quebec-relance-debat-constitutionnel-philippe-couillard-nation-cana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i.radio-canada.ca/nouvelle/1037240/quebec-constitution-philippe-couillard-reactions-pq-qs-caq-plq" TargetMode="Externa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rc.gouv.qc.ca/documents/relations-canadiennes/politique-affirmation-en.pdf" TargetMode="External"/><Relationship Id="rId2" Type="http://schemas.openxmlformats.org/officeDocument/2006/relationships/hyperlink" Target="https://ici.radio-canada.ca/nouvelle/1037185/quebec-relance-debat-constitutionnel-philippe-couillard-nation-cana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i.radio-canada.ca/nouvelle/1037240/quebec-constitution-philippe-couillard-reactions-pq-qs-caq-plq" TargetMode="Externa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3.xml"/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4.xml"/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5.xml"/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6.xml"/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7.xml"/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8.xml"/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9.xml"/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0.xml"/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1.xml"/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2.xml"/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3.xml"/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4.xml"/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5.xml"/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6.xml"/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8.xml"/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9.xml"/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0.xml"/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1.xml"/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3.xml"/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4.xml"/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5.xml"/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6.xml"/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7.xml"/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8.xml"/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9.xml"/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0.xml"/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6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62.xml"/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3.xml"/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4.xml"/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5.xml"/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6.xml"/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7.xml"/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8.xml"/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9.xml"/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0.xml"/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1.xml"/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2.xml"/><Relationship Id="rId1" Type="http://schemas.openxmlformats.org/officeDocument/2006/relationships/slideLayout" Target="../slideLayouts/slideLayout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3.xml"/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4.xml"/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5.xml"/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6.xml"/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8.xml"/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9.xml"/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0.xml"/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1.xml"/><Relationship Id="rId1" Type="http://schemas.openxmlformats.org/officeDocument/2006/relationships/slideLayout" Target="../slideLayouts/slideLayout2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2.xml"/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3.xml"/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4.xml"/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6.xml"/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7.xml"/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8.xml"/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9.xml"/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0.xml"/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1.xml"/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2.xml"/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3.xml"/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lse.ac.uk/politicsandpolicy/tactical-voting-can-still-occur-under-the-alternative-vote-and-it-may-lead-to-unexpected-outcomes/" TargetMode="External"/><Relationship Id="rId2" Type="http://schemas.openxmlformats.org/officeDocument/2006/relationships/notesSlide" Target="../notesSlides/notesSlide395.xml"/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334A-8DD5-4F63-9CAF-73FDFBF46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202: </a:t>
            </a:r>
            <a:r>
              <a:rPr lang="en-US" dirty="0"/>
              <a:t>The Government </a:t>
            </a:r>
            <a:r>
              <a:rPr lang="en-US"/>
              <a:t>of Canada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72C7A-E38A-43E0-BD46-C9AB62877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The Legislature</a:t>
            </a:r>
          </a:p>
        </p:txBody>
      </p:sp>
    </p:spTree>
    <p:extLst>
      <p:ext uri="{BB962C8B-B14F-4D97-AF65-F5344CB8AC3E}">
        <p14:creationId xmlns:p14="http://schemas.microsoft.com/office/powerpoint/2010/main" val="310922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675"/>
            <a:ext cx="10515600" cy="1325563"/>
          </a:xfrm>
        </p:spPr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5FBA1-4A49-4AE1-954C-235E27A8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04888"/>
            <a:ext cx="8572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876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5E7-F03A-48C2-97D8-536252C2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A4CB-C855-441E-8034-5FCED938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Legally</a:t>
            </a:r>
            <a:r>
              <a:rPr lang="fr-CA" dirty="0"/>
              <a:t> </a:t>
            </a:r>
            <a:r>
              <a:rPr lang="fr-CA" dirty="0" err="1"/>
              <a:t>speaking</a:t>
            </a:r>
            <a:r>
              <a:rPr lang="fr-CA" dirty="0"/>
              <a:t>,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equal</a:t>
            </a:r>
            <a:r>
              <a:rPr lang="fr-CA" dirty="0"/>
              <a:t> to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exception are the </a:t>
            </a:r>
            <a:r>
              <a:rPr lang="fr-CA" dirty="0" err="1"/>
              <a:t>ministers</a:t>
            </a:r>
            <a:r>
              <a:rPr lang="fr-CA" dirty="0"/>
              <a:t> of international </a:t>
            </a:r>
            <a:r>
              <a:rPr lang="fr-CA" dirty="0" err="1"/>
              <a:t>trade</a:t>
            </a:r>
            <a:r>
              <a:rPr lang="fr-CA" dirty="0"/>
              <a:t> and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aid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are </a:t>
            </a:r>
            <a:r>
              <a:rPr lang="fr-CA" dirty="0" err="1"/>
              <a:t>charged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assisting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of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an </a:t>
            </a:r>
            <a:r>
              <a:rPr lang="fr-CA" dirty="0" err="1"/>
              <a:t>informal</a:t>
            </a:r>
            <a:r>
              <a:rPr lang="fr-CA" dirty="0"/>
              <a:t> </a:t>
            </a:r>
            <a:r>
              <a:rPr lang="fr-CA" dirty="0" err="1"/>
              <a:t>hierarchy</a:t>
            </a:r>
            <a:r>
              <a:rPr lang="fr-CA" dirty="0"/>
              <a:t> </a:t>
            </a:r>
            <a:r>
              <a:rPr lang="fr-CA" dirty="0" err="1"/>
              <a:t>across</a:t>
            </a:r>
            <a:r>
              <a:rPr lang="fr-CA" dirty="0"/>
              <a:t> </a:t>
            </a:r>
            <a:r>
              <a:rPr lang="fr-CA" dirty="0" err="1"/>
              <a:t>ministries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Finance,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 and Justice are all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prestigious</a:t>
            </a:r>
            <a:r>
              <a:rPr lang="fr-CA" dirty="0"/>
              <a:t> and </a:t>
            </a:r>
            <a:r>
              <a:rPr lang="fr-CA" dirty="0" err="1"/>
              <a:t>give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a lot of influence.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83071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Cabinet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in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tasks</a:t>
            </a:r>
            <a:r>
              <a:rPr lang="fr-CA" dirty="0"/>
              <a:t> by </a:t>
            </a:r>
            <a:r>
              <a:rPr lang="fr-CA" dirty="0" err="1"/>
              <a:t>two</a:t>
            </a:r>
            <a:r>
              <a:rPr lang="fr-CA" dirty="0"/>
              <a:t> institutions </a:t>
            </a:r>
            <a:r>
              <a:rPr lang="fr-CA" dirty="0" err="1"/>
              <a:t>within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Privy</a:t>
            </a:r>
            <a:r>
              <a:rPr lang="fr-CA" dirty="0"/>
              <a:t> Council Office (PCO) </a:t>
            </a:r>
            <a:r>
              <a:rPr lang="fr-CA" dirty="0" err="1"/>
              <a:t>is</a:t>
            </a:r>
            <a:r>
              <a:rPr lang="fr-CA" dirty="0"/>
              <a:t> a body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neutral. It </a:t>
            </a:r>
            <a:r>
              <a:rPr lang="fr-CA" dirty="0" err="1"/>
              <a:t>represents</a:t>
            </a:r>
            <a:r>
              <a:rPr lang="fr-CA" dirty="0"/>
              <a:t> the State and the public administration.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person</a:t>
            </a:r>
            <a:r>
              <a:rPr lang="fr-CA" dirty="0"/>
              <a:t> at the top of the PCO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Council. </a:t>
            </a:r>
          </a:p>
          <a:p>
            <a:endParaRPr lang="fr-CA" dirty="0"/>
          </a:p>
          <a:p>
            <a:r>
              <a:rPr lang="fr-CA" dirty="0"/>
              <a:t>The PCO supports the Cabinet </a:t>
            </a:r>
            <a:r>
              <a:rPr lang="fr-CA" dirty="0" err="1"/>
              <a:t>with</a:t>
            </a:r>
            <a:r>
              <a:rPr lang="fr-CA" dirty="0"/>
              <a:t> administrative and </a:t>
            </a:r>
            <a:r>
              <a:rPr lang="fr-CA" dirty="0" err="1"/>
              <a:t>policy</a:t>
            </a:r>
            <a:r>
              <a:rPr lang="fr-CA" dirty="0"/>
              <a:t> issues. (not </a:t>
            </a:r>
            <a:r>
              <a:rPr lang="fr-CA" dirty="0" err="1"/>
              <a:t>politics</a:t>
            </a:r>
            <a:r>
              <a:rPr lang="fr-CA" dirty="0"/>
              <a:t>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90033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Prime </a:t>
            </a:r>
            <a:r>
              <a:rPr lang="fr-CA" dirty="0" err="1"/>
              <a:t>Minister’s</a:t>
            </a:r>
            <a:r>
              <a:rPr lang="fr-CA" dirty="0"/>
              <a:t> Office (PMO)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for the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PCO’s</a:t>
            </a:r>
            <a:r>
              <a:rPr lang="fr-CA" dirty="0"/>
              <a:t> job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, the </a:t>
            </a:r>
            <a:r>
              <a:rPr lang="fr-CA" dirty="0" err="1"/>
              <a:t>PMO’s</a:t>
            </a:r>
            <a:r>
              <a:rPr lang="fr-CA" dirty="0"/>
              <a:t> job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endParaRPr lang="en-US" dirty="0"/>
          </a:p>
          <a:p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advise</a:t>
            </a:r>
            <a:r>
              <a:rPr lang="fr-CA" dirty="0"/>
              <a:t> on the </a:t>
            </a:r>
            <a:r>
              <a:rPr lang="fr-CA" dirty="0" err="1"/>
              <a:t>political</a:t>
            </a:r>
            <a:r>
              <a:rPr lang="fr-CA" dirty="0"/>
              <a:t> implications of a </a:t>
            </a:r>
            <a:r>
              <a:rPr lang="fr-CA" dirty="0" err="1"/>
              <a:t>decision</a:t>
            </a:r>
            <a:r>
              <a:rPr lang="fr-CA" dirty="0"/>
              <a:t> and </a:t>
            </a:r>
            <a:r>
              <a:rPr lang="fr-CA" dirty="0" err="1"/>
              <a:t>maintain</a:t>
            </a:r>
            <a:r>
              <a:rPr lang="fr-CA" dirty="0"/>
              <a:t> a positive media image of the PM and Cabinet. </a:t>
            </a:r>
          </a:p>
          <a:p>
            <a:endParaRPr lang="en-US" dirty="0"/>
          </a:p>
          <a:p>
            <a:r>
              <a:rPr lang="en-US" dirty="0"/>
              <a:t>Plays an important role in controlling the public image of the PM/government. </a:t>
            </a:r>
          </a:p>
        </p:txBody>
      </p:sp>
    </p:spTree>
    <p:extLst>
      <p:ext uri="{BB962C8B-B14F-4D97-AF65-F5344CB8AC3E}">
        <p14:creationId xmlns:p14="http://schemas.microsoft.com/office/powerpoint/2010/main" val="33247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79912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As </a:t>
            </a:r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seen</a:t>
            </a:r>
            <a:r>
              <a:rPr lang="fr-CA" dirty="0"/>
              <a:t>, the Prime </a:t>
            </a:r>
            <a:r>
              <a:rPr lang="fr-CA" dirty="0" err="1"/>
              <a:t>Minister</a:t>
            </a:r>
            <a:r>
              <a:rPr lang="fr-CA" dirty="0"/>
              <a:t> has a lot of power. </a:t>
            </a:r>
          </a:p>
          <a:p>
            <a:endParaRPr lang="fr-CA" dirty="0"/>
          </a:p>
          <a:p>
            <a:r>
              <a:rPr lang="fr-CA" dirty="0"/>
              <a:t>The PM can </a:t>
            </a:r>
            <a:r>
              <a:rPr lang="fr-CA" dirty="0" err="1"/>
              <a:t>easily</a:t>
            </a:r>
            <a:r>
              <a:rPr lang="fr-CA" dirty="0"/>
              <a:t> </a:t>
            </a:r>
            <a:r>
              <a:rPr lang="fr-CA" dirty="0" err="1"/>
              <a:t>pass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The PM </a:t>
            </a:r>
            <a:r>
              <a:rPr lang="fr-CA" dirty="0" err="1"/>
              <a:t>controls</a:t>
            </a:r>
            <a:r>
              <a:rPr lang="fr-CA" dirty="0"/>
              <a:t> the Cabinet </a:t>
            </a:r>
          </a:p>
          <a:p>
            <a:endParaRPr lang="fr-CA" dirty="0"/>
          </a:p>
          <a:p>
            <a:r>
              <a:rPr lang="fr-CA" dirty="0"/>
              <a:t>The PM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by the PCO and PMO. </a:t>
            </a:r>
          </a:p>
        </p:txBody>
      </p:sp>
    </p:spTree>
    <p:extLst>
      <p:ext uri="{BB962C8B-B14F-4D97-AF65-F5344CB8AC3E}">
        <p14:creationId xmlns:p14="http://schemas.microsoft.com/office/powerpoint/2010/main" val="33226249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has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to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Prime </a:t>
            </a:r>
            <a:r>
              <a:rPr lang="fr-CA" dirty="0" err="1"/>
              <a:t>Minister</a:t>
            </a:r>
            <a:r>
              <a:rPr lang="fr-CA" dirty="0"/>
              <a:t> in Canada has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power.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prefer</a:t>
            </a:r>
            <a:r>
              <a:rPr lang="fr-CA" dirty="0"/>
              <a:t> a </a:t>
            </a:r>
            <a:r>
              <a:rPr lang="fr-CA" dirty="0" err="1"/>
              <a:t>collegial</a:t>
            </a:r>
            <a:r>
              <a:rPr lang="fr-CA" dirty="0"/>
              <a:t> Cabinet.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vocal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critics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probably</a:t>
            </a:r>
            <a:r>
              <a:rPr lang="fr-CA" dirty="0"/>
              <a:t> Donald Savoie.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Savoie </a:t>
            </a:r>
            <a:r>
              <a:rPr lang="fr-CA" sz="3200" dirty="0" err="1"/>
              <a:t>does</a:t>
            </a:r>
            <a:r>
              <a:rPr lang="fr-CA" sz="3200" dirty="0"/>
              <a:t> not mince </a:t>
            </a:r>
            <a:r>
              <a:rPr lang="fr-CA" sz="3200" dirty="0" err="1"/>
              <a:t>words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He calls the Cabinet the « court </a:t>
            </a:r>
            <a:r>
              <a:rPr lang="fr-CA" sz="3200" dirty="0" err="1"/>
              <a:t>government</a:t>
            </a:r>
            <a:r>
              <a:rPr lang="fr-CA" sz="3200" dirty="0"/>
              <a:t> ».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suggests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Prime </a:t>
            </a:r>
            <a:r>
              <a:rPr lang="fr-CA" sz="3200" dirty="0" err="1"/>
              <a:t>Minister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king</a:t>
            </a:r>
            <a:r>
              <a:rPr lang="fr-CA" sz="3200" dirty="0"/>
              <a:t>, and the </a:t>
            </a:r>
            <a:r>
              <a:rPr lang="fr-CA" sz="3200" dirty="0" err="1"/>
              <a:t>ministers</a:t>
            </a:r>
            <a:r>
              <a:rPr lang="fr-CA" sz="3200" dirty="0"/>
              <a:t> are </a:t>
            </a:r>
            <a:r>
              <a:rPr lang="fr-CA" sz="3200" dirty="0" err="1"/>
              <a:t>vassals</a:t>
            </a:r>
            <a:r>
              <a:rPr lang="fr-CA" sz="3200" dirty="0"/>
              <a:t>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6536990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Savoie argues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several</a:t>
            </a:r>
            <a:r>
              <a:rPr lang="fr-CA" dirty="0"/>
              <a:t> </a:t>
            </a:r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developments</a:t>
            </a:r>
            <a:r>
              <a:rPr lang="fr-CA" dirty="0"/>
              <a:t> can </a:t>
            </a:r>
            <a:r>
              <a:rPr lang="fr-CA" dirty="0" err="1"/>
              <a:t>explain</a:t>
            </a:r>
            <a:r>
              <a:rPr lang="fr-CA" dirty="0"/>
              <a:t> the concentration of power at the centre.</a:t>
            </a:r>
          </a:p>
          <a:p>
            <a:endParaRPr lang="fr-CA" dirty="0"/>
          </a:p>
          <a:p>
            <a:r>
              <a:rPr lang="fr-CA" dirty="0"/>
              <a:t>The first factor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election</a:t>
            </a:r>
            <a:r>
              <a:rPr lang="fr-CA" dirty="0"/>
              <a:t> of the Parti Québécois (PQ) in </a:t>
            </a:r>
            <a:r>
              <a:rPr lang="fr-CA" dirty="0" err="1"/>
              <a:t>Quebec</a:t>
            </a:r>
            <a:r>
              <a:rPr lang="fr-CA" dirty="0"/>
              <a:t> in 1976.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created</a:t>
            </a:r>
            <a:r>
              <a:rPr lang="fr-CA" dirty="0"/>
              <a:t> an existential </a:t>
            </a:r>
            <a:r>
              <a:rPr lang="fr-CA" dirty="0" err="1"/>
              <a:t>threat</a:t>
            </a:r>
            <a:r>
              <a:rPr lang="fr-CA" dirty="0"/>
              <a:t> to Canada, and put the Prime </a:t>
            </a:r>
            <a:r>
              <a:rPr lang="fr-CA" dirty="0" err="1"/>
              <a:t>Minister</a:t>
            </a:r>
            <a:r>
              <a:rPr lang="fr-CA" dirty="0"/>
              <a:t> and </a:t>
            </a:r>
            <a:r>
              <a:rPr lang="fr-CA" dirty="0" err="1"/>
              <a:t>his</a:t>
            </a:r>
            <a:r>
              <a:rPr lang="fr-CA" dirty="0"/>
              <a:t> staff on high </a:t>
            </a:r>
            <a:r>
              <a:rPr lang="fr-CA" dirty="0" err="1"/>
              <a:t>alert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344400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/>
              <a:t>If a premier </a:t>
            </a:r>
            <a:r>
              <a:rPr lang="fr-CA" sz="3600" dirty="0" err="1"/>
              <a:t>wants</a:t>
            </a:r>
            <a:r>
              <a:rPr lang="fr-CA" sz="3600" dirty="0"/>
              <a:t> </a:t>
            </a:r>
            <a:r>
              <a:rPr lang="fr-CA" sz="3600" dirty="0" err="1"/>
              <a:t>something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the Prime </a:t>
            </a:r>
            <a:r>
              <a:rPr lang="fr-CA" sz="3600" dirty="0" err="1"/>
              <a:t>Minister</a:t>
            </a:r>
            <a:r>
              <a:rPr lang="fr-CA" sz="3600" dirty="0"/>
              <a:t>, the PM can </a:t>
            </a:r>
            <a:r>
              <a:rPr lang="fr-CA" sz="3600" dirty="0" err="1"/>
              <a:t>overrule</a:t>
            </a:r>
            <a:r>
              <a:rPr lang="fr-CA" sz="3600" dirty="0"/>
              <a:t> opposition </a:t>
            </a:r>
            <a:r>
              <a:rPr lang="fr-CA" sz="3600" dirty="0" err="1"/>
              <a:t>from</a:t>
            </a:r>
            <a:r>
              <a:rPr lang="fr-CA" sz="3600" dirty="0"/>
              <a:t> </a:t>
            </a:r>
            <a:r>
              <a:rPr lang="fr-CA" sz="3600" dirty="0" err="1"/>
              <a:t>within</a:t>
            </a:r>
            <a:r>
              <a:rPr lang="fr-CA" sz="3600" dirty="0"/>
              <a:t>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The PM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make</a:t>
            </a:r>
            <a:r>
              <a:rPr lang="fr-CA" sz="3600" dirty="0"/>
              <a:t> sure </a:t>
            </a:r>
            <a:r>
              <a:rPr lang="fr-CA" sz="3600" dirty="0" err="1"/>
              <a:t>opposed</a:t>
            </a:r>
            <a:r>
              <a:rPr lang="fr-CA" sz="3600" dirty="0"/>
              <a:t> Cabinet </a:t>
            </a:r>
            <a:r>
              <a:rPr lang="fr-CA" sz="3600" dirty="0" err="1"/>
              <a:t>ministers</a:t>
            </a:r>
            <a:r>
              <a:rPr lang="fr-CA" sz="3600" dirty="0"/>
              <a:t> have no </a:t>
            </a:r>
            <a:r>
              <a:rPr lang="fr-CA" sz="3600" dirty="0" err="1"/>
              <a:t>choice</a:t>
            </a:r>
            <a:r>
              <a:rPr lang="fr-CA" sz="3600" dirty="0"/>
              <a:t> </a:t>
            </a:r>
            <a:r>
              <a:rPr lang="fr-CA" sz="3600" dirty="0" err="1"/>
              <a:t>except</a:t>
            </a:r>
            <a:r>
              <a:rPr lang="fr-CA" sz="3600" dirty="0"/>
              <a:t> to </a:t>
            </a:r>
            <a:r>
              <a:rPr lang="fr-CA" sz="3600" dirty="0" err="1"/>
              <a:t>agree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In </a:t>
            </a:r>
            <a:r>
              <a:rPr lang="fr-CA" sz="3600" dirty="0" err="1"/>
              <a:t>this</a:t>
            </a:r>
            <a:r>
              <a:rPr lang="fr-CA" sz="3600" dirty="0"/>
              <a:t> case, the centre </a:t>
            </a:r>
            <a:r>
              <a:rPr lang="fr-CA" sz="3600" dirty="0" err="1"/>
              <a:t>benefits</a:t>
            </a:r>
            <a:r>
              <a:rPr lang="fr-CA" sz="3600" dirty="0"/>
              <a:t>, and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ministers</a:t>
            </a:r>
            <a:r>
              <a:rPr lang="fr-CA" sz="3600" dirty="0"/>
              <a:t> lose. </a:t>
            </a:r>
            <a:endParaRPr lang="en-US" sz="3600" dirty="0"/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3061256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factor </a:t>
            </a:r>
            <a:r>
              <a:rPr lang="fr-CA" dirty="0" err="1"/>
              <a:t>is</a:t>
            </a:r>
            <a:r>
              <a:rPr lang="fr-CA" dirty="0"/>
              <a:t> the media.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an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discussed</a:t>
            </a:r>
            <a:r>
              <a:rPr lang="fr-CA" dirty="0"/>
              <a:t> in the media, the PMO </a:t>
            </a:r>
            <a:r>
              <a:rPr lang="fr-CA" dirty="0" err="1"/>
              <a:t>takes</a:t>
            </a:r>
            <a:r>
              <a:rPr lang="fr-CA" dirty="0"/>
              <a:t> control of the issue.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main </a:t>
            </a:r>
            <a:r>
              <a:rPr lang="fr-CA" dirty="0" err="1"/>
              <a:t>role</a:t>
            </a:r>
            <a:r>
              <a:rPr lang="fr-CA" dirty="0"/>
              <a:t> of the PMO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protect</a:t>
            </a:r>
            <a:r>
              <a:rPr lang="fr-CA" dirty="0"/>
              <a:t> the PM </a:t>
            </a:r>
            <a:r>
              <a:rPr lang="fr-CA" dirty="0" err="1"/>
              <a:t>from</a:t>
            </a:r>
            <a:r>
              <a:rPr lang="fr-CA" dirty="0"/>
              <a:t> a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standpoint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389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Canada</a:t>
            </a:r>
            <a:r>
              <a:rPr lang="fr-CA" dirty="0"/>
              <a:t>’s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contains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chambers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the House of Commons and the </a:t>
            </a:r>
            <a:r>
              <a:rPr lang="fr-CA" dirty="0" err="1"/>
              <a:t>Senate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referred</a:t>
            </a:r>
            <a:r>
              <a:rPr lang="fr-CA" dirty="0"/>
              <a:t> to as « </a:t>
            </a:r>
            <a:r>
              <a:rPr lang="fr-CA" dirty="0" err="1"/>
              <a:t>bicameralism</a:t>
            </a:r>
            <a:r>
              <a:rPr lang="fr-CA" dirty="0"/>
              <a:t> ».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25048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importance of the centre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in media </a:t>
            </a:r>
            <a:r>
              <a:rPr lang="fr-CA" dirty="0" err="1"/>
              <a:t>coverage</a:t>
            </a:r>
            <a:r>
              <a:rPr lang="fr-CA" dirty="0"/>
              <a:t> of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campaigns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media focus on party leaders, one of </a:t>
            </a:r>
            <a:r>
              <a:rPr lang="fr-CA" dirty="0" err="1"/>
              <a:t>whom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become</a:t>
            </a:r>
            <a:r>
              <a:rPr lang="fr-CA" dirty="0"/>
              <a:t>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leader’s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57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 of the concentration of power to the centre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away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Cabinet the </a:t>
            </a:r>
            <a:r>
              <a:rPr lang="fr-CA" dirty="0" err="1"/>
              <a:t>task</a:t>
            </a:r>
            <a:r>
              <a:rPr lang="fr-CA" dirty="0"/>
              <a:t> of </a:t>
            </a:r>
            <a:r>
              <a:rPr lang="fr-CA" dirty="0" err="1"/>
              <a:t>deciding</a:t>
            </a:r>
            <a:r>
              <a:rPr lang="fr-CA" dirty="0"/>
              <a:t> </a:t>
            </a:r>
            <a:r>
              <a:rPr lang="fr-CA" dirty="0" err="1"/>
              <a:t>whether</a:t>
            </a:r>
            <a:r>
              <a:rPr lang="fr-CA" dirty="0"/>
              <a:t> to </a:t>
            </a:r>
            <a:r>
              <a:rPr lang="fr-CA" dirty="0" err="1"/>
              <a:t>spend</a:t>
            </a:r>
            <a:r>
              <a:rPr lang="fr-CA" dirty="0"/>
              <a:t> public </a:t>
            </a:r>
            <a:r>
              <a:rPr lang="fr-CA" dirty="0" err="1"/>
              <a:t>funds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Public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, the </a:t>
            </a:r>
            <a:r>
              <a:rPr lang="fr-CA" dirty="0" err="1"/>
              <a:t>minister</a:t>
            </a:r>
            <a:r>
              <a:rPr lang="fr-CA" dirty="0"/>
              <a:t> of Finance, and the </a:t>
            </a:r>
            <a:r>
              <a:rPr lang="fr-CA" dirty="0" err="1"/>
              <a:t>President</a:t>
            </a:r>
            <a:r>
              <a:rPr lang="fr-CA" dirty="0"/>
              <a:t> of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415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Savoie </a:t>
            </a:r>
            <a:r>
              <a:rPr lang="fr-CA" dirty="0" err="1"/>
              <a:t>discusses</a:t>
            </a:r>
            <a:r>
              <a:rPr lang="fr-CA" dirty="0"/>
              <a:t> changes to the </a:t>
            </a:r>
            <a:r>
              <a:rPr lang="fr-CA" dirty="0" err="1"/>
              <a:t>role</a:t>
            </a:r>
            <a:r>
              <a:rPr lang="fr-CA" dirty="0"/>
              <a:t> of the PMO. </a:t>
            </a:r>
          </a:p>
          <a:p>
            <a:endParaRPr lang="fr-CA" dirty="0"/>
          </a:p>
          <a:p>
            <a:r>
              <a:rPr lang="fr-CA" dirty="0"/>
              <a:t>In the </a:t>
            </a:r>
            <a:r>
              <a:rPr lang="fr-CA" dirty="0" err="1"/>
              <a:t>late</a:t>
            </a:r>
            <a:r>
              <a:rPr lang="fr-CA" dirty="0"/>
              <a:t> 60s,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PMO </a:t>
            </a:r>
            <a:r>
              <a:rPr lang="fr-CA" dirty="0" err="1"/>
              <a:t>existed</a:t>
            </a:r>
            <a:r>
              <a:rPr lang="fr-CA" dirty="0"/>
              <a:t> to serve the Prime </a:t>
            </a:r>
            <a:r>
              <a:rPr lang="fr-CA" dirty="0" err="1"/>
              <a:t>Minister</a:t>
            </a:r>
            <a:r>
              <a:rPr lang="fr-CA" dirty="0"/>
              <a:t>, but </a:t>
            </a:r>
            <a:r>
              <a:rPr lang="fr-CA" dirty="0" err="1"/>
              <a:t>did</a:t>
            </a:r>
            <a:r>
              <a:rPr lang="fr-CA" dirty="0"/>
              <a:t> not deal in </a:t>
            </a:r>
            <a:r>
              <a:rPr lang="fr-CA" dirty="0" err="1"/>
              <a:t>policy</a:t>
            </a:r>
            <a:r>
              <a:rPr lang="fr-CA" dirty="0"/>
              <a:t>, and </a:t>
            </a:r>
            <a:r>
              <a:rPr lang="fr-CA" dirty="0" err="1"/>
              <a:t>would</a:t>
            </a:r>
            <a:r>
              <a:rPr lang="fr-CA" dirty="0"/>
              <a:t> not serve in an </a:t>
            </a:r>
            <a:r>
              <a:rPr lang="fr-CA" dirty="0" err="1"/>
              <a:t>advisory</a:t>
            </a:r>
            <a:r>
              <a:rPr lang="fr-CA" dirty="0"/>
              <a:t> </a:t>
            </a:r>
            <a:r>
              <a:rPr lang="fr-CA" dirty="0" err="1"/>
              <a:t>capacity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Today</a:t>
            </a:r>
            <a:r>
              <a:rPr lang="fr-CA" dirty="0"/>
              <a:t>, PMO staff </a:t>
            </a:r>
            <a:r>
              <a:rPr lang="fr-CA" dirty="0" err="1"/>
              <a:t>recognize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to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24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PMO staff can </a:t>
            </a:r>
            <a:r>
              <a:rPr lang="fr-CA" sz="3200" dirty="0" err="1"/>
              <a:t>raise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issue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want</a:t>
            </a:r>
            <a:r>
              <a:rPr lang="fr-CA" sz="3200" dirty="0"/>
              <a:t>, </a:t>
            </a:r>
            <a:r>
              <a:rPr lang="fr-CA" sz="3200" dirty="0" err="1"/>
              <a:t>whether</a:t>
            </a:r>
            <a:r>
              <a:rPr lang="fr-CA" sz="3200" dirty="0"/>
              <a:t> on </a:t>
            </a:r>
            <a:r>
              <a:rPr lang="fr-CA" sz="3200" dirty="0" err="1"/>
              <a:t>politics</a:t>
            </a:r>
            <a:r>
              <a:rPr lang="fr-CA" sz="3200" dirty="0"/>
              <a:t>, </a:t>
            </a:r>
            <a:r>
              <a:rPr lang="fr-CA" sz="3200" dirty="0" err="1"/>
              <a:t>policy</a:t>
            </a:r>
            <a:r>
              <a:rPr lang="fr-CA" sz="3200" dirty="0"/>
              <a:t>, administration or </a:t>
            </a:r>
            <a:r>
              <a:rPr lang="fr-CA" sz="3200" dirty="0" err="1"/>
              <a:t>appointments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may</a:t>
            </a:r>
            <a:r>
              <a:rPr lang="fr-CA" sz="3200" dirty="0"/>
              <a:t> help a </a:t>
            </a:r>
            <a:r>
              <a:rPr lang="fr-CA" sz="3200" dirty="0" err="1"/>
              <a:t>minister</a:t>
            </a:r>
            <a:r>
              <a:rPr lang="fr-CA" sz="3200" dirty="0"/>
              <a:t> </a:t>
            </a:r>
            <a:r>
              <a:rPr lang="fr-CA" sz="3200" dirty="0" err="1"/>
              <a:t>initiate</a:t>
            </a:r>
            <a:r>
              <a:rPr lang="fr-CA" sz="3200" dirty="0"/>
              <a:t> a </a:t>
            </a:r>
            <a:r>
              <a:rPr lang="fr-CA" sz="3200" dirty="0" err="1"/>
              <a:t>proposal</a:t>
            </a:r>
            <a:r>
              <a:rPr lang="fr-CA" sz="3200" dirty="0"/>
              <a:t> and </a:t>
            </a:r>
            <a:r>
              <a:rPr lang="fr-CA" sz="3200" dirty="0" err="1"/>
              <a:t>offer</a:t>
            </a:r>
            <a:r>
              <a:rPr lang="fr-CA" sz="3200" dirty="0"/>
              <a:t> support.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05387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Likewise</a:t>
            </a:r>
            <a:r>
              <a:rPr lang="fr-CA" dirty="0"/>
              <a:t>, the </a:t>
            </a:r>
            <a:r>
              <a:rPr lang="fr-CA" dirty="0" err="1"/>
              <a:t>role</a:t>
            </a:r>
            <a:r>
              <a:rPr lang="fr-CA" dirty="0"/>
              <a:t> of the PCO has </a:t>
            </a:r>
            <a:r>
              <a:rPr lang="fr-CA" dirty="0" err="1"/>
              <a:t>become</a:t>
            </a:r>
            <a:r>
              <a:rPr lang="fr-CA" dirty="0"/>
              <a:t> more </a:t>
            </a:r>
            <a:r>
              <a:rPr lang="fr-CA" dirty="0" err="1"/>
              <a:t>focused</a:t>
            </a:r>
            <a:r>
              <a:rPr lang="fr-CA" dirty="0"/>
              <a:t> on the Prime </a:t>
            </a:r>
            <a:r>
              <a:rPr lang="fr-CA" dirty="0" err="1"/>
              <a:t>Minister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 1997 PCO document states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 </a:t>
            </a:r>
            <a:r>
              <a:rPr lang="fr-CA" dirty="0" err="1"/>
              <a:t>acts</a:t>
            </a:r>
            <a:r>
              <a:rPr lang="fr-CA" dirty="0"/>
              <a:t> as the Prime </a:t>
            </a:r>
            <a:r>
              <a:rPr lang="fr-CA" dirty="0" err="1"/>
              <a:t>Minister’s</a:t>
            </a:r>
            <a:r>
              <a:rPr lang="fr-CA" dirty="0"/>
              <a:t>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, and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and support to the PM as </a:t>
            </a:r>
            <a:r>
              <a:rPr lang="fr-CA" dirty="0" err="1"/>
              <a:t>head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management of the </a:t>
            </a:r>
            <a:r>
              <a:rPr lang="fr-CA" dirty="0" err="1"/>
              <a:t>federation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Note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description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restrict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the PCO to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advice</a:t>
            </a:r>
            <a:r>
              <a:rPr lang="fr-CA" dirty="0"/>
              <a:t> or to </a:t>
            </a:r>
            <a:r>
              <a:rPr lang="fr-CA" dirty="0" err="1"/>
              <a:t>nonpartisan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50953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Concentration of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Savoie highlights </a:t>
            </a:r>
            <a:r>
              <a:rPr lang="fr-CA" sz="3600" dirty="0" err="1"/>
              <a:t>that</a:t>
            </a:r>
            <a:r>
              <a:rPr lang="fr-CA" sz="3600" dirty="0"/>
              <a:t> Prime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identify</a:t>
            </a:r>
            <a:r>
              <a:rPr lang="fr-CA" sz="3600" dirty="0"/>
              <a:t> a </a:t>
            </a:r>
            <a:r>
              <a:rPr lang="fr-CA" sz="3600" dirty="0" err="1"/>
              <a:t>handful</a:t>
            </a:r>
            <a:r>
              <a:rPr lang="fr-CA" sz="3600" dirty="0"/>
              <a:t> of </a:t>
            </a:r>
            <a:r>
              <a:rPr lang="fr-CA" sz="3600" dirty="0" err="1"/>
              <a:t>priorities</a:t>
            </a:r>
            <a:r>
              <a:rPr lang="fr-CA" sz="3600" dirty="0"/>
              <a:t>, and manage </a:t>
            </a:r>
            <a:r>
              <a:rPr lang="fr-CA" sz="3600" dirty="0" err="1"/>
              <a:t>them</a:t>
            </a:r>
            <a:r>
              <a:rPr lang="fr-CA" sz="3600" dirty="0"/>
              <a:t> </a:t>
            </a:r>
            <a:r>
              <a:rPr lang="fr-CA" sz="3600" dirty="0" err="1"/>
              <a:t>aside</a:t>
            </a:r>
            <a:r>
              <a:rPr lang="fr-CA" sz="3600" dirty="0"/>
              <a:t> of the normal </a:t>
            </a:r>
            <a:r>
              <a:rPr lang="fr-CA" sz="3600" dirty="0" err="1"/>
              <a:t>governing</a:t>
            </a:r>
            <a:r>
              <a:rPr lang="fr-CA" sz="3600" dirty="0"/>
              <a:t> channels.</a:t>
            </a:r>
          </a:p>
          <a:p>
            <a:endParaRPr lang="fr-CA" sz="3600" dirty="0"/>
          </a:p>
          <a:p>
            <a:pPr marL="0" indent="0">
              <a:buNone/>
            </a:pPr>
            <a:r>
              <a:rPr lang="fr-CA" sz="3600" dirty="0"/>
              <a:t>There are few </a:t>
            </a:r>
            <a:r>
              <a:rPr lang="fr-CA" sz="3600" dirty="0" err="1"/>
              <a:t>limits</a:t>
            </a:r>
            <a:r>
              <a:rPr lang="fr-CA" sz="3600" dirty="0"/>
              <a:t> to the Prime </a:t>
            </a:r>
            <a:r>
              <a:rPr lang="fr-CA" sz="3600" dirty="0" err="1"/>
              <a:t>minister’s</a:t>
            </a:r>
            <a:r>
              <a:rPr lang="fr-CA" sz="3600" dirty="0"/>
              <a:t> power:</a:t>
            </a:r>
          </a:p>
          <a:p>
            <a:endParaRPr lang="fr-CA" sz="3600" dirty="0"/>
          </a:p>
          <a:p>
            <a:r>
              <a:rPr lang="fr-CA" sz="3600" dirty="0"/>
              <a:t>Public opinion</a:t>
            </a:r>
          </a:p>
          <a:p>
            <a:r>
              <a:rPr lang="fr-CA" sz="3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257579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D0E9-245E-4568-B845-67A93D79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28B4-AFB8-421D-B17A-F0227D06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91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E58-D00B-4952-A891-4CEC2F22A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/>
            </a:br>
            <a:r>
              <a:rPr lang="en-US"/>
              <a:t>The </a:t>
            </a:r>
            <a:r>
              <a:rPr lang="en-US" dirty="0"/>
              <a:t>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0EC0A-CB88-4813-8FA5-D123C61FC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Electoral Systems</a:t>
            </a:r>
          </a:p>
        </p:txBody>
      </p:sp>
    </p:spTree>
    <p:extLst>
      <p:ext uri="{BB962C8B-B14F-4D97-AF65-F5344CB8AC3E}">
        <p14:creationId xmlns:p14="http://schemas.microsoft.com/office/powerpoint/2010/main" val="3312369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E77-C576-45A8-8B4D-1736796F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8FF-8E54-442A-AB14-F713BC8E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Canada</a:t>
            </a:r>
            <a:r>
              <a:rPr lang="fr-CA" dirty="0"/>
              <a:t>’s </a:t>
            </a:r>
            <a:r>
              <a:rPr lang="en-US" dirty="0"/>
              <a:t>Electoral System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Other Options</a:t>
            </a:r>
          </a:p>
          <a:p>
            <a:endParaRPr lang="en-US" dirty="0"/>
          </a:p>
          <a:p>
            <a:r>
              <a:rPr lang="en-US" dirty="0"/>
              <a:t>Essay Question</a:t>
            </a:r>
          </a:p>
        </p:txBody>
      </p:sp>
    </p:spTree>
    <p:extLst>
      <p:ext uri="{BB962C8B-B14F-4D97-AF65-F5344CB8AC3E}">
        <p14:creationId xmlns:p14="http://schemas.microsoft.com/office/powerpoint/2010/main" val="6618569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ABCB-D6A9-42E9-86C2-790282B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5EB2-5EE0-42AE-9FAA-9A212FB9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first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do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. </a:t>
            </a:r>
          </a:p>
          <a:p>
            <a:endParaRPr lang="fr-CA" b="1" dirty="0"/>
          </a:p>
          <a:p>
            <a:r>
              <a:rPr lang="fr-CA" b="1" dirty="0" err="1"/>
              <a:t>Electoral</a:t>
            </a:r>
            <a:r>
              <a:rPr lang="fr-CA" b="1" dirty="0"/>
              <a:t> system</a:t>
            </a:r>
            <a:r>
              <a:rPr lang="fr-CA" dirty="0"/>
              <a:t>: « the system </a:t>
            </a:r>
            <a:r>
              <a:rPr lang="fr-CA" dirty="0" err="1"/>
              <a:t>used</a:t>
            </a:r>
            <a:r>
              <a:rPr lang="fr-CA" dirty="0"/>
              <a:t> to count the votes and </a:t>
            </a:r>
            <a:r>
              <a:rPr lang="fr-CA" dirty="0" err="1"/>
              <a:t>determine</a:t>
            </a:r>
            <a:r>
              <a:rPr lang="fr-CA" dirty="0"/>
              <a:t> the </a:t>
            </a:r>
            <a:r>
              <a:rPr lang="fr-CA" dirty="0" err="1"/>
              <a:t>results</a:t>
            </a:r>
            <a:r>
              <a:rPr lang="fr-CA" dirty="0"/>
              <a:t> of </a:t>
            </a:r>
            <a:r>
              <a:rPr lang="fr-CA" dirty="0" err="1"/>
              <a:t>elections</a:t>
            </a:r>
            <a:r>
              <a:rPr lang="fr-CA" dirty="0"/>
              <a:t> »</a:t>
            </a:r>
          </a:p>
          <a:p>
            <a:endParaRPr lang="fr-CA" dirty="0"/>
          </a:p>
          <a:p>
            <a:r>
              <a:rPr lang="fr-CA" dirty="0"/>
              <a:t>The Canadian </a:t>
            </a:r>
            <a:r>
              <a:rPr lang="fr-CA" dirty="0" err="1"/>
              <a:t>electoral</a:t>
            </a:r>
            <a:r>
              <a:rPr lang="fr-CA" dirty="0"/>
              <a:t> system has been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1867. </a:t>
            </a:r>
          </a:p>
          <a:p>
            <a:endParaRPr lang="fr-CA" dirty="0"/>
          </a:p>
          <a:p>
            <a:r>
              <a:rPr lang="fr-CA" dirty="0"/>
              <a:t>There have been multiple </a:t>
            </a:r>
            <a:r>
              <a:rPr lang="fr-CA" dirty="0" err="1"/>
              <a:t>attempts</a:t>
            </a:r>
            <a:r>
              <a:rPr lang="fr-CA" dirty="0"/>
              <a:t> to change the </a:t>
            </a:r>
            <a:r>
              <a:rPr lang="fr-CA" dirty="0" err="1"/>
              <a:t>electoral</a:t>
            </a:r>
            <a:r>
              <a:rPr lang="fr-CA" dirty="0"/>
              <a:t> system in Canada at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levels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Senate</a:t>
            </a:r>
            <a:r>
              <a:rPr lang="fr-CA" dirty="0"/>
              <a:t> are </a:t>
            </a:r>
            <a:r>
              <a:rPr lang="fr-CA" dirty="0" err="1"/>
              <a:t>appointed</a:t>
            </a:r>
            <a:r>
              <a:rPr lang="fr-CA" dirty="0"/>
              <a:t>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appointed</a:t>
            </a:r>
            <a:r>
              <a:rPr lang="fr-CA" dirty="0"/>
              <a:t> by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, on </a:t>
            </a:r>
            <a:r>
              <a:rPr lang="fr-CA" dirty="0" err="1"/>
              <a:t>recommendation</a:t>
            </a:r>
            <a:r>
              <a:rPr lang="fr-CA" dirty="0"/>
              <a:t> of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referred</a:t>
            </a:r>
            <a:r>
              <a:rPr lang="fr-CA" dirty="0"/>
              <a:t> to as a </a:t>
            </a:r>
            <a:r>
              <a:rPr lang="fr-CA" dirty="0" err="1"/>
              <a:t>Chamber</a:t>
            </a:r>
            <a:r>
              <a:rPr lang="fr-CA" dirty="0"/>
              <a:t> of « </a:t>
            </a:r>
            <a:r>
              <a:rPr lang="fr-CA" dirty="0" err="1"/>
              <a:t>sober</a:t>
            </a:r>
            <a:r>
              <a:rPr lang="fr-CA" dirty="0"/>
              <a:t>, second </a:t>
            </a:r>
            <a:r>
              <a:rPr lang="fr-CA" dirty="0" err="1"/>
              <a:t>thought</a:t>
            </a:r>
            <a:r>
              <a:rPr lang="fr-CA" dirty="0"/>
              <a:t> ».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885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Several</a:t>
            </a:r>
            <a:r>
              <a:rPr lang="fr-CA" dirty="0"/>
              <a:t> provinces have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system:</a:t>
            </a:r>
          </a:p>
          <a:p>
            <a:endParaRPr lang="fr-CA" dirty="0"/>
          </a:p>
          <a:p>
            <a:r>
              <a:rPr lang="fr-CA" dirty="0"/>
              <a:t>British Columbia</a:t>
            </a:r>
          </a:p>
          <a:p>
            <a:r>
              <a:rPr lang="fr-CA" dirty="0"/>
              <a:t>New Brunswick</a:t>
            </a:r>
          </a:p>
          <a:p>
            <a:r>
              <a:rPr lang="fr-CA" dirty="0"/>
              <a:t>Ontario</a:t>
            </a:r>
          </a:p>
          <a:p>
            <a:r>
              <a:rPr lang="fr-CA" dirty="0"/>
              <a:t>PEI</a:t>
            </a:r>
          </a:p>
          <a:p>
            <a:r>
              <a:rPr lang="fr-CA" dirty="0" err="1"/>
              <a:t>Quebec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10247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7199"/>
          </a:xfrm>
        </p:spPr>
        <p:txBody>
          <a:bodyPr>
            <a:normAutofit/>
          </a:bodyPr>
          <a:lstStyle/>
          <a:p>
            <a:r>
              <a:rPr lang="fr-CA" dirty="0"/>
              <a:t>Most </a:t>
            </a:r>
            <a:r>
              <a:rPr lang="fr-CA" dirty="0" err="1"/>
              <a:t>importantly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class,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a key topic in </a:t>
            </a:r>
            <a:r>
              <a:rPr lang="fr-CA" dirty="0" err="1"/>
              <a:t>recent</a:t>
            </a:r>
            <a:r>
              <a:rPr lang="fr-CA" dirty="0"/>
              <a:t> Canadian </a:t>
            </a:r>
            <a:r>
              <a:rPr lang="fr-CA" dirty="0" err="1"/>
              <a:t>history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the 2015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both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and NDP </a:t>
            </a:r>
            <a:r>
              <a:rPr lang="fr-CA" dirty="0" err="1"/>
              <a:t>promised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the </a:t>
            </a:r>
            <a:r>
              <a:rPr lang="fr-CA" dirty="0" err="1"/>
              <a:t>campaign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system. 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election</a:t>
            </a:r>
            <a:r>
              <a:rPr lang="fr-CA" dirty="0"/>
              <a:t>, the Liberal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not to </a:t>
            </a:r>
            <a:r>
              <a:rPr lang="fr-CA" dirty="0" err="1"/>
              <a:t>pursue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issue </a:t>
            </a:r>
            <a:r>
              <a:rPr lang="fr-CA" dirty="0" err="1"/>
              <a:t>further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57265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reason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might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changed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alternatives to the </a:t>
            </a:r>
            <a:r>
              <a:rPr lang="fr-CA" dirty="0" err="1"/>
              <a:t>electoral</a:t>
            </a:r>
            <a:r>
              <a:rPr lang="fr-CA" dirty="0"/>
              <a:t> system, as </a:t>
            </a:r>
            <a:r>
              <a:rPr lang="fr-CA" dirty="0" err="1"/>
              <a:t>well</a:t>
            </a:r>
            <a:r>
              <a:rPr lang="fr-CA" dirty="0"/>
              <a:t> as the </a:t>
            </a:r>
            <a:r>
              <a:rPr lang="fr-CA" dirty="0" err="1"/>
              <a:t>consequences</a:t>
            </a:r>
            <a:r>
              <a:rPr lang="fr-CA" dirty="0"/>
              <a:t> of </a:t>
            </a:r>
            <a:r>
              <a:rPr lang="fr-CA" dirty="0" err="1"/>
              <a:t>adopting</a:t>
            </a:r>
            <a:r>
              <a:rPr lang="fr-CA" dirty="0"/>
              <a:t> one of </a:t>
            </a:r>
            <a:r>
              <a:rPr lang="fr-CA" dirty="0" err="1"/>
              <a:t>these</a:t>
            </a:r>
            <a:r>
              <a:rPr lang="fr-CA" dirty="0"/>
              <a:t> alternatives in the Canadian </a:t>
            </a:r>
            <a:r>
              <a:rPr lang="fr-CA" dirty="0" err="1"/>
              <a:t>context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76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3AA-6FB9-4F6C-910D-F3E54D9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C93C-5B31-46DE-9245-04712FCD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65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First Past the Post is probably the simplest electoral system there is. </a:t>
            </a:r>
          </a:p>
          <a:p>
            <a:endParaRPr lang="en-US" sz="4000" dirty="0"/>
          </a:p>
          <a:p>
            <a:r>
              <a:rPr lang="en-US" sz="4000" dirty="0"/>
              <a:t>It is usually used in single-member districts (districts where a single individual is elected)</a:t>
            </a:r>
          </a:p>
          <a:p>
            <a:endParaRPr lang="fr-CA" sz="4000" dirty="0"/>
          </a:p>
          <a:p>
            <a:r>
              <a:rPr lang="fr-CA" sz="4000" dirty="0"/>
              <a:t>T</a:t>
            </a:r>
            <a:r>
              <a:rPr lang="en-US" sz="4000" dirty="0"/>
              <a:t>his is the electoral system that Canada uses. </a:t>
            </a:r>
          </a:p>
        </p:txBody>
      </p:sp>
    </p:spTree>
    <p:extLst>
      <p:ext uri="{BB962C8B-B14F-4D97-AF65-F5344CB8AC3E}">
        <p14:creationId xmlns:p14="http://schemas.microsoft.com/office/powerpoint/2010/main" val="35701270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simple </a:t>
            </a:r>
            <a:r>
              <a:rPr lang="fr-CA" sz="3600" dirty="0" err="1"/>
              <a:t>rule</a:t>
            </a:r>
            <a:r>
              <a:rPr lang="fr-CA" sz="3600" dirty="0"/>
              <a:t>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candidate </a:t>
            </a:r>
            <a:r>
              <a:rPr lang="fr-CA" sz="3600" dirty="0" err="1"/>
              <a:t>with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votes </a:t>
            </a:r>
            <a:r>
              <a:rPr lang="fr-CA" sz="3600" dirty="0" err="1"/>
              <a:t>wins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This </a:t>
            </a:r>
            <a:r>
              <a:rPr lang="fr-CA" sz="3600" dirty="0" err="1"/>
              <a:t>means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a </a:t>
            </a:r>
            <a:r>
              <a:rPr lang="fr-CA" sz="3600" dirty="0" err="1"/>
              <a:t>majority</a:t>
            </a:r>
            <a:r>
              <a:rPr lang="fr-CA" sz="3600" dirty="0"/>
              <a:t> (50%+1) </a:t>
            </a:r>
            <a:r>
              <a:rPr lang="fr-CA" sz="3600" dirty="0" err="1"/>
              <a:t>is</a:t>
            </a:r>
            <a:r>
              <a:rPr lang="fr-CA" sz="3600" dirty="0"/>
              <a:t> not </a:t>
            </a:r>
            <a:r>
              <a:rPr lang="fr-CA" sz="3600" dirty="0" err="1"/>
              <a:t>required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A candidate </a:t>
            </a:r>
            <a:r>
              <a:rPr lang="fr-CA" sz="3600" dirty="0" err="1"/>
              <a:t>simply</a:t>
            </a:r>
            <a:r>
              <a:rPr lang="fr-CA" sz="3600" dirty="0"/>
              <a:t> </a:t>
            </a:r>
            <a:r>
              <a:rPr lang="fr-CA" sz="3600" dirty="0" err="1"/>
              <a:t>needs</a:t>
            </a:r>
            <a:r>
              <a:rPr lang="fr-CA" sz="3600" dirty="0"/>
              <a:t> to have more votes </a:t>
            </a:r>
            <a:r>
              <a:rPr lang="fr-CA" sz="3600" dirty="0" err="1"/>
              <a:t>than</a:t>
            </a:r>
            <a:r>
              <a:rPr lang="fr-CA" sz="3600" dirty="0"/>
              <a:t> the </a:t>
            </a:r>
            <a:r>
              <a:rPr lang="fr-CA" sz="3600" dirty="0" err="1"/>
              <a:t>other</a:t>
            </a:r>
            <a:r>
              <a:rPr lang="fr-CA" sz="3600" dirty="0"/>
              <a:t> challengers to </a:t>
            </a:r>
            <a:r>
              <a:rPr lang="fr-CA" sz="3600" dirty="0" err="1"/>
              <a:t>win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4156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6651-2004-4CA2-BE86-6C21BFC5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11C9-63B4-4C01-9C0B-1E18D36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Imagine 3 candidates</a:t>
            </a:r>
          </a:p>
          <a:p>
            <a:endParaRPr lang="fr-CA" dirty="0"/>
          </a:p>
          <a:p>
            <a:r>
              <a:rPr lang="fr-CA" dirty="0"/>
              <a:t>Candidate A: 40%</a:t>
            </a:r>
          </a:p>
          <a:p>
            <a:r>
              <a:rPr lang="fr-CA" dirty="0"/>
              <a:t>Candidate B: 30%</a:t>
            </a:r>
          </a:p>
          <a:p>
            <a:r>
              <a:rPr lang="fr-CA" dirty="0"/>
              <a:t>Candidate C: 30%</a:t>
            </a:r>
          </a:p>
          <a:p>
            <a:endParaRPr lang="fr-CA" dirty="0"/>
          </a:p>
          <a:p>
            <a:r>
              <a:rPr lang="fr-CA" dirty="0"/>
              <a:t>Candidate A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not </a:t>
            </a:r>
            <a:r>
              <a:rPr lang="fr-CA" dirty="0" err="1"/>
              <a:t>receiving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(50%+1) of the votes.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8372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55F-FC4C-4D32-833A-C9212C5B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9A78-676B-48DD-9099-9D4089A4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literature</a:t>
            </a:r>
            <a:r>
              <a:rPr lang="fr-CA" dirty="0"/>
              <a:t> </a:t>
            </a:r>
            <a:r>
              <a:rPr lang="fr-CA" dirty="0" err="1"/>
              <a:t>recognizes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FPTP has </a:t>
            </a:r>
            <a:r>
              <a:rPr lang="fr-CA" dirty="0" err="1"/>
              <a:t>advantages</a:t>
            </a:r>
            <a:r>
              <a:rPr lang="fr-CA" dirty="0"/>
              <a:t> and drawbacks. </a:t>
            </a:r>
          </a:p>
          <a:p>
            <a:r>
              <a:rPr lang="fr-CA" dirty="0" err="1"/>
              <a:t>What</a:t>
            </a:r>
            <a:r>
              <a:rPr lang="fr-CA" dirty="0"/>
              <a:t> are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advantages</a:t>
            </a:r>
            <a:r>
              <a:rPr lang="fr-CA" dirty="0"/>
              <a:t> of FPTP?</a:t>
            </a:r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simple. </a:t>
            </a:r>
          </a:p>
          <a:p>
            <a:r>
              <a:rPr lang="fr-CA" dirty="0"/>
              <a:t>It leads to stable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accountability</a:t>
            </a:r>
            <a:r>
              <a:rPr lang="fr-CA" dirty="0"/>
              <a:t> to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creates</a:t>
            </a:r>
            <a:r>
              <a:rPr lang="fr-CA" dirty="0"/>
              <a:t> a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MP and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14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FPTP tends to </a:t>
            </a:r>
            <a:r>
              <a:rPr lang="fr-CA" dirty="0" err="1"/>
              <a:t>produce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candidates do not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convince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voters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the </a:t>
            </a:r>
            <a:r>
              <a:rPr lang="fr-CA" dirty="0" err="1"/>
              <a:t>seat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party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the best at the national </a:t>
            </a:r>
            <a:r>
              <a:rPr lang="fr-CA" dirty="0" err="1"/>
              <a:t>level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benefit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in </a:t>
            </a:r>
            <a:r>
              <a:rPr lang="fr-CA" dirty="0" err="1"/>
              <a:t>many</a:t>
            </a:r>
            <a:r>
              <a:rPr lang="fr-CA" dirty="0"/>
              <a:t> riding.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68094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Example : Canada, 2015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BC2E08-3522-4F1B-8693-F0BB28BE5677}"/>
              </a:ext>
            </a:extLst>
          </p:cNvPr>
          <p:cNvGraphicFramePr>
            <a:graphicFrameLocks/>
          </p:cNvGraphicFramePr>
          <p:nvPr/>
        </p:nvGraphicFramePr>
        <p:xfrm>
          <a:off x="838200" y="2339181"/>
          <a:ext cx="7482840" cy="383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3D432C-E6FD-4F6F-A718-9FBB3EF376AE}"/>
              </a:ext>
            </a:extLst>
          </p:cNvPr>
          <p:cNvSpPr txBox="1"/>
          <p:nvPr/>
        </p:nvSpPr>
        <p:spPr>
          <a:xfrm>
            <a:off x="8321040" y="1395750"/>
            <a:ext cx="3481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40$ of the votes in 2015,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managed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50% of the </a:t>
            </a:r>
            <a:r>
              <a:rPr lang="fr-CA" dirty="0" err="1"/>
              <a:t>seats</a:t>
            </a:r>
            <a:r>
              <a:rPr lang="fr-CA" dirty="0"/>
              <a:t> and </a:t>
            </a:r>
            <a:r>
              <a:rPr lang="fr-CA" dirty="0" err="1"/>
              <a:t>govern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. 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parties have </a:t>
            </a:r>
            <a:r>
              <a:rPr lang="fr-CA" dirty="0" err="1"/>
              <a:t>received</a:t>
            </a:r>
            <a:r>
              <a:rPr lang="fr-CA" dirty="0"/>
              <a:t> a </a:t>
            </a:r>
            <a:r>
              <a:rPr lang="fr-CA" dirty="0" err="1"/>
              <a:t>smaller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share</a:t>
            </a:r>
            <a:r>
              <a:rPr lang="fr-CA" dirty="0"/>
              <a:t> of votes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32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F767-D786-4EE0-A58A-A09C81CA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23BF-1973-40E2-B8FB-A091AEB1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literature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plays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fairly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can </a:t>
            </a:r>
            <a:r>
              <a:rPr lang="fr-CA" dirty="0" err="1"/>
              <a:t>conduct</a:t>
            </a:r>
            <a:r>
              <a:rPr lang="fr-CA" dirty="0"/>
              <a:t> commissions and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witnesses</a:t>
            </a:r>
            <a:r>
              <a:rPr lang="fr-CA" dirty="0"/>
              <a:t> to </a:t>
            </a:r>
            <a:r>
              <a:rPr lang="fr-CA" dirty="0" err="1"/>
              <a:t>revise</a:t>
            </a:r>
            <a:r>
              <a:rPr lang="fr-CA" dirty="0"/>
              <a:t> important questions </a:t>
            </a:r>
            <a:r>
              <a:rPr lang="fr-CA" dirty="0" err="1"/>
              <a:t>pertaining</a:t>
            </a:r>
            <a:r>
              <a:rPr lang="fr-CA" dirty="0"/>
              <a:t> to bills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studying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Senators</a:t>
            </a:r>
            <a:r>
              <a:rPr lang="fr-CA" dirty="0"/>
              <a:t>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part of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committees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study</a:t>
            </a:r>
            <a:r>
              <a:rPr lang="fr-CA" dirty="0"/>
              <a:t> questions in </a:t>
            </a:r>
            <a:r>
              <a:rPr lang="fr-CA" dirty="0" err="1"/>
              <a:t>depth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goal of </a:t>
            </a:r>
            <a:r>
              <a:rPr lang="fr-CA" dirty="0" err="1"/>
              <a:t>advising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5255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9D2-3EEB-4C12-A934-00B753B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F85D-4562-48A9-B630-6B20C941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Example : Canada, 2019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6B9CB5-AD52-4DE2-A679-9A416E50F8F6}"/>
              </a:ext>
            </a:extLst>
          </p:cNvPr>
          <p:cNvGraphicFramePr>
            <a:graphicFrameLocks/>
          </p:cNvGraphicFramePr>
          <p:nvPr/>
        </p:nvGraphicFramePr>
        <p:xfrm>
          <a:off x="838200" y="2224088"/>
          <a:ext cx="62484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D275A-87DE-4344-8B5C-5B013332B3B8}"/>
              </a:ext>
            </a:extLst>
          </p:cNvPr>
          <p:cNvSpPr txBox="1"/>
          <p:nvPr/>
        </p:nvSpPr>
        <p:spPr>
          <a:xfrm>
            <a:off x="7659445" y="2224088"/>
            <a:ext cx="3694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2019.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obtained</a:t>
            </a:r>
            <a:r>
              <a:rPr lang="fr-CA" dirty="0"/>
              <a:t> </a:t>
            </a:r>
            <a:r>
              <a:rPr lang="fr-CA" dirty="0" err="1"/>
              <a:t>barely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30% of the vote but </a:t>
            </a:r>
            <a:r>
              <a:rPr lang="fr-CA" dirty="0" err="1"/>
              <a:t>obtained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45% of the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NDP and the Greens </a:t>
            </a:r>
            <a:r>
              <a:rPr lang="fr-CA" dirty="0" err="1"/>
              <a:t>were</a:t>
            </a:r>
            <a:r>
              <a:rPr lang="fr-CA" dirty="0"/>
              <a:t> the parties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adversely</a:t>
            </a:r>
            <a:r>
              <a:rPr lang="fr-CA" dirty="0"/>
              <a:t> </a:t>
            </a:r>
            <a:r>
              <a:rPr lang="fr-CA" dirty="0" err="1"/>
              <a:t>affected</a:t>
            </a:r>
            <a:r>
              <a:rPr lang="fr-CA" dirty="0"/>
              <a:t> by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3372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more stable?</a:t>
            </a:r>
          </a:p>
          <a:p>
            <a:endParaRPr lang="fr-CA" dirty="0"/>
          </a:p>
          <a:p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your</a:t>
            </a:r>
            <a:r>
              <a:rPr lang="fr-CA" dirty="0"/>
              <a:t> party </a:t>
            </a:r>
            <a:r>
              <a:rPr lang="fr-CA" dirty="0" err="1"/>
              <a:t>holds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Commons, </a:t>
            </a:r>
            <a:r>
              <a:rPr lang="fr-CA" dirty="0" err="1"/>
              <a:t>you</a:t>
            </a:r>
            <a:r>
              <a:rPr lang="fr-CA" dirty="0"/>
              <a:t> are </a:t>
            </a:r>
            <a:r>
              <a:rPr lang="fr-CA" dirty="0" err="1"/>
              <a:t>almost</a:t>
            </a:r>
            <a:r>
              <a:rPr lang="fr-CA" dirty="0"/>
              <a:t> </a:t>
            </a:r>
            <a:r>
              <a:rPr lang="fr-CA" dirty="0" err="1"/>
              <a:t>guaranteed</a:t>
            </a:r>
            <a:r>
              <a:rPr lang="fr-CA" dirty="0"/>
              <a:t> not to lose a confidence vote.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270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43D8-6F13-4C1B-906C-600D8FDC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1C7A-8879-4281-923A-1FDB0E69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Furthermore</a:t>
            </a:r>
            <a:r>
              <a:rPr lang="fr-CA" dirty="0"/>
              <a:t>, the </a:t>
            </a:r>
            <a:r>
              <a:rPr lang="fr-CA" dirty="0" err="1"/>
              <a:t>propensity</a:t>
            </a:r>
            <a:r>
              <a:rPr lang="fr-CA" dirty="0"/>
              <a:t> to </a:t>
            </a:r>
            <a:r>
              <a:rPr lang="fr-CA" dirty="0" err="1"/>
              <a:t>elect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increases</a:t>
            </a:r>
            <a:r>
              <a:rPr lang="fr-CA" dirty="0"/>
              <a:t> the </a:t>
            </a:r>
            <a:r>
              <a:rPr lang="fr-CA" dirty="0" err="1"/>
              <a:t>accountability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Lines of </a:t>
            </a:r>
            <a:r>
              <a:rPr lang="fr-CA" dirty="0" err="1"/>
              <a:t>responsibility</a:t>
            </a:r>
            <a:r>
              <a:rPr lang="fr-CA" dirty="0"/>
              <a:t> are </a:t>
            </a:r>
            <a:r>
              <a:rPr lang="fr-CA" dirty="0" err="1"/>
              <a:t>blurrier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minority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coalition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Governments</a:t>
            </a:r>
            <a:r>
              <a:rPr lang="fr-CA" dirty="0"/>
              <a:t> can accuse opposition parties and coalition </a:t>
            </a:r>
            <a:r>
              <a:rPr lang="fr-CA" dirty="0" err="1"/>
              <a:t>partners</a:t>
            </a:r>
            <a:r>
              <a:rPr lang="fr-CA" dirty="0"/>
              <a:t> of blocking </a:t>
            </a:r>
            <a:r>
              <a:rPr lang="fr-CA" dirty="0" err="1"/>
              <a:t>their</a:t>
            </a:r>
            <a:r>
              <a:rPr lang="fr-CA" dirty="0"/>
              <a:t> initiatives,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identify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governmental</a:t>
            </a:r>
            <a:r>
              <a:rPr lang="fr-CA" dirty="0"/>
              <a:t> 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456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ACFB-BB15-457A-9381-9B9F15CC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1ED7-8166-4D93-BF7F-FC1A1E32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Finally</a:t>
            </a:r>
            <a:r>
              <a:rPr lang="fr-CA" sz="3200" dirty="0"/>
              <a:t>, FPTP </a:t>
            </a:r>
            <a:r>
              <a:rPr lang="fr-CA" sz="3200" dirty="0" err="1"/>
              <a:t>creates</a:t>
            </a:r>
            <a:r>
              <a:rPr lang="fr-CA" sz="3200" dirty="0"/>
              <a:t> a </a:t>
            </a:r>
            <a:r>
              <a:rPr lang="fr-CA" sz="3200" dirty="0" err="1"/>
              <a:t>stronger</a:t>
            </a:r>
            <a:r>
              <a:rPr lang="fr-CA" sz="3200" dirty="0"/>
              <a:t> </a:t>
            </a:r>
            <a:r>
              <a:rPr lang="fr-CA" sz="3200" dirty="0" err="1"/>
              <a:t>link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and </a:t>
            </a:r>
            <a:r>
              <a:rPr lang="fr-CA" sz="3200" dirty="0" err="1"/>
              <a:t>representative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Since</a:t>
            </a:r>
            <a:r>
              <a:rPr lang="fr-CA" sz="3200" dirty="0"/>
              <a:t> the </a:t>
            </a:r>
            <a:r>
              <a:rPr lang="fr-CA" sz="3200" dirty="0" err="1"/>
              <a:t>representative</a:t>
            </a:r>
            <a:r>
              <a:rPr lang="fr-CA" sz="3200" dirty="0"/>
              <a:t> </a:t>
            </a:r>
            <a:r>
              <a:rPr lang="fr-CA" sz="3200" dirty="0" err="1"/>
              <a:t>represents</a:t>
            </a:r>
            <a:r>
              <a:rPr lang="fr-CA" sz="3200" dirty="0"/>
              <a:t> a </a:t>
            </a:r>
            <a:r>
              <a:rPr lang="fr-CA" sz="3200" dirty="0" err="1"/>
              <a:t>particular</a:t>
            </a:r>
            <a:r>
              <a:rPr lang="fr-CA" sz="3200" dirty="0"/>
              <a:t> district,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have an issue know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supposed</a:t>
            </a:r>
            <a:r>
              <a:rPr lang="fr-CA" sz="3200" dirty="0"/>
              <a:t> to </a:t>
            </a:r>
            <a:r>
              <a:rPr lang="fr-CA" sz="3200" dirty="0" err="1"/>
              <a:t>represent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3039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5DD-9B5F-428B-A91E-319B52B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F85C-D60F-46BA-B727-9A18E705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There are, </a:t>
            </a: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have been </a:t>
            </a:r>
            <a:r>
              <a:rPr lang="fr-CA" dirty="0" err="1"/>
              <a:t>directed</a:t>
            </a:r>
            <a:r>
              <a:rPr lang="fr-CA" dirty="0"/>
              <a:t> at FPTP. Can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think</a:t>
            </a:r>
            <a:r>
              <a:rPr lang="fr-CA" dirty="0"/>
              <a:t> of </a:t>
            </a:r>
            <a:r>
              <a:rPr lang="fr-CA" dirty="0" err="1"/>
              <a:t>some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?</a:t>
            </a:r>
          </a:p>
          <a:p>
            <a:r>
              <a:rPr lang="fr-CA" dirty="0" err="1"/>
              <a:t>Gives</a:t>
            </a:r>
            <a:r>
              <a:rPr lang="fr-CA" dirty="0"/>
              <a:t> more power to the </a:t>
            </a:r>
            <a:r>
              <a:rPr lang="fr-CA" dirty="0" err="1"/>
              <a:t>government</a:t>
            </a:r>
            <a:endParaRPr lang="en-US" dirty="0"/>
          </a:p>
          <a:p>
            <a:r>
              <a:rPr lang="fr-CA" dirty="0" err="1"/>
              <a:t>Penalizes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</a:t>
            </a:r>
          </a:p>
          <a:p>
            <a:r>
              <a:rPr lang="fr-CA" dirty="0"/>
              <a:t>Bad for </a:t>
            </a:r>
            <a:r>
              <a:rPr lang="fr-CA" dirty="0" err="1"/>
              <a:t>representation</a:t>
            </a:r>
            <a:endParaRPr lang="fr-CA" dirty="0"/>
          </a:p>
          <a:p>
            <a:r>
              <a:rPr lang="fr-CA" dirty="0" err="1"/>
              <a:t>Lowers</a:t>
            </a:r>
            <a:r>
              <a:rPr lang="fr-CA" dirty="0"/>
              <a:t> </a:t>
            </a:r>
            <a:r>
              <a:rPr lang="fr-CA" dirty="0" err="1"/>
              <a:t>turnout</a:t>
            </a:r>
            <a:endParaRPr lang="fr-CA" dirty="0"/>
          </a:p>
          <a:p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endParaRPr lang="fr-CA" dirty="0"/>
          </a:p>
          <a:p>
            <a:r>
              <a:rPr lang="fr-CA" dirty="0"/>
              <a:t>Can fail to </a:t>
            </a:r>
            <a:r>
              <a:rPr lang="fr-CA" dirty="0" err="1"/>
              <a:t>elect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nationally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8280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DA74-A751-4CA7-BCD3-651A689F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BB3B-0E71-4C41-97F5-A9AAC347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giving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helps</a:t>
            </a:r>
            <a:r>
              <a:rPr lang="fr-CA" dirty="0"/>
              <a:t> </a:t>
            </a:r>
            <a:r>
              <a:rPr lang="fr-CA" dirty="0" err="1"/>
              <a:t>form</a:t>
            </a:r>
            <a:r>
              <a:rPr lang="fr-CA" dirty="0"/>
              <a:t> stable </a:t>
            </a:r>
            <a:r>
              <a:rPr lang="fr-CA" dirty="0" err="1"/>
              <a:t>governments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control over the House of Commons. </a:t>
            </a:r>
          </a:p>
          <a:p>
            <a:endParaRPr lang="fr-CA" dirty="0"/>
          </a:p>
          <a:p>
            <a:r>
              <a:rPr lang="fr-CA" dirty="0" err="1"/>
              <a:t>Critics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more power to the opposition and </a:t>
            </a:r>
            <a:r>
              <a:rPr lang="fr-CA" dirty="0" err="1"/>
              <a:t>keep</a:t>
            </a:r>
            <a:r>
              <a:rPr lang="fr-CA" dirty="0"/>
              <a:t> in check the power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225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4DF1-6541-4E29-A53B-3743D54B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8882-DF4A-4DD2-B6C8-4F6449F8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bonus for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implies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 are </a:t>
            </a:r>
            <a:r>
              <a:rPr lang="fr-CA" dirty="0" err="1"/>
              <a:t>penalized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zero-sum</a:t>
            </a:r>
            <a:r>
              <a:rPr lang="fr-CA" dirty="0"/>
              <a:t> </a:t>
            </a:r>
            <a:r>
              <a:rPr lang="fr-CA" dirty="0" err="1"/>
              <a:t>game</a:t>
            </a:r>
            <a:r>
              <a:rPr lang="fr-CA" dirty="0"/>
              <a:t>: if </a:t>
            </a:r>
            <a:r>
              <a:rPr lang="fr-CA" dirty="0" err="1"/>
              <a:t>somebody</a:t>
            </a:r>
            <a:r>
              <a:rPr lang="fr-CA" dirty="0"/>
              <a:t> </a:t>
            </a:r>
            <a:r>
              <a:rPr lang="fr-CA" dirty="0" err="1"/>
              <a:t>wins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, </a:t>
            </a:r>
            <a:r>
              <a:rPr lang="fr-CA" dirty="0" err="1"/>
              <a:t>someone</a:t>
            </a:r>
            <a:r>
              <a:rPr lang="fr-CA" dirty="0"/>
              <a:t> has to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fewer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 to parties like the NDP and the Greens.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3553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FC54-A563-4D57-BC0F-01195C9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FEED-BF34-4B57-8ACF-4F753E58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Furthermore</a:t>
            </a:r>
            <a:r>
              <a:rPr lang="fr-CA" dirty="0"/>
              <a:t>, FPTP </a:t>
            </a:r>
            <a:r>
              <a:rPr lang="fr-CA" dirty="0" err="1"/>
              <a:t>does</a:t>
            </a:r>
            <a:r>
              <a:rPr lang="fr-CA" dirty="0"/>
              <a:t> not encourage the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minorities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Research</a:t>
            </a:r>
            <a:r>
              <a:rPr lang="fr-CA" dirty="0"/>
              <a:t> has </a:t>
            </a:r>
            <a:r>
              <a:rPr lang="fr-CA" dirty="0" err="1"/>
              <a:t>shown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countries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proportional</a:t>
            </a:r>
            <a:r>
              <a:rPr lang="fr-CA" dirty="0"/>
              <a:t> </a:t>
            </a:r>
            <a:r>
              <a:rPr lang="fr-CA" dirty="0" err="1"/>
              <a:t>representation</a:t>
            </a:r>
            <a:r>
              <a:rPr lang="fr-CA" dirty="0"/>
              <a:t> tend to </a:t>
            </a:r>
            <a:r>
              <a:rPr lang="fr-CA" dirty="0" err="1"/>
              <a:t>elect</a:t>
            </a:r>
            <a:r>
              <a:rPr lang="fr-CA" dirty="0"/>
              <a:t> more </a:t>
            </a:r>
            <a:r>
              <a:rPr lang="fr-CA" dirty="0" err="1"/>
              <a:t>women</a:t>
            </a:r>
            <a:r>
              <a:rPr lang="fr-CA" dirty="0"/>
              <a:t> and </a:t>
            </a:r>
            <a:r>
              <a:rPr lang="fr-CA" dirty="0" err="1"/>
              <a:t>minorities</a:t>
            </a:r>
            <a:r>
              <a:rPr lang="fr-CA" dirty="0"/>
              <a:t> to public office. </a:t>
            </a:r>
          </a:p>
          <a:p>
            <a:endParaRPr lang="fr-CA" dirty="0"/>
          </a:p>
          <a:p>
            <a:r>
              <a:rPr lang="fr-CA" dirty="0" err="1"/>
              <a:t>Likewise</a:t>
            </a:r>
            <a:r>
              <a:rPr lang="fr-CA" dirty="0"/>
              <a:t>, FPTP countries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exhibit</a:t>
            </a:r>
            <a:r>
              <a:rPr lang="fr-CA" dirty="0"/>
              <a:t> </a:t>
            </a:r>
            <a:r>
              <a:rPr lang="fr-CA" dirty="0" err="1"/>
              <a:t>lower</a:t>
            </a:r>
            <a:r>
              <a:rPr lang="fr-CA" dirty="0"/>
              <a:t> rates of </a:t>
            </a:r>
            <a:r>
              <a:rPr lang="fr-CA" dirty="0" err="1"/>
              <a:t>political</a:t>
            </a:r>
            <a:r>
              <a:rPr lang="fr-CA" dirty="0"/>
              <a:t> participation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64742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EE66-DD70-428A-AAE5-174F48B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E78-9E84-42FE-B1BF-DB79A8F8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FPTP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the 1993 </a:t>
            </a:r>
            <a:r>
              <a:rPr lang="fr-CA" dirty="0" err="1"/>
              <a:t>election</a:t>
            </a:r>
            <a:r>
              <a:rPr lang="fr-CA" dirty="0"/>
              <a:t>, the Bloc won 54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13.52% of the vote.</a:t>
            </a:r>
          </a:p>
          <a:p>
            <a:endParaRPr lang="fr-CA" dirty="0"/>
          </a:p>
          <a:p>
            <a:r>
              <a:rPr lang="fr-CA" dirty="0"/>
              <a:t>The Conservatives won 2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16.04% of the vote.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Bloc vote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concentrated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the conservative vote </a:t>
            </a:r>
            <a:r>
              <a:rPr lang="fr-CA" dirty="0" err="1"/>
              <a:t>was</a:t>
            </a:r>
            <a:r>
              <a:rPr lang="fr-CA" dirty="0"/>
              <a:t> spread all over Canada. </a:t>
            </a:r>
          </a:p>
          <a:p>
            <a:endParaRPr lang="fr-CA" dirty="0"/>
          </a:p>
          <a:p>
            <a:r>
              <a:rPr lang="en-US" dirty="0">
                <a:effectLst/>
                <a:cs typeface="Arial" panose="020B0604020202020204" pitchFamily="34" charset="0"/>
              </a:rPr>
              <a:t>FPTP thus </a:t>
            </a:r>
            <a:r>
              <a:rPr lang="en-US" dirty="0" err="1">
                <a:effectLst/>
                <a:cs typeface="Arial" panose="020B0604020202020204" pitchFamily="34" charset="0"/>
              </a:rPr>
              <a:t>favours</a:t>
            </a:r>
            <a:r>
              <a:rPr lang="en-US" dirty="0">
                <a:effectLst/>
                <a:cs typeface="Arial" panose="020B0604020202020204" pitchFamily="34" charset="0"/>
              </a:rPr>
              <a:t> parties that target regional interests, which may </a:t>
            </a:r>
            <a:r>
              <a:rPr lang="en-US" dirty="0" err="1">
                <a:effectLst/>
                <a:cs typeface="Arial" panose="020B0604020202020204" pitchFamily="34" charset="0"/>
              </a:rPr>
              <a:t>weakennational</a:t>
            </a:r>
            <a:r>
              <a:rPr lang="en-US" dirty="0">
                <a:effectLst/>
                <a:cs typeface="Arial" panose="020B0604020202020204" pitchFamily="34" charset="0"/>
              </a:rPr>
              <a:t> unity.</a:t>
            </a:r>
            <a:endParaRPr lang="fr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266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D089-F565-4718-A53A-6F744F91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FF0C-D122-49C7-B6FA-2107A6A5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One of the </a:t>
            </a:r>
            <a:r>
              <a:rPr lang="fr-CA" sz="3600" dirty="0" err="1"/>
              <a:t>most</a:t>
            </a:r>
            <a:r>
              <a:rPr lang="fr-CA" sz="3600" dirty="0"/>
              <a:t> important issues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can fail to </a:t>
            </a:r>
            <a:r>
              <a:rPr lang="fr-CA" sz="3600" dirty="0" err="1"/>
              <a:t>elect</a:t>
            </a:r>
            <a:r>
              <a:rPr lang="fr-CA" sz="3600" dirty="0"/>
              <a:t> the </a:t>
            </a:r>
            <a:r>
              <a:rPr lang="fr-CA" sz="3600" dirty="0" err="1"/>
              <a:t>nationally</a:t>
            </a:r>
            <a:r>
              <a:rPr lang="fr-CA" sz="3600" dirty="0"/>
              <a:t>/</a:t>
            </a:r>
            <a:r>
              <a:rPr lang="fr-CA" sz="3600" dirty="0" err="1"/>
              <a:t>provincially</a:t>
            </a:r>
            <a:r>
              <a:rPr lang="fr-CA" sz="3600" dirty="0"/>
              <a:t> </a:t>
            </a:r>
            <a:r>
              <a:rPr lang="fr-CA" sz="3600" dirty="0" err="1"/>
              <a:t>leading</a:t>
            </a:r>
            <a:r>
              <a:rPr lang="fr-CA" sz="3600" dirty="0"/>
              <a:t> party. </a:t>
            </a:r>
          </a:p>
          <a:p>
            <a:endParaRPr lang="fr-CA" sz="3600" dirty="0"/>
          </a:p>
          <a:p>
            <a:r>
              <a:rPr lang="fr-CA" sz="3600" dirty="0" err="1"/>
              <a:t>Because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focuses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on </a:t>
            </a:r>
            <a:r>
              <a:rPr lang="fr-CA" sz="3600" dirty="0" err="1"/>
              <a:t>ridings</a:t>
            </a:r>
            <a:r>
              <a:rPr lang="fr-CA" sz="3600" dirty="0"/>
              <a:t>,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not </a:t>
            </a:r>
            <a:r>
              <a:rPr lang="fr-CA" sz="3600" dirty="0" err="1"/>
              <a:t>take</a:t>
            </a:r>
            <a:r>
              <a:rPr lang="fr-CA" sz="3600" dirty="0"/>
              <a:t> </a:t>
            </a:r>
            <a:r>
              <a:rPr lang="fr-CA" sz="3600" dirty="0" err="1"/>
              <a:t>into</a:t>
            </a:r>
            <a:r>
              <a:rPr lang="fr-CA" sz="3600" dirty="0"/>
              <a:t> </a:t>
            </a:r>
            <a:r>
              <a:rPr lang="fr-CA" sz="3600" dirty="0" err="1"/>
              <a:t>account</a:t>
            </a:r>
            <a:r>
              <a:rPr lang="fr-CA" sz="3600" dirty="0"/>
              <a:t> the distribution of the total vote. </a:t>
            </a:r>
          </a:p>
          <a:p>
            <a:endParaRPr lang="fr-CA" sz="3600" dirty="0"/>
          </a:p>
          <a:p>
            <a:r>
              <a:rPr lang="fr-CA" sz="3600" dirty="0"/>
              <a:t>This can lead the loser of the vote to </a:t>
            </a:r>
            <a:r>
              <a:rPr lang="fr-CA" sz="3600" dirty="0" err="1"/>
              <a:t>nevertheless</a:t>
            </a:r>
            <a:r>
              <a:rPr lang="fr-CA" sz="3600" dirty="0"/>
              <a:t> </a:t>
            </a:r>
            <a:r>
              <a:rPr lang="fr-CA" sz="3600" dirty="0" err="1"/>
              <a:t>win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seats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582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25AF-D8C2-4F7F-89DD-5A2473C8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6B2F-0272-41D5-B907-F6760094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However</a:t>
            </a:r>
            <a:r>
              <a:rPr lang="fr-CA" sz="3600" dirty="0"/>
              <a:t>, the </a:t>
            </a:r>
            <a:r>
              <a:rPr lang="fr-CA" sz="3600" dirty="0" err="1"/>
              <a:t>Senate</a:t>
            </a:r>
            <a:r>
              <a:rPr lang="fr-CA" sz="3600" dirty="0"/>
              <a:t> </a:t>
            </a:r>
            <a:r>
              <a:rPr lang="fr-CA" sz="3600" dirty="0" err="1"/>
              <a:t>rarely</a:t>
            </a:r>
            <a:r>
              <a:rPr lang="fr-CA" sz="3600" dirty="0"/>
              <a:t> opposes or modifies bills </a:t>
            </a:r>
            <a:r>
              <a:rPr lang="fr-CA" sz="3600" dirty="0" err="1"/>
              <a:t>from</a:t>
            </a:r>
            <a:r>
              <a:rPr lang="fr-CA" sz="3600" dirty="0"/>
              <a:t> the House of Commons. (Bernard, 1995)</a:t>
            </a:r>
            <a:endParaRPr lang="en-US" sz="3600" dirty="0"/>
          </a:p>
          <a:p>
            <a:endParaRPr lang="fr-CA" sz="3600" dirty="0"/>
          </a:p>
          <a:p>
            <a:r>
              <a:rPr lang="fr-CA" sz="3600" dirty="0" err="1"/>
              <a:t>From</a:t>
            </a:r>
            <a:r>
              <a:rPr lang="fr-CA" sz="3600" dirty="0"/>
              <a:t> 1867 to 1992, the </a:t>
            </a:r>
            <a:r>
              <a:rPr lang="fr-CA" sz="3600" dirty="0" err="1"/>
              <a:t>Senate</a:t>
            </a:r>
            <a:r>
              <a:rPr lang="fr-CA" sz="3600" dirty="0"/>
              <a:t> </a:t>
            </a:r>
            <a:r>
              <a:rPr lang="fr-CA" sz="3600" dirty="0" err="1"/>
              <a:t>approved</a:t>
            </a:r>
            <a:r>
              <a:rPr lang="fr-CA" sz="3600" dirty="0"/>
              <a:t> 99% of bills sent </a:t>
            </a:r>
            <a:r>
              <a:rPr lang="fr-CA" sz="3600" dirty="0" err="1"/>
              <a:t>from</a:t>
            </a:r>
            <a:r>
              <a:rPr lang="fr-CA" sz="3600" dirty="0"/>
              <a:t> the House of Commons.</a:t>
            </a:r>
          </a:p>
          <a:p>
            <a:endParaRPr lang="fr-CA" sz="3600" dirty="0"/>
          </a:p>
          <a:p>
            <a:r>
              <a:rPr lang="fr-CA" sz="3600" dirty="0"/>
              <a:t>95% of </a:t>
            </a:r>
            <a:r>
              <a:rPr lang="fr-CA" sz="3600" dirty="0" err="1"/>
              <a:t>these</a:t>
            </a:r>
            <a:r>
              <a:rPr lang="fr-CA" sz="3600" dirty="0"/>
              <a:t>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approved</a:t>
            </a:r>
            <a:r>
              <a:rPr lang="fr-CA" sz="3600" dirty="0"/>
              <a:t> </a:t>
            </a:r>
            <a:r>
              <a:rPr lang="fr-CA" sz="3600" dirty="0" err="1"/>
              <a:t>without</a:t>
            </a:r>
            <a:r>
              <a:rPr lang="fr-CA" sz="3600" dirty="0"/>
              <a:t> </a:t>
            </a:r>
            <a:r>
              <a:rPr lang="fr-CA" sz="3600" dirty="0" err="1"/>
              <a:t>any</a:t>
            </a:r>
            <a:r>
              <a:rPr lang="fr-CA" sz="3600" dirty="0"/>
              <a:t> changes. </a:t>
            </a:r>
          </a:p>
        </p:txBody>
      </p:sp>
    </p:spTree>
    <p:extLst>
      <p:ext uri="{BB962C8B-B14F-4D97-AF65-F5344CB8AC3E}">
        <p14:creationId xmlns:p14="http://schemas.microsoft.com/office/powerpoint/2010/main" val="13547061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2591" y="2006334"/>
          <a:ext cx="8982456" cy="441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Parti </a:t>
                      </a:r>
                      <a:r>
                        <a:rPr lang="fr-CA" sz="3200" dirty="0" err="1"/>
                        <a:t>Quebecois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42.87%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77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62%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43.55%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ADQ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11.81%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err="1"/>
              <a:t>Quebec</a:t>
            </a:r>
            <a:r>
              <a:rPr lang="fr-CA" sz="4000" dirty="0"/>
              <a:t>, 1998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35F29-5CED-40A9-8471-C3CDEC8894DA}"/>
              </a:ext>
            </a:extLst>
          </p:cNvPr>
          <p:cNvSpPr txBox="1"/>
          <p:nvPr/>
        </p:nvSpPr>
        <p:spPr>
          <a:xfrm>
            <a:off x="9746429" y="2006334"/>
            <a:ext cx="199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votes, but the Parti Québécois </a:t>
            </a:r>
            <a:r>
              <a:rPr lang="fr-CA" dirty="0" err="1"/>
              <a:t>received</a:t>
            </a:r>
            <a:r>
              <a:rPr lang="fr-CA" dirty="0"/>
              <a:t> a lot more </a:t>
            </a:r>
            <a:r>
              <a:rPr lang="fr-CA" dirty="0" err="1"/>
              <a:t>seats</a:t>
            </a:r>
            <a:r>
              <a:rPr lang="fr-CA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83862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New Brunswick, 2018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B3BF42-4BC8-47A7-A5F7-5B1D38143C07}"/>
              </a:ext>
            </a:extLst>
          </p:cNvPr>
          <p:cNvGraphicFramePr>
            <a:graphicFrameLocks noGrp="1"/>
          </p:cNvGraphicFramePr>
          <p:nvPr/>
        </p:nvGraphicFramePr>
        <p:xfrm>
          <a:off x="450925" y="2017536"/>
          <a:ext cx="8982456" cy="445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People</a:t>
                      </a:r>
                      <a:r>
                        <a:rPr lang="fr-CA" sz="3200" dirty="0"/>
                        <a:t>’s Alliance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13%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7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CF07D7-032A-44DD-99B5-C30FAB2C8A67}"/>
              </a:ext>
            </a:extLst>
          </p:cNvPr>
          <p:cNvSpPr txBox="1"/>
          <p:nvPr/>
        </p:nvSpPr>
        <p:spPr>
          <a:xfrm>
            <a:off x="9757186" y="2151529"/>
            <a:ext cx="1983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votes, but the Conservatives </a:t>
            </a:r>
            <a:r>
              <a:rPr lang="fr-CA" dirty="0" err="1"/>
              <a:t>narrowly</a:t>
            </a:r>
            <a:r>
              <a:rPr lang="fr-CA" dirty="0"/>
              <a:t> won 1 extra </a:t>
            </a:r>
            <a:r>
              <a:rPr lang="fr-CA" dirty="0" err="1"/>
              <a:t>seat</a:t>
            </a:r>
            <a:r>
              <a:rPr lang="fr-CA" dirty="0"/>
              <a:t> and </a:t>
            </a:r>
            <a:r>
              <a:rPr lang="fr-CA" dirty="0" err="1"/>
              <a:t>formed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in New Brunswick.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8114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56AA-B4EF-41E9-9C3F-23AEB70D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325563"/>
          </a:xfrm>
        </p:spPr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18A3-D879-4BE1-8672-6BE7BC6E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253331"/>
            <a:ext cx="10515600" cy="4351338"/>
          </a:xfrm>
        </p:spPr>
        <p:txBody>
          <a:bodyPr/>
          <a:lstStyle/>
          <a:p>
            <a:r>
              <a:rPr lang="fr-CA" dirty="0"/>
              <a:t>Canada, 2019 </a:t>
            </a:r>
            <a:r>
              <a:rPr lang="fr-CA" dirty="0" err="1"/>
              <a:t>election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9F2B63-C265-4563-B018-5B54095FC80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14406"/>
          <a:ext cx="8982456" cy="420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174995456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2848520328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615762125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2752544680"/>
                    </a:ext>
                  </a:extLst>
                </a:gridCol>
              </a:tblGrid>
              <a:tr h="723246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07203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1296301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634495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449431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Bloc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77309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1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24A170-D45C-49D1-A05C-35932DB93268}"/>
              </a:ext>
            </a:extLst>
          </p:cNvPr>
          <p:cNvSpPr txBox="1"/>
          <p:nvPr/>
        </p:nvSpPr>
        <p:spPr>
          <a:xfrm>
            <a:off x="10002644" y="2018371"/>
            <a:ext cx="1817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 the 2019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, the Conservatives won the </a:t>
            </a:r>
            <a:r>
              <a:rPr lang="fr-CA" dirty="0" err="1"/>
              <a:t>most</a:t>
            </a:r>
            <a:r>
              <a:rPr lang="fr-CA" dirty="0"/>
              <a:t> votes but the </a:t>
            </a:r>
            <a:r>
              <a:rPr lang="fr-CA" dirty="0" err="1"/>
              <a:t>Liberals</a:t>
            </a:r>
            <a:r>
              <a:rPr lang="fr-CA" dirty="0"/>
              <a:t> won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864269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F0B7-DAEC-40FF-8B68-407855B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D3F7-647B-4156-BADB-EDD149B2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138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As </a:t>
            </a:r>
            <a:r>
              <a:rPr lang="fr-CA" sz="4000" dirty="0" err="1"/>
              <a:t>discussed</a:t>
            </a:r>
            <a:r>
              <a:rPr lang="fr-CA" sz="4000" dirty="0"/>
              <a:t>, </a:t>
            </a:r>
            <a:r>
              <a:rPr lang="fr-CA" sz="4000" dirty="0" err="1"/>
              <a:t>plurality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can lead to the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governments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do not have the support of a </a:t>
            </a:r>
            <a:r>
              <a:rPr lang="fr-CA" sz="4000" dirty="0" err="1"/>
              <a:t>majority</a:t>
            </a:r>
            <a:r>
              <a:rPr lang="fr-CA" sz="4000" dirty="0"/>
              <a:t> of the population. </a:t>
            </a:r>
          </a:p>
          <a:p>
            <a:endParaRPr lang="fr-CA" sz="4000" dirty="0"/>
          </a:p>
          <a:p>
            <a:r>
              <a:rPr lang="fr-CA" sz="4000" dirty="0" err="1"/>
              <a:t>Some</a:t>
            </a:r>
            <a:r>
              <a:rPr lang="fr-CA" sz="4000" dirty="0"/>
              <a:t> have </a:t>
            </a:r>
            <a:r>
              <a:rPr lang="fr-CA" sz="4000" dirty="0" err="1"/>
              <a:t>developed</a:t>
            </a:r>
            <a:r>
              <a:rPr lang="fr-CA" sz="4000" dirty="0"/>
              <a:t> </a:t>
            </a:r>
            <a:r>
              <a:rPr lang="fr-CA" sz="4000" dirty="0" err="1"/>
              <a:t>majority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as a solution.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97446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Majority Voting Systems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Majority-runoff: France (presidential)</a:t>
            </a:r>
          </a:p>
          <a:p>
            <a:pPr lvl="1"/>
            <a:r>
              <a:rPr lang="en-US" sz="3600" dirty="0"/>
              <a:t>Alternative Voting: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350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are </a:t>
            </a:r>
            <a:r>
              <a:rPr lang="fr-CA" sz="3600" dirty="0" err="1"/>
              <a:t>very</a:t>
            </a:r>
            <a:r>
              <a:rPr lang="fr-CA" sz="3600" dirty="0"/>
              <a:t> </a:t>
            </a:r>
            <a:r>
              <a:rPr lang="fr-CA" sz="3600" dirty="0" err="1"/>
              <a:t>similar</a:t>
            </a:r>
            <a:r>
              <a:rPr lang="fr-CA" sz="3600" dirty="0"/>
              <a:t> to </a:t>
            </a:r>
            <a:r>
              <a:rPr lang="fr-CA" sz="3600" dirty="0" err="1"/>
              <a:t>plurality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The </a:t>
            </a:r>
            <a:r>
              <a:rPr lang="fr-CA" sz="3600" dirty="0" err="1"/>
              <a:t>biggest</a:t>
            </a:r>
            <a:r>
              <a:rPr lang="fr-CA" sz="3600" dirty="0"/>
              <a:t> </a:t>
            </a:r>
            <a:r>
              <a:rPr lang="fr-CA" sz="3600" dirty="0" err="1"/>
              <a:t>difference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they</a:t>
            </a:r>
            <a:r>
              <a:rPr lang="fr-CA" sz="3600" dirty="0"/>
              <a:t> </a:t>
            </a:r>
            <a:r>
              <a:rPr lang="fr-CA" sz="3600" dirty="0" err="1"/>
              <a:t>require</a:t>
            </a:r>
            <a:r>
              <a:rPr lang="fr-CA" sz="3600" dirty="0"/>
              <a:t> 50%+1 of the population to support a candidate to </a:t>
            </a:r>
            <a:r>
              <a:rPr lang="fr-CA" sz="3600" dirty="0" err="1"/>
              <a:t>elect</a:t>
            </a:r>
            <a:r>
              <a:rPr lang="fr-CA" sz="3600" dirty="0"/>
              <a:t> the candidate.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3038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E04C-8428-4EA7-9E6D-80B0BAA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FCD6-4800-443A-A5FE-B8C483FB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cs typeface="Arial" panose="020B0604020202020204" pitchFamily="34" charset="0"/>
              </a:rPr>
              <a:t>Under majority run-off, there are two rounds of voting.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1: If a candidate wins 50%+1 of the vote, this candidate wins and the election is over.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If no candidate wins 50%+1 of the vote, then the top 2 candidates advance to the second round and all other candidates are eliminated.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2: Opposing only the top 2 candidates as determined by round 1. Since the vote is split in the middle, one of the two candidates should be able to earn a majority. 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9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Majority</a:t>
            </a:r>
            <a:r>
              <a:rPr lang="fr-CA" dirty="0"/>
              <a:t> Run-Off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type of </a:t>
            </a:r>
            <a:r>
              <a:rPr lang="fr-CA" dirty="0" err="1"/>
              <a:t>majority</a:t>
            </a:r>
            <a:r>
              <a:rPr lang="fr-CA" dirty="0"/>
              <a:t> vote (19 </a:t>
            </a:r>
            <a:r>
              <a:rPr lang="fr-CA" dirty="0" err="1"/>
              <a:t>presidential</a:t>
            </a:r>
            <a:r>
              <a:rPr lang="fr-CA" dirty="0"/>
              <a:t> </a:t>
            </a:r>
            <a:r>
              <a:rPr lang="fr-CA" dirty="0" err="1"/>
              <a:t>elections+Mali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system,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two</a:t>
            </a:r>
            <a:r>
              <a:rPr lang="fr-CA" dirty="0"/>
              <a:t> rounds of </a:t>
            </a:r>
            <a:r>
              <a:rPr lang="fr-CA" dirty="0" err="1"/>
              <a:t>voting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55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gives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the </a:t>
            </a:r>
            <a:r>
              <a:rPr lang="fr-CA" sz="3200" dirty="0" err="1"/>
              <a:t>opportunity</a:t>
            </a:r>
            <a:r>
              <a:rPr lang="fr-CA" sz="3200" dirty="0"/>
              <a:t> to vote for </a:t>
            </a:r>
            <a:r>
              <a:rPr lang="fr-CA" sz="3200" dirty="0" err="1"/>
              <a:t>small</a:t>
            </a:r>
            <a:r>
              <a:rPr lang="fr-CA" sz="3200" dirty="0"/>
              <a:t> parties in the first round. </a:t>
            </a:r>
          </a:p>
          <a:p>
            <a:endParaRPr lang="fr-CA" sz="3200" dirty="0"/>
          </a:p>
          <a:p>
            <a:r>
              <a:rPr lang="fr-CA" sz="3200" dirty="0" err="1"/>
              <a:t>Prevents</a:t>
            </a:r>
            <a:r>
              <a:rPr lang="fr-CA" sz="3200" dirty="0"/>
              <a:t> vote </a:t>
            </a:r>
            <a:r>
              <a:rPr lang="fr-CA" sz="3200" dirty="0" err="1"/>
              <a:t>splitting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influencing</a:t>
            </a:r>
            <a:r>
              <a:rPr lang="fr-CA" sz="3200" dirty="0"/>
              <a:t> the </a:t>
            </a:r>
            <a:r>
              <a:rPr lang="fr-CA" sz="3200" dirty="0" err="1"/>
              <a:t>results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Sends</a:t>
            </a:r>
            <a:r>
              <a:rPr lang="fr-CA" sz="3200" dirty="0"/>
              <a:t> signal to </a:t>
            </a:r>
            <a:r>
              <a:rPr lang="fr-CA" sz="3200" dirty="0" err="1"/>
              <a:t>presidential</a:t>
            </a:r>
            <a:r>
              <a:rPr lang="fr-CA" sz="3200" dirty="0"/>
              <a:t> candidates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6298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653-F478-4302-9701-3B7B52B7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E2A6-4D0C-42BE-84C3-E6F7A06A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This </a:t>
            </a:r>
            <a:r>
              <a:rPr lang="fr-CA" dirty="0" err="1"/>
              <a:t>raises</a:t>
            </a:r>
            <a:r>
              <a:rPr lang="fr-CA" dirty="0"/>
              <a:t> questions about the relevance of the </a:t>
            </a:r>
            <a:r>
              <a:rPr lang="fr-CA" dirty="0" err="1"/>
              <a:t>Senate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rejects</a:t>
            </a:r>
            <a:r>
              <a:rPr lang="fr-CA" dirty="0"/>
              <a:t> a bill </a:t>
            </a:r>
            <a:r>
              <a:rPr lang="fr-CA" dirty="0" err="1"/>
              <a:t>from</a:t>
            </a:r>
            <a:r>
              <a:rPr lang="fr-CA" dirty="0"/>
              <a:t> the House of Commons,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raise</a:t>
            </a:r>
            <a:r>
              <a:rPr lang="fr-CA" dirty="0"/>
              <a:t> questions of </a:t>
            </a:r>
            <a:r>
              <a:rPr lang="fr-CA" dirty="0" err="1"/>
              <a:t>legitimacy</a:t>
            </a:r>
            <a:r>
              <a:rPr lang="fr-CA" dirty="0"/>
              <a:t>. How can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appointed</a:t>
            </a:r>
            <a:r>
              <a:rPr lang="fr-CA" dirty="0"/>
              <a:t> people </a:t>
            </a:r>
            <a:r>
              <a:rPr lang="fr-CA" dirty="0" err="1"/>
              <a:t>thwart</a:t>
            </a:r>
            <a:r>
              <a:rPr lang="fr-CA" dirty="0"/>
              <a:t> the </a:t>
            </a:r>
            <a:r>
              <a:rPr lang="fr-CA" dirty="0" err="1"/>
              <a:t>will</a:t>
            </a:r>
            <a:r>
              <a:rPr lang="fr-CA" dirty="0"/>
              <a:t> of the </a:t>
            </a:r>
            <a:r>
              <a:rPr lang="fr-CA" dirty="0" err="1"/>
              <a:t>democratically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of the public?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simply</a:t>
            </a:r>
            <a:r>
              <a:rPr lang="fr-CA" dirty="0"/>
              <a:t> </a:t>
            </a:r>
            <a:r>
              <a:rPr lang="fr-CA" dirty="0" err="1"/>
              <a:t>approves</a:t>
            </a:r>
            <a:r>
              <a:rPr lang="fr-CA" dirty="0"/>
              <a:t> bills </a:t>
            </a:r>
            <a:r>
              <a:rPr lang="fr-CA" dirty="0" err="1"/>
              <a:t>from</a:t>
            </a:r>
            <a:r>
              <a:rPr lang="fr-CA" dirty="0"/>
              <a:t> the House of Commons, </a:t>
            </a:r>
            <a:r>
              <a:rPr lang="fr-CA" dirty="0" err="1"/>
              <a:t>however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</a:t>
            </a:r>
            <a:r>
              <a:rPr lang="fr-CA" dirty="0" err="1"/>
              <a:t>irrelevant</a:t>
            </a:r>
            <a:r>
              <a:rPr lang="fr-CA" dirty="0"/>
              <a:t>.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point of a </a:t>
            </a:r>
            <a:r>
              <a:rPr lang="fr-CA" dirty="0" err="1"/>
              <a:t>Senate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rubberstamps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the House of Commons </a:t>
            </a:r>
            <a:r>
              <a:rPr lang="fr-CA" dirty="0" err="1"/>
              <a:t>does</a:t>
            </a:r>
            <a:r>
              <a:rPr lang="fr-CA" dirty="0"/>
              <a:t>?</a:t>
            </a:r>
          </a:p>
          <a:p>
            <a:endParaRPr lang="fr-CA" dirty="0"/>
          </a:p>
          <a:p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no </a:t>
            </a:r>
            <a:r>
              <a:rPr lang="fr-CA" dirty="0" err="1"/>
              <a:t>formal</a:t>
            </a:r>
            <a:r>
              <a:rPr lang="fr-CA" dirty="0"/>
              <a:t> dispute </a:t>
            </a:r>
            <a:r>
              <a:rPr lang="fr-CA" dirty="0" err="1"/>
              <a:t>resolution</a:t>
            </a:r>
            <a:r>
              <a:rPr lang="fr-CA" dirty="0"/>
              <a:t> </a:t>
            </a:r>
            <a:r>
              <a:rPr lang="fr-CA" dirty="0" err="1"/>
              <a:t>mechanism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 bodies, </a:t>
            </a:r>
            <a:r>
              <a:rPr lang="fr-CA" dirty="0" err="1"/>
              <a:t>so</a:t>
            </a:r>
            <a:r>
              <a:rPr lang="fr-CA" dirty="0"/>
              <a:t> as a convention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defers</a:t>
            </a:r>
            <a:r>
              <a:rPr lang="fr-CA" dirty="0"/>
              <a:t> to the House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disagreements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2895652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Run-Off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7472" y="1459484"/>
          <a:ext cx="6709664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48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A9527D-474E-4B5E-B348-632B9AAB74CE}"/>
              </a:ext>
            </a:extLst>
          </p:cNvPr>
          <p:cNvSpPr txBox="1"/>
          <p:nvPr/>
        </p:nvSpPr>
        <p:spPr>
          <a:xfrm>
            <a:off x="7670800" y="14986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the NDP and Green </a:t>
            </a:r>
            <a:r>
              <a:rPr lang="fr-CA" dirty="0" err="1"/>
              <a:t>voters</a:t>
            </a:r>
            <a:r>
              <a:rPr lang="fr-CA" dirty="0"/>
              <a:t> have to vote for one of the </a:t>
            </a:r>
            <a:r>
              <a:rPr lang="fr-CA" dirty="0" err="1"/>
              <a:t>two</a:t>
            </a:r>
            <a:r>
              <a:rPr lang="fr-CA" dirty="0"/>
              <a:t> leaders.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60% of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(I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assumption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NDP and 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prefer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to the Conservatives in a 2-to-1 ratio)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52395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04252"/>
          <a:ext cx="7354824" cy="474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00">
                  <a:extLst>
                    <a:ext uri="{9D8B030D-6E8A-4147-A177-3AD203B41FA5}">
                      <a16:colId xmlns:a16="http://schemas.microsoft.com/office/drawing/2014/main" val="2434604517"/>
                    </a:ext>
                  </a:extLst>
                </a:gridCol>
                <a:gridCol w="2434524">
                  <a:extLst>
                    <a:ext uri="{9D8B030D-6E8A-4147-A177-3AD203B41FA5}">
                      <a16:colId xmlns:a16="http://schemas.microsoft.com/office/drawing/2014/main" val="2582891179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929836996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3827467307"/>
                    </a:ext>
                  </a:extLst>
                </a:gridCol>
              </a:tblGrid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Ideology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1st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2nd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3851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Chirac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1166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Le Pen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Far 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147021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Jospin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133172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Bayrou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87234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Laguiller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748633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Chevènement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3944397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Mamère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4604386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Besancenot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802230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Josse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3438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43329D-E4D3-461C-9BD6-3CB8EABD159B}"/>
              </a:ext>
            </a:extLst>
          </p:cNvPr>
          <p:cNvSpPr txBox="1"/>
          <p:nvPr/>
        </p:nvSpPr>
        <p:spPr>
          <a:xfrm>
            <a:off x="8978900" y="552311"/>
            <a:ext cx="294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Sometimes</a:t>
            </a:r>
            <a:r>
              <a:rPr lang="fr-CA" dirty="0"/>
              <a:t> the goals of the system are not </a:t>
            </a:r>
            <a:r>
              <a:rPr lang="fr-CA" dirty="0" err="1"/>
              <a:t>achieved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France (2002), the vote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the first round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the right and far right made </a:t>
            </a:r>
            <a:r>
              <a:rPr lang="fr-CA" dirty="0" err="1"/>
              <a:t>it</a:t>
            </a:r>
            <a:r>
              <a:rPr lang="fr-CA" dirty="0"/>
              <a:t> to the second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vote for the parties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up.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Vote </a:t>
            </a:r>
            <a:r>
              <a:rPr lang="fr-CA" dirty="0" err="1"/>
              <a:t>splitting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affect </a:t>
            </a:r>
            <a:r>
              <a:rPr lang="fr-CA" dirty="0" err="1"/>
              <a:t>outcome</a:t>
            </a:r>
            <a:r>
              <a:rPr lang="fr-CA" dirty="0"/>
              <a:t> of final stage, but can affect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final stage.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5305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The Alternative Vote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One big drawback of the </a:t>
            </a:r>
            <a:r>
              <a:rPr lang="fr-CA" sz="3200" dirty="0" err="1"/>
              <a:t>previous</a:t>
            </a:r>
            <a:r>
              <a:rPr lang="fr-CA" sz="3200" dirty="0"/>
              <a:t> </a:t>
            </a:r>
            <a:r>
              <a:rPr lang="fr-CA" sz="3200" dirty="0" err="1"/>
              <a:t>method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forces </a:t>
            </a:r>
            <a:r>
              <a:rPr lang="fr-CA" sz="3200" dirty="0" err="1"/>
              <a:t>voters</a:t>
            </a:r>
            <a:r>
              <a:rPr lang="fr-CA" sz="3200" dirty="0"/>
              <a:t> to vote </a:t>
            </a:r>
            <a:r>
              <a:rPr lang="fr-CA" sz="3200" dirty="0" err="1"/>
              <a:t>twice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A solution to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problem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presented</a:t>
            </a:r>
            <a:r>
              <a:rPr lang="fr-CA" sz="3200" dirty="0"/>
              <a:t> by the alternative vote. </a:t>
            </a:r>
          </a:p>
        </p:txBody>
      </p:sp>
    </p:spTree>
    <p:extLst>
      <p:ext uri="{BB962C8B-B14F-4D97-AF65-F5344CB8AC3E}">
        <p14:creationId xmlns:p14="http://schemas.microsoft.com/office/powerpoint/2010/main" val="15226704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 dirty="0"/>
              <a:t>The Alternative Vote</a:t>
            </a:r>
          </a:p>
          <a:p>
            <a:r>
              <a:rPr lang="fr-CA" sz="3600" dirty="0" err="1"/>
              <a:t>Voters</a:t>
            </a:r>
            <a:r>
              <a:rPr lang="fr-CA" sz="3600" dirty="0"/>
              <a:t> are </a:t>
            </a:r>
            <a:r>
              <a:rPr lang="fr-CA" sz="3600" dirty="0" err="1"/>
              <a:t>asked</a:t>
            </a:r>
            <a:r>
              <a:rPr lang="fr-CA" sz="3600" dirty="0"/>
              <a:t> to </a:t>
            </a:r>
            <a:r>
              <a:rPr lang="fr-CA" sz="3600" dirty="0" err="1"/>
              <a:t>rank</a:t>
            </a:r>
            <a:r>
              <a:rPr lang="fr-CA" sz="3600" dirty="0"/>
              <a:t> the candidates in </a:t>
            </a:r>
            <a:r>
              <a:rPr lang="fr-CA" sz="3600" dirty="0" err="1"/>
              <a:t>their</a:t>
            </a:r>
            <a:r>
              <a:rPr lang="fr-CA" sz="3600" dirty="0"/>
              <a:t> </a:t>
            </a:r>
            <a:r>
              <a:rPr lang="fr-CA" sz="3600" dirty="0" err="1"/>
              <a:t>order</a:t>
            </a:r>
            <a:r>
              <a:rPr lang="fr-CA" sz="3600" dirty="0"/>
              <a:t> of </a:t>
            </a:r>
            <a:r>
              <a:rPr lang="fr-CA" sz="3600" dirty="0" err="1"/>
              <a:t>preference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First </a:t>
            </a:r>
            <a:r>
              <a:rPr lang="fr-CA" sz="3600" dirty="0" err="1"/>
              <a:t>choices</a:t>
            </a:r>
            <a:r>
              <a:rPr lang="fr-CA" sz="3600" dirty="0"/>
              <a:t> are </a:t>
            </a:r>
            <a:r>
              <a:rPr lang="fr-CA" sz="3600" dirty="0" err="1"/>
              <a:t>counted</a:t>
            </a:r>
            <a:r>
              <a:rPr lang="fr-CA" sz="3600" dirty="0"/>
              <a:t>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40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Alternative Vote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191" y="1472184"/>
          <a:ext cx="8238745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66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870527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3726" y="1216152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566B-2980-4D38-ADBD-998FC95E7BAE}"/>
              </a:ext>
            </a:extLst>
          </p:cNvPr>
          <p:cNvSpPr txBox="1"/>
          <p:nvPr/>
        </p:nvSpPr>
        <p:spPr>
          <a:xfrm>
            <a:off x="8983726" y="1539317"/>
            <a:ext cx="2815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votes for the Greens are </a:t>
            </a:r>
            <a:r>
              <a:rPr lang="fr-CA" dirty="0" err="1"/>
              <a:t>reallocated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second </a:t>
            </a:r>
            <a:r>
              <a:rPr lang="fr-CA" dirty="0" err="1"/>
              <a:t>choice</a:t>
            </a:r>
            <a:r>
              <a:rPr lang="fr-CA" dirty="0"/>
              <a:t>. 5% go to the </a:t>
            </a:r>
            <a:r>
              <a:rPr lang="fr-CA" dirty="0" err="1"/>
              <a:t>Liberals</a:t>
            </a:r>
            <a:r>
              <a:rPr lang="fr-CA" dirty="0"/>
              <a:t>, 5% go to the NDP. </a:t>
            </a:r>
            <a:r>
              <a:rPr lang="fr-CA" dirty="0" err="1"/>
              <a:t>Still</a:t>
            </a:r>
            <a:r>
              <a:rPr lang="fr-CA" dirty="0"/>
              <a:t> no 50%+1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third</a:t>
            </a:r>
            <a:r>
              <a:rPr lang="fr-CA" dirty="0"/>
              <a:t> round, votes for the NDP are </a:t>
            </a:r>
            <a:r>
              <a:rPr lang="fr-CA" dirty="0" err="1"/>
              <a:t>reallocated</a:t>
            </a:r>
            <a:r>
              <a:rPr lang="fr-CA" dirty="0"/>
              <a:t> to the </a:t>
            </a:r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preference</a:t>
            </a:r>
            <a:r>
              <a:rPr lang="fr-CA" dirty="0"/>
              <a:t>. 20 go to the </a:t>
            </a:r>
            <a:r>
              <a:rPr lang="fr-CA" dirty="0" err="1"/>
              <a:t>Liberals</a:t>
            </a:r>
            <a:r>
              <a:rPr lang="fr-CA" dirty="0"/>
              <a:t>, and 5 go to the Conservatives.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became</a:t>
            </a:r>
            <a:r>
              <a:rPr lang="fr-CA" dirty="0"/>
              <a:t> NDP are </a:t>
            </a:r>
            <a:r>
              <a:rPr lang="fr-CA" dirty="0" err="1"/>
              <a:t>now</a:t>
            </a:r>
            <a:r>
              <a:rPr lang="fr-CA" dirty="0"/>
              <a:t> down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choice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5483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7D1D-EABD-4222-A767-B8247C2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5108-A031-45C5-B3E1-26B1021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6098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PR can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used</a:t>
            </a:r>
            <a:r>
              <a:rPr lang="fr-CA" sz="3200" dirty="0"/>
              <a:t> in </a:t>
            </a:r>
            <a:r>
              <a:rPr lang="fr-CA" sz="3200" dirty="0" err="1"/>
              <a:t>multimember</a:t>
            </a:r>
            <a:r>
              <a:rPr lang="fr-CA" sz="3200" dirty="0"/>
              <a:t> districts. </a:t>
            </a:r>
          </a:p>
          <a:p>
            <a:endParaRPr lang="fr-CA" sz="3200" dirty="0"/>
          </a:p>
          <a:p>
            <a:r>
              <a:rPr lang="fr-CA" sz="3200" dirty="0"/>
              <a:t>29 countries use the </a:t>
            </a:r>
            <a:r>
              <a:rPr lang="fr-CA" sz="3200" dirty="0" err="1"/>
              <a:t>list</a:t>
            </a:r>
            <a:r>
              <a:rPr lang="fr-CA" sz="3200" dirty="0"/>
              <a:t> system. </a:t>
            </a:r>
          </a:p>
          <a:p>
            <a:endParaRPr lang="fr-CA" sz="3200" dirty="0"/>
          </a:p>
          <a:p>
            <a:r>
              <a:rPr lang="fr-CA" sz="3200" dirty="0"/>
              <a:t>The parties </a:t>
            </a:r>
            <a:r>
              <a:rPr lang="fr-CA" sz="3200" dirty="0" err="1"/>
              <a:t>elect</a:t>
            </a:r>
            <a:r>
              <a:rPr lang="fr-CA" sz="3200" dirty="0"/>
              <a:t> a </a:t>
            </a:r>
            <a:r>
              <a:rPr lang="fr-CA" sz="3200" dirty="0" err="1"/>
              <a:t>number</a:t>
            </a:r>
            <a:r>
              <a:rPr lang="fr-CA" sz="3200" dirty="0"/>
              <a:t> of candidates </a:t>
            </a:r>
            <a:r>
              <a:rPr lang="fr-CA" sz="3200" dirty="0" err="1"/>
              <a:t>equivalent</a:t>
            </a:r>
            <a:r>
              <a:rPr lang="fr-CA" sz="3200" dirty="0"/>
              <a:t> to the </a:t>
            </a:r>
            <a:r>
              <a:rPr lang="fr-CA" sz="3200" dirty="0" err="1"/>
              <a:t>number</a:t>
            </a:r>
            <a:r>
              <a:rPr lang="fr-CA" sz="3200" dirty="0"/>
              <a:t> of votes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receive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3206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Not all PR </a:t>
            </a:r>
            <a:r>
              <a:rPr lang="fr-CA" sz="3200" dirty="0" err="1"/>
              <a:t>systems</a:t>
            </a:r>
            <a:r>
              <a:rPr lang="fr-CA" sz="3200" dirty="0"/>
              <a:t> are the </a:t>
            </a:r>
            <a:r>
              <a:rPr lang="fr-CA" sz="3200" dirty="0" err="1"/>
              <a:t>same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differentiated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on </a:t>
            </a:r>
            <a:r>
              <a:rPr lang="fr-CA" sz="3200" dirty="0" err="1"/>
              <a:t>many</a:t>
            </a:r>
            <a:r>
              <a:rPr lang="fr-CA" sz="3200" dirty="0"/>
              <a:t> dimensions.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/>
              <a:t>District size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Thresholds</a:t>
            </a:r>
            <a:endParaRPr lang="fr-CA" sz="3200" dirty="0"/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63428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District size</a:t>
            </a:r>
          </a:p>
          <a:p>
            <a:r>
              <a:rPr lang="fr-CA" sz="4000" dirty="0"/>
              <a:t>The </a:t>
            </a:r>
            <a:r>
              <a:rPr lang="fr-CA" sz="4000" dirty="0" err="1"/>
              <a:t>whole</a:t>
            </a:r>
            <a:r>
              <a:rPr lang="fr-CA" sz="4000" dirty="0"/>
              <a:t> country </a:t>
            </a:r>
            <a:r>
              <a:rPr lang="fr-CA" sz="4000" dirty="0" err="1"/>
              <a:t>is</a:t>
            </a:r>
            <a:r>
              <a:rPr lang="fr-CA" sz="4000" dirty="0"/>
              <a:t> 1 district. (</a:t>
            </a:r>
            <a:r>
              <a:rPr lang="fr-CA" sz="4000" dirty="0" err="1"/>
              <a:t>Israel</a:t>
            </a:r>
            <a:r>
              <a:rPr lang="fr-CA" sz="4000" dirty="0"/>
              <a:t>, </a:t>
            </a:r>
            <a:r>
              <a:rPr lang="fr-CA" sz="4000" dirty="0" err="1"/>
              <a:t>Netherlands</a:t>
            </a:r>
            <a:r>
              <a:rPr lang="fr-CA" sz="4000" dirty="0"/>
              <a:t>, </a:t>
            </a:r>
            <a:r>
              <a:rPr lang="fr-CA" sz="4000" dirty="0" err="1"/>
              <a:t>Slovakia</a:t>
            </a:r>
            <a:r>
              <a:rPr lang="fr-CA" sz="4000" dirty="0"/>
              <a:t>)</a:t>
            </a:r>
          </a:p>
          <a:p>
            <a:r>
              <a:rPr lang="fr-CA" sz="4000" dirty="0"/>
              <a:t>In the 26 </a:t>
            </a:r>
            <a:r>
              <a:rPr lang="fr-CA" sz="4000" dirty="0" err="1"/>
              <a:t>other</a:t>
            </a:r>
            <a:r>
              <a:rPr lang="fr-CA" sz="4000" dirty="0"/>
              <a:t> countries, district sizes </a:t>
            </a:r>
            <a:r>
              <a:rPr lang="fr-CA" sz="4000" dirty="0" err="1"/>
              <a:t>vary</a:t>
            </a:r>
            <a:r>
              <a:rPr lang="fr-CA" sz="4000" dirty="0"/>
              <a:t> but are </a:t>
            </a:r>
            <a:r>
              <a:rPr lang="fr-CA" sz="4000" dirty="0" err="1"/>
              <a:t>smaller</a:t>
            </a:r>
            <a:r>
              <a:rPr lang="fr-CA" sz="4000" dirty="0"/>
              <a:t> </a:t>
            </a:r>
            <a:r>
              <a:rPr lang="fr-CA" sz="4000" dirty="0" err="1"/>
              <a:t>than</a:t>
            </a:r>
            <a:r>
              <a:rPr lang="fr-CA" sz="4000" dirty="0"/>
              <a:t> the </a:t>
            </a:r>
            <a:r>
              <a:rPr lang="fr-CA" sz="4000" dirty="0" err="1"/>
              <a:t>whole</a:t>
            </a:r>
            <a:r>
              <a:rPr lang="fr-CA" sz="4000" dirty="0"/>
              <a:t> country.</a:t>
            </a:r>
          </a:p>
        </p:txBody>
      </p:sp>
    </p:spTree>
    <p:extLst>
      <p:ext uri="{BB962C8B-B14F-4D97-AF65-F5344CB8AC3E}">
        <p14:creationId xmlns:p14="http://schemas.microsoft.com/office/powerpoint/2010/main" val="127285458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The </a:t>
            </a:r>
            <a:r>
              <a:rPr lang="fr-CA" sz="4000" dirty="0" err="1"/>
              <a:t>number</a:t>
            </a:r>
            <a:r>
              <a:rPr lang="fr-CA" sz="4000" dirty="0"/>
              <a:t> of </a:t>
            </a:r>
            <a:r>
              <a:rPr lang="fr-CA" sz="4000" dirty="0" err="1"/>
              <a:t>members</a:t>
            </a:r>
            <a:r>
              <a:rPr lang="fr-CA" sz="4000" dirty="0"/>
              <a:t> per district </a:t>
            </a:r>
            <a:r>
              <a:rPr lang="fr-CA" sz="4000" dirty="0" err="1"/>
              <a:t>is</a:t>
            </a:r>
            <a:r>
              <a:rPr lang="fr-CA" sz="4000" dirty="0"/>
              <a:t> a </a:t>
            </a:r>
            <a:r>
              <a:rPr lang="fr-CA" sz="4000" dirty="0" err="1"/>
              <a:t>trade</a:t>
            </a:r>
            <a:r>
              <a:rPr lang="fr-CA" sz="4000" dirty="0"/>
              <a:t>-off.</a:t>
            </a:r>
          </a:p>
          <a:p>
            <a:endParaRPr lang="fr-CA" sz="4000" dirty="0"/>
          </a:p>
          <a:p>
            <a:r>
              <a:rPr lang="fr-CA" sz="4000" dirty="0" err="1"/>
              <a:t>When</a:t>
            </a:r>
            <a:r>
              <a:rPr lang="fr-CA" sz="4000" dirty="0"/>
              <a:t> the </a:t>
            </a:r>
            <a:r>
              <a:rPr lang="fr-CA" sz="4000" dirty="0" err="1"/>
              <a:t>number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big, the </a:t>
            </a:r>
            <a:r>
              <a:rPr lang="fr-CA" sz="4000" dirty="0" err="1"/>
              <a:t>result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more </a:t>
            </a:r>
            <a:r>
              <a:rPr lang="fr-CA" sz="4000" dirty="0" err="1"/>
              <a:t>representative</a:t>
            </a:r>
            <a:r>
              <a:rPr lang="fr-CA" sz="4000" dirty="0"/>
              <a:t>, but the </a:t>
            </a:r>
            <a:r>
              <a:rPr lang="fr-CA" sz="4000" dirty="0" err="1"/>
              <a:t>representative</a:t>
            </a:r>
            <a:r>
              <a:rPr lang="fr-CA" sz="4000" dirty="0"/>
              <a:t> </a:t>
            </a:r>
            <a:r>
              <a:rPr lang="fr-CA" sz="4000" dirty="0" err="1"/>
              <a:t>may</a:t>
            </a:r>
            <a:r>
              <a:rPr lang="fr-CA" sz="4000" dirty="0"/>
              <a:t> </a:t>
            </a:r>
            <a:r>
              <a:rPr lang="fr-CA" sz="4000" dirty="0" err="1"/>
              <a:t>be</a:t>
            </a:r>
            <a:r>
              <a:rPr lang="fr-CA" sz="4000" dirty="0"/>
              <a:t> </a:t>
            </a:r>
            <a:r>
              <a:rPr lang="fr-CA" sz="4000" dirty="0" err="1"/>
              <a:t>disconnected</a:t>
            </a:r>
            <a:r>
              <a:rPr lang="fr-CA" sz="4000" dirty="0"/>
              <a:t> </a:t>
            </a:r>
            <a:r>
              <a:rPr lang="fr-CA" sz="4000" dirty="0" err="1"/>
              <a:t>from</a:t>
            </a:r>
            <a:r>
              <a:rPr lang="fr-CA" sz="4000" dirty="0"/>
              <a:t> the </a:t>
            </a:r>
            <a:r>
              <a:rPr lang="fr-CA" sz="4000" dirty="0" err="1"/>
              <a:t>voters</a:t>
            </a:r>
            <a:r>
              <a:rPr lang="fr-CA" sz="4000" dirty="0"/>
              <a:t>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596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second objective of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regions</a:t>
            </a:r>
            <a:r>
              <a:rPr lang="fr-CA" dirty="0"/>
              <a:t> of the country,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ridings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idea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have 2 </a:t>
            </a:r>
            <a:r>
              <a:rPr lang="fr-CA" dirty="0" err="1"/>
              <a:t>chambers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principles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House of Commons </a:t>
            </a:r>
            <a:r>
              <a:rPr lang="fr-CA" dirty="0" err="1"/>
              <a:t>represents</a:t>
            </a:r>
            <a:r>
              <a:rPr lang="fr-CA" dirty="0"/>
              <a:t> the people of Canada, and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the </a:t>
            </a:r>
            <a:r>
              <a:rPr lang="fr-CA" dirty="0" err="1"/>
              <a:t>principle</a:t>
            </a:r>
            <a:r>
              <a:rPr lang="fr-CA" dirty="0"/>
              <a:t> of </a:t>
            </a:r>
            <a:r>
              <a:rPr lang="fr-CA" b="1" dirty="0" err="1"/>
              <a:t>representation</a:t>
            </a:r>
            <a:r>
              <a:rPr lang="fr-CA" b="1" dirty="0"/>
              <a:t> by population</a:t>
            </a:r>
            <a:r>
              <a:rPr lang="fr-CA" dirty="0"/>
              <a:t>,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province and </a:t>
            </a:r>
            <a:r>
              <a:rPr lang="fr-CA" dirty="0" err="1"/>
              <a:t>territory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a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seat</a:t>
            </a:r>
            <a:r>
              <a:rPr lang="fr-CA" dirty="0"/>
              <a:t> </a:t>
            </a:r>
            <a:r>
              <a:rPr lang="fr-CA" dirty="0" err="1"/>
              <a:t>roughly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the </a:t>
            </a:r>
            <a:r>
              <a:rPr lang="fr-CA" dirty="0" err="1"/>
              <a:t>country’s</a:t>
            </a:r>
            <a:r>
              <a:rPr lang="fr-CA" dirty="0"/>
              <a:t> population. </a:t>
            </a:r>
          </a:p>
        </p:txBody>
      </p:sp>
    </p:spTree>
    <p:extLst>
      <p:ext uri="{BB962C8B-B14F-4D97-AF65-F5344CB8AC3E}">
        <p14:creationId xmlns:p14="http://schemas.microsoft.com/office/powerpoint/2010/main" val="222296768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8" y="14566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more representatives means accurate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5008" y="1469291"/>
          <a:ext cx="8229091" cy="508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383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3305897199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 </a:t>
                      </a:r>
                      <a:r>
                        <a:rPr lang="fr-CA" sz="3200" dirty="0" err="1"/>
                        <a:t>rep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 10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Conser</a:t>
                      </a:r>
                      <a:endParaRPr lang="fr-CA" sz="3200" dirty="0"/>
                    </a:p>
                    <a:p>
                      <a:pPr algn="ctr"/>
                      <a:r>
                        <a:rPr lang="fr-CA" sz="3200" dirty="0" err="1"/>
                        <a:t>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74582" y="822960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1A2C-896F-456A-8418-123436D426F0}"/>
              </a:ext>
            </a:extLst>
          </p:cNvPr>
          <p:cNvSpPr txBox="1"/>
          <p:nvPr/>
        </p:nvSpPr>
        <p:spPr>
          <a:xfrm>
            <a:off x="8974582" y="1469291"/>
            <a:ext cx="30132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illustrates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more </a:t>
            </a:r>
            <a:r>
              <a:rPr lang="fr-CA" dirty="0" err="1"/>
              <a:t>representatives</a:t>
            </a:r>
            <a:r>
              <a:rPr lang="fr-CA" dirty="0"/>
              <a:t> can </a:t>
            </a:r>
            <a:r>
              <a:rPr lang="fr-CA" dirty="0" err="1"/>
              <a:t>represent</a:t>
            </a:r>
            <a:r>
              <a:rPr lang="fr-CA" dirty="0"/>
              <a:t> the vote </a:t>
            </a:r>
            <a:r>
              <a:rPr lang="fr-CA" dirty="0" err="1"/>
              <a:t>better</a:t>
            </a:r>
            <a:r>
              <a:rPr lang="fr-CA" dirty="0"/>
              <a:t>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 </a:t>
            </a:r>
            <a:r>
              <a:rPr lang="fr-CA" dirty="0" err="1"/>
              <a:t>representative</a:t>
            </a:r>
            <a:r>
              <a:rPr lang="fr-CA" dirty="0"/>
              <a:t>, 60% of </a:t>
            </a:r>
            <a:r>
              <a:rPr lang="fr-CA" dirty="0" err="1"/>
              <a:t>voters</a:t>
            </a:r>
            <a:r>
              <a:rPr lang="fr-CA" dirty="0"/>
              <a:t> do not have a </a:t>
            </a:r>
            <a:r>
              <a:rPr lang="fr-CA" dirty="0" err="1"/>
              <a:t>representative</a:t>
            </a:r>
            <a:r>
              <a:rPr lang="fr-CA" dirty="0"/>
              <a:t> in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10, all </a:t>
            </a:r>
            <a:r>
              <a:rPr lang="fr-CA" dirty="0" err="1"/>
              <a:t>voters</a:t>
            </a:r>
            <a:r>
              <a:rPr lang="fr-CA" dirty="0"/>
              <a:t> are </a:t>
            </a:r>
            <a:r>
              <a:rPr lang="fr-CA" dirty="0" err="1"/>
              <a:t>represented</a:t>
            </a:r>
            <a:r>
              <a:rPr lang="fr-CA" dirty="0"/>
              <a:t>, but the proportions of Conservatives and Green are a </a:t>
            </a:r>
            <a:r>
              <a:rPr lang="fr-CA" dirty="0" err="1"/>
              <a:t>little</a:t>
            </a:r>
            <a:r>
              <a:rPr lang="fr-CA" dirty="0"/>
              <a:t> off.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100, the proportions are </a:t>
            </a:r>
            <a:r>
              <a:rPr lang="fr-CA" dirty="0" err="1"/>
              <a:t>represented</a:t>
            </a:r>
            <a:r>
              <a:rPr lang="fr-CA" dirty="0"/>
              <a:t> </a:t>
            </a:r>
            <a:r>
              <a:rPr lang="fr-CA" dirty="0" err="1"/>
              <a:t>perfectly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75851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pPr marL="0" indent="0">
              <a:buNone/>
            </a:pPr>
            <a:endParaRPr lang="fr-CA" sz="4000" dirty="0"/>
          </a:p>
          <a:p>
            <a:r>
              <a:rPr lang="fr-CA" sz="4000" dirty="0" err="1"/>
              <a:t>Thresholds</a:t>
            </a:r>
            <a:r>
              <a:rPr lang="fr-CA" sz="4000" dirty="0"/>
              <a:t> </a:t>
            </a:r>
            <a:r>
              <a:rPr lang="fr-CA" sz="4000" dirty="0" err="1"/>
              <a:t>represent</a:t>
            </a:r>
            <a:r>
              <a:rPr lang="fr-CA" sz="4000" dirty="0"/>
              <a:t> a minimum value of support </a:t>
            </a:r>
            <a:r>
              <a:rPr lang="fr-CA" sz="4000" dirty="0" err="1"/>
              <a:t>that</a:t>
            </a:r>
            <a:r>
              <a:rPr lang="fr-CA" sz="4000" dirty="0"/>
              <a:t> parties must gain to </a:t>
            </a:r>
            <a:r>
              <a:rPr lang="fr-CA" sz="4000" dirty="0" err="1"/>
              <a:t>receive</a:t>
            </a:r>
            <a:r>
              <a:rPr lang="fr-CA" sz="4000" dirty="0"/>
              <a:t> </a:t>
            </a:r>
            <a:r>
              <a:rPr lang="fr-CA" sz="4000" dirty="0" err="1"/>
              <a:t>seats</a:t>
            </a:r>
            <a:r>
              <a:rPr lang="fr-CA" sz="4000" dirty="0"/>
              <a:t> in PR. </a:t>
            </a:r>
          </a:p>
        </p:txBody>
      </p:sp>
    </p:spTree>
    <p:extLst>
      <p:ext uri="{BB962C8B-B14F-4D97-AF65-F5344CB8AC3E}">
        <p14:creationId xmlns:p14="http://schemas.microsoft.com/office/powerpoint/2010/main" val="328554813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r>
              <a:rPr lang="fr-CA" sz="4000" dirty="0"/>
              <a:t>19 countries </a:t>
            </a:r>
            <a:r>
              <a:rPr lang="fr-CA" sz="4000" dirty="0" err="1"/>
              <a:t>with</a:t>
            </a:r>
            <a:r>
              <a:rPr lang="fr-CA" sz="4000" dirty="0"/>
              <a:t> </a:t>
            </a:r>
            <a:r>
              <a:rPr lang="fr-CA" sz="4000" dirty="0" err="1"/>
              <a:t>list</a:t>
            </a:r>
            <a:r>
              <a:rPr lang="fr-CA" sz="4000" dirty="0"/>
              <a:t> PR have a </a:t>
            </a:r>
            <a:r>
              <a:rPr lang="fr-CA" sz="4000" dirty="0" err="1"/>
              <a:t>threshold</a:t>
            </a:r>
            <a:r>
              <a:rPr lang="fr-CA" sz="4000" dirty="0"/>
              <a:t> (out of 29). </a:t>
            </a:r>
          </a:p>
          <a:p>
            <a:r>
              <a:rPr lang="fr-CA" sz="4000" dirty="0" err="1"/>
              <a:t>Turkey</a:t>
            </a:r>
            <a:r>
              <a:rPr lang="fr-CA" sz="4000" dirty="0"/>
              <a:t> </a:t>
            </a:r>
            <a:r>
              <a:rPr lang="fr-CA" sz="4000" dirty="0" err="1"/>
              <a:t>requires</a:t>
            </a:r>
            <a:r>
              <a:rPr lang="fr-CA" sz="4000" dirty="0"/>
              <a:t> 10%, and </a:t>
            </a:r>
            <a:r>
              <a:rPr lang="fr-CA" sz="4000" dirty="0" err="1"/>
              <a:t>Poland</a:t>
            </a:r>
            <a:r>
              <a:rPr lang="fr-CA" sz="4000" dirty="0"/>
              <a:t> 7%. </a:t>
            </a:r>
          </a:p>
          <a:p>
            <a:r>
              <a:rPr lang="fr-CA" sz="4000" dirty="0"/>
              <a:t>All </a:t>
            </a:r>
            <a:r>
              <a:rPr lang="fr-CA" sz="4000" dirty="0" err="1"/>
              <a:t>other</a:t>
            </a:r>
            <a:r>
              <a:rPr lang="fr-CA" sz="4000" dirty="0"/>
              <a:t> countries are </a:t>
            </a:r>
            <a:r>
              <a:rPr lang="fr-CA" sz="4000" dirty="0" err="1"/>
              <a:t>lower</a:t>
            </a:r>
            <a:r>
              <a:rPr lang="fr-CA" sz="4000" dirty="0"/>
              <a:t>, </a:t>
            </a:r>
            <a:r>
              <a:rPr lang="fr-CA" sz="4000" dirty="0" err="1"/>
              <a:t>typically</a:t>
            </a:r>
            <a:r>
              <a:rPr lang="fr-CA" sz="4000" dirty="0"/>
              <a:t> at 3 </a:t>
            </a:r>
            <a:r>
              <a:rPr lang="fr-CA" sz="4000" dirty="0" err="1"/>
              <a:t>ot</a:t>
            </a:r>
            <a:r>
              <a:rPr lang="fr-CA" sz="4000" dirty="0"/>
              <a:t> 5%.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522958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A final question relates to the </a:t>
            </a:r>
            <a:r>
              <a:rPr lang="fr-CA" sz="3200" dirty="0" err="1"/>
              <a:t>selection</a:t>
            </a:r>
            <a:r>
              <a:rPr lang="fr-CA" sz="3200" dirty="0"/>
              <a:t> of candidates.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PR countries (17/29), </a:t>
            </a:r>
            <a:r>
              <a:rPr lang="fr-CA" sz="3200" dirty="0" err="1"/>
              <a:t>voters</a:t>
            </a:r>
            <a:r>
              <a:rPr lang="fr-CA" sz="3200" dirty="0"/>
              <a:t> can </a:t>
            </a:r>
            <a:r>
              <a:rPr lang="fr-CA" sz="3200" dirty="0" err="1"/>
              <a:t>only</a:t>
            </a:r>
            <a:r>
              <a:rPr lang="fr-CA" sz="3200" dirty="0"/>
              <a:t> vote for the party.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do not </a:t>
            </a:r>
            <a:r>
              <a:rPr lang="fr-CA" sz="3200" dirty="0" err="1"/>
              <a:t>get</a:t>
            </a:r>
            <a:r>
              <a:rPr lang="fr-CA" sz="3200" dirty="0"/>
              <a:t> to </a:t>
            </a:r>
            <a:r>
              <a:rPr lang="fr-CA" sz="3200" dirty="0" err="1"/>
              <a:t>choose</a:t>
            </a:r>
            <a:r>
              <a:rPr lang="fr-CA" sz="3200" dirty="0"/>
              <a:t> the candidate. </a:t>
            </a:r>
          </a:p>
        </p:txBody>
      </p:sp>
    </p:spTree>
    <p:extLst>
      <p:ext uri="{BB962C8B-B14F-4D97-AF65-F5344CB8AC3E}">
        <p14:creationId xmlns:p14="http://schemas.microsoft.com/office/powerpoint/2010/main" val="10464995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Selection</a:t>
            </a:r>
            <a:r>
              <a:rPr lang="fr-CA" sz="4000" dirty="0"/>
              <a:t> of Candidates</a:t>
            </a:r>
          </a:p>
          <a:p>
            <a:r>
              <a:rPr lang="fr-CA" sz="4000" dirty="0"/>
              <a:t>In the </a:t>
            </a:r>
            <a:r>
              <a:rPr lang="fr-CA" sz="4000" dirty="0" err="1"/>
              <a:t>other</a:t>
            </a:r>
            <a:r>
              <a:rPr lang="fr-CA" sz="4000" dirty="0"/>
              <a:t> 12 countries, </a:t>
            </a:r>
            <a:r>
              <a:rPr lang="fr-CA" sz="4000" dirty="0" err="1"/>
              <a:t>voters</a:t>
            </a:r>
            <a:r>
              <a:rPr lang="fr-CA" sz="4000" dirty="0"/>
              <a:t> can </a:t>
            </a:r>
            <a:r>
              <a:rPr lang="fr-CA" sz="4000" dirty="0" err="1"/>
              <a:t>indicate</a:t>
            </a:r>
            <a:r>
              <a:rPr lang="fr-CA" sz="4000" dirty="0"/>
              <a:t> </a:t>
            </a:r>
            <a:r>
              <a:rPr lang="fr-CA" sz="4000" dirty="0" err="1"/>
              <a:t>which</a:t>
            </a:r>
            <a:r>
              <a:rPr lang="fr-CA" sz="4000" dirty="0"/>
              <a:t> candidates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prefer</a:t>
            </a:r>
            <a:r>
              <a:rPr lang="fr-CA" sz="4000" dirty="0"/>
              <a:t>. </a:t>
            </a:r>
          </a:p>
          <a:p>
            <a:r>
              <a:rPr lang="fr-CA" sz="4000" dirty="0"/>
              <a:t>This can alter the </a:t>
            </a:r>
            <a:r>
              <a:rPr lang="fr-CA" sz="4000" dirty="0" err="1"/>
              <a:t>order</a:t>
            </a:r>
            <a:r>
              <a:rPr lang="fr-CA" sz="4000" dirty="0"/>
              <a:t> of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some</a:t>
            </a:r>
            <a:r>
              <a:rPr lang="fr-CA" sz="4000" dirty="0"/>
              <a:t> candidates on the party </a:t>
            </a:r>
            <a:r>
              <a:rPr lang="fr-CA" sz="4000" dirty="0" err="1"/>
              <a:t>list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59522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702-6809-43B7-95C1-AB67A8B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Proportional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74B0-D1D0-461A-967C-4D3079A9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06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>
            <a:noAutofit/>
          </a:bodyPr>
          <a:lstStyle/>
          <a:p>
            <a:r>
              <a:rPr lang="fr-CA" sz="3800" dirty="0"/>
              <a:t>A final </a:t>
            </a:r>
            <a:r>
              <a:rPr lang="fr-CA" sz="3800" dirty="0" err="1"/>
              <a:t>criticism</a:t>
            </a:r>
            <a:r>
              <a:rPr lang="fr-CA" sz="3800" dirty="0"/>
              <a:t>  </a:t>
            </a:r>
            <a:r>
              <a:rPr lang="fr-CA" sz="3800" dirty="0" err="1"/>
              <a:t>often</a:t>
            </a:r>
            <a:r>
              <a:rPr lang="fr-CA" sz="3800" dirty="0"/>
              <a:t> </a:t>
            </a:r>
            <a:r>
              <a:rPr lang="fr-CA" sz="3800" dirty="0" err="1"/>
              <a:t>addressed</a:t>
            </a:r>
            <a:r>
              <a:rPr lang="fr-CA" sz="3800" dirty="0"/>
              <a:t> to </a:t>
            </a:r>
            <a:r>
              <a:rPr lang="fr-CA" sz="3800" dirty="0" err="1"/>
              <a:t>plurality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 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that</a:t>
            </a:r>
            <a:r>
              <a:rPr lang="fr-CA" sz="3800" dirty="0"/>
              <a:t> </a:t>
            </a:r>
            <a:r>
              <a:rPr lang="fr-CA" sz="3800" dirty="0" err="1"/>
              <a:t>voters</a:t>
            </a:r>
            <a:r>
              <a:rPr lang="fr-CA" sz="3800" dirty="0"/>
              <a:t> are </a:t>
            </a:r>
            <a:r>
              <a:rPr lang="fr-CA" sz="3800" dirty="0" err="1"/>
              <a:t>encouraged</a:t>
            </a:r>
            <a:r>
              <a:rPr lang="fr-CA" sz="3800" dirty="0"/>
              <a:t> to vote </a:t>
            </a:r>
            <a:r>
              <a:rPr lang="fr-CA" sz="3800" dirty="0" err="1"/>
              <a:t>strategically</a:t>
            </a:r>
            <a:r>
              <a:rPr lang="fr-CA" sz="3800" dirty="0"/>
              <a:t> by the system. </a:t>
            </a:r>
          </a:p>
          <a:p>
            <a:endParaRPr lang="fr-CA" sz="3800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sz="4000" dirty="0"/>
              <a:t>The argument </a:t>
            </a:r>
            <a:r>
              <a:rPr lang="fr-CA" sz="4000" dirty="0" err="1"/>
              <a:t>holds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other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do not </a:t>
            </a:r>
            <a:r>
              <a:rPr lang="fr-CA" sz="4000" dirty="0" err="1"/>
              <a:t>induce</a:t>
            </a:r>
            <a:r>
              <a:rPr lang="fr-CA" sz="4000" dirty="0"/>
              <a:t> </a:t>
            </a:r>
            <a:r>
              <a:rPr lang="fr-CA" sz="4000" dirty="0" err="1"/>
              <a:t>this</a:t>
            </a:r>
            <a:r>
              <a:rPr lang="fr-CA" sz="4000" dirty="0"/>
              <a:t> </a:t>
            </a:r>
            <a:r>
              <a:rPr lang="fr-CA" sz="4000" dirty="0" err="1"/>
              <a:t>incentive</a:t>
            </a:r>
            <a:r>
              <a:rPr lang="fr-CA" sz="4000" dirty="0"/>
              <a:t>, and </a:t>
            </a:r>
            <a:r>
              <a:rPr lang="fr-CA" sz="4000" dirty="0" err="1"/>
              <a:t>thus</a:t>
            </a:r>
            <a:r>
              <a:rPr lang="fr-CA" sz="4000" dirty="0"/>
              <a:t> are </a:t>
            </a:r>
            <a:r>
              <a:rPr lang="fr-CA" sz="4000" dirty="0" err="1"/>
              <a:t>better</a:t>
            </a:r>
            <a:r>
              <a:rPr lang="fr-CA" sz="4000" dirty="0"/>
              <a:t>.</a:t>
            </a:r>
          </a:p>
          <a:p>
            <a:endParaRPr lang="fr-CA" sz="3800" dirty="0"/>
          </a:p>
          <a:p>
            <a:r>
              <a:rPr lang="fr-CA" sz="3800" dirty="0"/>
              <a:t>This </a:t>
            </a:r>
            <a:r>
              <a:rPr lang="fr-CA" sz="3800" dirty="0" err="1"/>
              <a:t>is</a:t>
            </a:r>
            <a:r>
              <a:rPr lang="fr-CA" sz="3800" dirty="0"/>
              <a:t> WRONG!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79831195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800" dirty="0"/>
              <a:t>Let us first </a:t>
            </a:r>
            <a:r>
              <a:rPr lang="fr-CA" sz="3800" dirty="0" err="1"/>
              <a:t>define</a:t>
            </a:r>
            <a:r>
              <a:rPr lang="fr-CA" sz="3800" dirty="0"/>
              <a:t> </a:t>
            </a:r>
            <a:r>
              <a:rPr lang="fr-CA" sz="3800" dirty="0" err="1"/>
              <a:t>what</a:t>
            </a:r>
            <a:r>
              <a:rPr lang="fr-CA" sz="3800" dirty="0"/>
              <a:t>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strategic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. </a:t>
            </a:r>
          </a:p>
          <a:p>
            <a:r>
              <a:rPr lang="fr-CA" sz="3800" dirty="0"/>
              <a:t>Strategic </a:t>
            </a:r>
            <a:r>
              <a:rPr lang="fr-CA" sz="3800" dirty="0" err="1"/>
              <a:t>voting</a:t>
            </a:r>
            <a:r>
              <a:rPr lang="fr-CA" sz="3800" dirty="0"/>
              <a:t> </a:t>
            </a:r>
            <a:r>
              <a:rPr lang="fr-CA" sz="3800" dirty="0" err="1"/>
              <a:t>occurs</a:t>
            </a:r>
            <a:r>
              <a:rPr lang="fr-CA" sz="3800" dirty="0"/>
              <a:t> </a:t>
            </a:r>
            <a:r>
              <a:rPr lang="fr-CA" sz="3800" dirty="0" err="1"/>
              <a:t>when</a:t>
            </a:r>
            <a:r>
              <a:rPr lang="fr-CA" sz="3800" dirty="0"/>
              <a:t>:</a:t>
            </a:r>
          </a:p>
          <a:p>
            <a:pPr lvl="1"/>
            <a:r>
              <a:rPr lang="fr-CA" sz="3400" dirty="0"/>
              <a:t>A voter has </a:t>
            </a:r>
            <a:r>
              <a:rPr lang="fr-CA" sz="3400" dirty="0" err="1"/>
              <a:t>preferences</a:t>
            </a:r>
            <a:r>
              <a:rPr lang="fr-CA" sz="3400" dirty="0"/>
              <a:t> A&gt;B&gt;C and;</a:t>
            </a:r>
          </a:p>
          <a:p>
            <a:pPr lvl="1"/>
            <a:r>
              <a:rPr lang="fr-CA" sz="3400" dirty="0"/>
              <a:t>Party A has no chance to </a:t>
            </a:r>
            <a:r>
              <a:rPr lang="fr-CA" sz="3400" dirty="0" err="1"/>
              <a:t>win</a:t>
            </a:r>
            <a:r>
              <a:rPr lang="fr-CA" sz="3400" dirty="0"/>
              <a:t> an </a:t>
            </a:r>
            <a:r>
              <a:rPr lang="fr-CA" sz="3400" dirty="0" err="1"/>
              <a:t>election</a:t>
            </a:r>
            <a:r>
              <a:rPr lang="fr-CA" sz="3400" dirty="0"/>
              <a:t> and;</a:t>
            </a:r>
          </a:p>
          <a:p>
            <a:pPr lvl="1"/>
            <a:r>
              <a:rPr lang="fr-CA" sz="3400" dirty="0"/>
              <a:t>The voter </a:t>
            </a:r>
            <a:r>
              <a:rPr lang="fr-CA" sz="3400" dirty="0" err="1"/>
              <a:t>chooses</a:t>
            </a:r>
            <a:r>
              <a:rPr lang="fr-CA" sz="3400" dirty="0"/>
              <a:t> to vote for party B to </a:t>
            </a:r>
            <a:r>
              <a:rPr lang="fr-CA" sz="3400" dirty="0" err="1"/>
              <a:t>prevent</a:t>
            </a:r>
            <a:r>
              <a:rPr lang="fr-CA" sz="3400" dirty="0"/>
              <a:t> party C </a:t>
            </a:r>
            <a:r>
              <a:rPr lang="fr-CA" sz="3400" dirty="0" err="1"/>
              <a:t>from</a:t>
            </a:r>
            <a:r>
              <a:rPr lang="fr-CA" sz="3400" dirty="0"/>
              <a:t> </a:t>
            </a:r>
            <a:r>
              <a:rPr lang="fr-CA" sz="3400" dirty="0" err="1"/>
              <a:t>winning</a:t>
            </a:r>
            <a:r>
              <a:rPr lang="fr-CA" sz="3400" dirty="0"/>
              <a:t> </a:t>
            </a:r>
            <a:r>
              <a:rPr lang="fr-CA" sz="3400" dirty="0" err="1"/>
              <a:t>instead</a:t>
            </a:r>
            <a:r>
              <a:rPr lang="fr-CA" sz="3400" dirty="0"/>
              <a:t> of </a:t>
            </a:r>
            <a:r>
              <a:rPr lang="fr-CA" sz="3400" dirty="0" err="1"/>
              <a:t>voting</a:t>
            </a:r>
            <a:r>
              <a:rPr lang="fr-CA" sz="3400" dirty="0"/>
              <a:t> for </a:t>
            </a:r>
            <a:r>
              <a:rPr lang="fr-CA" sz="3400" dirty="0" err="1"/>
              <a:t>their</a:t>
            </a:r>
            <a:r>
              <a:rPr lang="fr-CA" sz="3400" dirty="0"/>
              <a:t> </a:t>
            </a:r>
            <a:r>
              <a:rPr lang="fr-CA" sz="3400" dirty="0" err="1"/>
              <a:t>number</a:t>
            </a:r>
            <a:r>
              <a:rPr lang="fr-CA" sz="3400" dirty="0"/>
              <a:t> 1 </a:t>
            </a:r>
            <a:r>
              <a:rPr lang="fr-CA" sz="3400" dirty="0" err="1"/>
              <a:t>preference</a:t>
            </a:r>
            <a:r>
              <a:rPr lang="fr-CA" sz="3400" dirty="0"/>
              <a:t> (party A). </a:t>
            </a:r>
          </a:p>
        </p:txBody>
      </p:sp>
    </p:spTree>
    <p:extLst>
      <p:ext uri="{BB962C8B-B14F-4D97-AF65-F5344CB8AC3E}">
        <p14:creationId xmlns:p14="http://schemas.microsoft.com/office/powerpoint/2010/main" val="162936313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But </a:t>
            </a:r>
            <a:r>
              <a:rPr lang="fr-CA" sz="3600" dirty="0" err="1"/>
              <a:t>this</a:t>
            </a:r>
            <a:r>
              <a:rPr lang="fr-CA" sz="3600" dirty="0"/>
              <a:t> can </a:t>
            </a:r>
            <a:r>
              <a:rPr lang="fr-CA" sz="3600" dirty="0" err="1"/>
              <a:t>exist</a:t>
            </a:r>
            <a:r>
              <a:rPr lang="fr-CA" sz="3600" dirty="0"/>
              <a:t> in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as </a:t>
            </a:r>
            <a:r>
              <a:rPr lang="fr-CA" sz="3600" dirty="0" err="1"/>
              <a:t>well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 err="1"/>
              <a:t>Remember</a:t>
            </a:r>
            <a:r>
              <a:rPr lang="fr-CA" sz="3600" dirty="0"/>
              <a:t> the </a:t>
            </a:r>
            <a:r>
              <a:rPr lang="fr-CA" sz="3600" dirty="0" err="1"/>
              <a:t>example</a:t>
            </a:r>
            <a:r>
              <a:rPr lang="fr-CA" sz="3600" dirty="0"/>
              <a:t> of </a:t>
            </a:r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run</a:t>
            </a:r>
            <a:r>
              <a:rPr lang="fr-CA" sz="3600" dirty="0"/>
              <a:t>-off </a:t>
            </a:r>
            <a:r>
              <a:rPr lang="fr-CA" sz="3600" dirty="0" err="1"/>
              <a:t>from</a:t>
            </a:r>
            <a:r>
              <a:rPr lang="fr-CA" sz="3600" dirty="0"/>
              <a:t> France 2002.</a:t>
            </a:r>
          </a:p>
          <a:p>
            <a:pPr marL="0" indent="0">
              <a:buNone/>
            </a:pP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09154623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works</a:t>
            </a:r>
            <a:r>
              <a:rPr lang="fr-CA" sz="3400" dirty="0"/>
              <a:t> for PR </a:t>
            </a:r>
            <a:r>
              <a:rPr lang="fr-CA" sz="3400" dirty="0" err="1"/>
              <a:t>systems</a:t>
            </a:r>
            <a:r>
              <a:rPr lang="fr-CA" sz="3400" dirty="0"/>
              <a:t>. </a:t>
            </a:r>
          </a:p>
          <a:p>
            <a:r>
              <a:rPr lang="fr-CA" sz="3400" dirty="0"/>
              <a:t>Imagine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you</a:t>
            </a:r>
            <a:r>
              <a:rPr lang="fr-CA" sz="3400" dirty="0"/>
              <a:t> have a system </a:t>
            </a:r>
            <a:r>
              <a:rPr lang="fr-CA" sz="3400" dirty="0" err="1"/>
              <a:t>with</a:t>
            </a:r>
            <a:r>
              <a:rPr lang="fr-CA" sz="3400" dirty="0"/>
              <a:t> a 5% </a:t>
            </a:r>
            <a:r>
              <a:rPr lang="fr-CA" sz="3400" dirty="0" err="1"/>
              <a:t>threshold</a:t>
            </a:r>
            <a:r>
              <a:rPr lang="fr-CA" sz="3400" dirty="0"/>
              <a:t>, like Germany. </a:t>
            </a:r>
          </a:p>
          <a:p>
            <a:r>
              <a:rPr lang="fr-CA" sz="3400" dirty="0"/>
              <a:t>You like the </a:t>
            </a:r>
            <a:r>
              <a:rPr lang="fr-CA" sz="3400" dirty="0" err="1"/>
              <a:t>Socialists</a:t>
            </a:r>
            <a:r>
              <a:rPr lang="fr-CA" sz="3400" dirty="0"/>
              <a:t> more </a:t>
            </a:r>
            <a:r>
              <a:rPr lang="fr-CA" sz="3400" dirty="0" err="1"/>
              <a:t>than</a:t>
            </a:r>
            <a:r>
              <a:rPr lang="fr-CA" sz="3400" dirty="0"/>
              <a:t> the Greens, but </a:t>
            </a:r>
            <a:r>
              <a:rPr lang="fr-CA" sz="3400" dirty="0" err="1"/>
              <a:t>you</a:t>
            </a:r>
            <a:r>
              <a:rPr lang="fr-CA" sz="3400" dirty="0"/>
              <a:t> </a:t>
            </a:r>
            <a:r>
              <a:rPr lang="fr-CA" sz="3400" dirty="0" err="1"/>
              <a:t>see</a:t>
            </a:r>
            <a:r>
              <a:rPr lang="fr-CA" sz="3400" dirty="0"/>
              <a:t> </a:t>
            </a:r>
            <a:r>
              <a:rPr lang="fr-CA" sz="3400" dirty="0" err="1"/>
              <a:t>that</a:t>
            </a:r>
            <a:r>
              <a:rPr lang="fr-CA" sz="3400" dirty="0"/>
              <a:t> the Greens are </a:t>
            </a:r>
            <a:r>
              <a:rPr lang="fr-CA" sz="3400" dirty="0" err="1"/>
              <a:t>around</a:t>
            </a:r>
            <a:r>
              <a:rPr lang="fr-CA" sz="3400" dirty="0"/>
              <a:t> 5% in the </a:t>
            </a:r>
            <a:r>
              <a:rPr lang="fr-CA" sz="3400" dirty="0" err="1"/>
              <a:t>polls</a:t>
            </a:r>
            <a:r>
              <a:rPr lang="fr-CA" sz="3400" dirty="0"/>
              <a:t>. </a:t>
            </a:r>
          </a:p>
          <a:p>
            <a:r>
              <a:rPr lang="fr-CA" sz="3400" dirty="0"/>
              <a:t>You </a:t>
            </a:r>
            <a:r>
              <a:rPr lang="fr-CA" sz="3400" dirty="0" err="1"/>
              <a:t>decide</a:t>
            </a:r>
            <a:r>
              <a:rPr lang="fr-CA" sz="3400" dirty="0"/>
              <a:t> to vote for the Greens to </a:t>
            </a:r>
            <a:r>
              <a:rPr lang="fr-CA" sz="3400" dirty="0" err="1"/>
              <a:t>make</a:t>
            </a:r>
            <a:r>
              <a:rPr lang="fr-CA" sz="3400" dirty="0"/>
              <a:t> sure </a:t>
            </a:r>
            <a:r>
              <a:rPr lang="fr-CA" sz="3400" dirty="0" err="1"/>
              <a:t>they</a:t>
            </a:r>
            <a:r>
              <a:rPr lang="fr-CA" sz="3400" dirty="0"/>
              <a:t> have </a:t>
            </a:r>
            <a:r>
              <a:rPr lang="fr-CA" sz="3400" dirty="0" err="1"/>
              <a:t>seats</a:t>
            </a:r>
            <a:r>
              <a:rPr lang="fr-CA" sz="3400" dirty="0"/>
              <a:t> and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they</a:t>
            </a:r>
            <a:r>
              <a:rPr lang="fr-CA" sz="3400" dirty="0"/>
              <a:t> can support the </a:t>
            </a:r>
            <a:r>
              <a:rPr lang="fr-CA" sz="3400" dirty="0" err="1"/>
              <a:t>Socialists</a:t>
            </a:r>
            <a:r>
              <a:rPr lang="fr-CA" sz="3400" dirty="0"/>
              <a:t> in </a:t>
            </a:r>
            <a:r>
              <a:rPr lang="fr-CA" sz="3400" dirty="0" err="1"/>
              <a:t>Parliament</a:t>
            </a:r>
            <a:r>
              <a:rPr lang="fr-CA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409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0E9-2769-4B01-A599-E96B0FE7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6AE6-7934-41CA-A7D3-010F5B02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a </a:t>
            </a:r>
            <a:r>
              <a:rPr lang="fr-CA" dirty="0" err="1"/>
              <a:t>principle</a:t>
            </a:r>
            <a:r>
              <a:rPr lang="fr-CA" dirty="0"/>
              <a:t> of </a:t>
            </a:r>
            <a:r>
              <a:rPr lang="fr-CA" b="1" dirty="0" err="1"/>
              <a:t>regional</a:t>
            </a:r>
            <a:r>
              <a:rPr lang="fr-CA" b="1" dirty="0"/>
              <a:t> </a:t>
            </a:r>
            <a:r>
              <a:rPr lang="fr-CA" b="1" dirty="0" err="1"/>
              <a:t>representation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four </a:t>
            </a:r>
            <a:r>
              <a:rPr lang="fr-CA" dirty="0" err="1"/>
              <a:t>regions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24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(West, Ontario, </a:t>
            </a:r>
            <a:r>
              <a:rPr lang="fr-CA" dirty="0" err="1"/>
              <a:t>Quebec</a:t>
            </a:r>
            <a:r>
              <a:rPr lang="fr-CA" dirty="0"/>
              <a:t>, Maritimes).</a:t>
            </a:r>
          </a:p>
          <a:p>
            <a:endParaRPr lang="fr-CA" dirty="0"/>
          </a:p>
          <a:p>
            <a:r>
              <a:rPr lang="fr-CA" dirty="0" err="1"/>
              <a:t>Upon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entry in </a:t>
            </a:r>
            <a:r>
              <a:rPr lang="fr-CA" dirty="0" err="1"/>
              <a:t>Confederation</a:t>
            </a:r>
            <a:r>
              <a:rPr lang="fr-CA" dirty="0"/>
              <a:t> in 1949, Newfoundland and Labrador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awarded</a:t>
            </a:r>
            <a:r>
              <a:rPr lang="fr-CA" dirty="0"/>
              <a:t> 6 </a:t>
            </a:r>
            <a:r>
              <a:rPr lang="fr-CA" dirty="0" err="1"/>
              <a:t>seats</a:t>
            </a:r>
            <a:r>
              <a:rPr lang="fr-CA" dirty="0"/>
              <a:t>. (</a:t>
            </a:r>
            <a:r>
              <a:rPr lang="fr-CA" dirty="0" err="1"/>
              <a:t>Giving</a:t>
            </a:r>
            <a:r>
              <a:rPr lang="fr-CA" dirty="0"/>
              <a:t> 30 </a:t>
            </a:r>
            <a:r>
              <a:rPr lang="fr-CA" dirty="0" err="1"/>
              <a:t>seats</a:t>
            </a:r>
            <a:r>
              <a:rPr lang="fr-CA" dirty="0"/>
              <a:t> total to the Atlantic)</a:t>
            </a:r>
          </a:p>
          <a:p>
            <a:endParaRPr lang="fr-CA" dirty="0"/>
          </a:p>
          <a:p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territory</a:t>
            </a:r>
            <a:r>
              <a:rPr lang="fr-CA" dirty="0"/>
              <a:t> (Yukon, NWT, Nunavut) has one </a:t>
            </a:r>
            <a:r>
              <a:rPr lang="fr-CA" dirty="0" err="1"/>
              <a:t>seat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105 </a:t>
            </a:r>
            <a:r>
              <a:rPr lang="fr-CA" dirty="0" err="1"/>
              <a:t>seats</a:t>
            </a:r>
            <a:r>
              <a:rPr lang="fr-CA" dirty="0"/>
              <a:t> in the Canada </a:t>
            </a:r>
            <a:r>
              <a:rPr lang="fr-CA" dirty="0" err="1"/>
              <a:t>Senate</a:t>
            </a:r>
            <a:r>
              <a:rPr lang="fr-CA" dirty="0"/>
              <a:t>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820225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occurs</a:t>
            </a:r>
            <a:r>
              <a:rPr lang="fr-CA" sz="3400" dirty="0"/>
              <a:t> </a:t>
            </a:r>
            <a:r>
              <a:rPr lang="fr-CA" sz="3400" dirty="0" err="1"/>
              <a:t>under</a:t>
            </a:r>
            <a:r>
              <a:rPr lang="fr-CA" sz="3400" dirty="0"/>
              <a:t> the alternative vote. </a:t>
            </a:r>
          </a:p>
          <a:p>
            <a:r>
              <a:rPr lang="fr-CA" sz="3400" dirty="0">
                <a:hlinkClick r:id="rId3"/>
              </a:rPr>
              <a:t>Imagine </a:t>
            </a:r>
            <a:r>
              <a:rPr lang="fr-CA" sz="3400" dirty="0" err="1">
                <a:hlinkClick r:id="rId3"/>
              </a:rPr>
              <a:t>this</a:t>
            </a:r>
            <a:r>
              <a:rPr lang="fr-CA" sz="3400" dirty="0">
                <a:hlinkClick r:id="rId3"/>
              </a:rPr>
              <a:t> scenario of British </a:t>
            </a:r>
            <a:r>
              <a:rPr lang="fr-CA" sz="3400" dirty="0" err="1">
                <a:hlinkClick r:id="rId3"/>
              </a:rPr>
              <a:t>elections</a:t>
            </a:r>
            <a:r>
              <a:rPr lang="fr-CA" sz="3400" dirty="0">
                <a:hlinkClick r:id="rId3"/>
              </a:rPr>
              <a:t> </a:t>
            </a:r>
            <a:r>
              <a:rPr lang="fr-CA" sz="3400" dirty="0" err="1">
                <a:hlinkClick r:id="rId3"/>
              </a:rPr>
              <a:t>under</a:t>
            </a:r>
            <a:r>
              <a:rPr lang="fr-CA" sz="3400" dirty="0">
                <a:hlinkClick r:id="rId3"/>
              </a:rPr>
              <a:t> the alternative vote. </a:t>
            </a:r>
            <a:r>
              <a:rPr lang="fr-CA" sz="3400" dirty="0"/>
              <a:t>(</a:t>
            </a:r>
            <a:r>
              <a:rPr lang="fr-CA" sz="3400" dirty="0" err="1"/>
              <a:t>ctrl+click</a:t>
            </a:r>
            <a:r>
              <a:rPr lang="fr-CA" sz="3400" dirty="0"/>
              <a:t> to </a:t>
            </a:r>
            <a:r>
              <a:rPr lang="fr-CA" sz="3400" dirty="0" err="1"/>
              <a:t>see</a:t>
            </a:r>
            <a:r>
              <a:rPr lang="fr-CA" sz="3400" dirty="0"/>
              <a:t> full post)</a:t>
            </a:r>
          </a:p>
          <a:p>
            <a:r>
              <a:rPr lang="fr-CA" sz="3400" dirty="0" err="1"/>
              <a:t>Here</a:t>
            </a:r>
            <a:r>
              <a:rPr lang="fr-CA" sz="3400" dirty="0"/>
              <a:t> </a:t>
            </a:r>
            <a:r>
              <a:rPr lang="fr-CA" sz="3400" dirty="0" err="1"/>
              <a:t>everyone</a:t>
            </a:r>
            <a:r>
              <a:rPr lang="fr-CA" sz="3400" dirty="0"/>
              <a:t> votes </a:t>
            </a:r>
            <a:r>
              <a:rPr lang="fr-CA" sz="3400" dirty="0" err="1"/>
              <a:t>sincerely</a:t>
            </a:r>
            <a:r>
              <a:rPr lang="fr-CA" sz="3400" dirty="0"/>
              <a:t> (first </a:t>
            </a:r>
            <a:r>
              <a:rPr lang="fr-CA" sz="3400" dirty="0" err="1"/>
              <a:t>preference</a:t>
            </a:r>
            <a:r>
              <a:rPr lang="fr-CA" sz="3400" dirty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09273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781158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61484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9550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4377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38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+8,000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4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eliminated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0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+7,000</a:t>
                      </a:r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9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6684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The Conservatives are not happy </a:t>
            </a:r>
            <a:r>
              <a:rPr lang="fr-CA" sz="3400" dirty="0" err="1"/>
              <a:t>with</a:t>
            </a:r>
            <a:r>
              <a:rPr lang="fr-CA" sz="3400" dirty="0"/>
              <a:t> </a:t>
            </a:r>
            <a:r>
              <a:rPr lang="fr-CA" sz="3400" dirty="0" err="1"/>
              <a:t>this</a:t>
            </a:r>
            <a:r>
              <a:rPr lang="fr-CA" sz="3400" dirty="0"/>
              <a:t> </a:t>
            </a:r>
            <a:r>
              <a:rPr lang="fr-CA" sz="3400" dirty="0" err="1"/>
              <a:t>outcome</a:t>
            </a:r>
            <a:r>
              <a:rPr lang="fr-CA" sz="3400" dirty="0"/>
              <a:t>.</a:t>
            </a:r>
          </a:p>
          <a:p>
            <a:r>
              <a:rPr lang="fr-CA" sz="3400" dirty="0" err="1"/>
              <a:t>They</a:t>
            </a:r>
            <a:r>
              <a:rPr lang="fr-CA" sz="3400" dirty="0"/>
              <a:t> </a:t>
            </a:r>
            <a:r>
              <a:rPr lang="fr-CA" sz="3400" dirty="0" err="1"/>
              <a:t>would</a:t>
            </a:r>
            <a:r>
              <a:rPr lang="fr-CA" sz="3400" dirty="0"/>
              <a:t> </a:t>
            </a:r>
            <a:r>
              <a:rPr lang="fr-CA" sz="3400" dirty="0" err="1"/>
              <a:t>prefer</a:t>
            </a:r>
            <a:r>
              <a:rPr lang="fr-CA" sz="3400" dirty="0"/>
              <a:t> a </a:t>
            </a:r>
            <a:r>
              <a:rPr lang="fr-CA" sz="3400" dirty="0" err="1"/>
              <a:t>LibDem</a:t>
            </a:r>
            <a:r>
              <a:rPr lang="fr-CA" sz="3400" dirty="0"/>
              <a:t> </a:t>
            </a:r>
            <a:r>
              <a:rPr lang="fr-CA" sz="3400" dirty="0" err="1"/>
              <a:t>win</a:t>
            </a:r>
            <a:r>
              <a:rPr lang="fr-CA" sz="3400" dirty="0"/>
              <a:t>. </a:t>
            </a:r>
          </a:p>
          <a:p>
            <a:r>
              <a:rPr lang="fr-CA" sz="3400" dirty="0"/>
              <a:t>So 3000 Conservatives change </a:t>
            </a:r>
            <a:r>
              <a:rPr lang="fr-CA" sz="3400" dirty="0" err="1"/>
              <a:t>their</a:t>
            </a:r>
            <a:r>
              <a:rPr lang="fr-CA" sz="3400" dirty="0"/>
              <a:t> first vote to </a:t>
            </a:r>
            <a:r>
              <a:rPr lang="fr-CA" sz="3400" dirty="0" err="1"/>
              <a:t>LibDem</a:t>
            </a:r>
            <a:r>
              <a:rPr lang="fr-CA" sz="3400" dirty="0"/>
              <a:t>.</a:t>
            </a:r>
          </a:p>
          <a:p>
            <a:r>
              <a:rPr lang="fr-CA" sz="3400" dirty="0"/>
              <a:t>This changes the </a:t>
            </a:r>
            <a:r>
              <a:rPr lang="fr-CA" sz="3400" dirty="0" err="1"/>
              <a:t>outcome</a:t>
            </a:r>
            <a:r>
              <a:rPr lang="fr-CA" sz="3400" dirty="0"/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175030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89344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1225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8568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978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55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eliminated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91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18,000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+15,000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+2,000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22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046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The </a:t>
            </a:r>
            <a:r>
              <a:rPr lang="fr-CA" sz="4800" dirty="0" err="1"/>
              <a:t>lesson</a:t>
            </a:r>
            <a:r>
              <a:rPr lang="fr-CA" sz="4800" dirty="0"/>
              <a:t> </a:t>
            </a:r>
            <a:r>
              <a:rPr lang="fr-CA" sz="4800" dirty="0" err="1"/>
              <a:t>here</a:t>
            </a:r>
            <a:r>
              <a:rPr lang="fr-CA" sz="4800" dirty="0"/>
              <a:t> </a:t>
            </a:r>
            <a:r>
              <a:rPr lang="fr-CA" sz="4800" dirty="0" err="1"/>
              <a:t>is</a:t>
            </a:r>
            <a:r>
              <a:rPr lang="fr-CA" sz="4800" dirty="0"/>
              <a:t> </a:t>
            </a:r>
            <a:r>
              <a:rPr lang="fr-CA" sz="4800" dirty="0" err="1"/>
              <a:t>that</a:t>
            </a:r>
            <a:r>
              <a:rPr lang="fr-CA" sz="4800" dirty="0"/>
              <a:t> </a:t>
            </a:r>
            <a:r>
              <a:rPr lang="fr-CA" sz="4800" dirty="0" err="1"/>
              <a:t>strategic</a:t>
            </a:r>
            <a:r>
              <a:rPr lang="fr-CA" sz="4800" dirty="0"/>
              <a:t> </a:t>
            </a:r>
            <a:r>
              <a:rPr lang="fr-CA" sz="4800" dirty="0" err="1"/>
              <a:t>voting</a:t>
            </a:r>
            <a:r>
              <a:rPr lang="fr-CA" sz="4800" dirty="0"/>
              <a:t> can </a:t>
            </a:r>
            <a:r>
              <a:rPr lang="fr-CA" sz="4800" dirty="0" err="1"/>
              <a:t>occur</a:t>
            </a:r>
            <a:r>
              <a:rPr lang="fr-CA" sz="4800" dirty="0"/>
              <a:t> </a:t>
            </a:r>
            <a:r>
              <a:rPr lang="fr-CA" sz="4800" dirty="0" err="1"/>
              <a:t>under</a:t>
            </a:r>
            <a:r>
              <a:rPr lang="fr-CA" sz="4800" dirty="0"/>
              <a:t> </a:t>
            </a:r>
            <a:r>
              <a:rPr lang="fr-CA" sz="4800" dirty="0" err="1"/>
              <a:t>every</a:t>
            </a:r>
            <a:r>
              <a:rPr lang="fr-CA" sz="4800" dirty="0"/>
              <a:t> </a:t>
            </a:r>
            <a:r>
              <a:rPr lang="fr-CA" sz="4800" dirty="0" err="1"/>
              <a:t>electoral</a:t>
            </a:r>
            <a:r>
              <a:rPr lang="fr-CA" sz="4800" dirty="0"/>
              <a:t> system. </a:t>
            </a:r>
          </a:p>
          <a:p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58951328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82E-4B3A-4B68-B716-2AB0FF6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F1F4-2D1D-4851-8D73-987726E3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420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0B21-ED26-4057-8677-7298B5A70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" y="2197289"/>
            <a:ext cx="11814048" cy="930657"/>
          </a:xfrm>
        </p:spPr>
        <p:txBody>
          <a:bodyPr>
            <a:normAutofit fontScale="90000"/>
          </a:bodyPr>
          <a:lstStyle/>
          <a:p>
            <a:r>
              <a:rPr lang="en-CA"/>
              <a:t>POLI202: </a:t>
            </a:r>
            <a:br>
              <a:rPr lang="en-CA" dirty="0"/>
            </a:br>
            <a:r>
              <a:rPr lang="en-CA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E5AAB-9C8F-4B75-AEBB-8985034A5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8694"/>
            <a:ext cx="9144000" cy="1655762"/>
          </a:xfrm>
        </p:spPr>
        <p:txBody>
          <a:bodyPr>
            <a:normAutofit/>
          </a:bodyPr>
          <a:lstStyle/>
          <a:p>
            <a:r>
              <a:rPr lang="en-CA" sz="3600" dirty="0"/>
              <a:t>Public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29741629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7095-E6E3-43FA-9632-3E2A21A6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415A-4377-4D6E-976B-1DCAEF48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  <a:p>
            <a:r>
              <a:rPr lang="en-CA" dirty="0"/>
              <a:t>The Evolution of the Canadian Bureaucracy</a:t>
            </a:r>
          </a:p>
          <a:p>
            <a:r>
              <a:rPr lang="en-CA" dirty="0"/>
              <a:t>Public Administration Today</a:t>
            </a:r>
          </a:p>
          <a:p>
            <a:r>
              <a:rPr lang="en-CA" dirty="0"/>
              <a:t>Politicians and Public Servants</a:t>
            </a:r>
          </a:p>
        </p:txBody>
      </p:sp>
    </p:spTree>
    <p:extLst>
      <p:ext uri="{BB962C8B-B14F-4D97-AF65-F5344CB8AC3E}">
        <p14:creationId xmlns:p14="http://schemas.microsoft.com/office/powerpoint/2010/main" val="363391910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Max Weber (1864-1920) was a German sociologist who had a tremendous influence on early social science. </a:t>
            </a:r>
          </a:p>
          <a:p>
            <a:endParaRPr lang="en-CA" dirty="0"/>
          </a:p>
          <a:p>
            <a:r>
              <a:rPr lang="en-CA" dirty="0"/>
              <a:t>He worked on concepts such as the ethics of Protestantism, methodological individualism, ideal-types, and culture. </a:t>
            </a:r>
          </a:p>
          <a:p>
            <a:endParaRPr lang="en-CA" dirty="0"/>
          </a:p>
          <a:p>
            <a:r>
              <a:rPr lang="en-CA" dirty="0"/>
              <a:t>Most importantly for today</a:t>
            </a:r>
            <a:r>
              <a:rPr lang="fr-CA" dirty="0"/>
              <a:t>’s class, </a:t>
            </a:r>
            <a:r>
              <a:rPr lang="fr-CA" dirty="0" err="1"/>
              <a:t>he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worked</a:t>
            </a:r>
            <a:r>
              <a:rPr lang="fr-CA" dirty="0"/>
              <a:t> on the concept of the </a:t>
            </a:r>
            <a:r>
              <a:rPr lang="fr-CA" dirty="0" err="1"/>
              <a:t>bureaucracy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640982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hierarchical</a:t>
            </a:r>
            <a:r>
              <a:rPr lang="fr-CA" dirty="0"/>
              <a:t>. </a:t>
            </a:r>
          </a:p>
          <a:p>
            <a:r>
              <a:rPr lang="fr-CA" dirty="0" err="1"/>
              <a:t>Elected</a:t>
            </a:r>
            <a:r>
              <a:rPr lang="fr-CA" dirty="0"/>
              <a:t> leaders are at the top, and public servants are </a:t>
            </a:r>
            <a:r>
              <a:rPr lang="fr-CA" dirty="0" err="1"/>
              <a:t>below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organized</a:t>
            </a:r>
            <a:r>
              <a:rPr lang="fr-CA" dirty="0"/>
              <a:t> as a </a:t>
            </a:r>
            <a:r>
              <a:rPr lang="fr-CA" dirty="0" err="1"/>
              <a:t>function</a:t>
            </a:r>
            <a:r>
              <a:rPr lang="fr-CA" dirty="0"/>
              <a:t> of </a:t>
            </a:r>
            <a:r>
              <a:rPr lang="fr-CA" dirty="0" err="1"/>
              <a:t>specialization</a:t>
            </a:r>
            <a:r>
              <a:rPr lang="fr-CA" dirty="0"/>
              <a:t> and </a:t>
            </a:r>
            <a:r>
              <a:rPr lang="fr-CA" dirty="0" err="1"/>
              <a:t>competence</a:t>
            </a:r>
            <a:r>
              <a:rPr lang="fr-CA" dirty="0"/>
              <a:t>. </a:t>
            </a:r>
            <a:r>
              <a:rPr lang="fr-CA" dirty="0" err="1"/>
              <a:t>Each</a:t>
            </a:r>
            <a:r>
              <a:rPr lang="fr-CA" dirty="0"/>
              <a:t> office has a </a:t>
            </a:r>
            <a:r>
              <a:rPr lang="fr-CA" dirty="0" err="1"/>
              <a:t>particular</a:t>
            </a:r>
            <a:r>
              <a:rPr lang="fr-CA" dirty="0"/>
              <a:t> </a:t>
            </a:r>
            <a:r>
              <a:rPr lang="fr-CA" dirty="0" err="1"/>
              <a:t>function</a:t>
            </a:r>
            <a:r>
              <a:rPr lang="fr-CA" dirty="0"/>
              <a:t> to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dedicated</a:t>
            </a:r>
            <a:r>
              <a:rPr lang="fr-CA" dirty="0"/>
              <a:t>. </a:t>
            </a:r>
          </a:p>
          <a:p>
            <a:r>
              <a:rPr lang="fr-CA" dirty="0"/>
              <a:t>To </a:t>
            </a:r>
            <a:r>
              <a:rPr lang="fr-CA" dirty="0" err="1"/>
              <a:t>ensure</a:t>
            </a:r>
            <a:r>
              <a:rPr lang="fr-CA" dirty="0"/>
              <a:t> the </a:t>
            </a:r>
            <a:r>
              <a:rPr lang="fr-CA" dirty="0" err="1"/>
              <a:t>effectiveness</a:t>
            </a:r>
            <a:r>
              <a:rPr lang="fr-CA" dirty="0"/>
              <a:t> of the </a:t>
            </a:r>
            <a:r>
              <a:rPr lang="fr-CA" dirty="0" err="1"/>
              <a:t>organization</a:t>
            </a:r>
            <a:r>
              <a:rPr lang="fr-CA" dirty="0"/>
              <a:t>, </a:t>
            </a:r>
            <a:r>
              <a:rPr lang="fr-CA" dirty="0" err="1"/>
              <a:t>employees</a:t>
            </a:r>
            <a:r>
              <a:rPr lang="fr-CA" dirty="0"/>
              <a:t> are </a:t>
            </a:r>
            <a:r>
              <a:rPr lang="fr-CA" dirty="0" err="1"/>
              <a:t>hired</a:t>
            </a:r>
            <a:r>
              <a:rPr lang="fr-CA" dirty="0"/>
              <a:t> on the basis of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patronage. </a:t>
            </a:r>
          </a:p>
          <a:p>
            <a:r>
              <a:rPr lang="fr-CA" dirty="0"/>
              <a:t>Public service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viewed</a:t>
            </a:r>
            <a:r>
              <a:rPr lang="fr-CA" dirty="0"/>
              <a:t> as a vocation and a </a:t>
            </a:r>
            <a:r>
              <a:rPr lang="fr-CA" dirty="0" err="1"/>
              <a:t>lifelong</a:t>
            </a:r>
            <a:r>
              <a:rPr lang="fr-CA" dirty="0"/>
              <a:t> </a:t>
            </a:r>
            <a:r>
              <a:rPr lang="fr-CA" dirty="0" err="1"/>
              <a:t>commitment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rewarded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security</a:t>
            </a:r>
            <a:r>
              <a:rPr lang="fr-CA" dirty="0"/>
              <a:t> of </a:t>
            </a:r>
            <a:r>
              <a:rPr lang="fr-CA" dirty="0" err="1"/>
              <a:t>employment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3214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18AA-9695-4C98-92A4-A17A27FB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6630-0EFC-40F1-875D-E3C110C5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sources of friction. </a:t>
            </a:r>
          </a:p>
          <a:p>
            <a:r>
              <a:rPr lang="fr-CA" dirty="0"/>
              <a:t>Leaders are </a:t>
            </a:r>
            <a:r>
              <a:rPr lang="fr-CA" dirty="0" err="1"/>
              <a:t>selected</a:t>
            </a:r>
            <a:r>
              <a:rPr lang="fr-CA" dirty="0"/>
              <a:t> for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(via </a:t>
            </a:r>
            <a:r>
              <a:rPr lang="fr-CA" dirty="0" err="1"/>
              <a:t>elections</a:t>
            </a:r>
            <a:r>
              <a:rPr lang="fr-CA" dirty="0"/>
              <a:t> or </a:t>
            </a:r>
            <a:r>
              <a:rPr lang="fr-CA" dirty="0" err="1"/>
              <a:t>appointment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) for a short </a:t>
            </a:r>
            <a:r>
              <a:rPr lang="fr-CA" dirty="0" err="1"/>
              <a:t>period</a:t>
            </a:r>
            <a:r>
              <a:rPr lang="fr-CA" dirty="0"/>
              <a:t> of time (</a:t>
            </a:r>
            <a:r>
              <a:rPr lang="fr-CA" dirty="0" err="1"/>
              <a:t>until</a:t>
            </a:r>
            <a:r>
              <a:rPr lang="fr-CA" dirty="0"/>
              <a:t> the </a:t>
            </a:r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)</a:t>
            </a:r>
          </a:p>
          <a:p>
            <a:r>
              <a:rPr lang="fr-CA" dirty="0"/>
              <a:t>Public servants are </a:t>
            </a:r>
            <a:r>
              <a:rPr lang="fr-CA" dirty="0" err="1"/>
              <a:t>selected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expertise, and </a:t>
            </a:r>
            <a:r>
              <a:rPr lang="fr-CA" dirty="0" err="1"/>
              <a:t>generally</a:t>
            </a:r>
            <a:r>
              <a:rPr lang="fr-CA" dirty="0"/>
              <a:t> </a:t>
            </a:r>
            <a:r>
              <a:rPr lang="fr-CA" dirty="0" err="1"/>
              <a:t>remain</a:t>
            </a:r>
            <a:r>
              <a:rPr lang="fr-CA" dirty="0"/>
              <a:t> in post for life. </a:t>
            </a:r>
          </a:p>
          <a:p>
            <a:r>
              <a:rPr lang="fr-CA" dirty="0"/>
              <a:t>Public servants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the </a:t>
            </a:r>
            <a:r>
              <a:rPr lang="fr-CA" dirty="0" err="1"/>
              <a:t>government’s</a:t>
            </a:r>
            <a:r>
              <a:rPr lang="fr-CA" dirty="0"/>
              <a:t> agenda, </a:t>
            </a:r>
            <a:r>
              <a:rPr lang="fr-CA" dirty="0" err="1"/>
              <a:t>regardless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10997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35A4-5237-4683-84E6-EC177F5E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Weberian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83D1-E718-475B-A482-B2584673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791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A07E-5231-4C4F-A3E8-458961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61BE-EC75-4FB5-819D-732D361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practice,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play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representing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named</a:t>
            </a:r>
            <a:r>
              <a:rPr lang="fr-CA" dirty="0"/>
              <a:t> by the </a:t>
            </a:r>
            <a:r>
              <a:rPr lang="fr-CA" dirty="0" err="1"/>
              <a:t>federal</a:t>
            </a:r>
            <a:r>
              <a:rPr lang="fr-CA" dirty="0"/>
              <a:t> Prime </a:t>
            </a:r>
            <a:r>
              <a:rPr lang="fr-CA" dirty="0" err="1"/>
              <a:t>Minister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unclear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good </a:t>
            </a:r>
            <a:r>
              <a:rPr lang="fr-CA" dirty="0" err="1"/>
              <a:t>representatives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134348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early</a:t>
            </a:r>
            <a:r>
              <a:rPr lang="fr-CA" dirty="0"/>
              <a:t> Canadian </a:t>
            </a:r>
            <a:r>
              <a:rPr lang="fr-CA" dirty="0" err="1"/>
              <a:t>bureaucracy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exactly</a:t>
            </a:r>
            <a:r>
              <a:rPr lang="fr-CA" dirty="0"/>
              <a:t> match </a:t>
            </a:r>
            <a:r>
              <a:rPr lang="fr-CA" dirty="0" err="1"/>
              <a:t>Weber’s</a:t>
            </a:r>
            <a:r>
              <a:rPr lang="fr-CA" dirty="0"/>
              <a:t> expectations. </a:t>
            </a:r>
          </a:p>
          <a:p>
            <a:endParaRPr lang="fr-CA" dirty="0"/>
          </a:p>
          <a:p>
            <a:r>
              <a:rPr lang="fr-CA" dirty="0" err="1"/>
              <a:t>Early</a:t>
            </a:r>
            <a:r>
              <a:rPr lang="fr-CA" dirty="0"/>
              <a:t> on,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appointments</a:t>
            </a:r>
            <a:r>
              <a:rPr lang="fr-CA" dirty="0"/>
              <a:t> to the public service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patronage. </a:t>
            </a:r>
          </a:p>
          <a:p>
            <a:endParaRPr lang="fr-CA" dirty="0"/>
          </a:p>
          <a:p>
            <a:r>
              <a:rPr lang="en-CA" dirty="0"/>
              <a:t>“the practice of making decisions about the distribution of public resources based on friendship, family, loyalty, or in exchange for benefits of various sorts”</a:t>
            </a:r>
          </a:p>
          <a:p>
            <a:endParaRPr lang="en-CA" dirty="0"/>
          </a:p>
          <a:p>
            <a:r>
              <a:rPr lang="en-CA" dirty="0"/>
              <a:t>At the time, this practice was open and considered acceptable. </a:t>
            </a:r>
          </a:p>
        </p:txBody>
      </p:sp>
    </p:spTree>
    <p:extLst>
      <p:ext uri="{BB962C8B-B14F-4D97-AF65-F5344CB8AC3E}">
        <p14:creationId xmlns:p14="http://schemas.microsoft.com/office/powerpoint/2010/main" val="145199905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for the civil service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enshrined</a:t>
            </a:r>
            <a:r>
              <a:rPr lang="fr-CA" dirty="0"/>
              <a:t> in the Civil Service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 of 1908. </a:t>
            </a:r>
          </a:p>
          <a:p>
            <a:endParaRPr lang="fr-CA" dirty="0"/>
          </a:p>
          <a:p>
            <a:r>
              <a:rPr lang="fr-CA" dirty="0"/>
              <a:t>It states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 and promotion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depend</a:t>
            </a:r>
            <a:r>
              <a:rPr lang="fr-CA" dirty="0"/>
              <a:t> on </a:t>
            </a:r>
            <a:r>
              <a:rPr lang="fr-CA" dirty="0" err="1"/>
              <a:t>experience</a:t>
            </a:r>
            <a:r>
              <a:rPr lang="fr-CA" dirty="0"/>
              <a:t>, </a:t>
            </a:r>
            <a:r>
              <a:rPr lang="fr-CA" dirty="0" err="1"/>
              <a:t>degrees</a:t>
            </a:r>
            <a:r>
              <a:rPr lang="fr-CA" dirty="0"/>
              <a:t>, </a:t>
            </a:r>
            <a:r>
              <a:rPr lang="fr-CA" dirty="0" err="1"/>
              <a:t>credentials</a:t>
            </a:r>
            <a:r>
              <a:rPr lang="fr-CA" dirty="0"/>
              <a:t> and certification. </a:t>
            </a:r>
          </a:p>
          <a:p>
            <a:endParaRPr lang="fr-CA" dirty="0"/>
          </a:p>
          <a:p>
            <a:r>
              <a:rPr lang="fr-CA" dirty="0"/>
              <a:t>This change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originally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for public servants </a:t>
            </a:r>
            <a:r>
              <a:rPr lang="fr-CA" dirty="0" err="1"/>
              <a:t>working</a:t>
            </a:r>
            <a:r>
              <a:rPr lang="fr-CA" dirty="0"/>
              <a:t> in Ottawa, but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extended</a:t>
            </a:r>
            <a:r>
              <a:rPr lang="fr-CA" dirty="0"/>
              <a:t> 10 </a:t>
            </a:r>
            <a:r>
              <a:rPr lang="fr-CA" dirty="0" err="1"/>
              <a:t>years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 to </a:t>
            </a:r>
            <a:r>
              <a:rPr lang="fr-CA" dirty="0" err="1"/>
              <a:t>other</a:t>
            </a:r>
            <a:r>
              <a:rPr lang="fr-CA" dirty="0"/>
              <a:t> positions.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03496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merit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a </a:t>
            </a:r>
            <a:r>
              <a:rPr lang="fr-CA" dirty="0" err="1"/>
              <a:t>dichotomy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leaders and neutral </a:t>
            </a:r>
            <a:r>
              <a:rPr lang="fr-CA" dirty="0" err="1"/>
              <a:t>administrators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When</a:t>
            </a:r>
            <a:r>
              <a:rPr lang="fr-CA" dirty="0"/>
              <a:t> public servants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selected</a:t>
            </a:r>
            <a:r>
              <a:rPr lang="fr-CA" dirty="0"/>
              <a:t> by patronage,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to have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 of the people </a:t>
            </a:r>
            <a:r>
              <a:rPr lang="fr-CA" dirty="0" err="1"/>
              <a:t>appointing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Merit-based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 </a:t>
            </a:r>
            <a:r>
              <a:rPr lang="fr-CA" dirty="0" err="1"/>
              <a:t>ensured</a:t>
            </a:r>
            <a:r>
              <a:rPr lang="fr-CA" dirty="0"/>
              <a:t> a division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roles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division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decision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public servants </a:t>
            </a:r>
            <a:r>
              <a:rPr lang="fr-CA" dirty="0" err="1"/>
              <a:t>implement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regardless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549753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 stress the importance of a neutral public service,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reforms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restricted</a:t>
            </a:r>
            <a:r>
              <a:rPr lang="fr-CA" dirty="0"/>
              <a:t>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 of public servants.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Under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laws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</a:t>
            </a:r>
            <a:r>
              <a:rPr lang="fr-CA" dirty="0" err="1"/>
              <a:t>donate</a:t>
            </a:r>
            <a:r>
              <a:rPr lang="fr-CA" dirty="0"/>
              <a:t> money to parties or candidates for public office.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</a:t>
            </a:r>
            <a:r>
              <a:rPr lang="fr-CA" dirty="0" err="1"/>
              <a:t>advertise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opinions, for instance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lawn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, in speeches or in </a:t>
            </a:r>
            <a:r>
              <a:rPr lang="fr-CA" dirty="0" err="1"/>
              <a:t>newspaper</a:t>
            </a:r>
            <a:r>
              <a:rPr lang="fr-CA" dirty="0"/>
              <a:t> articles.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439379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relaxed</a:t>
            </a:r>
            <a:r>
              <a:rPr lang="fr-CA" dirty="0"/>
              <a:t> in 1967 </a:t>
            </a:r>
            <a:r>
              <a:rPr lang="fr-CA" dirty="0" err="1"/>
              <a:t>with</a:t>
            </a:r>
            <a:r>
              <a:rPr lang="fr-CA" dirty="0"/>
              <a:t> the adoption of the Public Service </a:t>
            </a:r>
            <a:r>
              <a:rPr lang="fr-CA" dirty="0" err="1"/>
              <a:t>Employment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prohibit</a:t>
            </a:r>
            <a:r>
              <a:rPr lang="fr-CA" dirty="0"/>
              <a:t> </a:t>
            </a:r>
            <a:r>
              <a:rPr lang="fr-CA" dirty="0" err="1"/>
              <a:t>attending</a:t>
            </a:r>
            <a:r>
              <a:rPr lang="fr-CA" dirty="0"/>
              <a:t> meetings or </a:t>
            </a:r>
            <a:r>
              <a:rPr lang="fr-CA" dirty="0" err="1"/>
              <a:t>donating</a:t>
            </a:r>
            <a:r>
              <a:rPr lang="fr-CA" dirty="0"/>
              <a:t> money on the part of public servants.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offered</a:t>
            </a:r>
            <a:r>
              <a:rPr lang="fr-CA" dirty="0"/>
              <a:t> public servants the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an </a:t>
            </a:r>
            <a:r>
              <a:rPr lang="fr-CA" dirty="0" err="1"/>
              <a:t>unpaid</a:t>
            </a:r>
            <a:r>
              <a:rPr lang="fr-CA" dirty="0"/>
              <a:t> </a:t>
            </a:r>
            <a:r>
              <a:rPr lang="fr-CA" dirty="0" err="1"/>
              <a:t>leave</a:t>
            </a:r>
            <a:r>
              <a:rPr lang="fr-CA" dirty="0"/>
              <a:t> to run for office. </a:t>
            </a:r>
          </a:p>
          <a:p>
            <a:endParaRPr lang="fr-CA" dirty="0"/>
          </a:p>
          <a:p>
            <a:r>
              <a:rPr lang="en-CA" dirty="0"/>
              <a:t>Remaining restrictions would be addressed through the courts. </a:t>
            </a:r>
          </a:p>
        </p:txBody>
      </p:sp>
    </p:spTree>
    <p:extLst>
      <p:ext uri="{BB962C8B-B14F-4D97-AF65-F5344CB8AC3E}">
        <p14:creationId xmlns:p14="http://schemas.microsoft.com/office/powerpoint/2010/main" val="139240944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/>
              <a:t>Fraser v. P</a:t>
            </a:r>
            <a:r>
              <a:rPr lang="en-US" b="1" u="sng" dirty="0" err="1"/>
              <a:t>ublic</a:t>
            </a:r>
            <a:r>
              <a:rPr lang="en-US" b="1" u="sng" dirty="0"/>
              <a:t> Service Staff Relations Board (1985)</a:t>
            </a:r>
          </a:p>
          <a:p>
            <a:r>
              <a:rPr lang="en-US" dirty="0"/>
              <a:t>Neil Fraser was a public servant who publicly criticized the government over political issues. </a:t>
            </a:r>
          </a:p>
          <a:p>
            <a:r>
              <a:rPr lang="en-US" dirty="0"/>
              <a:t>Fraser was warned, suspended, and eventually dismissed. </a:t>
            </a:r>
          </a:p>
          <a:p>
            <a:r>
              <a:rPr lang="en-US" dirty="0"/>
              <a:t>In court, Fraser argued that public servants should have the same rights to criticize the government on matters unrelated to their work, just like other citizens. </a:t>
            </a:r>
          </a:p>
          <a:p>
            <a:r>
              <a:rPr lang="en-US" dirty="0"/>
              <a:t>The government argued that such criticisms undermined the actual and perceived neutrality and impartiality of the public service.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62996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court </a:t>
            </a:r>
            <a:r>
              <a:rPr lang="fr-CA" dirty="0" err="1"/>
              <a:t>sided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agreed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Fraser’s</a:t>
            </a:r>
            <a:r>
              <a:rPr lang="fr-CA" dirty="0"/>
              <a:t> argument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criticism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allowed</a:t>
            </a:r>
            <a:r>
              <a:rPr lang="fr-CA" dirty="0"/>
              <a:t> if not </a:t>
            </a:r>
            <a:r>
              <a:rPr lang="fr-CA" dirty="0" err="1"/>
              <a:t>related</a:t>
            </a:r>
            <a:r>
              <a:rPr lang="fr-CA" dirty="0"/>
              <a:t> to a public </a:t>
            </a:r>
            <a:r>
              <a:rPr lang="fr-CA" dirty="0" err="1"/>
              <a:t>servant’s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Fraser’s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 </a:t>
            </a:r>
            <a:r>
              <a:rPr lang="fr-CA" dirty="0" err="1"/>
              <a:t>crossed</a:t>
            </a:r>
            <a:r>
              <a:rPr lang="fr-CA" dirty="0"/>
              <a:t> a line and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related</a:t>
            </a:r>
            <a:r>
              <a:rPr lang="fr-CA" dirty="0"/>
              <a:t> to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3413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« </a:t>
            </a:r>
            <a:r>
              <a:rPr lang="fr-CA" dirty="0" err="1"/>
              <a:t>federal</a:t>
            </a:r>
            <a:r>
              <a:rPr lang="fr-CA" dirty="0"/>
              <a:t> public servants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loyal to </a:t>
            </a:r>
            <a:r>
              <a:rPr lang="fr-CA" dirty="0" err="1"/>
              <a:t>their</a:t>
            </a:r>
            <a:r>
              <a:rPr lang="fr-CA" dirty="0"/>
              <a:t> employer, the </a:t>
            </a:r>
            <a:r>
              <a:rPr lang="fr-CA" dirty="0" err="1"/>
              <a:t>Government</a:t>
            </a:r>
            <a:r>
              <a:rPr lang="fr-CA" dirty="0"/>
              <a:t> of Canada. The </a:t>
            </a:r>
            <a:r>
              <a:rPr lang="fr-CA" dirty="0" err="1"/>
              <a:t>loyalty</a:t>
            </a:r>
            <a:r>
              <a:rPr lang="fr-CA" dirty="0"/>
              <a:t> </a:t>
            </a:r>
            <a:r>
              <a:rPr lang="fr-CA" dirty="0" err="1"/>
              <a:t>owed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the </a:t>
            </a:r>
            <a:r>
              <a:rPr lang="fr-CA" dirty="0" err="1"/>
              <a:t>Government</a:t>
            </a:r>
            <a:r>
              <a:rPr lang="fr-CA" dirty="0"/>
              <a:t> of Canada, not the </a:t>
            </a:r>
            <a:r>
              <a:rPr lang="fr-CA" dirty="0" err="1"/>
              <a:t>political</a:t>
            </a:r>
            <a:r>
              <a:rPr lang="fr-CA" dirty="0"/>
              <a:t> party in power at </a:t>
            </a:r>
            <a:r>
              <a:rPr lang="fr-CA" dirty="0" err="1"/>
              <a:t>any</a:t>
            </a:r>
            <a:r>
              <a:rPr lang="fr-CA" dirty="0"/>
              <a:t> one time. »</a:t>
            </a:r>
          </a:p>
          <a:p>
            <a:r>
              <a:rPr lang="fr-CA" dirty="0"/>
              <a:t>A public servant </a:t>
            </a:r>
            <a:r>
              <a:rPr lang="fr-CA" dirty="0" err="1"/>
              <a:t>may</a:t>
            </a:r>
            <a:r>
              <a:rPr lang="fr-CA" dirty="0"/>
              <a:t> oppose the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policies</a:t>
            </a:r>
            <a:r>
              <a:rPr lang="fr-CA" dirty="0"/>
              <a:t> in the </a:t>
            </a:r>
            <a:r>
              <a:rPr lang="fr-CA" dirty="0" err="1"/>
              <a:t>following</a:t>
            </a:r>
            <a:r>
              <a:rPr lang="fr-CA" dirty="0"/>
              <a:t> cases: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engaged</a:t>
            </a:r>
            <a:r>
              <a:rPr lang="fr-CA" dirty="0"/>
              <a:t> in </a:t>
            </a:r>
            <a:r>
              <a:rPr lang="fr-CA" dirty="0" err="1"/>
              <a:t>illegal</a:t>
            </a:r>
            <a:r>
              <a:rPr lang="fr-CA" dirty="0"/>
              <a:t> </a:t>
            </a:r>
            <a:r>
              <a:rPr lang="fr-CA" dirty="0" err="1"/>
              <a:t>acts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policies</a:t>
            </a:r>
            <a:r>
              <a:rPr lang="fr-CA" dirty="0"/>
              <a:t> </a:t>
            </a:r>
            <a:r>
              <a:rPr lang="fr-CA" dirty="0" err="1"/>
              <a:t>jeopardize</a:t>
            </a:r>
            <a:r>
              <a:rPr lang="fr-CA" dirty="0"/>
              <a:t> life, </a:t>
            </a:r>
            <a:r>
              <a:rPr lang="fr-CA" dirty="0" err="1"/>
              <a:t>health</a:t>
            </a:r>
            <a:r>
              <a:rPr lang="fr-CA" dirty="0"/>
              <a:t>, or </a:t>
            </a:r>
            <a:r>
              <a:rPr lang="fr-CA" dirty="0" err="1"/>
              <a:t>safety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criticism</a:t>
            </a:r>
            <a:r>
              <a:rPr lang="fr-CA" dirty="0"/>
              <a:t> has no impact on the public </a:t>
            </a:r>
            <a:r>
              <a:rPr lang="fr-CA" dirty="0" err="1"/>
              <a:t>servant’s</a:t>
            </a:r>
            <a:r>
              <a:rPr lang="fr-CA" dirty="0"/>
              <a:t>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perform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or </a:t>
            </a:r>
            <a:r>
              <a:rPr lang="fr-CA" dirty="0" err="1"/>
              <a:t>her</a:t>
            </a:r>
            <a:r>
              <a:rPr lang="fr-CA" dirty="0"/>
              <a:t> </a:t>
            </a:r>
            <a:r>
              <a:rPr lang="fr-CA" dirty="0" err="1"/>
              <a:t>duties</a:t>
            </a:r>
            <a:endParaRPr lang="fr-CA" dirty="0"/>
          </a:p>
          <a:p>
            <a:r>
              <a:rPr lang="fr-CA" dirty="0"/>
              <a:t>« a public servant (…) must not engage (…) in </a:t>
            </a:r>
            <a:r>
              <a:rPr lang="fr-CA" dirty="0" err="1"/>
              <a:t>sustained</a:t>
            </a:r>
            <a:r>
              <a:rPr lang="fr-CA" dirty="0"/>
              <a:t> and </a:t>
            </a:r>
            <a:r>
              <a:rPr lang="fr-CA" dirty="0" err="1"/>
              <a:t>highly</a:t>
            </a:r>
            <a:r>
              <a:rPr lang="fr-CA" dirty="0"/>
              <a:t> visible </a:t>
            </a:r>
            <a:r>
              <a:rPr lang="fr-CA" dirty="0" err="1"/>
              <a:t>attacks</a:t>
            </a:r>
            <a:r>
              <a:rPr lang="fr-CA" dirty="0"/>
              <a:t> on major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policies</a:t>
            </a:r>
            <a:r>
              <a:rPr lang="fr-CA" dirty="0"/>
              <a:t> »</a:t>
            </a:r>
          </a:p>
          <a:p>
            <a:pPr lvl="1"/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70508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/>
              <a:t>Osborne v. Canada (1991)</a:t>
            </a:r>
          </a:p>
          <a:p>
            <a:r>
              <a:rPr lang="fr-CA" dirty="0"/>
              <a:t>Public servants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concerned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restrictions in the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violated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rights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not attend a </a:t>
            </a:r>
            <a:r>
              <a:rPr lang="fr-CA" dirty="0" err="1"/>
              <a:t>political</a:t>
            </a:r>
            <a:r>
              <a:rPr lang="fr-CA" dirty="0"/>
              <a:t> convention or </a:t>
            </a:r>
            <a:r>
              <a:rPr lang="fr-CA" dirty="0" err="1"/>
              <a:t>work</a:t>
            </a:r>
            <a:r>
              <a:rPr lang="fr-CA" dirty="0"/>
              <a:t> for or </a:t>
            </a:r>
            <a:r>
              <a:rPr lang="fr-CA" dirty="0" err="1"/>
              <a:t>against</a:t>
            </a:r>
            <a:r>
              <a:rPr lang="fr-CA" dirty="0"/>
              <a:t> a </a:t>
            </a:r>
            <a:r>
              <a:rPr lang="fr-CA" dirty="0" err="1"/>
              <a:t>political</a:t>
            </a:r>
            <a:r>
              <a:rPr lang="fr-CA" dirty="0"/>
              <a:t> candidate.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right of free speech and </a:t>
            </a:r>
            <a:r>
              <a:rPr lang="fr-CA" dirty="0" err="1"/>
              <a:t>freedom</a:t>
            </a:r>
            <a:r>
              <a:rPr lang="fr-CA" dirty="0"/>
              <a:t> of association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infringed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693162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restrictions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justified</a:t>
            </a:r>
            <a:r>
              <a:rPr lang="fr-CA" dirty="0"/>
              <a:t> to </a:t>
            </a:r>
            <a:r>
              <a:rPr lang="fr-CA" dirty="0" err="1"/>
              <a:t>maintain</a:t>
            </a:r>
            <a:r>
              <a:rPr lang="fr-CA" dirty="0"/>
              <a:t> an impartial public service. </a:t>
            </a:r>
          </a:p>
          <a:p>
            <a:endParaRPr lang="fr-CA" dirty="0"/>
          </a:p>
          <a:p>
            <a:r>
              <a:rPr lang="fr-CA" dirty="0"/>
              <a:t>The Supreme </a:t>
            </a:r>
            <a:r>
              <a:rPr lang="fr-CA" dirty="0" err="1"/>
              <a:t>sided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plaintiff</a:t>
            </a:r>
            <a:r>
              <a:rPr lang="fr-CA" dirty="0"/>
              <a:t>. It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prohibitions </a:t>
            </a:r>
            <a:r>
              <a:rPr lang="fr-CA" dirty="0" err="1"/>
              <a:t>were</a:t>
            </a:r>
            <a:r>
              <a:rPr lang="fr-CA" dirty="0"/>
              <a:t> « over-inclusive and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beyond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necessary</a:t>
            </a:r>
            <a:r>
              <a:rPr lang="fr-CA" dirty="0"/>
              <a:t> » to </a:t>
            </a:r>
            <a:r>
              <a:rPr lang="fr-CA" dirty="0" err="1"/>
              <a:t>ensure</a:t>
            </a:r>
            <a:r>
              <a:rPr lang="fr-CA" dirty="0"/>
              <a:t> an impartial civil service.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maintained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public servants must </a:t>
            </a:r>
            <a:r>
              <a:rPr lang="fr-CA" dirty="0" err="1"/>
              <a:t>take</a:t>
            </a:r>
            <a:r>
              <a:rPr lang="fr-CA" dirty="0"/>
              <a:t> an </a:t>
            </a:r>
            <a:r>
              <a:rPr lang="fr-CA" dirty="0" err="1"/>
              <a:t>unpaid</a:t>
            </a:r>
            <a:r>
              <a:rPr lang="fr-CA" dirty="0"/>
              <a:t> </a:t>
            </a:r>
            <a:r>
              <a:rPr lang="fr-CA" dirty="0" err="1"/>
              <a:t>leave</a:t>
            </a:r>
            <a:r>
              <a:rPr lang="fr-CA" dirty="0"/>
              <a:t> to run as candidates and restrictions on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activities</a:t>
            </a:r>
            <a:r>
              <a:rPr lang="fr-CA" dirty="0"/>
              <a:t> of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277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/>
              <a:t>Requirements</a:t>
            </a:r>
            <a:r>
              <a:rPr lang="fr-CA" dirty="0"/>
              <a:t> to </a:t>
            </a:r>
            <a:r>
              <a:rPr lang="fr-CA" dirty="0" err="1"/>
              <a:t>become</a:t>
            </a:r>
            <a:r>
              <a:rPr lang="fr-CA" dirty="0"/>
              <a:t> a </a:t>
            </a:r>
            <a:r>
              <a:rPr lang="fr-CA" dirty="0" err="1"/>
              <a:t>senator</a:t>
            </a:r>
            <a:endParaRPr lang="fr-CA" dirty="0"/>
          </a:p>
          <a:p>
            <a:r>
              <a:rPr lang="fr-CA" dirty="0"/>
              <a:t>Be a Canadian </a:t>
            </a:r>
            <a:r>
              <a:rPr lang="fr-CA" dirty="0" err="1"/>
              <a:t>citizen</a:t>
            </a:r>
            <a:endParaRPr lang="fr-CA" dirty="0"/>
          </a:p>
          <a:p>
            <a:r>
              <a:rPr lang="fr-CA" dirty="0" err="1"/>
              <a:t>Own</a:t>
            </a:r>
            <a:r>
              <a:rPr lang="fr-CA" dirty="0"/>
              <a:t> land in the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represent</a:t>
            </a:r>
            <a:endParaRPr lang="fr-CA" dirty="0"/>
          </a:p>
          <a:p>
            <a:r>
              <a:rPr lang="fr-CA" dirty="0"/>
              <a:t>Be 30 </a:t>
            </a:r>
            <a:r>
              <a:rPr lang="fr-CA" dirty="0" err="1"/>
              <a:t>years</a:t>
            </a:r>
            <a:r>
              <a:rPr lang="fr-CA" dirty="0"/>
              <a:t> of </a:t>
            </a:r>
            <a:r>
              <a:rPr lang="fr-CA" dirty="0" err="1"/>
              <a:t>age</a:t>
            </a:r>
            <a:r>
              <a:rPr lang="fr-CA" dirty="0"/>
              <a:t> or </a:t>
            </a:r>
            <a:r>
              <a:rPr lang="fr-CA" dirty="0" err="1"/>
              <a:t>older</a:t>
            </a:r>
            <a:endParaRPr lang="fr-CA" dirty="0"/>
          </a:p>
          <a:p>
            <a:r>
              <a:rPr lang="fr-CA" dirty="0"/>
              <a:t>Be </a:t>
            </a:r>
            <a:r>
              <a:rPr lang="fr-CA" dirty="0" err="1"/>
              <a:t>appointed</a:t>
            </a:r>
            <a:r>
              <a:rPr lang="fr-CA" dirty="0"/>
              <a:t> by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 on </a:t>
            </a:r>
            <a:r>
              <a:rPr lang="fr-CA" dirty="0" err="1"/>
              <a:t>recommendation</a:t>
            </a:r>
            <a:r>
              <a:rPr lang="fr-CA" dirty="0"/>
              <a:t> of the PM.</a:t>
            </a:r>
          </a:p>
          <a:p>
            <a:endParaRPr lang="fr-CA" dirty="0"/>
          </a:p>
          <a:p>
            <a:r>
              <a:rPr lang="fr-CA" dirty="0"/>
              <a:t>You are </a:t>
            </a:r>
            <a:r>
              <a:rPr lang="fr-CA" dirty="0" err="1"/>
              <a:t>then</a:t>
            </a:r>
            <a:r>
              <a:rPr lang="fr-CA" dirty="0"/>
              <a:t> a Senator </a:t>
            </a:r>
            <a:r>
              <a:rPr lang="fr-CA" dirty="0" err="1"/>
              <a:t>until</a:t>
            </a:r>
            <a:r>
              <a:rPr lang="fr-CA" dirty="0"/>
              <a:t> the </a:t>
            </a:r>
            <a:r>
              <a:rPr lang="fr-CA" dirty="0" err="1"/>
              <a:t>age</a:t>
            </a:r>
            <a:r>
              <a:rPr lang="fr-CA" dirty="0"/>
              <a:t> of 75.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426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 err="1"/>
              <a:t>Haydon</a:t>
            </a:r>
            <a:r>
              <a:rPr lang="fr-CA" b="1" u="sng" dirty="0"/>
              <a:t> v. Canada (2004)</a:t>
            </a:r>
          </a:p>
          <a:p>
            <a:r>
              <a:rPr lang="en-CA" dirty="0"/>
              <a:t>A veterinarian working for Health Canada was suspended 10 days for telling a reporter that governmental decisions were motivated by politics rather than real health concerns. </a:t>
            </a:r>
          </a:p>
          <a:p>
            <a:r>
              <a:rPr lang="en-CA" dirty="0"/>
              <a:t>This employee had been critical of the government before, and had been warned by her employer. </a:t>
            </a:r>
          </a:p>
          <a:p>
            <a:endParaRPr lang="en-CA" dirty="0"/>
          </a:p>
          <a:p>
            <a:r>
              <a:rPr lang="en-CA" dirty="0"/>
              <a:t>The Court sided with the government, stating that “The duty of loyalty constitutes a reasonable limit on freedom of expression”</a:t>
            </a:r>
          </a:p>
        </p:txBody>
      </p:sp>
    </p:spTree>
    <p:extLst>
      <p:ext uri="{BB962C8B-B14F-4D97-AF65-F5344CB8AC3E}">
        <p14:creationId xmlns:p14="http://schemas.microsoft.com/office/powerpoint/2010/main" val="9730166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Evolution of the Canadian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36879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1867,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spent</a:t>
            </a:r>
            <a:r>
              <a:rPr lang="fr-CA" dirty="0"/>
              <a:t> 14 millions, and </a:t>
            </a:r>
            <a:r>
              <a:rPr lang="fr-CA" dirty="0" err="1"/>
              <a:t>earned</a:t>
            </a:r>
            <a:r>
              <a:rPr lang="fr-CA" dirty="0"/>
              <a:t> about the </a:t>
            </a:r>
            <a:r>
              <a:rPr lang="fr-CA" dirty="0" err="1"/>
              <a:t>same</a:t>
            </a:r>
            <a:r>
              <a:rPr lang="fr-CA" dirty="0"/>
              <a:t> in revenue. </a:t>
            </a:r>
          </a:p>
          <a:p>
            <a:endParaRPr lang="fr-CA" dirty="0"/>
          </a:p>
          <a:p>
            <a:r>
              <a:rPr lang="fr-CA" dirty="0"/>
              <a:t>In 1873,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10 major </a:t>
            </a:r>
            <a:r>
              <a:rPr lang="fr-CA" dirty="0" err="1"/>
              <a:t>departments</a:t>
            </a:r>
            <a:r>
              <a:rPr lang="fr-CA" dirty="0"/>
              <a:t> and four main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had</a:t>
            </a:r>
            <a:r>
              <a:rPr lang="fr-CA" dirty="0"/>
              <a:t> about 12 </a:t>
            </a:r>
            <a:r>
              <a:rPr lang="fr-CA" dirty="0" err="1"/>
              <a:t>thousands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in the </a:t>
            </a:r>
            <a:r>
              <a:rPr lang="fr-CA" dirty="0" err="1"/>
              <a:t>early</a:t>
            </a:r>
            <a:r>
              <a:rPr lang="fr-CA" dirty="0"/>
              <a:t> 1900s.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06635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1960,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5.7 billion per </a:t>
            </a:r>
            <a:r>
              <a:rPr lang="fr-CA" dirty="0" err="1"/>
              <a:t>year</a:t>
            </a:r>
            <a:r>
              <a:rPr lang="fr-CA" dirty="0"/>
              <a:t>.(More </a:t>
            </a:r>
            <a:r>
              <a:rPr lang="fr-CA" dirty="0" err="1"/>
              <a:t>than</a:t>
            </a:r>
            <a:r>
              <a:rPr lang="fr-CA" dirty="0"/>
              <a:t> 400 times more </a:t>
            </a:r>
            <a:r>
              <a:rPr lang="fr-CA" dirty="0" err="1"/>
              <a:t>than</a:t>
            </a:r>
            <a:r>
              <a:rPr lang="fr-CA" dirty="0"/>
              <a:t> in 1867)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92 major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about 200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. (16x more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1900)</a:t>
            </a:r>
          </a:p>
          <a:p>
            <a:endParaRPr lang="fr-CA" dirty="0"/>
          </a:p>
          <a:p>
            <a:r>
              <a:rPr lang="fr-CA" dirty="0" err="1"/>
              <a:t>Today</a:t>
            </a:r>
            <a:r>
              <a:rPr lang="fr-CA" dirty="0"/>
              <a:t>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spends</a:t>
            </a:r>
            <a:r>
              <a:rPr lang="fr-CA" dirty="0"/>
              <a:t> 300 billion per </a:t>
            </a:r>
            <a:r>
              <a:rPr lang="fr-CA" dirty="0" err="1"/>
              <a:t>year</a:t>
            </a:r>
            <a:r>
              <a:rPr lang="fr-CA" dirty="0"/>
              <a:t>, comprises </a:t>
            </a:r>
            <a:r>
              <a:rPr lang="fr-CA" dirty="0" err="1"/>
              <a:t>hundreds</a:t>
            </a:r>
            <a:r>
              <a:rPr lang="fr-CA" dirty="0"/>
              <a:t> of </a:t>
            </a:r>
            <a:r>
              <a:rPr lang="fr-CA" dirty="0" err="1"/>
              <a:t>departments</a:t>
            </a:r>
            <a:r>
              <a:rPr lang="fr-CA" dirty="0"/>
              <a:t> and </a:t>
            </a:r>
            <a:r>
              <a:rPr lang="fr-CA" dirty="0" err="1"/>
              <a:t>agencies</a:t>
            </a:r>
            <a:r>
              <a:rPr lang="fr-CA" dirty="0"/>
              <a:t>, and </a:t>
            </a:r>
            <a:r>
              <a:rPr lang="fr-CA" dirty="0" err="1"/>
              <a:t>employs</a:t>
            </a:r>
            <a:r>
              <a:rPr lang="fr-CA" dirty="0"/>
              <a:t> </a:t>
            </a:r>
            <a:r>
              <a:rPr lang="fr-CA" dirty="0" err="1"/>
              <a:t>hundreds</a:t>
            </a:r>
            <a:r>
              <a:rPr lang="fr-CA" dirty="0"/>
              <a:t> of </a:t>
            </a:r>
            <a:r>
              <a:rPr lang="fr-CA" dirty="0" err="1"/>
              <a:t>thousands</a:t>
            </a:r>
            <a:r>
              <a:rPr lang="fr-CA" dirty="0"/>
              <a:t> of people.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281312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774680" cy="5079999"/>
          </a:xfrm>
        </p:spPr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employees</a:t>
            </a:r>
            <a:r>
              <a:rPr lang="fr-CA" dirty="0"/>
              <a:t> </a:t>
            </a:r>
            <a:r>
              <a:rPr lang="fr-CA" dirty="0" err="1"/>
              <a:t>depends</a:t>
            </a:r>
            <a:r>
              <a:rPr lang="fr-CA" dirty="0"/>
              <a:t> on how one </a:t>
            </a:r>
            <a:r>
              <a:rPr lang="fr-CA" dirty="0" err="1"/>
              <a:t>defines</a:t>
            </a:r>
            <a:r>
              <a:rPr lang="fr-CA" dirty="0"/>
              <a:t> the public service: </a:t>
            </a:r>
          </a:p>
          <a:p>
            <a:endParaRPr lang="fr-CA" dirty="0"/>
          </a:p>
          <a:p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216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</a:t>
            </a:r>
          </a:p>
          <a:p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Crown corporations, and </a:t>
            </a:r>
            <a:r>
              <a:rPr lang="fr-CA" dirty="0" err="1"/>
              <a:t>regulatory</a:t>
            </a:r>
            <a:r>
              <a:rPr lang="fr-CA" dirty="0"/>
              <a:t> commissions </a:t>
            </a:r>
            <a:r>
              <a:rPr lang="fr-CA" dirty="0" err="1"/>
              <a:t>include</a:t>
            </a:r>
            <a:r>
              <a:rPr lang="fr-CA" dirty="0"/>
              <a:t> 282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. </a:t>
            </a:r>
          </a:p>
          <a:p>
            <a:r>
              <a:rPr lang="fr-CA" dirty="0" err="1"/>
              <a:t>Using</a:t>
            </a:r>
            <a:r>
              <a:rPr lang="fr-CA" dirty="0"/>
              <a:t> a </a:t>
            </a:r>
            <a:r>
              <a:rPr lang="fr-CA" dirty="0" err="1"/>
              <a:t>broad</a:t>
            </a:r>
            <a:r>
              <a:rPr lang="fr-CA" dirty="0"/>
              <a:t> </a:t>
            </a:r>
            <a:r>
              <a:rPr lang="fr-CA" dirty="0" err="1"/>
              <a:t>definition</a:t>
            </a:r>
            <a:r>
              <a:rPr lang="fr-CA" dirty="0"/>
              <a:t> of public service, </a:t>
            </a:r>
            <a:r>
              <a:rPr lang="fr-CA" dirty="0" err="1"/>
              <a:t>Statistics</a:t>
            </a:r>
            <a:r>
              <a:rPr lang="fr-CA" dirty="0"/>
              <a:t> Canada reports 427 </a:t>
            </a:r>
            <a:r>
              <a:rPr lang="fr-CA" dirty="0" err="1"/>
              <a:t>thousand</a:t>
            </a:r>
            <a:r>
              <a:rPr lang="fr-CA" dirty="0"/>
              <a:t> </a:t>
            </a:r>
            <a:r>
              <a:rPr lang="fr-CA" dirty="0" err="1"/>
              <a:t>employees</a:t>
            </a:r>
            <a:r>
              <a:rPr lang="fr-CA" dirty="0"/>
              <a:t> </a:t>
            </a:r>
            <a:r>
              <a:rPr lang="fr-CA" dirty="0" err="1"/>
              <a:t>working</a:t>
            </a:r>
            <a:r>
              <a:rPr lang="fr-CA" dirty="0"/>
              <a:t> for the Canadian </a:t>
            </a:r>
            <a:r>
              <a:rPr lang="fr-CA" dirty="0" err="1"/>
              <a:t>federal</a:t>
            </a:r>
            <a:r>
              <a:rPr lang="fr-CA" dirty="0"/>
              <a:t> public service. </a:t>
            </a:r>
          </a:p>
          <a:p>
            <a:endParaRPr lang="fr-CA" dirty="0"/>
          </a:p>
          <a:p>
            <a:r>
              <a:rPr lang="fr-CA" dirty="0"/>
              <a:t>Paul Thomas (</a:t>
            </a:r>
            <a:r>
              <a:rPr lang="fr-CA" dirty="0" err="1"/>
              <a:t>textbook</a:t>
            </a:r>
            <a:r>
              <a:rPr lang="fr-CA" dirty="0"/>
              <a:t>) notes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although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numbers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large, the public service has been </a:t>
            </a:r>
            <a:r>
              <a:rPr lang="fr-CA" dirty="0" err="1"/>
              <a:t>growing</a:t>
            </a:r>
            <a:r>
              <a:rPr lang="fr-CA" dirty="0"/>
              <a:t> more </a:t>
            </a:r>
            <a:r>
              <a:rPr lang="fr-CA" dirty="0" err="1"/>
              <a:t>slowly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Canadian population.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1299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public service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multiple </a:t>
            </a:r>
            <a:r>
              <a:rPr lang="fr-CA" dirty="0" err="1"/>
              <a:t>organizations</a:t>
            </a:r>
            <a:r>
              <a:rPr lang="fr-CA" dirty="0"/>
              <a:t>, </a:t>
            </a:r>
            <a:r>
              <a:rPr lang="fr-CA" dirty="0" err="1"/>
              <a:t>such</a:t>
            </a:r>
            <a:r>
              <a:rPr lang="fr-CA" dirty="0"/>
              <a:t> as central </a:t>
            </a:r>
            <a:r>
              <a:rPr lang="fr-CA" dirty="0" err="1"/>
              <a:t>agencies</a:t>
            </a:r>
            <a:r>
              <a:rPr lang="fr-CA" dirty="0"/>
              <a:t>,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and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Central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assist the Prime </a:t>
            </a:r>
            <a:r>
              <a:rPr lang="fr-CA" dirty="0" err="1"/>
              <a:t>Minister</a:t>
            </a:r>
            <a:r>
              <a:rPr lang="fr-CA" dirty="0"/>
              <a:t> and Cabinet.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the Prime </a:t>
            </a:r>
            <a:r>
              <a:rPr lang="fr-CA" dirty="0" err="1"/>
              <a:t>Minister’s</a:t>
            </a:r>
            <a:r>
              <a:rPr lang="fr-CA" dirty="0"/>
              <a:t> Office (PMO), the </a:t>
            </a:r>
            <a:r>
              <a:rPr lang="fr-CA" dirty="0" err="1"/>
              <a:t>Privy</a:t>
            </a:r>
            <a:r>
              <a:rPr lang="fr-CA" dirty="0"/>
              <a:t> Council office (PCO),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, and the </a:t>
            </a:r>
            <a:r>
              <a:rPr lang="fr-CA" dirty="0" err="1"/>
              <a:t>Department</a:t>
            </a:r>
            <a:r>
              <a:rPr lang="fr-CA" dirty="0"/>
              <a:t> of Finance.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4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/>
              <a:t>Prime </a:t>
            </a:r>
            <a:r>
              <a:rPr lang="fr-CA" b="1" dirty="0" err="1"/>
              <a:t>Minister’s</a:t>
            </a:r>
            <a:r>
              <a:rPr lang="fr-CA" b="1" dirty="0"/>
              <a:t> Office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overtly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. </a:t>
            </a:r>
          </a:p>
          <a:p>
            <a:r>
              <a:rPr lang="fr-CA" dirty="0" err="1"/>
              <a:t>Unlike</a:t>
            </a:r>
            <a:r>
              <a:rPr lang="fr-CA" dirty="0"/>
              <a:t> the </a:t>
            </a:r>
            <a:r>
              <a:rPr lang="fr-CA" dirty="0" err="1"/>
              <a:t>rest</a:t>
            </a:r>
            <a:r>
              <a:rPr lang="fr-CA" dirty="0"/>
              <a:t> of the civil service, </a:t>
            </a:r>
            <a:r>
              <a:rPr lang="fr-CA" dirty="0" err="1"/>
              <a:t>appointments</a:t>
            </a:r>
            <a:r>
              <a:rPr lang="fr-CA" dirty="0"/>
              <a:t> are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and made by the Prime </a:t>
            </a:r>
            <a:r>
              <a:rPr lang="fr-CA" dirty="0" err="1"/>
              <a:t>Minister</a:t>
            </a:r>
            <a:r>
              <a:rPr lang="fr-CA" dirty="0"/>
              <a:t> and the Chief of Staff (</a:t>
            </a:r>
            <a:r>
              <a:rPr lang="fr-CA" dirty="0" err="1"/>
              <a:t>head</a:t>
            </a:r>
            <a:r>
              <a:rPr lang="fr-CA" dirty="0"/>
              <a:t> of PMO)</a:t>
            </a:r>
          </a:p>
          <a:p>
            <a:r>
              <a:rPr lang="fr-CA" dirty="0"/>
              <a:t>The PMO </a:t>
            </a:r>
            <a:r>
              <a:rPr lang="fr-CA" dirty="0" err="1"/>
              <a:t>is</a:t>
            </a:r>
            <a:r>
              <a:rPr lang="fr-CA" dirty="0"/>
              <a:t> in </a:t>
            </a:r>
            <a:r>
              <a:rPr lang="fr-CA" dirty="0" err="1"/>
              <a:t>charged</a:t>
            </a:r>
            <a:r>
              <a:rPr lang="fr-CA" dirty="0"/>
              <a:t> of </a:t>
            </a:r>
            <a:r>
              <a:rPr lang="fr-CA" dirty="0" err="1"/>
              <a:t>preparing</a:t>
            </a:r>
            <a:r>
              <a:rPr lang="fr-CA" dirty="0"/>
              <a:t> 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a session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r>
              <a:rPr lang="en-CA" dirty="0"/>
              <a:t>It monitors political development and provides political advice to the Prime Minister. </a:t>
            </a:r>
          </a:p>
          <a:p>
            <a:r>
              <a:rPr lang="en-CA" dirty="0"/>
              <a:t>It performs public relations work, including survey analysis and preparing press conferences. </a:t>
            </a:r>
          </a:p>
        </p:txBody>
      </p:sp>
    </p:spTree>
    <p:extLst>
      <p:ext uri="{BB962C8B-B14F-4D97-AF65-F5344CB8AC3E}">
        <p14:creationId xmlns:p14="http://schemas.microsoft.com/office/powerpoint/2010/main" val="267381000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Privy</a:t>
            </a:r>
            <a:r>
              <a:rPr lang="fr-CA" b="1" dirty="0"/>
              <a:t> Council Office </a:t>
            </a:r>
            <a:r>
              <a:rPr lang="fr-CA" dirty="0"/>
              <a:t>supports the Prime </a:t>
            </a:r>
            <a:r>
              <a:rPr lang="fr-CA" dirty="0" err="1"/>
              <a:t>Minister</a:t>
            </a:r>
            <a:r>
              <a:rPr lang="fr-CA" dirty="0"/>
              <a:t> and the Cabinet. </a:t>
            </a:r>
          </a:p>
          <a:p>
            <a:r>
              <a:rPr lang="fr-CA" dirty="0"/>
              <a:t>The </a:t>
            </a:r>
            <a:r>
              <a:rPr lang="fr-CA" dirty="0" err="1"/>
              <a:t>person</a:t>
            </a:r>
            <a:r>
              <a:rPr lang="fr-CA" dirty="0"/>
              <a:t> in charge of the PCO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clerk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Council. </a:t>
            </a:r>
          </a:p>
          <a:p>
            <a:r>
              <a:rPr lang="fr-CA" dirty="0"/>
              <a:t>The PCO </a:t>
            </a:r>
            <a:r>
              <a:rPr lang="fr-CA" dirty="0" err="1"/>
              <a:t>is</a:t>
            </a:r>
            <a:r>
              <a:rPr lang="fr-CA" dirty="0"/>
              <a:t> in charge of </a:t>
            </a:r>
            <a:r>
              <a:rPr lang="fr-CA" dirty="0" err="1"/>
              <a:t>coordinating</a:t>
            </a:r>
            <a:r>
              <a:rPr lang="fr-CA" dirty="0"/>
              <a:t> Cabinet </a:t>
            </a:r>
            <a:r>
              <a:rPr lang="fr-CA" dirty="0" err="1"/>
              <a:t>activities</a:t>
            </a:r>
            <a:r>
              <a:rPr lang="fr-CA" dirty="0"/>
              <a:t>, </a:t>
            </a:r>
            <a:r>
              <a:rPr lang="fr-CA" dirty="0" err="1"/>
              <a:t>take</a:t>
            </a:r>
            <a:r>
              <a:rPr lang="fr-CA" dirty="0"/>
              <a:t> minutes of Cabinet meetings, and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Cabinet’s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to the </a:t>
            </a:r>
            <a:r>
              <a:rPr lang="fr-CA" dirty="0" err="1"/>
              <a:t>bureaucracy</a:t>
            </a:r>
            <a:r>
              <a:rPr lang="fr-CA" dirty="0"/>
              <a:t>. </a:t>
            </a:r>
          </a:p>
          <a:p>
            <a:r>
              <a:rPr lang="fr-CA" dirty="0" err="1"/>
              <a:t>Unlike</a:t>
            </a:r>
            <a:r>
              <a:rPr lang="fr-CA" dirty="0"/>
              <a:t> the PMO, the PCO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staffed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career</a:t>
            </a:r>
            <a:r>
              <a:rPr lang="fr-CA" dirty="0"/>
              <a:t> public servants and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responsible</a:t>
            </a:r>
            <a:r>
              <a:rPr lang="fr-CA" dirty="0"/>
              <a:t> for the </a:t>
            </a:r>
            <a:r>
              <a:rPr lang="fr-CA" dirty="0" err="1"/>
              <a:t>development</a:t>
            </a:r>
            <a:r>
              <a:rPr lang="fr-CA" dirty="0"/>
              <a:t> and coordination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80627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Treasury</a:t>
            </a:r>
            <a:r>
              <a:rPr lang="fr-CA" b="1" dirty="0"/>
              <a:t> </a:t>
            </a:r>
            <a:r>
              <a:rPr lang="fr-CA" b="1" dirty="0" err="1"/>
              <a:t>Board</a:t>
            </a:r>
            <a:r>
              <a:rPr lang="fr-CA" b="1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supervision of the </a:t>
            </a:r>
            <a:r>
              <a:rPr lang="fr-CA" dirty="0" err="1"/>
              <a:t>President</a:t>
            </a:r>
            <a:r>
              <a:rPr lang="fr-CA" dirty="0"/>
              <a:t> of the </a:t>
            </a:r>
            <a:r>
              <a:rPr lang="fr-CA" dirty="0" err="1"/>
              <a:t>Treasury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Board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charged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reviewing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expenditures</a:t>
            </a:r>
            <a:r>
              <a:rPr lang="fr-CA" dirty="0"/>
              <a:t> and personnel management. </a:t>
            </a:r>
          </a:p>
          <a:p>
            <a:r>
              <a:rPr lang="fr-CA" dirty="0"/>
              <a:t>The </a:t>
            </a:r>
            <a:r>
              <a:rPr lang="fr-CA" dirty="0" err="1"/>
              <a:t>annual</a:t>
            </a:r>
            <a:r>
              <a:rPr lang="fr-CA" dirty="0"/>
              <a:t> budget must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approved</a:t>
            </a:r>
            <a:r>
              <a:rPr lang="fr-CA" dirty="0"/>
              <a:t> by the </a:t>
            </a:r>
            <a:r>
              <a:rPr lang="fr-CA" dirty="0" err="1"/>
              <a:t>board</a:t>
            </a:r>
            <a:r>
              <a:rPr lang="fr-CA" dirty="0"/>
              <a:t>. This </a:t>
            </a:r>
            <a:r>
              <a:rPr lang="fr-CA" dirty="0" err="1"/>
              <a:t>involves</a:t>
            </a:r>
            <a:r>
              <a:rPr lang="fr-CA" dirty="0"/>
              <a:t> communication and </a:t>
            </a:r>
            <a:r>
              <a:rPr lang="fr-CA" dirty="0" err="1"/>
              <a:t>negotiation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all Cabinet portfolios. 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sets </a:t>
            </a:r>
            <a:r>
              <a:rPr lang="fr-CA" dirty="0" err="1"/>
              <a:t>rules</a:t>
            </a:r>
            <a:r>
              <a:rPr lang="fr-CA" dirty="0"/>
              <a:t> over salaries, job classification, and promotion </a:t>
            </a:r>
            <a:r>
              <a:rPr lang="fr-CA" dirty="0" err="1"/>
              <a:t>according</a:t>
            </a:r>
            <a:r>
              <a:rPr lang="fr-CA" dirty="0"/>
              <a:t> to </a:t>
            </a:r>
            <a:r>
              <a:rPr lang="fr-CA" dirty="0" err="1"/>
              <a:t>merit</a:t>
            </a:r>
            <a:r>
              <a:rPr lang="fr-CA" dirty="0"/>
              <a:t> in the public service.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88633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b="1" dirty="0" err="1"/>
              <a:t>Department</a:t>
            </a:r>
            <a:r>
              <a:rPr lang="fr-CA" b="1" dirty="0"/>
              <a:t> of Finance </a:t>
            </a:r>
            <a:r>
              <a:rPr lang="fr-CA" dirty="0" err="1"/>
              <a:t>analyzes</a:t>
            </a:r>
            <a:r>
              <a:rPr lang="fr-CA" dirty="0"/>
              <a:t> taxation </a:t>
            </a:r>
            <a:r>
              <a:rPr lang="fr-CA" dirty="0" err="1"/>
              <a:t>policy</a:t>
            </a:r>
            <a:r>
              <a:rPr lang="fr-CA" dirty="0"/>
              <a:t> and the impact of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on the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forecasts</a:t>
            </a:r>
            <a:r>
              <a:rPr lang="fr-CA" dirty="0"/>
              <a:t> of the </a:t>
            </a:r>
            <a:r>
              <a:rPr lang="fr-CA" dirty="0" err="1"/>
              <a:t>economy</a:t>
            </a:r>
            <a:r>
              <a:rPr lang="fr-CA" dirty="0"/>
              <a:t> and </a:t>
            </a:r>
            <a:r>
              <a:rPr lang="fr-CA" dirty="0" err="1"/>
              <a:t>advice</a:t>
            </a:r>
            <a:r>
              <a:rPr lang="fr-CA" dirty="0"/>
              <a:t> on how to </a:t>
            </a:r>
            <a:r>
              <a:rPr lang="fr-CA" dirty="0" err="1"/>
              <a:t>improve</a:t>
            </a:r>
            <a:r>
              <a:rPr lang="fr-CA" dirty="0"/>
              <a:t> the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Minister</a:t>
            </a:r>
            <a:r>
              <a:rPr lang="fr-CA" dirty="0"/>
              <a:t> of Finance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presenting</a:t>
            </a:r>
            <a:r>
              <a:rPr lang="fr-CA" dirty="0"/>
              <a:t> the budget to </a:t>
            </a:r>
            <a:r>
              <a:rPr lang="fr-CA" dirty="0" err="1"/>
              <a:t>Parliament</a:t>
            </a:r>
            <a:r>
              <a:rPr lang="fr-CA" dirty="0"/>
              <a:t> and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praise</a:t>
            </a:r>
            <a:r>
              <a:rPr lang="fr-CA" dirty="0"/>
              <a:t> or </a:t>
            </a:r>
            <a:r>
              <a:rPr lang="fr-CA" dirty="0" err="1"/>
              <a:t>blame</a:t>
            </a:r>
            <a:r>
              <a:rPr lang="fr-CA" dirty="0"/>
              <a:t>, </a:t>
            </a:r>
            <a:r>
              <a:rPr lang="fr-CA" dirty="0" err="1"/>
              <a:t>depending</a:t>
            </a:r>
            <a:r>
              <a:rPr lang="fr-CA" dirty="0"/>
              <a:t> on </a:t>
            </a:r>
            <a:r>
              <a:rPr lang="fr-CA" dirty="0" err="1"/>
              <a:t>its</a:t>
            </a:r>
            <a:r>
              <a:rPr lang="fr-CA" dirty="0"/>
              <a:t> contents.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2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B55C-A218-42B7-92B5-8CB7527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659E-EB12-479A-A329-70DC462A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Parliament</a:t>
            </a:r>
          </a:p>
          <a:p>
            <a:r>
              <a:rPr lang="en-US" dirty="0"/>
              <a:t>The Crown</a:t>
            </a:r>
          </a:p>
          <a:p>
            <a:r>
              <a:rPr lang="en-US" dirty="0"/>
              <a:t>The Senate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Senate Reform</a:t>
            </a:r>
          </a:p>
          <a:p>
            <a:r>
              <a:rPr lang="en-US" dirty="0"/>
              <a:t>The House of Commons</a:t>
            </a:r>
          </a:p>
          <a:p>
            <a:pPr lvl="1"/>
            <a:r>
              <a:rPr lang="fr-CA" dirty="0"/>
              <a:t>MP </a:t>
            </a:r>
            <a:r>
              <a:rPr lang="fr-CA" dirty="0" err="1"/>
              <a:t>roles</a:t>
            </a:r>
            <a:endParaRPr lang="fr-CA" dirty="0"/>
          </a:p>
          <a:p>
            <a:pPr lvl="1"/>
            <a:r>
              <a:rPr lang="fr-CA" dirty="0" err="1"/>
              <a:t>HoC</a:t>
            </a:r>
            <a:r>
              <a:rPr lang="fr-CA" dirty="0"/>
              <a:t> highlights</a:t>
            </a:r>
          </a:p>
          <a:p>
            <a:pPr lvl="1"/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fr-CA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EB43-3021-4E78-9A43-3439BA8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D785-EC27-4D72-9905-C04B980D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Reforming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part of the Canadian Constitution, and </a:t>
            </a:r>
            <a:r>
              <a:rPr lang="fr-CA" dirty="0" err="1"/>
              <a:t>modifying</a:t>
            </a:r>
            <a:r>
              <a:rPr lang="fr-CA" dirty="0"/>
              <a:t> the Constitution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As a </a:t>
            </a:r>
            <a:r>
              <a:rPr lang="fr-CA" dirty="0" err="1"/>
              <a:t>result</a:t>
            </a:r>
            <a:r>
              <a:rPr lang="fr-CA" dirty="0"/>
              <a:t>, </a:t>
            </a:r>
            <a:r>
              <a:rPr lang="fr-CA" dirty="0" err="1"/>
              <a:t>only</a:t>
            </a:r>
            <a:r>
              <a:rPr lang="fr-CA" dirty="0"/>
              <a:t> minor </a:t>
            </a:r>
            <a:r>
              <a:rPr lang="fr-CA" dirty="0" err="1"/>
              <a:t>reforms</a:t>
            </a:r>
            <a:r>
              <a:rPr lang="fr-CA" dirty="0"/>
              <a:t> have been </a:t>
            </a:r>
            <a:r>
              <a:rPr lang="fr-CA" dirty="0" err="1"/>
              <a:t>enacted</a:t>
            </a:r>
            <a:r>
              <a:rPr lang="fr-CA" dirty="0"/>
              <a:t> </a:t>
            </a:r>
            <a:r>
              <a:rPr lang="fr-CA" dirty="0" err="1"/>
              <a:t>recently</a:t>
            </a:r>
            <a:r>
              <a:rPr lang="fr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742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u="sng" dirty="0" err="1"/>
              <a:t>Government</a:t>
            </a:r>
            <a:r>
              <a:rPr lang="fr-CA" b="1" u="sng" dirty="0"/>
              <a:t> </a:t>
            </a:r>
            <a:r>
              <a:rPr lang="fr-CA" b="1" u="sng" dirty="0" err="1"/>
              <a:t>Departments</a:t>
            </a:r>
            <a:endParaRPr lang="fr-CA" b="1" u="sng" dirty="0"/>
          </a:p>
          <a:p>
            <a:r>
              <a:rPr lang="en-CA" dirty="0"/>
              <a:t>Each department is headed by a Cabinet and is responsible for a range of programs defined by the title of the department. </a:t>
            </a:r>
          </a:p>
          <a:p>
            <a:endParaRPr lang="en-CA" dirty="0"/>
          </a:p>
          <a:p>
            <a:r>
              <a:rPr lang="en-CA" dirty="0"/>
              <a:t>For example:</a:t>
            </a:r>
          </a:p>
          <a:p>
            <a:pPr lvl="1"/>
            <a:r>
              <a:rPr lang="en-CA" dirty="0"/>
              <a:t>Agriculture</a:t>
            </a:r>
          </a:p>
          <a:p>
            <a:pPr lvl="1"/>
            <a:r>
              <a:rPr lang="en-CA" dirty="0"/>
              <a:t>Environment</a:t>
            </a:r>
          </a:p>
          <a:p>
            <a:pPr lvl="1"/>
            <a:r>
              <a:rPr lang="en-CA" dirty="0"/>
              <a:t>Immigration</a:t>
            </a:r>
          </a:p>
          <a:p>
            <a:pPr lvl="1"/>
            <a:r>
              <a:rPr lang="en-CA" dirty="0"/>
              <a:t>Defense</a:t>
            </a:r>
          </a:p>
        </p:txBody>
      </p:sp>
    </p:spTree>
    <p:extLst>
      <p:ext uri="{BB962C8B-B14F-4D97-AF65-F5344CB8AC3E}">
        <p14:creationId xmlns:p14="http://schemas.microsoft.com/office/powerpoint/2010/main" val="90368207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 are in charge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, the </a:t>
            </a:r>
            <a:r>
              <a:rPr lang="fr-CA" dirty="0" err="1"/>
              <a:t>person</a:t>
            </a:r>
            <a:r>
              <a:rPr lang="fr-CA" dirty="0"/>
              <a:t> </a:t>
            </a:r>
            <a:r>
              <a:rPr lang="fr-CA" dirty="0" err="1"/>
              <a:t>managing</a:t>
            </a:r>
            <a:r>
              <a:rPr lang="fr-CA" dirty="0"/>
              <a:t> the </a:t>
            </a:r>
            <a:r>
              <a:rPr lang="fr-CA" dirty="0" err="1"/>
              <a:t>department</a:t>
            </a:r>
            <a:r>
              <a:rPr lang="fr-CA" dirty="0"/>
              <a:t> on a </a:t>
            </a:r>
            <a:r>
              <a:rPr lang="fr-CA" dirty="0" err="1"/>
              <a:t>continuous</a:t>
            </a:r>
            <a:r>
              <a:rPr lang="fr-CA" dirty="0"/>
              <a:t> basis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 (DM). </a:t>
            </a:r>
          </a:p>
          <a:p>
            <a:endParaRPr lang="fr-CA" dirty="0"/>
          </a:p>
          <a:p>
            <a:r>
              <a:rPr lang="fr-CA" dirty="0" err="1"/>
              <a:t>Departments</a:t>
            </a:r>
            <a:r>
              <a:rPr lang="fr-CA" dirty="0"/>
              <a:t> are not set in stone.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vary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one administration to the </a:t>
            </a:r>
            <a:r>
              <a:rPr lang="fr-CA" dirty="0" err="1"/>
              <a:t>next</a:t>
            </a:r>
            <a:r>
              <a:rPr lang="fr-CA" dirty="0"/>
              <a:t>, </a:t>
            </a:r>
            <a:r>
              <a:rPr lang="fr-CA" dirty="0" err="1"/>
              <a:t>responding</a:t>
            </a:r>
            <a:r>
              <a:rPr lang="fr-CA" dirty="0"/>
              <a:t> to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objectives or new </a:t>
            </a:r>
            <a:r>
              <a:rPr lang="fr-CA" dirty="0" err="1"/>
              <a:t>realities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can change </a:t>
            </a:r>
            <a:r>
              <a:rPr lang="fr-CA" dirty="0" err="1"/>
              <a:t>names</a:t>
            </a:r>
            <a:r>
              <a:rPr lang="fr-CA" dirty="0"/>
              <a:t>, </a:t>
            </a:r>
            <a:r>
              <a:rPr lang="fr-CA" dirty="0" err="1"/>
              <a:t>roles</a:t>
            </a:r>
            <a:r>
              <a:rPr lang="fr-CA" dirty="0"/>
              <a:t>, and 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departments</a:t>
            </a:r>
            <a:r>
              <a:rPr lang="fr-CA" dirty="0"/>
              <a:t> can </a:t>
            </a:r>
            <a:r>
              <a:rPr lang="fr-CA" dirty="0" err="1"/>
              <a:t>increase</a:t>
            </a:r>
            <a:r>
              <a:rPr lang="fr-CA" dirty="0"/>
              <a:t> or </a:t>
            </a:r>
            <a:r>
              <a:rPr lang="fr-CA" dirty="0" err="1"/>
              <a:t>diminish</a:t>
            </a:r>
            <a:r>
              <a:rPr lang="fr-CA" dirty="0"/>
              <a:t> </a:t>
            </a:r>
            <a:r>
              <a:rPr lang="fr-CA" dirty="0" err="1"/>
              <a:t>depending</a:t>
            </a:r>
            <a:r>
              <a:rPr lang="fr-CA" dirty="0"/>
              <a:t> on the </a:t>
            </a:r>
            <a:r>
              <a:rPr lang="fr-CA" dirty="0" err="1"/>
              <a:t>wishes</a:t>
            </a:r>
            <a:r>
              <a:rPr lang="fr-CA" dirty="0"/>
              <a:t> of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6540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are </a:t>
            </a:r>
            <a:r>
              <a:rPr lang="fr-CA" dirty="0" err="1"/>
              <a:t>governmental</a:t>
            </a:r>
            <a:r>
              <a:rPr lang="fr-CA" dirty="0"/>
              <a:t> structures </a:t>
            </a:r>
            <a:r>
              <a:rPr lang="fr-CA" dirty="0" err="1"/>
              <a:t>that</a:t>
            </a:r>
            <a:r>
              <a:rPr lang="fr-CA" dirty="0"/>
              <a:t> are not </a:t>
            </a:r>
            <a:r>
              <a:rPr lang="fr-CA" dirty="0" err="1"/>
              <a:t>departments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report to a </a:t>
            </a:r>
            <a:r>
              <a:rPr lang="fr-CA" dirty="0" err="1"/>
              <a:t>minister</a:t>
            </a:r>
            <a:r>
              <a:rPr lang="fr-CA" dirty="0"/>
              <a:t>, but are not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control of the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perform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hiring</a:t>
            </a:r>
            <a:r>
              <a:rPr lang="fr-CA" dirty="0"/>
              <a:t>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going</a:t>
            </a:r>
            <a:r>
              <a:rPr lang="fr-CA" dirty="0"/>
              <a:t> </a:t>
            </a:r>
            <a:r>
              <a:rPr lang="fr-CA" dirty="0" err="1"/>
              <a:t>through</a:t>
            </a:r>
            <a:r>
              <a:rPr lang="fr-CA" dirty="0"/>
              <a:t> the </a:t>
            </a:r>
            <a:r>
              <a:rPr lang="fr-CA" dirty="0" err="1"/>
              <a:t>Treasure</a:t>
            </a:r>
            <a:r>
              <a:rPr lang="fr-CA" dirty="0"/>
              <a:t> </a:t>
            </a:r>
            <a:r>
              <a:rPr lang="fr-CA" dirty="0" err="1"/>
              <a:t>board</a:t>
            </a:r>
            <a:r>
              <a:rPr lang="fr-CA" dirty="0"/>
              <a:t> and the Public Service Commission. </a:t>
            </a:r>
          </a:p>
          <a:p>
            <a:r>
              <a:rPr lang="fr-CA" dirty="0" err="1"/>
              <a:t>Agencies</a:t>
            </a:r>
            <a:r>
              <a:rPr lang="fr-CA" dirty="0"/>
              <a:t> are not </a:t>
            </a:r>
            <a:r>
              <a:rPr lang="fr-CA" dirty="0" err="1"/>
              <a:t>led</a:t>
            </a:r>
            <a:r>
              <a:rPr lang="fr-CA" dirty="0"/>
              <a:t> by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. </a:t>
            </a:r>
          </a:p>
          <a:p>
            <a:r>
              <a:rPr lang="fr-CA" dirty="0"/>
              <a:t>There are about 400 </a:t>
            </a:r>
            <a:r>
              <a:rPr lang="fr-CA" dirty="0" err="1"/>
              <a:t>governmental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include</a:t>
            </a:r>
            <a:endParaRPr lang="fr-CA" dirty="0"/>
          </a:p>
          <a:p>
            <a:pPr lvl="1"/>
            <a:r>
              <a:rPr lang="fr-CA" dirty="0"/>
              <a:t>Crown Corporations</a:t>
            </a:r>
          </a:p>
          <a:p>
            <a:pPr lvl="1"/>
            <a:r>
              <a:rPr lang="fr-CA" dirty="0" err="1"/>
              <a:t>Regulatory</a:t>
            </a:r>
            <a:r>
              <a:rPr lang="fr-CA" dirty="0"/>
              <a:t> </a:t>
            </a:r>
            <a:r>
              <a:rPr lang="fr-CA" dirty="0" err="1"/>
              <a:t>Agencies</a:t>
            </a:r>
            <a:endParaRPr lang="fr-CA" dirty="0"/>
          </a:p>
          <a:p>
            <a:pPr lvl="1"/>
            <a:r>
              <a:rPr lang="fr-CA" dirty="0"/>
              <a:t>Advisory bodies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70935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Crown corporations </a:t>
            </a:r>
            <a:r>
              <a:rPr lang="fr-CA" dirty="0" err="1"/>
              <a:t>operate</a:t>
            </a:r>
            <a:r>
              <a:rPr lang="fr-CA" dirty="0"/>
              <a:t> at </a:t>
            </a:r>
            <a:r>
              <a:rPr lang="fr-CA" dirty="0" err="1"/>
              <a:t>arm’s</a:t>
            </a:r>
            <a:r>
              <a:rPr lang="fr-CA" dirty="0"/>
              <a:t> </a:t>
            </a:r>
            <a:r>
              <a:rPr lang="fr-CA" dirty="0" err="1"/>
              <a:t>length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and </a:t>
            </a:r>
            <a:r>
              <a:rPr lang="fr-CA" dirty="0" err="1"/>
              <a:t>accomplish</a:t>
            </a:r>
            <a:r>
              <a:rPr lang="fr-CA" dirty="0"/>
              <a:t> </a:t>
            </a:r>
            <a:r>
              <a:rPr lang="fr-CA" dirty="0" err="1"/>
              <a:t>tasks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in the national </a:t>
            </a:r>
            <a:r>
              <a:rPr lang="fr-CA" dirty="0" err="1"/>
              <a:t>interest</a:t>
            </a:r>
            <a:r>
              <a:rPr lang="fr-CA" dirty="0"/>
              <a:t>. </a:t>
            </a:r>
          </a:p>
          <a:p>
            <a:r>
              <a:rPr lang="fr-CA" dirty="0"/>
              <a:t>Crown corporations are active in a </a:t>
            </a:r>
            <a:r>
              <a:rPr lang="fr-CA" dirty="0" err="1"/>
              <a:t>variety</a:t>
            </a:r>
            <a:r>
              <a:rPr lang="fr-CA" dirty="0"/>
              <a:t> of </a:t>
            </a:r>
            <a:r>
              <a:rPr lang="fr-CA" dirty="0" err="1"/>
              <a:t>fields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Finance: Bank of Canada and Royal Canadian Mint</a:t>
            </a:r>
          </a:p>
          <a:p>
            <a:r>
              <a:rPr lang="fr-CA" dirty="0" err="1"/>
              <a:t>Housing</a:t>
            </a:r>
            <a:r>
              <a:rPr lang="fr-CA" dirty="0"/>
              <a:t>: Canada </a:t>
            </a:r>
            <a:r>
              <a:rPr lang="fr-CA" dirty="0" err="1"/>
              <a:t>Mortgage</a:t>
            </a:r>
            <a:r>
              <a:rPr lang="fr-CA" dirty="0"/>
              <a:t> and </a:t>
            </a:r>
            <a:r>
              <a:rPr lang="fr-CA" dirty="0" err="1"/>
              <a:t>Housing</a:t>
            </a:r>
            <a:r>
              <a:rPr lang="fr-CA" dirty="0"/>
              <a:t> </a:t>
            </a:r>
            <a:r>
              <a:rPr lang="fr-CA" dirty="0" err="1"/>
              <a:t>Coporation</a:t>
            </a:r>
            <a:endParaRPr lang="fr-CA" dirty="0"/>
          </a:p>
          <a:p>
            <a:r>
              <a:rPr lang="fr-CA" dirty="0"/>
              <a:t>Transportation: Via Rail (Air Canada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sold</a:t>
            </a:r>
            <a:r>
              <a:rPr lang="fr-CA" dirty="0"/>
              <a:t>)</a:t>
            </a:r>
          </a:p>
          <a:p>
            <a:r>
              <a:rPr lang="fr-CA" dirty="0"/>
              <a:t>Communications: Canada Post, CBC.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585909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Regulatory</a:t>
            </a:r>
            <a:r>
              <a:rPr lang="fr-CA" dirty="0"/>
              <a:t> </a:t>
            </a:r>
            <a:r>
              <a:rPr lang="fr-CA" dirty="0" err="1"/>
              <a:t>agencies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to change the </a:t>
            </a:r>
            <a:r>
              <a:rPr lang="fr-CA" dirty="0" err="1"/>
              <a:t>behaviour</a:t>
            </a:r>
            <a:r>
              <a:rPr lang="fr-CA" dirty="0"/>
              <a:t> of </a:t>
            </a:r>
            <a:r>
              <a:rPr lang="fr-CA" dirty="0" err="1"/>
              <a:t>actors</a:t>
            </a:r>
            <a:r>
              <a:rPr lang="fr-CA" dirty="0"/>
              <a:t> in the </a:t>
            </a: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sector</a:t>
            </a:r>
            <a:r>
              <a:rPr lang="fr-CA" dirty="0"/>
              <a:t>. 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meant</a:t>
            </a:r>
            <a:r>
              <a:rPr lang="fr-CA" dirty="0"/>
              <a:t> to </a:t>
            </a:r>
            <a:r>
              <a:rPr lang="fr-CA" dirty="0" err="1"/>
              <a:t>regulate</a:t>
            </a:r>
            <a:r>
              <a:rPr lang="fr-CA" dirty="0"/>
              <a:t> </a:t>
            </a:r>
            <a:r>
              <a:rPr lang="fr-CA" dirty="0" err="1"/>
              <a:t>prices</a:t>
            </a:r>
            <a:r>
              <a:rPr lang="fr-CA" dirty="0"/>
              <a:t>, </a:t>
            </a:r>
            <a:r>
              <a:rPr lang="fr-CA" dirty="0" err="1"/>
              <a:t>tariffs</a:t>
            </a:r>
            <a:r>
              <a:rPr lang="fr-CA" dirty="0"/>
              <a:t>, </a:t>
            </a:r>
            <a:r>
              <a:rPr lang="fr-CA" dirty="0" err="1"/>
              <a:t>supply</a:t>
            </a:r>
            <a:r>
              <a:rPr lang="fr-CA" dirty="0"/>
              <a:t>, </a:t>
            </a:r>
            <a:r>
              <a:rPr lang="fr-CA" dirty="0" err="1"/>
              <a:t>environmental</a:t>
            </a:r>
            <a:r>
              <a:rPr lang="fr-CA" dirty="0"/>
              <a:t> </a:t>
            </a:r>
            <a:r>
              <a:rPr lang="fr-CA" dirty="0" err="1"/>
              <a:t>effects</a:t>
            </a:r>
            <a:r>
              <a:rPr lang="fr-CA" dirty="0"/>
              <a:t>, and </a:t>
            </a:r>
            <a:r>
              <a:rPr lang="fr-CA" dirty="0" err="1"/>
              <a:t>other</a:t>
            </a:r>
            <a:r>
              <a:rPr lang="fr-CA" dirty="0"/>
              <a:t> components of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activity</a:t>
            </a:r>
            <a:r>
              <a:rPr lang="fr-CA" dirty="0"/>
              <a:t>. </a:t>
            </a:r>
          </a:p>
          <a:p>
            <a:r>
              <a:rPr lang="en-CA" dirty="0"/>
              <a:t>Appointments to these bodies are often patronage appointments. </a:t>
            </a:r>
          </a:p>
          <a:p>
            <a:r>
              <a:rPr lang="en-CA" dirty="0"/>
              <a:t>They present their budgets to the Treasure Board and report to Parliament. </a:t>
            </a:r>
          </a:p>
          <a:p>
            <a:endParaRPr lang="en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CRTC,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defines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for communications in Canada.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88858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Advisory bodies </a:t>
            </a:r>
            <a:r>
              <a:rPr lang="fr-CA" dirty="0" err="1"/>
              <a:t>contribute</a:t>
            </a:r>
            <a:r>
              <a:rPr lang="fr-CA" dirty="0"/>
              <a:t> to the formulation of </a:t>
            </a:r>
            <a:r>
              <a:rPr lang="fr-CA" dirty="0" err="1"/>
              <a:t>policies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Royal Commissions are </a:t>
            </a:r>
            <a:r>
              <a:rPr lang="fr-CA" dirty="0" err="1"/>
              <a:t>created</a:t>
            </a:r>
            <a:r>
              <a:rPr lang="fr-CA" dirty="0"/>
              <a:t> by </a:t>
            </a:r>
            <a:r>
              <a:rPr lang="fr-CA" dirty="0" err="1"/>
              <a:t>governments</a:t>
            </a:r>
            <a:r>
              <a:rPr lang="fr-CA" dirty="0"/>
              <a:t> to </a:t>
            </a:r>
            <a:r>
              <a:rPr lang="fr-CA" dirty="0" err="1"/>
              <a:t>study</a:t>
            </a:r>
            <a:r>
              <a:rPr lang="fr-CA" dirty="0"/>
              <a:t> a </a:t>
            </a:r>
            <a:r>
              <a:rPr lang="fr-CA" dirty="0" err="1"/>
              <a:t>difficult</a:t>
            </a:r>
            <a:r>
              <a:rPr lang="fr-CA" dirty="0"/>
              <a:t> issue and </a:t>
            </a:r>
            <a:r>
              <a:rPr lang="fr-CA" dirty="0" err="1"/>
              <a:t>formulate</a:t>
            </a:r>
            <a:r>
              <a:rPr lang="fr-CA" dirty="0"/>
              <a:t> </a:t>
            </a:r>
            <a:r>
              <a:rPr lang="fr-CA" dirty="0" err="1"/>
              <a:t>recommendations</a:t>
            </a:r>
            <a:r>
              <a:rPr lang="fr-CA" dirty="0"/>
              <a:t> on the basis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findings</a:t>
            </a:r>
            <a:r>
              <a:rPr lang="fr-CA" dirty="0"/>
              <a:t>. </a:t>
            </a:r>
            <a:r>
              <a:rPr lang="fr-CA" dirty="0" err="1"/>
              <a:t>These</a:t>
            </a:r>
            <a:r>
              <a:rPr lang="fr-CA" dirty="0"/>
              <a:t> can focus on </a:t>
            </a:r>
            <a:r>
              <a:rPr lang="fr-CA" dirty="0" err="1"/>
              <a:t>virtually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topic of </a:t>
            </a:r>
            <a:r>
              <a:rPr lang="fr-CA" dirty="0" err="1"/>
              <a:t>interest</a:t>
            </a:r>
            <a:r>
              <a:rPr lang="fr-CA" dirty="0"/>
              <a:t> to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Governments</a:t>
            </a:r>
            <a:r>
              <a:rPr lang="fr-CA" dirty="0"/>
              <a:t> can use </a:t>
            </a:r>
            <a:r>
              <a:rPr lang="fr-CA" dirty="0" err="1"/>
              <a:t>such</a:t>
            </a:r>
            <a:r>
              <a:rPr lang="fr-CA" dirty="0"/>
              <a:t> Commission </a:t>
            </a:r>
            <a:r>
              <a:rPr lang="fr-CA" dirty="0" err="1"/>
              <a:t>tactically</a:t>
            </a:r>
            <a:r>
              <a:rPr lang="fr-CA" dirty="0"/>
              <a:t> to </a:t>
            </a:r>
            <a:r>
              <a:rPr lang="fr-CA" dirty="0" err="1"/>
              <a:t>delegate</a:t>
            </a:r>
            <a:r>
              <a:rPr lang="fr-CA" dirty="0"/>
              <a:t> a </a:t>
            </a:r>
            <a:r>
              <a:rPr lang="fr-CA" dirty="0" err="1"/>
              <a:t>problem</a:t>
            </a:r>
            <a:r>
              <a:rPr lang="fr-CA" dirty="0"/>
              <a:t>. If an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politically</a:t>
            </a:r>
            <a:r>
              <a:rPr lang="fr-CA" dirty="0"/>
              <a:t> </a:t>
            </a:r>
            <a:r>
              <a:rPr lang="fr-CA" dirty="0" err="1"/>
              <a:t>unpopular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decide</a:t>
            </a:r>
            <a:r>
              <a:rPr lang="fr-CA" dirty="0"/>
              <a:t> to </a:t>
            </a:r>
            <a:r>
              <a:rPr lang="fr-CA" dirty="0" err="1"/>
              <a:t>delegate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a Royal Commission, </a:t>
            </a:r>
            <a:r>
              <a:rPr lang="fr-CA" dirty="0" err="1"/>
              <a:t>knowing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years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the issue </a:t>
            </a:r>
            <a:r>
              <a:rPr lang="fr-CA" dirty="0" err="1"/>
              <a:t>comes</a:t>
            </a:r>
            <a:r>
              <a:rPr lang="fr-CA" dirty="0"/>
              <a:t> back.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070191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Administration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22832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Up to </a:t>
            </a:r>
            <a:r>
              <a:rPr lang="fr-CA" dirty="0" err="1"/>
              <a:t>this</a:t>
            </a:r>
            <a:r>
              <a:rPr lang="fr-CA" dirty="0"/>
              <a:t> point, </a:t>
            </a:r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work</a:t>
            </a:r>
            <a:r>
              <a:rPr lang="fr-CA" dirty="0"/>
              <a:t> of civil servants and </a:t>
            </a:r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observe a </a:t>
            </a:r>
            <a:r>
              <a:rPr lang="fr-CA" dirty="0" err="1"/>
              <a:t>clear</a:t>
            </a:r>
            <a:r>
              <a:rPr lang="fr-CA" dirty="0"/>
              <a:t> </a:t>
            </a:r>
            <a:r>
              <a:rPr lang="fr-CA" dirty="0" err="1"/>
              <a:t>dichotomy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are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civil servants are neutral </a:t>
            </a:r>
            <a:r>
              <a:rPr lang="fr-CA" dirty="0" err="1"/>
              <a:t>actors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implement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But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really</a:t>
            </a:r>
            <a:r>
              <a:rPr lang="fr-CA" dirty="0"/>
              <a:t> the case?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18470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exceptions to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people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the PMO are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appointees</a:t>
            </a:r>
            <a:r>
              <a:rPr lang="fr-CA" dirty="0"/>
              <a:t>, and </a:t>
            </a:r>
            <a:r>
              <a:rPr lang="fr-CA" dirty="0" err="1"/>
              <a:t>directly</a:t>
            </a:r>
            <a:r>
              <a:rPr lang="fr-CA" dirty="0"/>
              <a:t> serve the Prime </a:t>
            </a:r>
            <a:r>
              <a:rPr lang="fr-CA" dirty="0" err="1"/>
              <a:t>Minister</a:t>
            </a:r>
            <a:r>
              <a:rPr lang="fr-CA" dirty="0"/>
              <a:t> in a </a:t>
            </a:r>
            <a:r>
              <a:rPr lang="fr-CA" dirty="0" err="1"/>
              <a:t>political</a:t>
            </a:r>
            <a:r>
              <a:rPr lang="fr-CA" dirty="0"/>
              <a:t> fashion. </a:t>
            </a:r>
          </a:p>
          <a:p>
            <a:endParaRPr lang="fr-CA" dirty="0"/>
          </a:p>
          <a:p>
            <a:r>
              <a:rPr lang="fr-CA" dirty="0"/>
              <a:t>The PCO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serves the PM and the Cabinet. </a:t>
            </a:r>
            <a:r>
              <a:rPr lang="fr-CA" dirty="0" err="1"/>
              <a:t>Previous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</a:t>
            </a:r>
            <a:r>
              <a:rPr lang="fr-CA" dirty="0" err="1"/>
              <a:t>suggests</a:t>
            </a:r>
            <a:r>
              <a:rPr lang="fr-CA" dirty="0"/>
              <a:t> the division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blurry</a:t>
            </a:r>
            <a:r>
              <a:rPr lang="fr-CA" dirty="0"/>
              <a:t> (Savoie)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83545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8DC4-8B3B-4DB9-AB0C-C24A9085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663F-314C-4518-B21E-279C353A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Rules </a:t>
            </a:r>
            <a:r>
              <a:rPr lang="fr-CA" dirty="0" err="1"/>
              <a:t>surrounding</a:t>
            </a:r>
            <a:r>
              <a:rPr lang="fr-CA" dirty="0"/>
              <a:t>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create</a:t>
            </a:r>
            <a:r>
              <a:rPr lang="fr-CA" dirty="0"/>
              <a:t> room for </a:t>
            </a:r>
            <a:r>
              <a:rPr lang="fr-CA" dirty="0" err="1"/>
              <a:t>doubt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neutral public servants, but </a:t>
            </a:r>
            <a:r>
              <a:rPr lang="fr-CA" dirty="0" err="1"/>
              <a:t>they</a:t>
            </a:r>
            <a:r>
              <a:rPr lang="fr-CA" dirty="0"/>
              <a:t> serve at the </a:t>
            </a:r>
            <a:r>
              <a:rPr lang="fr-CA" dirty="0" err="1"/>
              <a:t>pleasure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difficult</a:t>
            </a:r>
            <a:r>
              <a:rPr lang="fr-CA" dirty="0"/>
              <a:t> situation for a </a:t>
            </a:r>
            <a:r>
              <a:rPr lang="fr-CA" dirty="0" err="1"/>
              <a:t>Deputy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465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 of the country, one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expect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regions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 to select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. (Alberta)</a:t>
            </a:r>
          </a:p>
          <a:p>
            <a:endParaRPr lang="fr-CA" dirty="0"/>
          </a:p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premiers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able to appoint the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representing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region</a:t>
            </a:r>
            <a:r>
              <a:rPr lang="fr-CA" dirty="0"/>
              <a:t>, </a:t>
            </a:r>
            <a:r>
              <a:rPr lang="fr-CA" dirty="0" err="1"/>
              <a:t>instead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PM. (</a:t>
            </a:r>
            <a:r>
              <a:rPr lang="fr-CA" dirty="0" err="1"/>
              <a:t>Quebec</a:t>
            </a:r>
            <a:r>
              <a:rPr lang="fr-CA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3235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More </a:t>
            </a:r>
            <a:r>
              <a:rPr lang="fr-CA" dirty="0" err="1"/>
              <a:t>broadly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concerns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civil servants have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influence in the </a:t>
            </a:r>
            <a:r>
              <a:rPr lang="fr-CA" dirty="0" err="1"/>
              <a:t>policy-making</a:t>
            </a:r>
            <a:r>
              <a:rPr lang="fr-CA" dirty="0"/>
              <a:t> process.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Civil servants have </a:t>
            </a:r>
            <a:r>
              <a:rPr lang="fr-CA" dirty="0" err="1"/>
              <a:t>several</a:t>
            </a:r>
            <a:r>
              <a:rPr lang="fr-CA" dirty="0"/>
              <a:t> </a:t>
            </a:r>
            <a:r>
              <a:rPr lang="fr-CA" dirty="0" err="1"/>
              <a:t>advantages</a:t>
            </a:r>
            <a:r>
              <a:rPr lang="fr-CA" dirty="0"/>
              <a:t> over </a:t>
            </a:r>
            <a:r>
              <a:rPr lang="fr-CA" dirty="0" err="1"/>
              <a:t>ministers</a:t>
            </a:r>
            <a:r>
              <a:rPr lang="fr-CA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45315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source of </a:t>
            </a:r>
            <a:r>
              <a:rPr lang="fr-CA" dirty="0" err="1"/>
              <a:t>concern</a:t>
            </a:r>
            <a:r>
              <a:rPr lang="fr-CA" dirty="0"/>
              <a:t> lies in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have </a:t>
            </a:r>
            <a:r>
              <a:rPr lang="fr-CA" dirty="0" err="1"/>
              <a:t>little</a:t>
            </a:r>
            <a:r>
              <a:rPr lang="fr-CA" dirty="0"/>
              <a:t> time to do </a:t>
            </a:r>
            <a:r>
              <a:rPr lang="fr-CA" dirty="0" err="1"/>
              <a:t>so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Very </a:t>
            </a:r>
            <a:r>
              <a:rPr lang="fr-CA" dirty="0" err="1"/>
              <a:t>often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formulate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in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broadest</a:t>
            </a:r>
            <a:r>
              <a:rPr lang="fr-CA" dirty="0"/>
              <a:t> </a:t>
            </a:r>
            <a:r>
              <a:rPr lang="fr-CA" dirty="0" err="1"/>
              <a:t>detail</a:t>
            </a:r>
            <a:r>
              <a:rPr lang="fr-CA" dirty="0"/>
              <a:t>, and </a:t>
            </a:r>
            <a:r>
              <a:rPr lang="fr-CA" dirty="0" err="1"/>
              <a:t>leave</a:t>
            </a:r>
            <a:r>
              <a:rPr lang="fr-CA" dirty="0"/>
              <a:t> to the public service the </a:t>
            </a:r>
            <a:r>
              <a:rPr lang="fr-CA" dirty="0" err="1"/>
              <a:t>task</a:t>
            </a:r>
            <a:r>
              <a:rPr lang="fr-CA" dirty="0"/>
              <a:t> of </a:t>
            </a:r>
            <a:r>
              <a:rPr lang="fr-CA" dirty="0" err="1"/>
              <a:t>fleshing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out.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5034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cases,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control of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representatives</a:t>
            </a:r>
            <a:r>
              <a:rPr lang="fr-CA" dirty="0"/>
              <a:t> over </a:t>
            </a:r>
            <a:r>
              <a:rPr lang="fr-CA" dirty="0" err="1"/>
              <a:t>policy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Politically</a:t>
            </a:r>
            <a:r>
              <a:rPr lang="fr-CA" dirty="0"/>
              <a:t> </a:t>
            </a:r>
            <a:r>
              <a:rPr lang="fr-CA" dirty="0" err="1"/>
              <a:t>motivated</a:t>
            </a:r>
            <a:r>
              <a:rPr lang="fr-CA" dirty="0"/>
              <a:t> civil servants </a:t>
            </a:r>
            <a:r>
              <a:rPr lang="fr-CA" dirty="0" err="1"/>
              <a:t>could</a:t>
            </a:r>
            <a:r>
              <a:rPr lang="fr-CA" dirty="0"/>
              <a:t> seize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modify</a:t>
            </a:r>
            <a:r>
              <a:rPr lang="fr-CA" dirty="0"/>
              <a:t> the </a:t>
            </a:r>
            <a:r>
              <a:rPr lang="fr-CA" dirty="0" err="1"/>
              <a:t>project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preference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Even in the absence of </a:t>
            </a:r>
            <a:r>
              <a:rPr lang="fr-CA" dirty="0" err="1"/>
              <a:t>such</a:t>
            </a:r>
            <a:r>
              <a:rPr lang="fr-CA" dirty="0"/>
              <a:t> motivation,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realize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must </a:t>
            </a:r>
            <a:r>
              <a:rPr lang="fr-CA" dirty="0" err="1"/>
              <a:t>be</a:t>
            </a:r>
            <a:r>
              <a:rPr lang="fr-CA" dirty="0"/>
              <a:t> made by public servants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crafting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have </a:t>
            </a:r>
            <a:r>
              <a:rPr lang="fr-CA" dirty="0" err="1"/>
              <a:t>political</a:t>
            </a:r>
            <a:r>
              <a:rPr lang="fr-CA" dirty="0"/>
              <a:t> or </a:t>
            </a:r>
            <a:r>
              <a:rPr lang="fr-CA" dirty="0" err="1"/>
              <a:t>ideological</a:t>
            </a:r>
            <a:r>
              <a:rPr lang="fr-CA" dirty="0"/>
              <a:t> ramifications. </a:t>
            </a:r>
          </a:p>
        </p:txBody>
      </p:sp>
    </p:spTree>
    <p:extLst>
      <p:ext uri="{BB962C8B-B14F-4D97-AF65-F5344CB8AC3E}">
        <p14:creationId xmlns:p14="http://schemas.microsoft.com/office/powerpoint/2010/main" val="22738848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raise</a:t>
            </a:r>
            <a:r>
              <a:rPr lang="fr-CA" dirty="0"/>
              <a:t> </a:t>
            </a:r>
            <a:r>
              <a:rPr lang="fr-CA" dirty="0" err="1"/>
              <a:t>problems</a:t>
            </a:r>
            <a:r>
              <a:rPr lang="fr-CA" dirty="0"/>
              <a:t> of </a:t>
            </a:r>
            <a:r>
              <a:rPr lang="fr-CA" dirty="0" err="1"/>
              <a:t>accountability</a:t>
            </a:r>
            <a:r>
              <a:rPr lang="fr-CA" dirty="0"/>
              <a:t> and </a:t>
            </a:r>
            <a:r>
              <a:rPr lang="fr-CA" dirty="0" err="1"/>
              <a:t>democratic</a:t>
            </a:r>
            <a:r>
              <a:rPr lang="fr-CA" dirty="0"/>
              <a:t> </a:t>
            </a:r>
            <a:r>
              <a:rPr lang="fr-CA" dirty="0" err="1"/>
              <a:t>legitimacy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are </a:t>
            </a:r>
            <a:r>
              <a:rPr lang="fr-CA" dirty="0" err="1"/>
              <a:t>elected</a:t>
            </a:r>
            <a:r>
              <a:rPr lang="fr-CA" dirty="0"/>
              <a:t> and </a:t>
            </a:r>
            <a:r>
              <a:rPr lang="fr-CA" dirty="0" err="1"/>
              <a:t>accountable</a:t>
            </a:r>
            <a:r>
              <a:rPr lang="fr-CA" dirty="0"/>
              <a:t>, but can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about public servants?</a:t>
            </a:r>
          </a:p>
        </p:txBody>
      </p:sp>
    </p:spTree>
    <p:extLst>
      <p:ext uri="{BB962C8B-B14F-4D97-AF65-F5344CB8AC3E}">
        <p14:creationId xmlns:p14="http://schemas.microsoft.com/office/powerpoint/2010/main" val="329991352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complicate</a:t>
            </a:r>
            <a:r>
              <a:rPr lang="fr-CA" dirty="0"/>
              <a:t> the doctrine of </a:t>
            </a:r>
            <a:r>
              <a:rPr lang="fr-CA" b="1" dirty="0" err="1"/>
              <a:t>ministerial</a:t>
            </a:r>
            <a:r>
              <a:rPr lang="fr-CA" b="1" dirty="0"/>
              <a:t> </a:t>
            </a:r>
            <a:r>
              <a:rPr lang="fr-CA" b="1" dirty="0" err="1"/>
              <a:t>responsibility</a:t>
            </a:r>
            <a:r>
              <a:rPr lang="fr-CA" dirty="0"/>
              <a:t>. </a:t>
            </a:r>
          </a:p>
          <a:p>
            <a:r>
              <a:rPr lang="fr-CA" dirty="0"/>
              <a:t>This doctrine states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ultimately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anything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happens</a:t>
            </a:r>
            <a:r>
              <a:rPr lang="fr-CA" dirty="0"/>
              <a:t> in the </a:t>
            </a:r>
            <a:r>
              <a:rPr lang="fr-CA" dirty="0" err="1"/>
              <a:t>departments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oversee</a:t>
            </a:r>
            <a:r>
              <a:rPr lang="fr-CA" dirty="0"/>
              <a:t>. </a:t>
            </a:r>
          </a:p>
          <a:p>
            <a:r>
              <a:rPr lang="fr-CA" dirty="0"/>
              <a:t>If a </a:t>
            </a:r>
            <a:r>
              <a:rPr lang="fr-CA" dirty="0" err="1"/>
              <a:t>scandal</a:t>
            </a:r>
            <a:r>
              <a:rPr lang="fr-CA" dirty="0"/>
              <a:t> </a:t>
            </a:r>
            <a:r>
              <a:rPr lang="fr-CA" dirty="0" err="1"/>
              <a:t>erupts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accountable</a:t>
            </a:r>
            <a:r>
              <a:rPr lang="fr-CA" dirty="0"/>
              <a:t> to the public, and not civil servants. </a:t>
            </a:r>
          </a:p>
          <a:p>
            <a:r>
              <a:rPr lang="fr-CA" dirty="0" err="1"/>
              <a:t>Ultimately</a:t>
            </a:r>
            <a:r>
              <a:rPr lang="fr-CA" dirty="0"/>
              <a:t>, the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to </a:t>
            </a:r>
            <a:r>
              <a:rPr lang="fr-CA" dirty="0" err="1"/>
              <a:t>resign</a:t>
            </a:r>
            <a:r>
              <a:rPr lang="fr-CA" dirty="0"/>
              <a:t> if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to the satisfaction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338695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doctrine of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ministerial</a:t>
            </a:r>
            <a:r>
              <a:rPr lang="fr-CA" dirty="0"/>
              <a:t> </a:t>
            </a:r>
            <a:r>
              <a:rPr lang="fr-CA" dirty="0" err="1"/>
              <a:t>responsibility</a:t>
            </a:r>
            <a:r>
              <a:rPr lang="fr-CA" dirty="0"/>
              <a:t> made </a:t>
            </a:r>
            <a:r>
              <a:rPr lang="fr-CA" dirty="0" err="1"/>
              <a:t>sense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on, </a:t>
            </a:r>
            <a:r>
              <a:rPr lang="fr-CA" dirty="0" err="1"/>
              <a:t>when</a:t>
            </a:r>
            <a:r>
              <a:rPr lang="fr-CA" dirty="0"/>
              <a:t> the civil service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smaller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Contemporary</a:t>
            </a:r>
            <a:r>
              <a:rPr lang="fr-CA" dirty="0"/>
              <a:t> public administration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large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everything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takes</a:t>
            </a:r>
            <a:r>
              <a:rPr lang="fr-CA" dirty="0"/>
              <a:t> place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departments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909985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E5C9-1332-4F73-A481-22C37137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Politicians and Public Servants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A94B-D476-4D1A-A432-6EBFBA52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an </a:t>
            </a:r>
            <a:r>
              <a:rPr lang="fr-CA" dirty="0" err="1"/>
              <a:t>unresolved</a:t>
            </a:r>
            <a:r>
              <a:rPr lang="fr-CA" dirty="0"/>
              <a:t> tension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theory</a:t>
            </a:r>
            <a:r>
              <a:rPr lang="fr-CA" dirty="0"/>
              <a:t> and practice of </a:t>
            </a:r>
            <a:r>
              <a:rPr lang="fr-CA" dirty="0" err="1"/>
              <a:t>governing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theory</a:t>
            </a:r>
            <a:r>
              <a:rPr lang="fr-CA" dirty="0"/>
              <a:t>, the </a:t>
            </a:r>
            <a:r>
              <a:rPr lang="fr-CA" dirty="0" err="1"/>
              <a:t>Weberian</a:t>
            </a:r>
            <a:r>
              <a:rPr lang="fr-CA" dirty="0"/>
              <a:t> </a:t>
            </a:r>
            <a:r>
              <a:rPr lang="fr-CA" dirty="0" err="1"/>
              <a:t>ideal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recommend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decision-makers</a:t>
            </a:r>
            <a:r>
              <a:rPr lang="fr-CA" dirty="0"/>
              <a:t> and neutral </a:t>
            </a:r>
            <a:r>
              <a:rPr lang="fr-CA" dirty="0" err="1"/>
              <a:t>implementation</a:t>
            </a:r>
            <a:r>
              <a:rPr lang="fr-CA" dirty="0"/>
              <a:t> by the public service. </a:t>
            </a:r>
          </a:p>
          <a:p>
            <a:endParaRPr lang="fr-CA" dirty="0"/>
          </a:p>
          <a:p>
            <a:r>
              <a:rPr lang="fr-CA" dirty="0"/>
              <a:t>In practice, public servants do </a:t>
            </a:r>
            <a:r>
              <a:rPr lang="fr-CA" dirty="0" err="1"/>
              <a:t>contribute</a:t>
            </a:r>
            <a:r>
              <a:rPr lang="fr-CA" dirty="0"/>
              <a:t> to </a:t>
            </a:r>
            <a:r>
              <a:rPr lang="fr-CA" dirty="0" err="1"/>
              <a:t>decision-making</a:t>
            </a:r>
            <a:r>
              <a:rPr lang="fr-CA" dirty="0"/>
              <a:t> for a </a:t>
            </a:r>
            <a:r>
              <a:rPr lang="fr-CA" dirty="0" err="1"/>
              <a:t>variety</a:t>
            </a:r>
            <a:r>
              <a:rPr lang="fr-CA" dirty="0"/>
              <a:t> of </a:t>
            </a:r>
            <a:r>
              <a:rPr lang="fr-CA" dirty="0" err="1"/>
              <a:t>reasons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expertise and </a:t>
            </a:r>
            <a:r>
              <a:rPr lang="fr-CA" dirty="0" err="1"/>
              <a:t>length</a:t>
            </a:r>
            <a:r>
              <a:rPr lang="fr-CA" dirty="0"/>
              <a:t> of tenure. </a:t>
            </a:r>
          </a:p>
        </p:txBody>
      </p:sp>
    </p:spTree>
    <p:extLst>
      <p:ext uri="{BB962C8B-B14F-4D97-AF65-F5344CB8AC3E}">
        <p14:creationId xmlns:p14="http://schemas.microsoft.com/office/powerpoint/2010/main" val="386283490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3193-0C96-45AA-A98D-01D68221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B6A2-A37A-40AA-9E35-85F55C73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61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7A06-1686-413C-B6B2-1BEC50D71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A32AD-8E0A-4BF1-B735-E179910F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Canadian Federalism</a:t>
            </a:r>
          </a:p>
        </p:txBody>
      </p:sp>
    </p:spTree>
    <p:extLst>
      <p:ext uri="{BB962C8B-B14F-4D97-AF65-F5344CB8AC3E}">
        <p14:creationId xmlns:p14="http://schemas.microsoft.com/office/powerpoint/2010/main" val="94026307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4DB-132B-466B-8368-658DBFC9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FCFA-726C-4068-B485-72684EB5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What is a federation</a:t>
            </a:r>
            <a:r>
              <a:rPr lang="fr-CA" sz="4000" dirty="0"/>
              <a:t>?</a:t>
            </a:r>
          </a:p>
          <a:p>
            <a:endParaRPr lang="fr-CA" sz="4000" dirty="0"/>
          </a:p>
          <a:p>
            <a:r>
              <a:rPr lang="fr-CA" sz="4000" dirty="0"/>
              <a:t>The Canadian </a:t>
            </a:r>
            <a:r>
              <a:rPr lang="fr-CA" sz="4000" dirty="0" err="1"/>
              <a:t>Federation</a:t>
            </a:r>
            <a:r>
              <a:rPr lang="fr-CA" sz="4000" dirty="0"/>
              <a:t> (1867)</a:t>
            </a:r>
          </a:p>
          <a:p>
            <a:endParaRPr lang="fr-CA" sz="4000" dirty="0"/>
          </a:p>
          <a:p>
            <a:r>
              <a:rPr lang="fr-CA" sz="4000" dirty="0"/>
              <a:t>The </a:t>
            </a:r>
            <a:r>
              <a:rPr lang="fr-CA" sz="4000" dirty="0" err="1"/>
              <a:t>Evolution</a:t>
            </a:r>
            <a:r>
              <a:rPr lang="fr-CA" sz="4000" dirty="0"/>
              <a:t> of Canadian </a:t>
            </a:r>
            <a:r>
              <a:rPr lang="fr-CA" sz="4000" dirty="0" err="1"/>
              <a:t>federalism</a:t>
            </a:r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Fiscal </a:t>
            </a:r>
            <a:r>
              <a:rPr lang="fr-CA" sz="4000" dirty="0" err="1"/>
              <a:t>Federalism</a:t>
            </a:r>
            <a:endParaRPr lang="fr-CA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8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reforms</a:t>
            </a:r>
            <a:r>
              <a:rPr lang="fr-CA" dirty="0"/>
              <a:t> to the </a:t>
            </a:r>
            <a:r>
              <a:rPr lang="fr-CA" dirty="0" err="1"/>
              <a:t>way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works</a:t>
            </a:r>
            <a:r>
              <a:rPr lang="fr-CA" dirty="0"/>
              <a:t> have been </a:t>
            </a:r>
            <a:r>
              <a:rPr lang="fr-CA" dirty="0" err="1"/>
              <a:t>enacted</a:t>
            </a:r>
            <a:r>
              <a:rPr lang="fr-CA" dirty="0"/>
              <a:t> by PM Justin Trudeau.</a:t>
            </a:r>
          </a:p>
          <a:p>
            <a:endParaRPr lang="fr-CA" dirty="0"/>
          </a:p>
          <a:p>
            <a:r>
              <a:rPr lang="fr-CA" dirty="0"/>
              <a:t>He has </a:t>
            </a:r>
            <a:r>
              <a:rPr lang="fr-CA" dirty="0" err="1"/>
              <a:t>expelled</a:t>
            </a:r>
            <a:r>
              <a:rPr lang="fr-CA" dirty="0"/>
              <a:t> Liberal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Liberal caucus, </a:t>
            </a:r>
            <a:r>
              <a:rPr lang="fr-CA" dirty="0" err="1"/>
              <a:t>meaning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do not attend the </a:t>
            </a:r>
            <a:r>
              <a:rPr lang="fr-CA" dirty="0" err="1"/>
              <a:t>same</a:t>
            </a:r>
            <a:r>
              <a:rPr lang="fr-CA" dirty="0"/>
              <a:t> meeting as the Liberal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to encourage </a:t>
            </a:r>
            <a:r>
              <a:rPr lang="fr-CA" dirty="0" err="1"/>
              <a:t>independence</a:t>
            </a:r>
            <a:r>
              <a:rPr lang="fr-CA" dirty="0"/>
              <a:t> of the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named</a:t>
            </a:r>
            <a:r>
              <a:rPr lang="fr-CA" dirty="0"/>
              <a:t> by Liberal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90184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federation</a:t>
            </a:r>
            <a:r>
              <a:rPr lang="fr-CA" sz="3200" dirty="0"/>
              <a:t>?</a:t>
            </a:r>
          </a:p>
          <a:p>
            <a:endParaRPr lang="fr-CA" sz="3200" dirty="0"/>
          </a:p>
          <a:p>
            <a:r>
              <a:rPr lang="fr-CA" sz="3200" dirty="0"/>
              <a:t>A system in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authority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divided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two</a:t>
            </a:r>
            <a:r>
              <a:rPr lang="fr-CA" sz="3200" dirty="0"/>
              <a:t> or more </a:t>
            </a:r>
            <a:r>
              <a:rPr lang="fr-CA" sz="3200" dirty="0" err="1"/>
              <a:t>constitutionally</a:t>
            </a:r>
            <a:r>
              <a:rPr lang="fr-CA" sz="3200" dirty="0"/>
              <a:t> distinct </a:t>
            </a:r>
            <a:r>
              <a:rPr lang="fr-CA" sz="3200" dirty="0" err="1"/>
              <a:t>orders</a:t>
            </a:r>
            <a:r>
              <a:rPr lang="fr-CA" sz="3200" dirty="0"/>
              <a:t> of </a:t>
            </a:r>
            <a:r>
              <a:rPr lang="fr-CA" sz="3200" dirty="0" err="1"/>
              <a:t>government</a:t>
            </a:r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Federations</a:t>
            </a:r>
            <a:r>
              <a:rPr lang="fr-CA" sz="3200" dirty="0"/>
              <a:t> are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characterized</a:t>
            </a:r>
            <a:r>
              <a:rPr lang="fr-CA" sz="3200" dirty="0"/>
              <a:t> by </a:t>
            </a:r>
            <a:r>
              <a:rPr lang="fr-CA" sz="3200" dirty="0" err="1"/>
              <a:t>specific</a:t>
            </a:r>
            <a:r>
              <a:rPr lang="fr-CA" sz="3200" dirty="0"/>
              <a:t> institutions. </a:t>
            </a:r>
            <a:endParaRPr lang="en-US" sz="3200" dirty="0"/>
          </a:p>
          <a:p>
            <a:endParaRPr lang="en-US" dirty="0"/>
          </a:p>
          <a:p>
            <a:r>
              <a:rPr lang="fr-CA" sz="3200" dirty="0" err="1"/>
              <a:t>Each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autonomous</a:t>
            </a:r>
            <a:r>
              <a:rPr lang="fr-CA" sz="3200" dirty="0"/>
              <a:t> in </a:t>
            </a:r>
            <a:r>
              <a:rPr lang="fr-CA" sz="3200" dirty="0" err="1"/>
              <a:t>its</a:t>
            </a:r>
            <a:r>
              <a:rPr lang="fr-CA" sz="3200" dirty="0"/>
              <a:t> juridictions. (</a:t>
            </a:r>
            <a:r>
              <a:rPr lang="fr-CA" sz="3200" dirty="0" err="1"/>
              <a:t>Equal</a:t>
            </a:r>
            <a:r>
              <a:rPr lang="fr-CA" sz="3200" dirty="0"/>
              <a:t>, no </a:t>
            </a:r>
            <a:r>
              <a:rPr lang="fr-CA" sz="3200" dirty="0" err="1"/>
              <a:t>hierarchy</a:t>
            </a:r>
            <a:r>
              <a:rPr lang="fr-CA" sz="3200" dirty="0"/>
              <a:t>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022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have: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2400" dirty="0"/>
              <a:t>A </a:t>
            </a:r>
            <a:r>
              <a:rPr lang="fr-CA" sz="2400" dirty="0" err="1"/>
              <a:t>Senate</a:t>
            </a:r>
            <a:r>
              <a:rPr lang="fr-CA" sz="2400" dirty="0"/>
              <a:t>: </a:t>
            </a:r>
            <a:r>
              <a:rPr lang="en-US" sz="2400" dirty="0"/>
              <a:t>Represents federated entities (region, province, state). Protects less populous regions from domination by other bodies. </a:t>
            </a:r>
            <a:r>
              <a:rPr lang="fr-CA" sz="2400" dirty="0"/>
              <a:t> </a:t>
            </a:r>
          </a:p>
          <a:p>
            <a:endParaRPr lang="fr-CA" sz="2400" dirty="0"/>
          </a:p>
          <a:p>
            <a:r>
              <a:rPr lang="fr-CA" sz="2400" dirty="0"/>
              <a:t>A Constitution: </a:t>
            </a:r>
            <a:r>
              <a:rPr lang="en-US" sz="2400" dirty="0"/>
              <a:t>Spells out which order of government has jurisdiction, power over portfolio. </a:t>
            </a:r>
            <a:r>
              <a:rPr lang="fr-CA" sz="2400" dirty="0"/>
              <a:t> </a:t>
            </a:r>
          </a:p>
          <a:p>
            <a:endParaRPr lang="fr-CA" sz="2400" dirty="0"/>
          </a:p>
          <a:p>
            <a:r>
              <a:rPr lang="fr-CA" sz="2400" dirty="0"/>
              <a:t>A Supreme Court: </a:t>
            </a:r>
            <a:r>
              <a:rPr lang="en-US" sz="2400" dirty="0"/>
              <a:t>: Acts as arbiter if conflict between federal and other governments. </a:t>
            </a:r>
          </a:p>
        </p:txBody>
      </p:sp>
    </p:spTree>
    <p:extLst>
      <p:ext uri="{BB962C8B-B14F-4D97-AF65-F5344CB8AC3E}">
        <p14:creationId xmlns:p14="http://schemas.microsoft.com/office/powerpoint/2010/main" val="340191793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 err="1"/>
              <a:t>Federations</a:t>
            </a:r>
            <a:r>
              <a:rPr lang="fr-CA" sz="3600" dirty="0"/>
              <a:t> are </a:t>
            </a:r>
            <a:r>
              <a:rPr lang="fr-CA" sz="3600" dirty="0" err="1"/>
              <a:t>often</a:t>
            </a:r>
            <a:r>
              <a:rPr lang="fr-CA" sz="3600" dirty="0"/>
              <a:t> </a:t>
            </a:r>
            <a:r>
              <a:rPr lang="fr-CA" sz="3600" dirty="0" err="1"/>
              <a:t>used</a:t>
            </a:r>
            <a:r>
              <a:rPr lang="fr-CA" sz="3600" dirty="0"/>
              <a:t> to manage </a:t>
            </a:r>
            <a:r>
              <a:rPr lang="fr-CA" sz="3600" dirty="0" err="1"/>
              <a:t>regional</a:t>
            </a:r>
            <a:r>
              <a:rPr lang="fr-CA" sz="3600" dirty="0"/>
              <a:t> </a:t>
            </a:r>
            <a:r>
              <a:rPr lang="fr-CA" sz="3600" dirty="0" err="1"/>
              <a:t>identities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If a country </a:t>
            </a:r>
            <a:r>
              <a:rPr lang="fr-CA" sz="3600" dirty="0" err="1"/>
              <a:t>is</a:t>
            </a:r>
            <a:r>
              <a:rPr lang="fr-CA" sz="3600" dirty="0"/>
              <a:t> made up of </a:t>
            </a:r>
            <a:r>
              <a:rPr lang="fr-CA" sz="3600" dirty="0" err="1"/>
              <a:t>several</a:t>
            </a:r>
            <a:r>
              <a:rPr lang="fr-CA" sz="3600" dirty="0"/>
              <a:t> groups </a:t>
            </a:r>
            <a:r>
              <a:rPr lang="fr-CA" sz="3600" dirty="0" err="1"/>
              <a:t>that</a:t>
            </a:r>
            <a:r>
              <a:rPr lang="fr-CA" sz="3600" dirty="0"/>
              <a:t> have </a:t>
            </a:r>
            <a:r>
              <a:rPr lang="fr-CA" sz="3600" dirty="0" err="1"/>
              <a:t>different</a:t>
            </a:r>
            <a:r>
              <a:rPr lang="fr-CA" sz="3600" dirty="0"/>
              <a:t> goals, a </a:t>
            </a:r>
            <a:r>
              <a:rPr lang="fr-CA" sz="3600" dirty="0" err="1"/>
              <a:t>federal</a:t>
            </a:r>
            <a:r>
              <a:rPr lang="fr-CA" sz="3600" dirty="0"/>
              <a:t> structure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useful</a:t>
            </a:r>
            <a:r>
              <a:rPr lang="fr-CA" sz="3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fr-CA" sz="3600" dirty="0"/>
              <a:t>Issues </a:t>
            </a:r>
            <a:r>
              <a:rPr lang="fr-CA" sz="3600" dirty="0" err="1"/>
              <a:t>that</a:t>
            </a:r>
            <a:r>
              <a:rPr lang="fr-CA" sz="3600" dirty="0"/>
              <a:t> are </a:t>
            </a:r>
            <a:r>
              <a:rPr lang="fr-CA" sz="3600" dirty="0" err="1"/>
              <a:t>consensual</a:t>
            </a:r>
            <a:r>
              <a:rPr lang="fr-CA" sz="3600" dirty="0"/>
              <a:t>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managed</a:t>
            </a:r>
            <a:r>
              <a:rPr lang="fr-CA" sz="3600" dirty="0"/>
              <a:t> at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level</a:t>
            </a:r>
            <a:r>
              <a:rPr lang="fr-CA" sz="3600" dirty="0"/>
              <a:t>, </a:t>
            </a:r>
            <a:r>
              <a:rPr lang="fr-CA" sz="3600" dirty="0" err="1"/>
              <a:t>while</a:t>
            </a:r>
            <a:r>
              <a:rPr lang="fr-CA" sz="3600" dirty="0"/>
              <a:t> </a:t>
            </a:r>
            <a:r>
              <a:rPr lang="fr-CA" sz="3600" dirty="0" err="1"/>
              <a:t>other</a:t>
            </a:r>
            <a:r>
              <a:rPr lang="fr-CA" sz="3600" dirty="0"/>
              <a:t> issues can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managed</a:t>
            </a:r>
            <a:r>
              <a:rPr lang="fr-CA" sz="3600" dirty="0"/>
              <a:t> in the provinces.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147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2600" dirty="0" err="1"/>
              <a:t>While</a:t>
            </a:r>
            <a:r>
              <a:rPr lang="fr-CA" sz="2600" dirty="0"/>
              <a:t> </a:t>
            </a:r>
            <a:r>
              <a:rPr lang="fr-CA" sz="2600" dirty="0" err="1"/>
              <a:t>doing</a:t>
            </a:r>
            <a:r>
              <a:rPr lang="fr-CA" sz="2600" dirty="0"/>
              <a:t> </a:t>
            </a:r>
            <a:r>
              <a:rPr lang="fr-CA" sz="2600" dirty="0" err="1"/>
              <a:t>so</a:t>
            </a:r>
            <a:r>
              <a:rPr lang="fr-CA" sz="2600" dirty="0"/>
              <a:t> can help manage </a:t>
            </a:r>
            <a:r>
              <a:rPr lang="fr-CA" sz="2600" dirty="0" err="1"/>
              <a:t>identities</a:t>
            </a:r>
            <a:r>
              <a:rPr lang="fr-CA" sz="2600" dirty="0"/>
              <a:t>, </a:t>
            </a:r>
            <a:r>
              <a:rPr lang="fr-CA" sz="2600" dirty="0" err="1"/>
              <a:t>they</a:t>
            </a:r>
            <a:r>
              <a:rPr lang="fr-CA" sz="2600" dirty="0"/>
              <a:t> can </a:t>
            </a:r>
            <a:r>
              <a:rPr lang="fr-CA" sz="2600" dirty="0" err="1"/>
              <a:t>also</a:t>
            </a:r>
            <a:r>
              <a:rPr lang="fr-CA" sz="2600" dirty="0"/>
              <a:t> </a:t>
            </a:r>
            <a:r>
              <a:rPr lang="fr-CA" sz="2600" dirty="0" err="1"/>
              <a:t>increase</a:t>
            </a:r>
            <a:r>
              <a:rPr lang="fr-CA" sz="2600" dirty="0"/>
              <a:t> </a:t>
            </a:r>
            <a:r>
              <a:rPr lang="fr-CA" sz="2600" dirty="0" err="1"/>
              <a:t>regional</a:t>
            </a:r>
            <a:r>
              <a:rPr lang="fr-CA" sz="2600" dirty="0"/>
              <a:t> tensions and </a:t>
            </a:r>
            <a:r>
              <a:rPr lang="fr-CA" sz="2600" dirty="0" err="1"/>
              <a:t>conflicts</a:t>
            </a:r>
            <a:r>
              <a:rPr lang="fr-CA" sz="2600" dirty="0"/>
              <a:t>. </a:t>
            </a:r>
          </a:p>
          <a:p>
            <a:endParaRPr lang="fr-CA" sz="2600" dirty="0"/>
          </a:p>
          <a:p>
            <a:r>
              <a:rPr lang="fr-CA" sz="2600" dirty="0"/>
              <a:t>This </a:t>
            </a:r>
            <a:r>
              <a:rPr lang="fr-CA" sz="2600" dirty="0" err="1"/>
              <a:t>is</a:t>
            </a:r>
            <a:r>
              <a:rPr lang="fr-CA" sz="2600" dirty="0"/>
              <a:t> </a:t>
            </a:r>
            <a:r>
              <a:rPr lang="fr-CA" sz="2600" dirty="0" err="1"/>
              <a:t>because</a:t>
            </a:r>
            <a:r>
              <a:rPr lang="fr-CA" sz="2600" dirty="0"/>
              <a:t> </a:t>
            </a:r>
            <a:r>
              <a:rPr lang="fr-CA" sz="2600" dirty="0" err="1"/>
              <a:t>they</a:t>
            </a:r>
            <a:r>
              <a:rPr lang="fr-CA" sz="2600" dirty="0"/>
              <a:t> </a:t>
            </a:r>
            <a:r>
              <a:rPr lang="fr-CA" sz="2600" dirty="0" err="1"/>
              <a:t>create</a:t>
            </a:r>
            <a:r>
              <a:rPr lang="fr-CA" sz="2600" dirty="0"/>
              <a:t> institutions and </a:t>
            </a:r>
            <a:r>
              <a:rPr lang="fr-CA" sz="2600" dirty="0" err="1"/>
              <a:t>powers</a:t>
            </a:r>
            <a:r>
              <a:rPr lang="fr-CA" sz="2600" dirty="0"/>
              <a:t> </a:t>
            </a:r>
            <a:r>
              <a:rPr lang="fr-CA" sz="2600" dirty="0" err="1"/>
              <a:t>that</a:t>
            </a:r>
            <a:r>
              <a:rPr lang="fr-CA" sz="2600" dirty="0"/>
              <a:t> </a:t>
            </a:r>
            <a:r>
              <a:rPr lang="fr-CA" sz="2600" dirty="0" err="1"/>
              <a:t>reinforce</a:t>
            </a:r>
            <a:r>
              <a:rPr lang="fr-CA" sz="2600" dirty="0"/>
              <a:t> </a:t>
            </a:r>
            <a:r>
              <a:rPr lang="fr-CA" sz="2600" dirty="0" err="1"/>
              <a:t>this</a:t>
            </a:r>
            <a:r>
              <a:rPr lang="fr-CA" sz="2600" dirty="0"/>
              <a:t> feeling of </a:t>
            </a:r>
            <a:r>
              <a:rPr lang="fr-CA" sz="2600" dirty="0" err="1"/>
              <a:t>regional</a:t>
            </a:r>
            <a:r>
              <a:rPr lang="fr-CA" sz="2600" dirty="0"/>
              <a:t> </a:t>
            </a:r>
            <a:r>
              <a:rPr lang="fr-CA" sz="2600" dirty="0" err="1"/>
              <a:t>identity</a:t>
            </a:r>
            <a:r>
              <a:rPr lang="fr-CA" sz="2600" dirty="0"/>
              <a:t>. </a:t>
            </a:r>
          </a:p>
          <a:p>
            <a:endParaRPr lang="fr-CA" sz="2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600" dirty="0" err="1"/>
              <a:t>They</a:t>
            </a:r>
            <a:r>
              <a:rPr lang="fr-CA" sz="2600" dirty="0"/>
              <a:t> </a:t>
            </a:r>
            <a:r>
              <a:rPr lang="fr-CA" sz="2600" dirty="0" err="1"/>
              <a:t>give</a:t>
            </a:r>
            <a:r>
              <a:rPr lang="fr-CA" sz="2600" dirty="0"/>
              <a:t> a </a:t>
            </a:r>
            <a:r>
              <a:rPr lang="fr-CA" sz="2600" dirty="0" err="1"/>
              <a:t>regional</a:t>
            </a:r>
            <a:r>
              <a:rPr lang="fr-CA" sz="2600" dirty="0"/>
              <a:t> group a </a:t>
            </a:r>
            <a:r>
              <a:rPr lang="fr-CA" sz="2600" dirty="0" err="1"/>
              <a:t>voice</a:t>
            </a:r>
            <a:r>
              <a:rPr lang="fr-CA" sz="2600" dirty="0"/>
              <a:t>, a </a:t>
            </a:r>
            <a:r>
              <a:rPr lang="fr-CA" sz="2600" dirty="0" err="1"/>
              <a:t>Parliament</a:t>
            </a:r>
            <a:r>
              <a:rPr lang="fr-CA" sz="2600" dirty="0"/>
              <a:t>, a leader (the premier), etc. (budget)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2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600" dirty="0" err="1"/>
              <a:t>These</a:t>
            </a:r>
            <a:r>
              <a:rPr lang="fr-CA" sz="2600" dirty="0"/>
              <a:t> assets can </a:t>
            </a:r>
            <a:r>
              <a:rPr lang="fr-CA" sz="2600" dirty="0" err="1"/>
              <a:t>be</a:t>
            </a:r>
            <a:r>
              <a:rPr lang="fr-CA" sz="2600" dirty="0"/>
              <a:t> </a:t>
            </a:r>
            <a:r>
              <a:rPr lang="fr-CA" sz="2600" dirty="0" err="1"/>
              <a:t>used</a:t>
            </a:r>
            <a:r>
              <a:rPr lang="fr-CA" sz="2600" dirty="0"/>
              <a:t> to </a:t>
            </a:r>
            <a:r>
              <a:rPr lang="fr-CA" sz="2600" dirty="0" err="1"/>
              <a:t>strengthen</a:t>
            </a:r>
            <a:r>
              <a:rPr lang="fr-CA" sz="2600" dirty="0"/>
              <a:t> </a:t>
            </a:r>
            <a:r>
              <a:rPr lang="fr-CA" sz="2600" dirty="0" err="1"/>
              <a:t>their</a:t>
            </a:r>
            <a:r>
              <a:rPr lang="fr-CA" sz="2600" dirty="0"/>
              <a:t> claim and </a:t>
            </a:r>
            <a:r>
              <a:rPr lang="fr-CA" sz="2600" dirty="0" err="1"/>
              <a:t>accentuate</a:t>
            </a:r>
            <a:r>
              <a:rPr lang="fr-CA" sz="2600" dirty="0"/>
              <a:t> </a:t>
            </a:r>
            <a:r>
              <a:rPr lang="fr-CA" sz="2600" dirty="0" err="1"/>
              <a:t>regional</a:t>
            </a:r>
            <a:r>
              <a:rPr lang="fr-CA" sz="2600" dirty="0"/>
              <a:t> </a:t>
            </a:r>
            <a:r>
              <a:rPr lang="fr-CA" sz="2600" dirty="0" err="1"/>
              <a:t>demands</a:t>
            </a:r>
            <a:r>
              <a:rPr lang="fr-CA" sz="2600" dirty="0"/>
              <a:t>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71897192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5C3-93FE-4D42-857C-74B87BE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federation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5C4-4AF5-43FB-8C3D-48E1786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4050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600" dirty="0" err="1"/>
              <a:t>Three</a:t>
            </a:r>
            <a:r>
              <a:rPr lang="fr-CA" sz="3600" dirty="0"/>
              <a:t> </a:t>
            </a:r>
            <a:r>
              <a:rPr lang="fr-CA" sz="3600" dirty="0" err="1"/>
              <a:t>reasons</a:t>
            </a:r>
            <a:r>
              <a:rPr lang="fr-CA" sz="3600" dirty="0"/>
              <a:t> for the Canadian </a:t>
            </a:r>
            <a:r>
              <a:rPr lang="fr-CA" sz="3600" dirty="0" err="1"/>
              <a:t>federation</a:t>
            </a:r>
            <a:r>
              <a:rPr lang="fr-CA" sz="3600" dirty="0"/>
              <a:t>:</a:t>
            </a:r>
          </a:p>
          <a:p>
            <a:pPr lvl="1"/>
            <a:r>
              <a:rPr lang="fr-CA" sz="3200" dirty="0" err="1"/>
              <a:t>Political</a:t>
            </a:r>
            <a:endParaRPr lang="fr-CA" sz="3200" dirty="0"/>
          </a:p>
          <a:p>
            <a:pPr lvl="1"/>
            <a:r>
              <a:rPr lang="fr-CA" sz="3200" dirty="0" err="1"/>
              <a:t>Economic</a:t>
            </a:r>
            <a:endParaRPr lang="fr-CA" sz="3200" dirty="0"/>
          </a:p>
          <a:p>
            <a:pPr lvl="1"/>
            <a:r>
              <a:rPr lang="fr-CA" sz="3200" dirty="0" err="1"/>
              <a:t>Military</a:t>
            </a:r>
            <a:endParaRPr lang="fr-CA" sz="3200" dirty="0"/>
          </a:p>
          <a:p>
            <a:pPr lvl="1"/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47993084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In 1840, the </a:t>
            </a:r>
            <a:r>
              <a:rPr lang="fr-CA" sz="3600" dirty="0" err="1"/>
              <a:t>Upper</a:t>
            </a:r>
            <a:r>
              <a:rPr lang="fr-CA" sz="3600" dirty="0"/>
              <a:t> and </a:t>
            </a:r>
            <a:r>
              <a:rPr lang="fr-CA" sz="3600" dirty="0" err="1"/>
              <a:t>Lower</a:t>
            </a:r>
            <a:r>
              <a:rPr lang="fr-CA" sz="3600" dirty="0"/>
              <a:t> Canadas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united</a:t>
            </a:r>
            <a:r>
              <a:rPr lang="fr-CA" sz="3600" dirty="0"/>
              <a:t> in the Province of Canada. </a:t>
            </a:r>
          </a:p>
          <a:p>
            <a:endParaRPr lang="fr-CA" sz="3600" dirty="0"/>
          </a:p>
          <a:p>
            <a:r>
              <a:rPr lang="fr-CA" sz="3600" dirty="0"/>
              <a:t>This venture </a:t>
            </a:r>
            <a:r>
              <a:rPr lang="fr-CA" sz="3600" dirty="0" err="1"/>
              <a:t>led</a:t>
            </a:r>
            <a:r>
              <a:rPr lang="fr-CA" sz="3600" dirty="0"/>
              <a:t> to </a:t>
            </a:r>
            <a:r>
              <a:rPr lang="fr-CA" sz="3600" dirty="0" err="1"/>
              <a:t>political</a:t>
            </a:r>
            <a:r>
              <a:rPr lang="fr-CA" sz="3600" dirty="0"/>
              <a:t> deadlock. </a:t>
            </a:r>
          </a:p>
          <a:p>
            <a:endParaRPr lang="fr-CA" sz="3600" dirty="0"/>
          </a:p>
          <a:p>
            <a:r>
              <a:rPr lang="fr-CA" sz="3600" dirty="0" err="1"/>
              <a:t>Each</a:t>
            </a:r>
            <a:r>
              <a:rPr lang="fr-CA" sz="3600" dirty="0"/>
              <a:t> </a:t>
            </a:r>
            <a:r>
              <a:rPr lang="fr-CA" sz="3600" dirty="0" err="1"/>
              <a:t>language</a:t>
            </a:r>
            <a:r>
              <a:rPr lang="fr-CA" sz="3600" dirty="0"/>
              <a:t> group </a:t>
            </a:r>
            <a:r>
              <a:rPr lang="fr-CA" sz="3600" dirty="0" err="1"/>
              <a:t>blocked</a:t>
            </a:r>
            <a:r>
              <a:rPr lang="fr-CA" sz="3600" dirty="0"/>
              <a:t> the </a:t>
            </a:r>
            <a:r>
              <a:rPr lang="fr-CA" sz="3600" dirty="0" err="1"/>
              <a:t>priorities</a:t>
            </a:r>
            <a:r>
              <a:rPr lang="fr-CA" sz="3600" dirty="0"/>
              <a:t> of the </a:t>
            </a:r>
            <a:r>
              <a:rPr lang="fr-CA" sz="3600" dirty="0" err="1"/>
              <a:t>other</a:t>
            </a:r>
            <a:r>
              <a:rPr lang="fr-CA" sz="3600" dirty="0"/>
              <a:t> group, </a:t>
            </a:r>
            <a:r>
              <a:rPr lang="fr-CA" sz="3600" dirty="0" err="1"/>
              <a:t>leading</a:t>
            </a:r>
            <a:r>
              <a:rPr lang="fr-CA" sz="3600" dirty="0"/>
              <a:t> to frustration.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13151863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At the </a:t>
            </a:r>
            <a:r>
              <a:rPr lang="fr-CA" dirty="0" err="1"/>
              <a:t>same</a:t>
            </a:r>
            <a:r>
              <a:rPr lang="fr-CA" dirty="0"/>
              <a:t> time, the colonies </a:t>
            </a:r>
            <a:r>
              <a:rPr lang="fr-CA" dirty="0" err="1"/>
              <a:t>experienced</a:t>
            </a:r>
            <a:r>
              <a:rPr lang="fr-CA" dirty="0"/>
              <a:t> </a:t>
            </a:r>
            <a:r>
              <a:rPr lang="fr-CA" dirty="0" err="1"/>
              <a:t>economic</a:t>
            </a:r>
            <a:r>
              <a:rPr lang="fr-CA" dirty="0"/>
              <a:t> pressure. </a:t>
            </a:r>
          </a:p>
          <a:p>
            <a:endParaRPr lang="fr-CA" dirty="0"/>
          </a:p>
          <a:p>
            <a:r>
              <a:rPr lang="fr-CA" dirty="0" err="1"/>
              <a:t>Britain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rescind</a:t>
            </a:r>
            <a:r>
              <a:rPr lang="fr-CA" dirty="0"/>
              <a:t> </a:t>
            </a:r>
            <a:r>
              <a:rPr lang="fr-CA" dirty="0" err="1"/>
              <a:t>preferential</a:t>
            </a:r>
            <a:r>
              <a:rPr lang="fr-CA" dirty="0"/>
              <a:t> </a:t>
            </a:r>
            <a:r>
              <a:rPr lang="fr-CA" dirty="0" err="1"/>
              <a:t>treatment</a:t>
            </a:r>
            <a:r>
              <a:rPr lang="fr-CA" dirty="0"/>
              <a:t> for colonies,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hurt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economy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colonies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in </a:t>
            </a:r>
            <a:r>
              <a:rPr lang="fr-CA" dirty="0" err="1"/>
              <a:t>debt</a:t>
            </a:r>
            <a:r>
              <a:rPr lang="fr-CA" dirty="0"/>
              <a:t> and </a:t>
            </a:r>
            <a:r>
              <a:rPr lang="fr-CA" dirty="0" err="1"/>
              <a:t>unable</a:t>
            </a:r>
            <a:r>
              <a:rPr lang="fr-CA" dirty="0"/>
              <a:t> to </a:t>
            </a:r>
            <a:r>
              <a:rPr lang="fr-CA" dirty="0" err="1"/>
              <a:t>borrow</a:t>
            </a:r>
            <a:r>
              <a:rPr lang="fr-CA" dirty="0"/>
              <a:t> money for </a:t>
            </a:r>
            <a:r>
              <a:rPr lang="fr-CA" dirty="0" err="1"/>
              <a:t>further</a:t>
            </a:r>
            <a:r>
              <a:rPr lang="fr-CA" dirty="0"/>
              <a:t>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development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Uniting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lead to a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market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help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sell</a:t>
            </a:r>
            <a:r>
              <a:rPr lang="fr-CA" dirty="0"/>
              <a:t> </a:t>
            </a:r>
            <a:r>
              <a:rPr lang="fr-CA" dirty="0" err="1"/>
              <a:t>goods</a:t>
            </a:r>
            <a:r>
              <a:rPr lang="fr-CA" dirty="0"/>
              <a:t> to more </a:t>
            </a:r>
            <a:r>
              <a:rPr lang="fr-CA" dirty="0" err="1"/>
              <a:t>customers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959552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colonists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scared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neighbour</a:t>
            </a:r>
            <a:r>
              <a:rPr lang="fr-CA" dirty="0"/>
              <a:t> to the South.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noticed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United States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expansionist</a:t>
            </a:r>
            <a:r>
              <a:rPr lang="fr-CA" dirty="0"/>
              <a:t>, and </a:t>
            </a:r>
            <a:r>
              <a:rPr lang="fr-CA" dirty="0" err="1"/>
              <a:t>knew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been </a:t>
            </a:r>
            <a:r>
              <a:rPr lang="fr-CA" dirty="0" err="1"/>
              <a:t>conflicts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UK and the United States.</a:t>
            </a:r>
          </a:p>
          <a:p>
            <a:endParaRPr lang="fr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thought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themselves</a:t>
            </a:r>
            <a:r>
              <a:rPr lang="fr-CA" dirty="0"/>
              <a:t> as a group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separately</a:t>
            </a:r>
            <a:r>
              <a:rPr lang="fr-CA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Federation was partly a military alliance.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22135791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For </a:t>
            </a:r>
            <a:r>
              <a:rPr lang="fr-CA" dirty="0" err="1"/>
              <a:t>some</a:t>
            </a:r>
            <a:r>
              <a:rPr lang="fr-CA" dirty="0"/>
              <a:t> English-</a:t>
            </a:r>
            <a:r>
              <a:rPr lang="fr-CA" dirty="0" err="1"/>
              <a:t>speaking</a:t>
            </a:r>
            <a:r>
              <a:rPr lang="fr-CA" dirty="0"/>
              <a:t> </a:t>
            </a:r>
            <a:r>
              <a:rPr lang="fr-CA" dirty="0" err="1"/>
              <a:t>politicians</a:t>
            </a:r>
            <a:r>
              <a:rPr lang="fr-CA" dirty="0"/>
              <a:t>, </a:t>
            </a:r>
            <a:r>
              <a:rPr lang="fr-CA" dirty="0" err="1"/>
              <a:t>including</a:t>
            </a:r>
            <a:r>
              <a:rPr lang="fr-CA" dirty="0"/>
              <a:t> Sir John A. Macdonald,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meant</a:t>
            </a:r>
            <a:r>
              <a:rPr lang="fr-CA" dirty="0"/>
              <a:t> a </a:t>
            </a:r>
            <a:r>
              <a:rPr lang="fr-CA" dirty="0" err="1"/>
              <a:t>united</a:t>
            </a:r>
            <a:r>
              <a:rPr lang="fr-CA" dirty="0"/>
              <a:t> country </a:t>
            </a:r>
            <a:r>
              <a:rPr lang="fr-CA" dirty="0" err="1"/>
              <a:t>just</a:t>
            </a:r>
            <a:r>
              <a:rPr lang="fr-CA" dirty="0"/>
              <a:t> like the UK.</a:t>
            </a:r>
          </a:p>
          <a:p>
            <a:endParaRPr lang="fr-CA" dirty="0"/>
          </a:p>
          <a:p>
            <a:r>
              <a:rPr lang="fr-CA" dirty="0"/>
              <a:t>A single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oversee</a:t>
            </a:r>
            <a:r>
              <a:rPr lang="fr-CA" dirty="0"/>
              <a:t> all of Canada, and </a:t>
            </a:r>
            <a:r>
              <a:rPr lang="fr-CA" dirty="0" err="1"/>
              <a:t>govern</a:t>
            </a:r>
            <a:r>
              <a:rPr lang="fr-CA" dirty="0"/>
              <a:t> all provinces </a:t>
            </a:r>
            <a:r>
              <a:rPr lang="fr-CA" dirty="0" err="1"/>
              <a:t>centrally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US" dirty="0"/>
              <a:t>Macdonald believed the provinces would be to the federal government as colonies to the Empire.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99985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EE91-00DB-481F-979A-A4E80BB4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3D24-5E00-4946-B0A9-BF481335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to </a:t>
            </a:r>
            <a:r>
              <a:rPr lang="fr-CA" dirty="0" err="1"/>
              <a:t>still</a:t>
            </a:r>
            <a:r>
              <a:rPr lang="fr-CA" dirty="0"/>
              <a:t> call </a:t>
            </a:r>
            <a:r>
              <a:rPr lang="fr-CA" dirty="0" err="1"/>
              <a:t>themselves</a:t>
            </a:r>
            <a:r>
              <a:rPr lang="fr-CA" dirty="0"/>
              <a:t> </a:t>
            </a:r>
            <a:r>
              <a:rPr lang="fr-CA" dirty="0" err="1"/>
              <a:t>Liberals</a:t>
            </a:r>
            <a:r>
              <a:rPr lang="fr-CA" dirty="0"/>
              <a:t>, and </a:t>
            </a:r>
            <a:r>
              <a:rPr lang="fr-CA" dirty="0" err="1"/>
              <a:t>meet</a:t>
            </a:r>
            <a:r>
              <a:rPr lang="fr-CA" dirty="0"/>
              <a:t> in the new </a:t>
            </a:r>
            <a:r>
              <a:rPr lang="fr-CA" dirty="0" err="1"/>
              <a:t>Senate</a:t>
            </a:r>
            <a:r>
              <a:rPr lang="fr-CA" dirty="0"/>
              <a:t> Liberal caucus.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, </a:t>
            </a:r>
            <a:r>
              <a:rPr lang="fr-CA" dirty="0" err="1"/>
              <a:t>Senators</a:t>
            </a:r>
            <a:r>
              <a:rPr lang="fr-CA" dirty="0"/>
              <a:t> have </a:t>
            </a:r>
            <a:r>
              <a:rPr lang="fr-CA" dirty="0" err="1"/>
              <a:t>created</a:t>
            </a:r>
            <a:r>
              <a:rPr lang="fr-CA" dirty="0"/>
              <a:t> a new </a:t>
            </a:r>
            <a:r>
              <a:rPr lang="fr-CA" dirty="0" err="1"/>
              <a:t>organization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the Independent </a:t>
            </a:r>
            <a:r>
              <a:rPr lang="fr-CA" dirty="0" err="1"/>
              <a:t>Senators</a:t>
            </a:r>
            <a:r>
              <a:rPr lang="fr-CA" dirty="0"/>
              <a:t>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organization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more distant </a:t>
            </a:r>
            <a:r>
              <a:rPr lang="fr-CA" dirty="0" err="1"/>
              <a:t>from</a:t>
            </a:r>
            <a:r>
              <a:rPr lang="fr-CA" dirty="0"/>
              <a:t> the Liberal party and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includes</a:t>
            </a:r>
            <a:r>
              <a:rPr lang="fr-CA" dirty="0"/>
              <a:t> former Conservatives.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43087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sz="4000" dirty="0" err="1"/>
              <a:t>Quebec</a:t>
            </a:r>
            <a:r>
              <a:rPr lang="fr-CA" sz="4000" dirty="0"/>
              <a:t> </a:t>
            </a:r>
            <a:r>
              <a:rPr lang="fr-CA" sz="4000" dirty="0" err="1"/>
              <a:t>politicians</a:t>
            </a:r>
            <a:r>
              <a:rPr lang="fr-CA" sz="4000" dirty="0"/>
              <a:t>, </a:t>
            </a:r>
            <a:r>
              <a:rPr lang="fr-CA" sz="4000" dirty="0" err="1"/>
              <a:t>however</a:t>
            </a:r>
            <a:r>
              <a:rPr lang="fr-CA" sz="4000" dirty="0"/>
              <a:t>, </a:t>
            </a:r>
            <a:r>
              <a:rPr lang="fr-CA" sz="4000" dirty="0" err="1"/>
              <a:t>were</a:t>
            </a:r>
            <a:r>
              <a:rPr lang="fr-CA" sz="4000" dirty="0"/>
              <a:t> </a:t>
            </a:r>
            <a:r>
              <a:rPr lang="fr-CA" sz="4000" dirty="0" err="1"/>
              <a:t>concerned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would</a:t>
            </a:r>
            <a:r>
              <a:rPr lang="fr-CA" sz="4000" dirty="0"/>
              <a:t> </a:t>
            </a:r>
            <a:r>
              <a:rPr lang="fr-CA" sz="4000" dirty="0" err="1"/>
              <a:t>be</a:t>
            </a:r>
            <a:r>
              <a:rPr lang="fr-CA" sz="4000" dirty="0"/>
              <a:t> put at a </a:t>
            </a:r>
            <a:r>
              <a:rPr lang="fr-CA" sz="4000" dirty="0" err="1"/>
              <a:t>disadvantage</a:t>
            </a:r>
            <a:r>
              <a:rPr lang="fr-CA" sz="4000" dirty="0"/>
              <a:t> </a:t>
            </a:r>
            <a:r>
              <a:rPr lang="fr-CA" sz="4000" dirty="0" err="1"/>
              <a:t>among</a:t>
            </a:r>
            <a:r>
              <a:rPr lang="fr-CA" sz="4000" dirty="0"/>
              <a:t> all the </a:t>
            </a:r>
            <a:r>
              <a:rPr lang="fr-CA" sz="4000" dirty="0" err="1"/>
              <a:t>other</a:t>
            </a:r>
            <a:r>
              <a:rPr lang="fr-CA" sz="4000" dirty="0"/>
              <a:t> English </a:t>
            </a:r>
            <a:r>
              <a:rPr lang="fr-CA" sz="4000" dirty="0" err="1"/>
              <a:t>parliamentarians</a:t>
            </a:r>
            <a:r>
              <a:rPr lang="fr-CA" sz="4000" dirty="0"/>
              <a:t>.</a:t>
            </a:r>
          </a:p>
          <a:p>
            <a:endParaRPr lang="en-US" sz="4000" dirty="0"/>
          </a:p>
          <a:p>
            <a:r>
              <a:rPr lang="fr-CA" sz="4000" dirty="0"/>
              <a:t>As a </a:t>
            </a:r>
            <a:r>
              <a:rPr lang="fr-CA" sz="4000" dirty="0" err="1"/>
              <a:t>result</a:t>
            </a:r>
            <a:r>
              <a:rPr lang="fr-CA" sz="4000" dirty="0"/>
              <a:t>,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insisted</a:t>
            </a:r>
            <a:r>
              <a:rPr lang="fr-CA" sz="4000" dirty="0"/>
              <a:t> on a </a:t>
            </a:r>
            <a:r>
              <a:rPr lang="fr-CA" sz="4000" dirty="0" err="1"/>
              <a:t>federation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argued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could</a:t>
            </a:r>
            <a:r>
              <a:rPr lang="fr-CA" sz="4000" dirty="0"/>
              <a:t> </a:t>
            </a:r>
            <a:r>
              <a:rPr lang="fr-CA" sz="4000" dirty="0" err="1"/>
              <a:t>handle</a:t>
            </a:r>
            <a:r>
              <a:rPr lang="fr-CA" sz="4000" dirty="0"/>
              <a:t> key </a:t>
            </a:r>
            <a:r>
              <a:rPr lang="fr-CA" sz="4000" dirty="0" err="1"/>
              <a:t>responsibilities</a:t>
            </a:r>
            <a:r>
              <a:rPr lang="fr-CA" sz="4000" dirty="0"/>
              <a:t> at the </a:t>
            </a:r>
            <a:r>
              <a:rPr lang="fr-CA" sz="4000" dirty="0" err="1"/>
              <a:t>federal</a:t>
            </a:r>
            <a:r>
              <a:rPr lang="fr-CA" sz="4000" dirty="0"/>
              <a:t> </a:t>
            </a:r>
            <a:r>
              <a:rPr lang="fr-CA" sz="4000" dirty="0" err="1"/>
              <a:t>level</a:t>
            </a:r>
            <a:r>
              <a:rPr lang="fr-CA" sz="4000" dirty="0"/>
              <a:t>, but </a:t>
            </a:r>
            <a:r>
              <a:rPr lang="fr-CA" sz="4000" dirty="0" err="1"/>
              <a:t>maintain</a:t>
            </a:r>
            <a:r>
              <a:rPr lang="fr-CA" sz="4000" dirty="0"/>
              <a:t> </a:t>
            </a:r>
            <a:r>
              <a:rPr lang="fr-CA" sz="4000" dirty="0" err="1"/>
              <a:t>autonomy</a:t>
            </a:r>
            <a:r>
              <a:rPr lang="fr-CA" sz="4000" dirty="0"/>
              <a:t> in </a:t>
            </a:r>
            <a:r>
              <a:rPr lang="fr-CA" sz="4000" dirty="0" err="1"/>
              <a:t>other</a:t>
            </a:r>
            <a:r>
              <a:rPr lang="fr-CA" sz="4000" dirty="0"/>
              <a:t> </a:t>
            </a:r>
            <a:r>
              <a:rPr lang="fr-CA" sz="4000" dirty="0" err="1"/>
              <a:t>jurisdictions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NB and NS </a:t>
            </a:r>
            <a:r>
              <a:rPr lang="fr-CA" sz="4000" dirty="0" err="1"/>
              <a:t>also</a:t>
            </a:r>
            <a:r>
              <a:rPr lang="fr-CA" sz="4000" dirty="0"/>
              <a:t> </a:t>
            </a:r>
            <a:r>
              <a:rPr lang="fr-CA" sz="4000" dirty="0" err="1"/>
              <a:t>agreed</a:t>
            </a:r>
            <a:r>
              <a:rPr lang="fr-CA" sz="4000" dirty="0"/>
              <a:t> </a:t>
            </a:r>
            <a:r>
              <a:rPr lang="fr-CA" sz="4000" dirty="0" err="1"/>
              <a:t>with</a:t>
            </a:r>
            <a:r>
              <a:rPr lang="fr-CA" sz="4000" dirty="0"/>
              <a:t> </a:t>
            </a:r>
            <a:r>
              <a:rPr lang="fr-CA" sz="4000" dirty="0" err="1"/>
              <a:t>this</a:t>
            </a:r>
            <a:r>
              <a:rPr lang="fr-CA" sz="4000" dirty="0"/>
              <a:t> position, </a:t>
            </a:r>
            <a:r>
              <a:rPr lang="fr-CA" sz="4000" dirty="0" err="1"/>
              <a:t>given</a:t>
            </a:r>
            <a:r>
              <a:rPr lang="fr-CA" sz="4000" dirty="0"/>
              <a:t>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small</a:t>
            </a:r>
            <a:r>
              <a:rPr lang="fr-CA" sz="4000" dirty="0"/>
              <a:t> </a:t>
            </a:r>
            <a:r>
              <a:rPr lang="fr-CA" sz="4000" dirty="0" err="1"/>
              <a:t>weight</a:t>
            </a:r>
            <a:r>
              <a:rPr lang="fr-CA" sz="4000" dirty="0"/>
              <a:t> in the </a:t>
            </a:r>
            <a:r>
              <a:rPr lang="fr-CA" sz="4000" dirty="0" err="1"/>
              <a:t>federal</a:t>
            </a:r>
            <a:r>
              <a:rPr lang="fr-CA" sz="4000" dirty="0"/>
              <a:t> House of Commons. </a:t>
            </a:r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7645722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 err="1"/>
              <a:t>We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not </a:t>
            </a:r>
            <a:r>
              <a:rPr lang="fr-CA" sz="3200" dirty="0" err="1"/>
              <a:t>conclude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Canadian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</a:t>
            </a:r>
            <a:r>
              <a:rPr lang="fr-CA" sz="3200" dirty="0" err="1"/>
              <a:t>exactly</a:t>
            </a:r>
            <a:r>
              <a:rPr lang="fr-CA" sz="3200" dirty="0"/>
              <a:t> the expectations of </a:t>
            </a:r>
            <a:r>
              <a:rPr lang="fr-CA" sz="3200" dirty="0" err="1"/>
              <a:t>Quebec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Despite</a:t>
            </a:r>
            <a:r>
              <a:rPr lang="fr-CA" sz="3200" dirty="0"/>
              <a:t> </a:t>
            </a:r>
            <a:r>
              <a:rPr lang="fr-CA" sz="3200" dirty="0" err="1"/>
              <a:t>dividing</a:t>
            </a:r>
            <a:r>
              <a:rPr lang="fr-CA" sz="3200" dirty="0"/>
              <a:t> </a:t>
            </a:r>
            <a:r>
              <a:rPr lang="fr-CA" sz="3200" dirty="0" err="1"/>
              <a:t>responsibilities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are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measures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limit</a:t>
            </a:r>
            <a:r>
              <a:rPr lang="fr-CA" sz="3200" dirty="0"/>
              <a:t> the </a:t>
            </a:r>
            <a:r>
              <a:rPr lang="fr-CA" sz="3200" dirty="0" err="1"/>
              <a:t>powers</a:t>
            </a:r>
            <a:r>
              <a:rPr lang="fr-CA" sz="3200" dirty="0"/>
              <a:t> of the provinces.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sense</a:t>
            </a:r>
            <a:r>
              <a:rPr lang="fr-CA" sz="3200" dirty="0"/>
              <a:t>, the </a:t>
            </a:r>
            <a:r>
              <a:rPr lang="fr-CA" sz="3200" dirty="0" err="1"/>
              <a:t>early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arrangement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often</a:t>
            </a:r>
            <a:r>
              <a:rPr lang="fr-CA" sz="3200" dirty="0"/>
              <a:t> </a:t>
            </a:r>
            <a:r>
              <a:rPr lang="fr-CA" sz="3200" dirty="0" err="1"/>
              <a:t>described</a:t>
            </a:r>
            <a:r>
              <a:rPr lang="fr-CA" sz="3200" dirty="0"/>
              <a:t> as a </a:t>
            </a:r>
            <a:r>
              <a:rPr lang="fr-CA" sz="3200" i="1" dirty="0"/>
              <a:t>quasi-</a:t>
            </a:r>
            <a:r>
              <a:rPr lang="fr-CA" sz="3200" i="1" dirty="0" err="1"/>
              <a:t>federation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602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5DE-77AC-4983-9FD6-34F821A0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1FCB-D1BF-4960-AFBC-FBB6B1A0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seen</a:t>
            </a:r>
            <a:r>
              <a:rPr lang="fr-CA" dirty="0"/>
              <a:t> in the </a:t>
            </a:r>
            <a:r>
              <a:rPr lang="fr-CA" dirty="0" err="1"/>
              <a:t>role</a:t>
            </a:r>
            <a:r>
              <a:rPr lang="fr-CA" dirty="0"/>
              <a:t> of institutions: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provinces, as </a:t>
            </a:r>
            <a:r>
              <a:rPr lang="fr-CA" dirty="0" err="1"/>
              <a:t>senators</a:t>
            </a:r>
            <a:r>
              <a:rPr lang="fr-CA" dirty="0"/>
              <a:t> are </a:t>
            </a:r>
            <a:r>
              <a:rPr lang="fr-CA" dirty="0" err="1"/>
              <a:t>named</a:t>
            </a:r>
            <a:r>
              <a:rPr lang="fr-CA" dirty="0"/>
              <a:t> by the Prime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exist</a:t>
            </a:r>
            <a:r>
              <a:rPr lang="fr-CA" dirty="0"/>
              <a:t> in 1867. </a:t>
            </a:r>
          </a:p>
          <a:p>
            <a:endParaRPr lang="fr-CA" dirty="0"/>
          </a:p>
          <a:p>
            <a:r>
              <a:rPr lang="fr-CA" dirty="0"/>
              <a:t>The constitution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include</a:t>
            </a:r>
            <a:r>
              <a:rPr lang="fr-CA" dirty="0"/>
              <a:t> an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98215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Section 91 of the Constitution </a:t>
            </a:r>
            <a:r>
              <a:rPr lang="fr-CA" sz="3200" dirty="0" err="1"/>
              <a:t>spells</a:t>
            </a:r>
            <a:r>
              <a:rPr lang="fr-CA" sz="3200" dirty="0"/>
              <a:t> out the </a:t>
            </a:r>
            <a:r>
              <a:rPr lang="fr-CA" sz="3200" dirty="0" err="1"/>
              <a:t>responsibilities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received</a:t>
            </a:r>
            <a:r>
              <a:rPr lang="fr-CA" sz="3200" dirty="0"/>
              <a:t> the essential </a:t>
            </a:r>
            <a:r>
              <a:rPr lang="fr-CA" sz="3200" dirty="0" err="1"/>
              <a:t>powers</a:t>
            </a:r>
            <a:r>
              <a:rPr lang="fr-CA" sz="3200" dirty="0"/>
              <a:t> to manage a country. </a:t>
            </a:r>
          </a:p>
          <a:p>
            <a:endParaRPr lang="fr-CA" sz="3200" dirty="0"/>
          </a:p>
          <a:p>
            <a:r>
              <a:rPr lang="fr-CA" sz="3200" dirty="0"/>
              <a:t>It states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responsible</a:t>
            </a:r>
            <a:r>
              <a:rPr lang="fr-CA" sz="3200" dirty="0"/>
              <a:t> for « </a:t>
            </a:r>
            <a:r>
              <a:rPr lang="fr-CA" sz="3200" dirty="0" err="1"/>
              <a:t>peace</a:t>
            </a:r>
            <a:r>
              <a:rPr lang="fr-CA" sz="3200" dirty="0"/>
              <a:t>, </a:t>
            </a:r>
            <a:r>
              <a:rPr lang="fr-CA" sz="3200" dirty="0" err="1"/>
              <a:t>order</a:t>
            </a:r>
            <a:r>
              <a:rPr lang="fr-CA" sz="3200" dirty="0"/>
              <a:t>, and good </a:t>
            </a:r>
            <a:r>
              <a:rPr lang="fr-CA" sz="3200" dirty="0" err="1"/>
              <a:t>government</a:t>
            </a:r>
            <a:r>
              <a:rPr lang="fr-CA" sz="3200" dirty="0"/>
              <a:t> » in Canada.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888463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jurisdictions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:</a:t>
            </a:r>
          </a:p>
          <a:p>
            <a:r>
              <a:rPr lang="fr-CA" dirty="0" err="1"/>
              <a:t>Defence</a:t>
            </a:r>
            <a:endParaRPr lang="fr-CA" dirty="0"/>
          </a:p>
          <a:p>
            <a:r>
              <a:rPr lang="fr-CA" dirty="0"/>
              <a:t>International relations</a:t>
            </a:r>
          </a:p>
          <a:p>
            <a:r>
              <a:rPr lang="fr-CA" dirty="0"/>
              <a:t>Banking</a:t>
            </a:r>
          </a:p>
          <a:p>
            <a:r>
              <a:rPr lang="fr-CA" dirty="0"/>
              <a:t>Currency </a:t>
            </a:r>
          </a:p>
          <a:p>
            <a:r>
              <a:rPr lang="fr-CA" dirty="0"/>
              <a:t>Trade</a:t>
            </a:r>
          </a:p>
          <a:p>
            <a:endParaRPr lang="fr-CA" dirty="0"/>
          </a:p>
          <a:p>
            <a:r>
              <a:rPr lang="fr-CA" dirty="0" err="1"/>
              <a:t>Reflects</a:t>
            </a:r>
            <a:r>
              <a:rPr lang="fr-CA" dirty="0"/>
              <a:t> the </a:t>
            </a:r>
            <a:r>
              <a:rPr lang="fr-CA" dirty="0" err="1"/>
              <a:t>priorities</a:t>
            </a:r>
            <a:r>
              <a:rPr lang="fr-CA" dirty="0"/>
              <a:t> at the time: </a:t>
            </a:r>
            <a:r>
              <a:rPr lang="fr-CA" dirty="0" err="1"/>
              <a:t>political</a:t>
            </a:r>
            <a:r>
              <a:rPr lang="fr-CA" dirty="0"/>
              <a:t>, </a:t>
            </a:r>
            <a:r>
              <a:rPr lang="fr-CA" dirty="0" err="1"/>
              <a:t>military</a:t>
            </a:r>
            <a:r>
              <a:rPr lang="fr-CA" dirty="0"/>
              <a:t>, </a:t>
            </a:r>
            <a:r>
              <a:rPr lang="fr-CA" dirty="0" err="1"/>
              <a:t>economic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561384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special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the label of </a:t>
            </a:r>
            <a:r>
              <a:rPr lang="fr-CA" i="1" dirty="0"/>
              <a:t>quasi-</a:t>
            </a:r>
            <a:r>
              <a:rPr lang="fr-CA" i="1" dirty="0" err="1"/>
              <a:t>federation</a:t>
            </a:r>
            <a:r>
              <a:rPr lang="fr-CA" dirty="0"/>
              <a:t>. </a:t>
            </a:r>
          </a:p>
          <a:p>
            <a:r>
              <a:rPr lang="fr-CA" dirty="0"/>
              <a:t>The Prime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naming</a:t>
            </a:r>
            <a:r>
              <a:rPr lang="fr-CA" dirty="0"/>
              <a:t> the provincial lieutenant-</a:t>
            </a:r>
            <a:r>
              <a:rPr lang="fr-CA" dirty="0" err="1"/>
              <a:t>governors</a:t>
            </a:r>
            <a:r>
              <a:rPr lang="fr-CA" dirty="0"/>
              <a:t>. (</a:t>
            </a:r>
            <a:r>
              <a:rPr lang="fr-CA" dirty="0" err="1"/>
              <a:t>representative</a:t>
            </a:r>
            <a:r>
              <a:rPr lang="fr-CA" dirty="0"/>
              <a:t> of the Crown at the provincial </a:t>
            </a:r>
            <a:r>
              <a:rPr lang="fr-CA" dirty="0" err="1"/>
              <a:t>level</a:t>
            </a:r>
            <a:r>
              <a:rPr lang="fr-CA" dirty="0"/>
              <a:t>)</a:t>
            </a:r>
          </a:p>
          <a:p>
            <a:r>
              <a:rPr lang="fr-CA" dirty="0"/>
              <a:t>Power of </a:t>
            </a:r>
            <a:r>
              <a:rPr lang="fr-CA" dirty="0" err="1"/>
              <a:t>reserve</a:t>
            </a:r>
            <a:endParaRPr lang="fr-CA" dirty="0"/>
          </a:p>
          <a:p>
            <a:r>
              <a:rPr lang="fr-CA" dirty="0"/>
              <a:t>Power of </a:t>
            </a:r>
            <a:r>
              <a:rPr lang="fr-CA" dirty="0" err="1"/>
              <a:t>disallowance</a:t>
            </a:r>
            <a:endParaRPr lang="fr-CA" dirty="0"/>
          </a:p>
          <a:p>
            <a:r>
              <a:rPr lang="fr-CA" dirty="0" err="1"/>
              <a:t>Declaratory</a:t>
            </a:r>
            <a:r>
              <a:rPr lang="fr-CA" dirty="0"/>
              <a:t>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223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Power of </a:t>
            </a:r>
            <a:r>
              <a:rPr lang="fr-CA" b="1" dirty="0" err="1"/>
              <a:t>reserve</a:t>
            </a:r>
            <a:endParaRPr lang="fr-CA" b="1" dirty="0"/>
          </a:p>
          <a:p>
            <a:endParaRPr lang="fr-CA" dirty="0"/>
          </a:p>
          <a:p>
            <a:r>
              <a:rPr lang="fr-CA" dirty="0"/>
              <a:t>This power states </a:t>
            </a:r>
            <a:r>
              <a:rPr lang="fr-CA" dirty="0" err="1"/>
              <a:t>that</a:t>
            </a:r>
            <a:r>
              <a:rPr lang="fr-CA" dirty="0"/>
              <a:t> the lieutenant-</a:t>
            </a:r>
            <a:r>
              <a:rPr lang="fr-CA" dirty="0" err="1"/>
              <a:t>governor</a:t>
            </a:r>
            <a:r>
              <a:rPr lang="fr-CA" dirty="0"/>
              <a:t> can refuse to </a:t>
            </a:r>
            <a:r>
              <a:rPr lang="fr-CA" dirty="0" err="1"/>
              <a:t>give</a:t>
            </a:r>
            <a:r>
              <a:rPr lang="fr-CA" dirty="0"/>
              <a:t> the Royal Assent to provincial bills. </a:t>
            </a:r>
          </a:p>
          <a:p>
            <a:endParaRPr lang="fr-CA" dirty="0"/>
          </a:p>
          <a:p>
            <a:r>
              <a:rPr lang="fr-CA" dirty="0" err="1"/>
              <a:t>Instead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forward</a:t>
            </a:r>
            <a:r>
              <a:rPr lang="fr-CA" dirty="0"/>
              <a:t> the bill to the </a:t>
            </a:r>
            <a:r>
              <a:rPr lang="fr-CA" dirty="0" err="1"/>
              <a:t>Governor</a:t>
            </a:r>
            <a:r>
              <a:rPr lang="fr-CA" dirty="0"/>
              <a:t> General to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decision</a:t>
            </a:r>
            <a:r>
              <a:rPr lang="fr-CA" dirty="0"/>
              <a:t> (</a:t>
            </a:r>
            <a:r>
              <a:rPr lang="fr-CA" dirty="0" err="1"/>
              <a:t>which</a:t>
            </a:r>
            <a:r>
              <a:rPr lang="fr-CA" dirty="0"/>
              <a:t> in practice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made by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/>
              <a:t>In practice, </a:t>
            </a:r>
            <a:r>
              <a:rPr lang="fr-CA" dirty="0" err="1"/>
              <a:t>this</a:t>
            </a:r>
            <a:r>
              <a:rPr lang="fr-CA" dirty="0"/>
              <a:t> power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, and </a:t>
            </a:r>
            <a:r>
              <a:rPr lang="fr-CA" dirty="0" err="1"/>
              <a:t>was</a:t>
            </a:r>
            <a:r>
              <a:rPr lang="fr-CA" dirty="0"/>
              <a:t> last </a:t>
            </a:r>
            <a:r>
              <a:rPr lang="fr-CA" dirty="0" err="1"/>
              <a:t>used</a:t>
            </a:r>
            <a:r>
              <a:rPr lang="fr-CA" dirty="0"/>
              <a:t> in 1961.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4020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Power of </a:t>
            </a:r>
            <a:r>
              <a:rPr lang="fr-CA" b="1" dirty="0" err="1"/>
              <a:t>disallowance</a:t>
            </a:r>
            <a:endParaRPr lang="fr-CA" b="1" dirty="0"/>
          </a:p>
          <a:p>
            <a:endParaRPr lang="fr-CA" dirty="0"/>
          </a:p>
          <a:p>
            <a:r>
              <a:rPr lang="fr-CA" dirty="0"/>
              <a:t>This power </a:t>
            </a:r>
            <a:r>
              <a:rPr lang="fr-CA" dirty="0" err="1"/>
              <a:t>gives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the right to cancel </a:t>
            </a:r>
            <a:r>
              <a:rPr lang="fr-CA" dirty="0" err="1"/>
              <a:t>any</a:t>
            </a:r>
            <a:r>
              <a:rPr lang="fr-CA" dirty="0"/>
              <a:t>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by a province </a:t>
            </a:r>
            <a:r>
              <a:rPr lang="fr-CA" dirty="0" err="1"/>
              <a:t>within</a:t>
            </a:r>
            <a:r>
              <a:rPr lang="fr-CA" dirty="0"/>
              <a:t> 1 </a:t>
            </a:r>
            <a:r>
              <a:rPr lang="fr-CA" dirty="0" err="1"/>
              <a:t>year</a:t>
            </a:r>
            <a:r>
              <a:rPr lang="fr-CA" dirty="0"/>
              <a:t> of </a:t>
            </a:r>
            <a:r>
              <a:rPr lang="fr-CA" dirty="0" err="1"/>
              <a:t>its</a:t>
            </a:r>
            <a:r>
              <a:rPr lang="fr-CA" dirty="0"/>
              <a:t> adoption. </a:t>
            </a:r>
          </a:p>
          <a:p>
            <a:endParaRPr lang="fr-CA" dirty="0"/>
          </a:p>
          <a:p>
            <a:r>
              <a:rPr lang="fr-CA" dirty="0" err="1"/>
              <a:t>Unlike</a:t>
            </a:r>
            <a:r>
              <a:rPr lang="fr-CA" dirty="0"/>
              <a:t> the </a:t>
            </a:r>
            <a:r>
              <a:rPr lang="fr-CA" dirty="0" err="1"/>
              <a:t>previous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power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often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</a:t>
            </a:r>
            <a:r>
              <a:rPr lang="fr-CA" dirty="0" err="1"/>
              <a:t>federation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the last time </a:t>
            </a:r>
            <a:r>
              <a:rPr lang="fr-CA" dirty="0" err="1"/>
              <a:t>was</a:t>
            </a:r>
            <a:r>
              <a:rPr lang="fr-CA" dirty="0"/>
              <a:t> in 1943, and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unclear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relevant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9560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b="1" dirty="0" err="1"/>
              <a:t>Declaratory</a:t>
            </a:r>
            <a:r>
              <a:rPr lang="fr-CA" b="1" dirty="0"/>
              <a:t> power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declaratory</a:t>
            </a:r>
            <a:r>
              <a:rPr lang="fr-CA" dirty="0"/>
              <a:t> power </a:t>
            </a:r>
            <a:r>
              <a:rPr lang="fr-CA" dirty="0" err="1"/>
              <a:t>gives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the power to </a:t>
            </a:r>
            <a:r>
              <a:rPr lang="fr-CA" dirty="0" err="1"/>
              <a:t>declare</a:t>
            </a:r>
            <a:r>
              <a:rPr lang="fr-CA" dirty="0"/>
              <a:t> one of the provincial </a:t>
            </a:r>
            <a:r>
              <a:rPr lang="fr-CA" dirty="0" err="1"/>
              <a:t>jurisdictions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of national </a:t>
            </a:r>
            <a:r>
              <a:rPr lang="fr-CA" dirty="0" err="1"/>
              <a:t>interest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a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</a:t>
            </a:r>
            <a:endParaRPr lang="fr-CA" dirty="0"/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="0" dirty="0"/>
              <a:t>This can </a:t>
            </a:r>
            <a:r>
              <a:rPr lang="fr-CA" b="0" dirty="0" err="1"/>
              <a:t>include</a:t>
            </a:r>
            <a:r>
              <a:rPr lang="fr-CA" b="0" dirty="0"/>
              <a:t> the national </a:t>
            </a:r>
            <a:r>
              <a:rPr lang="fr-CA" b="0" dirty="0" err="1"/>
              <a:t>interest</a:t>
            </a:r>
            <a:r>
              <a:rPr lang="fr-CA" b="0" dirty="0"/>
              <a:t> or the </a:t>
            </a:r>
            <a:r>
              <a:rPr lang="fr-CA" b="0" dirty="0" err="1"/>
              <a:t>interests</a:t>
            </a:r>
            <a:r>
              <a:rPr lang="fr-CA" b="0" dirty="0"/>
              <a:t> of </a:t>
            </a:r>
            <a:r>
              <a:rPr lang="fr-CA" b="0" dirty="0" err="1"/>
              <a:t>many</a:t>
            </a:r>
            <a:r>
              <a:rPr lang="fr-CA" b="0" dirty="0"/>
              <a:t> provinces.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b="0" dirty="0"/>
              <a:t>This has been </a:t>
            </a:r>
            <a:r>
              <a:rPr lang="fr-CA" b="0" dirty="0" err="1"/>
              <a:t>used</a:t>
            </a:r>
            <a:r>
              <a:rPr lang="fr-CA" b="0" dirty="0"/>
              <a:t> to gain </a:t>
            </a:r>
            <a:r>
              <a:rPr lang="fr-CA" b="0" dirty="0" err="1"/>
              <a:t>jurisdictions</a:t>
            </a:r>
            <a:r>
              <a:rPr lang="fr-CA" b="0" dirty="0"/>
              <a:t> over </a:t>
            </a:r>
            <a:r>
              <a:rPr lang="fr-CA" b="0" dirty="0" err="1"/>
              <a:t>nuclear</a:t>
            </a:r>
            <a:r>
              <a:rPr lang="fr-CA" b="0" dirty="0"/>
              <a:t> </a:t>
            </a:r>
            <a:r>
              <a:rPr lang="fr-CA" b="0" dirty="0" err="1"/>
              <a:t>energy</a:t>
            </a:r>
            <a:r>
              <a:rPr lang="fr-CA" b="0" dirty="0"/>
              <a:t> and railways, for instance.</a:t>
            </a:r>
          </a:p>
          <a:p>
            <a:endParaRPr lang="fr-CA" dirty="0"/>
          </a:p>
          <a:p>
            <a:r>
              <a:rPr lang="fr-CA" dirty="0"/>
              <a:t>The power has been </a:t>
            </a:r>
            <a:r>
              <a:rPr lang="fr-CA" dirty="0" err="1"/>
              <a:t>used</a:t>
            </a:r>
            <a:r>
              <a:rPr lang="fr-CA" dirty="0"/>
              <a:t> over 400 times, and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last in 1961.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46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 err="1"/>
              <a:t>Residual</a:t>
            </a:r>
            <a:r>
              <a:rPr lang="fr-CA" b="1" dirty="0"/>
              <a:t> Powers</a:t>
            </a:r>
          </a:p>
          <a:p>
            <a:pPr marL="0" indent="0">
              <a:buNone/>
            </a:pPr>
            <a:endParaRPr lang="fr-CA" b="1" dirty="0"/>
          </a:p>
          <a:p>
            <a:r>
              <a:rPr lang="fr-CA" dirty="0"/>
              <a:t>A last clause claims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obtain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power not </a:t>
            </a:r>
            <a:r>
              <a:rPr lang="fr-CA" dirty="0" err="1"/>
              <a:t>included</a:t>
            </a:r>
            <a:r>
              <a:rPr lang="fr-CA" dirty="0"/>
              <a:t> in the Constitution.</a:t>
            </a:r>
          </a:p>
          <a:p>
            <a:endParaRPr lang="fr-CA" dirty="0"/>
          </a:p>
          <a:p>
            <a:r>
              <a:rPr lang="fr-CA" dirty="0" err="1"/>
              <a:t>Any</a:t>
            </a:r>
            <a:r>
              <a:rPr lang="fr-CA" dirty="0"/>
              <a:t> new areas </a:t>
            </a:r>
            <a:r>
              <a:rPr lang="fr-CA" dirty="0" err="1"/>
              <a:t>created</a:t>
            </a:r>
            <a:r>
              <a:rPr lang="fr-CA" dirty="0"/>
              <a:t> over time (</a:t>
            </a:r>
            <a:r>
              <a:rPr lang="fr-CA" dirty="0" err="1"/>
              <a:t>say</a:t>
            </a:r>
            <a:r>
              <a:rPr lang="fr-CA" dirty="0"/>
              <a:t>, Communications, air </a:t>
            </a:r>
            <a:r>
              <a:rPr lang="fr-CA" dirty="0" err="1"/>
              <a:t>travel</a:t>
            </a:r>
            <a:r>
              <a:rPr lang="fr-CA" dirty="0"/>
              <a:t>)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fall</a:t>
            </a:r>
            <a:r>
              <a:rPr lang="fr-CA" dirty="0"/>
              <a:t> </a:t>
            </a:r>
            <a:r>
              <a:rPr lang="fr-CA" dirty="0" err="1"/>
              <a:t>automatically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power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over the provinces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grow</a:t>
            </a:r>
            <a:r>
              <a:rPr lang="fr-CA" dirty="0"/>
              <a:t> over time. </a:t>
            </a:r>
          </a:p>
        </p:txBody>
      </p:sp>
    </p:spTree>
    <p:extLst>
      <p:ext uri="{BB962C8B-B14F-4D97-AF65-F5344CB8AC3E}">
        <p14:creationId xmlns:p14="http://schemas.microsoft.com/office/powerpoint/2010/main" val="328616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The Trudeau </a:t>
            </a:r>
            <a:r>
              <a:rPr lang="fr-CA" sz="3200" dirty="0" err="1"/>
              <a:t>Liberals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changed</a:t>
            </a:r>
            <a:r>
              <a:rPr lang="fr-CA" sz="3200" dirty="0"/>
              <a:t> the process of </a:t>
            </a:r>
            <a:r>
              <a:rPr lang="fr-CA" sz="3200" dirty="0" err="1"/>
              <a:t>senator</a:t>
            </a:r>
            <a:r>
              <a:rPr lang="fr-CA" sz="3200" dirty="0"/>
              <a:t> </a:t>
            </a:r>
            <a:r>
              <a:rPr lang="fr-CA" sz="3200" dirty="0" err="1"/>
              <a:t>appointment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Instead</a:t>
            </a:r>
            <a:r>
              <a:rPr lang="fr-CA" sz="3200" dirty="0"/>
              <a:t> of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appointed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, a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studies</a:t>
            </a:r>
            <a:r>
              <a:rPr lang="fr-CA" sz="3200" dirty="0"/>
              <a:t> applications by </a:t>
            </a:r>
            <a:r>
              <a:rPr lang="fr-CA" sz="3200" dirty="0" err="1"/>
              <a:t>Canadians</a:t>
            </a:r>
            <a:r>
              <a:rPr lang="fr-CA" sz="3200" dirty="0"/>
              <a:t> </a:t>
            </a:r>
            <a:r>
              <a:rPr lang="fr-CA" sz="3200" dirty="0" err="1"/>
              <a:t>interested</a:t>
            </a:r>
            <a:r>
              <a:rPr lang="fr-CA" sz="3200" dirty="0"/>
              <a:t> to </a:t>
            </a:r>
            <a:r>
              <a:rPr lang="fr-CA" sz="3200" dirty="0" err="1"/>
              <a:t>become</a:t>
            </a:r>
            <a:r>
              <a:rPr lang="fr-CA" sz="3200" dirty="0"/>
              <a:t> </a:t>
            </a:r>
            <a:r>
              <a:rPr lang="fr-CA" sz="3200" dirty="0" err="1"/>
              <a:t>senators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makes</a:t>
            </a:r>
            <a:r>
              <a:rPr lang="fr-CA" sz="3200" dirty="0"/>
              <a:t> </a:t>
            </a:r>
            <a:r>
              <a:rPr lang="fr-CA" sz="3200" dirty="0" err="1"/>
              <a:t>recommendations</a:t>
            </a:r>
            <a:r>
              <a:rPr lang="fr-CA" sz="3200" dirty="0"/>
              <a:t> to the Prime </a:t>
            </a:r>
            <a:r>
              <a:rPr lang="fr-CA" sz="3200" dirty="0" err="1"/>
              <a:t>minister</a:t>
            </a:r>
            <a:r>
              <a:rPr lang="fr-CA" sz="3200" dirty="0"/>
              <a:t>,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then</a:t>
            </a:r>
            <a:r>
              <a:rPr lang="fr-CA" sz="3200" dirty="0"/>
              <a:t> appoints the Senator.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recommendations</a:t>
            </a:r>
            <a:r>
              <a:rPr lang="fr-CA" sz="3200" dirty="0"/>
              <a:t>, </a:t>
            </a:r>
            <a:r>
              <a:rPr lang="fr-CA" sz="3200" dirty="0" err="1"/>
              <a:t>however</a:t>
            </a:r>
            <a:r>
              <a:rPr lang="fr-CA" sz="3200" dirty="0"/>
              <a:t>, are </a:t>
            </a:r>
            <a:r>
              <a:rPr lang="fr-CA" sz="3200" dirty="0" err="1"/>
              <a:t>neither</a:t>
            </a:r>
            <a:r>
              <a:rPr lang="fr-CA" sz="3200" dirty="0"/>
              <a:t> public </a:t>
            </a:r>
            <a:r>
              <a:rPr lang="fr-CA" sz="3200" dirty="0" err="1"/>
              <a:t>nor</a:t>
            </a:r>
            <a:r>
              <a:rPr lang="fr-CA" sz="3200" dirty="0"/>
              <a:t> binding. </a:t>
            </a:r>
          </a:p>
        </p:txBody>
      </p:sp>
    </p:spTree>
    <p:extLst>
      <p:ext uri="{BB962C8B-B14F-4D97-AF65-F5344CB8AC3E}">
        <p14:creationId xmlns:p14="http://schemas.microsoft.com/office/powerpoint/2010/main" val="177929933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4D7C-C5F7-4EF3-B574-0C24E7F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36F9-744F-4EC6-909C-47EB0640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limitations, provinces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wide</a:t>
            </a:r>
            <a:r>
              <a:rPr lang="fr-CA" dirty="0"/>
              <a:t> </a:t>
            </a:r>
            <a:r>
              <a:rPr lang="fr-CA" dirty="0" err="1"/>
              <a:t>powers</a:t>
            </a:r>
            <a:r>
              <a:rPr lang="fr-CA" dirty="0"/>
              <a:t>. </a:t>
            </a:r>
          </a:p>
          <a:p>
            <a:r>
              <a:rPr lang="fr-CA" dirty="0" err="1"/>
              <a:t>Education</a:t>
            </a:r>
            <a:endParaRPr lang="fr-CA" dirty="0"/>
          </a:p>
          <a:p>
            <a:r>
              <a:rPr lang="fr-CA" dirty="0"/>
              <a:t>Healthcare</a:t>
            </a:r>
          </a:p>
          <a:p>
            <a:r>
              <a:rPr lang="fr-CA" dirty="0"/>
              <a:t>Social Policy</a:t>
            </a:r>
          </a:p>
          <a:p>
            <a:r>
              <a:rPr lang="fr-CA" dirty="0"/>
              <a:t>Culture</a:t>
            </a:r>
          </a:p>
          <a:p>
            <a:r>
              <a:rPr lang="fr-CA" dirty="0"/>
              <a:t>Civil Law</a:t>
            </a:r>
          </a:p>
          <a:p>
            <a:r>
              <a:rPr lang="fr-CA" dirty="0"/>
              <a:t>Cities</a:t>
            </a:r>
          </a:p>
        </p:txBody>
      </p:sp>
    </p:spTree>
    <p:extLst>
      <p:ext uri="{BB962C8B-B14F-4D97-AF65-F5344CB8AC3E}">
        <p14:creationId xmlns:p14="http://schemas.microsoft.com/office/powerpoint/2010/main" val="363785944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57A0-DB85-4654-92FD-B489CEEB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241-3FE2-4A54-A5FA-0FDD0F50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There are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overlap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r>
              <a:rPr lang="fr-CA" dirty="0" err="1"/>
              <a:t>Environment</a:t>
            </a:r>
            <a:endParaRPr lang="fr-CA" dirty="0"/>
          </a:p>
          <a:p>
            <a:r>
              <a:rPr lang="fr-CA" dirty="0"/>
              <a:t>Agriculture</a:t>
            </a:r>
          </a:p>
          <a:p>
            <a:r>
              <a:rPr lang="fr-CA" dirty="0"/>
              <a:t>Taxation</a:t>
            </a:r>
          </a:p>
          <a:p>
            <a:r>
              <a:rPr lang="fr-CA" dirty="0"/>
              <a:t>Immigration</a:t>
            </a:r>
          </a:p>
          <a:p>
            <a:r>
              <a:rPr lang="fr-CA" dirty="0"/>
              <a:t>Pension</a:t>
            </a:r>
          </a:p>
          <a:p>
            <a:endParaRPr lang="fr-CA" dirty="0"/>
          </a:p>
          <a:p>
            <a:r>
              <a:rPr lang="fr-CA" dirty="0"/>
              <a:t>Pensions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originally</a:t>
            </a:r>
            <a:r>
              <a:rPr lang="fr-CA" dirty="0"/>
              <a:t> provincial, but </a:t>
            </a:r>
            <a:r>
              <a:rPr lang="fr-CA" dirty="0" err="1"/>
              <a:t>became</a:t>
            </a:r>
            <a:r>
              <a:rPr lang="fr-CA" dirty="0"/>
              <a:t> a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jurisdiction</a:t>
            </a:r>
            <a:r>
              <a:rPr lang="fr-CA" dirty="0"/>
              <a:t> in the 1960s.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however</a:t>
            </a:r>
            <a:r>
              <a:rPr lang="fr-CA" dirty="0"/>
              <a:t>, chose to </a:t>
            </a:r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provincial pension system, and Alberta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 </a:t>
            </a:r>
            <a:r>
              <a:rPr lang="fr-CA" dirty="0" err="1"/>
              <a:t>studying</a:t>
            </a:r>
            <a:r>
              <a:rPr lang="fr-CA" dirty="0"/>
              <a:t> the </a:t>
            </a:r>
            <a:r>
              <a:rPr lang="fr-CA" dirty="0" err="1"/>
              <a:t>possibility</a:t>
            </a:r>
            <a:r>
              <a:rPr lang="fr-CA" dirty="0"/>
              <a:t> of </a:t>
            </a:r>
            <a:r>
              <a:rPr lang="fr-CA" dirty="0" err="1"/>
              <a:t>doing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678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ED-27C9-44F0-AD94-8F1412EE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Canadian </a:t>
            </a:r>
            <a:r>
              <a:rPr lang="fr-CA" dirty="0" err="1"/>
              <a:t>Federation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A8F-2221-4592-9AE3-3ADD9B42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86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 err="1"/>
              <a:t>We</a:t>
            </a:r>
            <a:r>
              <a:rPr lang="fr-CA" sz="3600" dirty="0"/>
              <a:t> </a:t>
            </a:r>
            <a:r>
              <a:rPr lang="fr-CA" sz="3600" dirty="0" err="1"/>
              <a:t>just</a:t>
            </a:r>
            <a:r>
              <a:rPr lang="fr-CA" sz="3600" dirty="0"/>
              <a:t> </a:t>
            </a:r>
            <a:r>
              <a:rPr lang="fr-CA" sz="3600" dirty="0" err="1"/>
              <a:t>established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initial </a:t>
            </a:r>
            <a:r>
              <a:rPr lang="fr-CA" sz="3600" dirty="0" err="1"/>
              <a:t>federal</a:t>
            </a:r>
            <a:r>
              <a:rPr lang="fr-CA" sz="3600" dirty="0"/>
              <a:t> arrangement in Canada </a:t>
            </a:r>
            <a:r>
              <a:rPr lang="fr-CA" sz="3600" dirty="0" err="1"/>
              <a:t>was</a:t>
            </a:r>
            <a:r>
              <a:rPr lang="fr-CA" sz="3600" dirty="0"/>
              <a:t> not </a:t>
            </a:r>
            <a:r>
              <a:rPr lang="fr-CA" sz="3600" dirty="0" err="1"/>
              <a:t>really</a:t>
            </a:r>
            <a:r>
              <a:rPr lang="fr-CA" sz="3600" dirty="0"/>
              <a:t> </a:t>
            </a:r>
            <a:r>
              <a:rPr lang="fr-CA" sz="3600" dirty="0" err="1"/>
              <a:t>federal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However</a:t>
            </a:r>
            <a:r>
              <a:rPr lang="fr-CA" sz="3600" dirty="0"/>
              <a:t>, Canadian </a:t>
            </a:r>
            <a:r>
              <a:rPr lang="fr-CA" sz="3600" dirty="0" err="1"/>
              <a:t>federalism</a:t>
            </a:r>
            <a:r>
              <a:rPr lang="fr-CA" sz="3600" dirty="0"/>
              <a:t> </a:t>
            </a:r>
            <a:r>
              <a:rPr lang="fr-CA" sz="3600" dirty="0" err="1"/>
              <a:t>today</a:t>
            </a:r>
            <a:r>
              <a:rPr lang="fr-CA" sz="3600" dirty="0"/>
              <a:t> </a:t>
            </a:r>
            <a:r>
              <a:rPr lang="fr-CA" sz="3600" dirty="0" err="1"/>
              <a:t>feels</a:t>
            </a:r>
            <a:r>
              <a:rPr lang="fr-CA" sz="3600" dirty="0"/>
              <a:t> more </a:t>
            </a:r>
            <a:r>
              <a:rPr lang="fr-CA" sz="3600" dirty="0" err="1"/>
              <a:t>balanced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What</a:t>
            </a:r>
            <a:r>
              <a:rPr lang="fr-CA" sz="3600" dirty="0"/>
              <a:t> </a:t>
            </a:r>
            <a:r>
              <a:rPr lang="fr-CA" sz="3600" dirty="0" err="1"/>
              <a:t>happened</a:t>
            </a:r>
            <a:r>
              <a:rPr lang="fr-CA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849863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premiers </a:t>
            </a:r>
            <a:r>
              <a:rPr lang="fr-CA" sz="3200" dirty="0" err="1"/>
              <a:t>argued</a:t>
            </a:r>
            <a:r>
              <a:rPr lang="fr-CA" sz="3200" dirty="0"/>
              <a:t> </a:t>
            </a:r>
            <a:r>
              <a:rPr lang="fr-CA" sz="3200" dirty="0" err="1"/>
              <a:t>against</a:t>
            </a:r>
            <a:r>
              <a:rPr lang="fr-CA" sz="3200" dirty="0"/>
              <a:t> the power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said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a compact </a:t>
            </a:r>
            <a:r>
              <a:rPr lang="fr-CA" sz="3200" dirty="0" err="1"/>
              <a:t>among</a:t>
            </a:r>
            <a:r>
              <a:rPr lang="fr-CA" sz="3200" dirty="0"/>
              <a:t> the Provinces, </a:t>
            </a:r>
            <a:r>
              <a:rPr lang="fr-CA" sz="3200" dirty="0" err="1"/>
              <a:t>rather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the provinces </a:t>
            </a:r>
            <a:r>
              <a:rPr lang="fr-CA" sz="3200" dirty="0" err="1"/>
              <a:t>being</a:t>
            </a:r>
            <a:r>
              <a:rPr lang="fr-CA" sz="3200" dirty="0"/>
              <a:t> </a:t>
            </a:r>
            <a:r>
              <a:rPr lang="fr-CA" sz="3200" dirty="0" err="1"/>
              <a:t>dependent</a:t>
            </a:r>
            <a:r>
              <a:rPr lang="fr-CA" sz="3200" dirty="0"/>
              <a:t> on the </a:t>
            </a:r>
            <a:r>
              <a:rPr lang="fr-CA" sz="3200" dirty="0" err="1"/>
              <a:t>federation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provinces </a:t>
            </a:r>
            <a:r>
              <a:rPr lang="fr-CA" sz="3200" dirty="0" err="1"/>
              <a:t>organized</a:t>
            </a:r>
            <a:r>
              <a:rPr lang="fr-CA" sz="3200" dirty="0"/>
              <a:t> </a:t>
            </a:r>
            <a:r>
              <a:rPr lang="fr-CA" sz="3200" dirty="0" err="1"/>
              <a:t>politically</a:t>
            </a:r>
            <a:r>
              <a:rPr lang="fr-CA" sz="3200" dirty="0"/>
              <a:t> to </a:t>
            </a:r>
            <a:r>
              <a:rPr lang="fr-CA" sz="3200" dirty="0" err="1"/>
              <a:t>counter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power. </a:t>
            </a:r>
          </a:p>
        </p:txBody>
      </p:sp>
    </p:spTree>
    <p:extLst>
      <p:ext uri="{BB962C8B-B14F-4D97-AF65-F5344CB8AC3E}">
        <p14:creationId xmlns:p14="http://schemas.microsoft.com/office/powerpoint/2010/main" val="146529055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Provinces </a:t>
            </a:r>
            <a:r>
              <a:rPr lang="fr-CA" dirty="0" err="1"/>
              <a:t>gained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power versus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by </a:t>
            </a:r>
            <a:r>
              <a:rPr lang="fr-CA" dirty="0" err="1"/>
              <a:t>going</a:t>
            </a:r>
            <a:r>
              <a:rPr lang="fr-CA" dirty="0"/>
              <a:t> to the </a:t>
            </a:r>
            <a:r>
              <a:rPr lang="fr-CA" dirty="0" err="1"/>
              <a:t>Judicial</a:t>
            </a:r>
            <a:r>
              <a:rPr lang="fr-CA" dirty="0"/>
              <a:t> </a:t>
            </a:r>
            <a:r>
              <a:rPr lang="fr-CA" dirty="0" err="1"/>
              <a:t>Committee</a:t>
            </a:r>
            <a:r>
              <a:rPr lang="fr-CA" dirty="0"/>
              <a:t> of the </a:t>
            </a:r>
            <a:r>
              <a:rPr lang="fr-CA" dirty="0" err="1"/>
              <a:t>Privy</a:t>
            </a:r>
            <a:r>
              <a:rPr lang="fr-CA" dirty="0"/>
              <a:t> Council, a body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legal</a:t>
            </a:r>
            <a:r>
              <a:rPr lang="fr-CA" dirty="0"/>
              <a:t> </a:t>
            </a:r>
            <a:r>
              <a:rPr lang="fr-CA" dirty="0" err="1"/>
              <a:t>appeals</a:t>
            </a:r>
            <a:r>
              <a:rPr lang="fr-CA" dirty="0"/>
              <a:t> in the British Commonwealth. </a:t>
            </a:r>
          </a:p>
          <a:p>
            <a:endParaRPr lang="fr-CA" dirty="0"/>
          </a:p>
          <a:p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landmark</a:t>
            </a:r>
            <a:r>
              <a:rPr lang="fr-CA" dirty="0"/>
              <a:t> </a:t>
            </a:r>
            <a:r>
              <a:rPr lang="fr-CA" dirty="0" err="1"/>
              <a:t>judgments</a:t>
            </a:r>
            <a:r>
              <a:rPr lang="fr-CA" dirty="0"/>
              <a:t> </a:t>
            </a:r>
            <a:r>
              <a:rPr lang="fr-CA" dirty="0" err="1"/>
              <a:t>clarified</a:t>
            </a:r>
            <a:r>
              <a:rPr lang="fr-CA" dirty="0"/>
              <a:t> the </a:t>
            </a:r>
            <a:r>
              <a:rPr lang="fr-CA" dirty="0" err="1"/>
              <a:t>roles</a:t>
            </a:r>
            <a:r>
              <a:rPr lang="fr-CA" dirty="0"/>
              <a:t> and </a:t>
            </a:r>
            <a:r>
              <a:rPr lang="fr-CA" dirty="0" err="1"/>
              <a:t>responsibilities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1892, 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provinces have full </a:t>
            </a:r>
            <a:r>
              <a:rPr lang="fr-CA" dirty="0" err="1"/>
              <a:t>sovereignty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 and are </a:t>
            </a:r>
            <a:r>
              <a:rPr lang="fr-CA" dirty="0" err="1"/>
              <a:t>thus</a:t>
            </a:r>
            <a:r>
              <a:rPr lang="fr-CA" dirty="0"/>
              <a:t> not the </a:t>
            </a:r>
            <a:r>
              <a:rPr lang="fr-CA" dirty="0" err="1"/>
              <a:t>subordinates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849418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1896, the JCPC </a:t>
            </a:r>
            <a:r>
              <a:rPr lang="fr-CA" dirty="0" err="1"/>
              <a:t>reviewed</a:t>
            </a:r>
            <a:r>
              <a:rPr lang="fr-CA" dirty="0"/>
              <a:t> how the « </a:t>
            </a:r>
            <a:r>
              <a:rPr lang="fr-CA" dirty="0" err="1"/>
              <a:t>peace</a:t>
            </a:r>
            <a:r>
              <a:rPr lang="fr-CA" dirty="0"/>
              <a:t>, </a:t>
            </a:r>
            <a:r>
              <a:rPr lang="fr-CA" dirty="0" err="1"/>
              <a:t>order</a:t>
            </a:r>
            <a:r>
              <a:rPr lang="fr-CA" dirty="0"/>
              <a:t>, and good </a:t>
            </a:r>
            <a:r>
              <a:rPr lang="fr-CA" dirty="0" err="1"/>
              <a:t>government</a:t>
            </a:r>
            <a:r>
              <a:rPr lang="fr-CA" dirty="0"/>
              <a:t> » clause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interpreted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interpreted</a:t>
            </a:r>
            <a:r>
              <a:rPr lang="fr-CA" dirty="0"/>
              <a:t> </a:t>
            </a:r>
            <a:r>
              <a:rPr lang="fr-CA" dirty="0" err="1"/>
              <a:t>broadly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take</a:t>
            </a:r>
            <a:r>
              <a:rPr lang="fr-CA" dirty="0"/>
              <a:t> over provincial </a:t>
            </a:r>
            <a:r>
              <a:rPr lang="fr-CA" dirty="0" err="1"/>
              <a:t>jurisdictions</a:t>
            </a:r>
            <a:r>
              <a:rPr lang="fr-CA" dirty="0"/>
              <a:t>. </a:t>
            </a:r>
            <a:endParaRPr lang="en-US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applies</a:t>
            </a:r>
            <a:r>
              <a:rPr lang="fr-CA" dirty="0"/>
              <a:t> to cases of national emergency, </a:t>
            </a:r>
            <a:r>
              <a:rPr lang="fr-CA" dirty="0" err="1"/>
              <a:t>such</a:t>
            </a:r>
            <a:r>
              <a:rPr lang="fr-CA" dirty="0"/>
              <a:t> as </a:t>
            </a:r>
            <a:r>
              <a:rPr lang="fr-CA" dirty="0" err="1"/>
              <a:t>war</a:t>
            </a:r>
            <a:r>
              <a:rPr lang="fr-CA" dirty="0"/>
              <a:t>. </a:t>
            </a:r>
          </a:p>
          <a:p>
            <a:r>
              <a:rPr lang="en-US" dirty="0"/>
              <a:t>Likewise, the powers of the federal government over trade only apply to interprovincial or international trade, </a:t>
            </a:r>
          </a:p>
        </p:txBody>
      </p:sp>
    </p:spTree>
    <p:extLst>
      <p:ext uri="{BB962C8B-B14F-4D97-AF65-F5344CB8AC3E}">
        <p14:creationId xmlns:p14="http://schemas.microsoft.com/office/powerpoint/2010/main" val="25794609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0A68-48F3-4853-9C4A-C482864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Evolution</a:t>
            </a:r>
            <a:r>
              <a:rPr lang="fr-CA" dirty="0"/>
              <a:t> of Canadian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E3DD-8D95-4C33-98EB-672F621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7820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Definition</a:t>
            </a:r>
            <a:r>
              <a:rPr lang="fr-CA" dirty="0"/>
              <a:t>: The </a:t>
            </a:r>
            <a:r>
              <a:rPr lang="fr-CA" dirty="0" err="1"/>
              <a:t>evolving</a:t>
            </a:r>
            <a:r>
              <a:rPr lang="fr-CA" dirty="0"/>
              <a:t> system of </a:t>
            </a:r>
            <a:r>
              <a:rPr lang="fr-CA" dirty="0" err="1"/>
              <a:t>financial</a:t>
            </a:r>
            <a:r>
              <a:rPr lang="fr-CA" dirty="0"/>
              <a:t> arrangements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governments</a:t>
            </a:r>
            <a:endParaRPr lang="fr-CA" dirty="0"/>
          </a:p>
          <a:p>
            <a:endParaRPr lang="fr-CA" dirty="0"/>
          </a:p>
          <a:p>
            <a:r>
              <a:rPr lang="fr-CA" dirty="0"/>
              <a:t>In Canada,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 are </a:t>
            </a:r>
            <a:r>
              <a:rPr lang="fr-CA" dirty="0" err="1"/>
              <a:t>fairly</a:t>
            </a:r>
            <a:r>
              <a:rPr lang="fr-CA" dirty="0"/>
              <a:t> </a:t>
            </a:r>
            <a:r>
              <a:rPr lang="fr-CA" dirty="0" err="1"/>
              <a:t>independent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other</a:t>
            </a:r>
            <a:endParaRPr lang="fr-CA" dirty="0"/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Most </a:t>
            </a:r>
            <a:r>
              <a:rPr lang="fr-CA" dirty="0" err="1"/>
              <a:t>responsibilities</a:t>
            </a:r>
            <a:r>
              <a:rPr lang="fr-CA" dirty="0"/>
              <a:t> are </a:t>
            </a:r>
            <a:r>
              <a:rPr lang="fr-CA" dirty="0" err="1"/>
              <a:t>divided</a:t>
            </a:r>
            <a:r>
              <a:rPr lang="fr-CA" dirty="0"/>
              <a:t>, not </a:t>
            </a:r>
            <a:r>
              <a:rPr lang="fr-CA" dirty="0" err="1"/>
              <a:t>shared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Wide taxation </a:t>
            </a:r>
            <a:r>
              <a:rPr lang="fr-CA" dirty="0" err="1"/>
              <a:t>powers</a:t>
            </a:r>
            <a:r>
              <a:rPr lang="fr-CA" dirty="0"/>
              <a:t> for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824448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perceive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Income</a:t>
            </a:r>
            <a:r>
              <a:rPr lang="fr-CA" dirty="0"/>
              <a:t> </a:t>
            </a:r>
            <a:r>
              <a:rPr lang="fr-CA" dirty="0" err="1"/>
              <a:t>tax</a:t>
            </a:r>
            <a:endParaRPr lang="fr-CA" dirty="0"/>
          </a:p>
          <a:p>
            <a:pPr lvl="1"/>
            <a:r>
              <a:rPr lang="fr-CA" dirty="0" err="1"/>
              <a:t>Corporate</a:t>
            </a:r>
            <a:r>
              <a:rPr lang="fr-CA" dirty="0"/>
              <a:t> </a:t>
            </a:r>
            <a:r>
              <a:rPr lang="fr-CA" dirty="0" err="1"/>
              <a:t>Income</a:t>
            </a:r>
            <a:r>
              <a:rPr lang="fr-CA" dirty="0"/>
              <a:t> </a:t>
            </a:r>
            <a:r>
              <a:rPr lang="fr-CA" dirty="0" err="1"/>
              <a:t>tax</a:t>
            </a:r>
            <a:endParaRPr lang="fr-CA" dirty="0"/>
          </a:p>
          <a:p>
            <a:pPr lvl="1"/>
            <a:r>
              <a:rPr lang="fr-CA" dirty="0"/>
              <a:t>Sales taxes (GST, PST/HST)</a:t>
            </a:r>
          </a:p>
          <a:p>
            <a:pPr lvl="1"/>
            <a:r>
              <a:rPr lang="fr-CA" dirty="0" err="1"/>
              <a:t>Payroll</a:t>
            </a:r>
            <a:r>
              <a:rPr lang="fr-CA" dirty="0"/>
              <a:t> taxes (CPP/QPP, EI)</a:t>
            </a:r>
          </a:p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perceives</a:t>
            </a:r>
            <a:r>
              <a:rPr lang="fr-CA" dirty="0"/>
              <a:t> customs and excise </a:t>
            </a:r>
            <a:r>
              <a:rPr lang="fr-CA" dirty="0" err="1"/>
              <a:t>duties</a:t>
            </a:r>
            <a:endParaRPr lang="fr-CA" dirty="0"/>
          </a:p>
          <a:p>
            <a:r>
              <a:rPr lang="fr-CA" dirty="0"/>
              <a:t>Provinces </a:t>
            </a:r>
            <a:r>
              <a:rPr lang="fr-CA" dirty="0" err="1"/>
              <a:t>collect</a:t>
            </a:r>
            <a:r>
              <a:rPr lang="fr-CA" dirty="0"/>
              <a:t> taxes </a:t>
            </a:r>
            <a:r>
              <a:rPr lang="fr-CA" dirty="0" err="1"/>
              <a:t>related</a:t>
            </a:r>
            <a:r>
              <a:rPr lang="fr-CA" dirty="0"/>
              <a:t> to </a:t>
            </a:r>
            <a:r>
              <a:rPr lang="fr-CA" dirty="0" err="1"/>
              <a:t>natural</a:t>
            </a:r>
            <a:r>
              <a:rPr lang="fr-CA" dirty="0"/>
              <a:t> </a:t>
            </a:r>
            <a:r>
              <a:rPr lang="fr-CA" dirty="0" err="1"/>
              <a:t>resources</a:t>
            </a:r>
            <a:r>
              <a:rPr lang="fr-CA" dirty="0"/>
              <a:t> and vice (gambling, </a:t>
            </a:r>
            <a:r>
              <a:rPr lang="fr-CA" dirty="0" err="1"/>
              <a:t>alcohol</a:t>
            </a:r>
            <a:r>
              <a:rPr lang="fr-CA" dirty="0"/>
              <a:t>, marijuana)</a:t>
            </a:r>
          </a:p>
          <a:p>
            <a:r>
              <a:rPr lang="fr-CA" dirty="0" err="1"/>
              <a:t>Municipalities</a:t>
            </a:r>
            <a:r>
              <a:rPr lang="fr-CA" dirty="0"/>
              <a:t> </a:t>
            </a:r>
            <a:r>
              <a:rPr lang="fr-CA" dirty="0" err="1"/>
              <a:t>perceive</a:t>
            </a:r>
            <a:r>
              <a:rPr lang="fr-CA" dirty="0"/>
              <a:t> </a:t>
            </a:r>
            <a:r>
              <a:rPr lang="fr-CA" dirty="0" err="1"/>
              <a:t>property</a:t>
            </a:r>
            <a:r>
              <a:rPr lang="fr-CA" dirty="0"/>
              <a:t> taxes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4413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requested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of the </a:t>
            </a:r>
            <a:r>
              <a:rPr lang="fr-CA" dirty="0" err="1"/>
              <a:t>Senate</a:t>
            </a:r>
            <a:r>
              <a:rPr lang="fr-CA" dirty="0"/>
              <a:t> calls for a </a:t>
            </a:r>
            <a:r>
              <a:rPr lang="fr-CA" dirty="0" err="1"/>
              <a:t>triple-E</a:t>
            </a:r>
            <a:r>
              <a:rPr lang="fr-CA" dirty="0"/>
              <a:t> </a:t>
            </a:r>
            <a:r>
              <a:rPr lang="fr-CA" dirty="0" err="1"/>
              <a:t>Senate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, </a:t>
            </a:r>
            <a:r>
              <a:rPr lang="fr-CA" dirty="0" err="1"/>
              <a:t>elected</a:t>
            </a:r>
            <a:r>
              <a:rPr lang="fr-CA" dirty="0"/>
              <a:t>, and effective. </a:t>
            </a:r>
          </a:p>
          <a:p>
            <a:endParaRPr lang="fr-CA" dirty="0"/>
          </a:p>
          <a:p>
            <a:r>
              <a:rPr lang="fr-CA" dirty="0"/>
              <a:t>A</a:t>
            </a:r>
            <a:r>
              <a:rPr lang="en-US" dirty="0"/>
              <a:t>n elected senate would be elected by a vote in the region or province that senators are supposed to represent. Proponents argue that this would give greater legitimacy to the Senate.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90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56-CD68-4369-8E28-FEC83B7A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7E5-EF3E-4BF5-959E-3526C9A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r>
              <a:rPr lang="fr-CA" dirty="0"/>
              <a:t> serves to </a:t>
            </a:r>
            <a:r>
              <a:rPr lang="fr-CA" dirty="0" err="1"/>
              <a:t>remedy</a:t>
            </a:r>
            <a:r>
              <a:rPr lang="fr-CA" dirty="0"/>
              <a:t> gaps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en-CA" dirty="0"/>
              <a:t>The vertical fiscal gap: </a:t>
            </a:r>
            <a:r>
              <a:rPr lang="fr-CA" dirty="0"/>
              <a:t>Gaps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and provinces. 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horizontal fiscal gap: </a:t>
            </a:r>
            <a:r>
              <a:rPr lang="fr-CA" dirty="0"/>
              <a:t>Gaps </a:t>
            </a:r>
            <a:r>
              <a:rPr lang="fr-CA" dirty="0" err="1"/>
              <a:t>across</a:t>
            </a:r>
            <a:r>
              <a:rPr lang="fr-CA" dirty="0"/>
              <a:t> provinces.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571011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4926-BC4F-4334-B9AF-D9FDABB3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162-140C-4372-A35F-13F3CF9A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remedy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gaps,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uses a </a:t>
            </a:r>
            <a:r>
              <a:rPr lang="fr-CA" dirty="0" err="1"/>
              <a:t>variety</a:t>
            </a:r>
            <a:r>
              <a:rPr lang="fr-CA" dirty="0"/>
              <a:t> of programs: </a:t>
            </a:r>
          </a:p>
          <a:p>
            <a:endParaRPr lang="fr-CA" dirty="0"/>
          </a:p>
          <a:p>
            <a:r>
              <a:rPr lang="fr-CA" dirty="0"/>
              <a:t>The CHT (Canada </a:t>
            </a:r>
            <a:r>
              <a:rPr lang="fr-CA" dirty="0" err="1"/>
              <a:t>Health</a:t>
            </a:r>
            <a:r>
              <a:rPr lang="fr-CA" dirty="0"/>
              <a:t> Transfer)</a:t>
            </a:r>
          </a:p>
          <a:p>
            <a:endParaRPr lang="fr-CA" dirty="0"/>
          </a:p>
          <a:p>
            <a:r>
              <a:rPr lang="fr-CA" dirty="0"/>
              <a:t>The CST (Canada Social Transfer)</a:t>
            </a:r>
          </a:p>
          <a:p>
            <a:endParaRPr lang="fr-CA"/>
          </a:p>
          <a:p>
            <a:r>
              <a:rPr lang="fr-CA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056808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Even </a:t>
            </a:r>
            <a:r>
              <a:rPr lang="fr-CA" dirty="0" err="1"/>
              <a:t>though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have the right to </a:t>
            </a:r>
            <a:r>
              <a:rPr lang="fr-CA" dirty="0" err="1"/>
              <a:t>perceive</a:t>
            </a:r>
            <a:r>
              <a:rPr lang="fr-CA" dirty="0"/>
              <a:t> taxes,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certain </a:t>
            </a:r>
            <a:r>
              <a:rPr lang="fr-CA" dirty="0" err="1"/>
              <a:t>level</a:t>
            </a:r>
            <a:r>
              <a:rPr lang="fr-CA" dirty="0"/>
              <a:t> of </a:t>
            </a:r>
            <a:r>
              <a:rPr lang="fr-CA" dirty="0" err="1"/>
              <a:t>financial</a:t>
            </a:r>
            <a:r>
              <a:rPr lang="fr-CA" dirty="0"/>
              <a:t> </a:t>
            </a:r>
            <a:r>
              <a:rPr lang="fr-CA" dirty="0" err="1"/>
              <a:t>interdependence</a:t>
            </a:r>
            <a:r>
              <a:rPr lang="fr-CA" dirty="0"/>
              <a:t> in the </a:t>
            </a:r>
            <a:r>
              <a:rPr lang="fr-CA" dirty="0" err="1"/>
              <a:t>federation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due to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quasi-</a:t>
            </a:r>
            <a:r>
              <a:rPr lang="fr-CA" dirty="0" err="1"/>
              <a:t>federation</a:t>
            </a:r>
            <a:r>
              <a:rPr lang="fr-CA" dirty="0"/>
              <a:t> of 1867 </a:t>
            </a:r>
            <a:r>
              <a:rPr lang="fr-CA" dirty="0" err="1"/>
              <a:t>favoured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Different</a:t>
            </a:r>
            <a:r>
              <a:rPr lang="fr-CA" dirty="0"/>
              <a:t> provinces have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There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competition</a:t>
            </a:r>
            <a:r>
              <a:rPr lang="fr-CA" dirty="0"/>
              <a:t> for sources of </a:t>
            </a:r>
            <a:r>
              <a:rPr lang="fr-CA" dirty="0" err="1"/>
              <a:t>funding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provinces and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governments</a:t>
            </a:r>
            <a:r>
              <a:rPr lang="fr-CA" dirty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9276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600" u="sng" dirty="0" err="1"/>
              <a:t>Equalization</a:t>
            </a:r>
            <a:r>
              <a:rPr lang="fr-CA" sz="3600" u="sng" dirty="0"/>
              <a:t> </a:t>
            </a:r>
            <a:r>
              <a:rPr lang="fr-CA" sz="3600" u="sng" dirty="0" err="1"/>
              <a:t>payments</a:t>
            </a:r>
            <a:endParaRPr lang="fr-CA" sz="3600" u="sng" dirty="0"/>
          </a:p>
          <a:p>
            <a:endParaRPr lang="fr-CA" sz="3600" dirty="0"/>
          </a:p>
          <a:p>
            <a:r>
              <a:rPr lang="fr-CA" sz="3600" dirty="0" err="1"/>
              <a:t>They</a:t>
            </a:r>
            <a:r>
              <a:rPr lang="fr-CA" sz="3600" dirty="0"/>
              <a:t> are </a:t>
            </a:r>
            <a:r>
              <a:rPr lang="fr-CA" sz="3600" dirty="0" err="1"/>
              <a:t>payments</a:t>
            </a:r>
            <a:r>
              <a:rPr lang="fr-CA" sz="3600" dirty="0"/>
              <a:t> made by the </a:t>
            </a:r>
            <a:r>
              <a:rPr lang="fr-CA" sz="3600" dirty="0" err="1"/>
              <a:t>federal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 to </a:t>
            </a:r>
            <a:r>
              <a:rPr lang="fr-CA" sz="3600" dirty="0" err="1"/>
              <a:t>poor</a:t>
            </a:r>
            <a:r>
              <a:rPr lang="fr-CA" sz="3600" dirty="0"/>
              <a:t> provinces.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600" dirty="0"/>
              <a:t>The </a:t>
            </a:r>
            <a:r>
              <a:rPr lang="fr-CA" sz="3600" dirty="0" err="1"/>
              <a:t>principle</a:t>
            </a:r>
            <a:r>
              <a:rPr lang="fr-CA" sz="3600" dirty="0"/>
              <a:t> </a:t>
            </a:r>
            <a:r>
              <a:rPr lang="fr-CA" sz="3600" dirty="0" err="1"/>
              <a:t>behind</a:t>
            </a:r>
            <a:r>
              <a:rPr lang="fr-CA" sz="3600" dirty="0"/>
              <a:t> </a:t>
            </a:r>
            <a:r>
              <a:rPr lang="fr-CA" sz="3600" dirty="0" err="1"/>
              <a:t>equalization</a:t>
            </a:r>
            <a:r>
              <a:rPr lang="fr-CA" sz="3600" dirty="0"/>
              <a:t> </a:t>
            </a:r>
            <a:r>
              <a:rPr lang="fr-CA" sz="3600" dirty="0" err="1"/>
              <a:t>payments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every</a:t>
            </a:r>
            <a:r>
              <a:rPr lang="fr-CA" sz="3600" dirty="0"/>
              <a:t> province </a:t>
            </a:r>
            <a:r>
              <a:rPr lang="fr-CA" sz="3600" dirty="0" err="1"/>
              <a:t>should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able to </a:t>
            </a:r>
            <a:r>
              <a:rPr lang="fr-CA" sz="3600" dirty="0" err="1"/>
              <a:t>offer</a:t>
            </a:r>
            <a:r>
              <a:rPr lang="fr-CA" sz="3600" dirty="0"/>
              <a:t> services </a:t>
            </a:r>
            <a:r>
              <a:rPr lang="fr-CA" sz="3600" dirty="0" err="1"/>
              <a:t>beyond</a:t>
            </a:r>
            <a:r>
              <a:rPr lang="fr-CA" sz="3600" dirty="0"/>
              <a:t> a minimal national standard.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600" dirty="0"/>
              <a:t>So, for instance, </a:t>
            </a:r>
            <a:r>
              <a:rPr lang="fr-CA" sz="3600" dirty="0" err="1"/>
              <a:t>every</a:t>
            </a:r>
            <a:r>
              <a:rPr lang="fr-CA" sz="3600" dirty="0"/>
              <a:t> province </a:t>
            </a:r>
            <a:r>
              <a:rPr lang="fr-CA" sz="3600" dirty="0" err="1"/>
              <a:t>should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able to </a:t>
            </a:r>
            <a:r>
              <a:rPr lang="fr-CA" sz="3600" dirty="0" err="1"/>
              <a:t>offer</a:t>
            </a:r>
            <a:r>
              <a:rPr lang="fr-CA" sz="3600" dirty="0"/>
              <a:t> </a:t>
            </a:r>
            <a:r>
              <a:rPr lang="fr-CA" sz="3600" dirty="0" err="1"/>
              <a:t>its</a:t>
            </a:r>
            <a:r>
              <a:rPr lang="fr-CA" sz="3600" dirty="0"/>
              <a:t> </a:t>
            </a:r>
            <a:r>
              <a:rPr lang="fr-CA" sz="3600" dirty="0" err="1"/>
              <a:t>citizens</a:t>
            </a:r>
            <a:r>
              <a:rPr lang="fr-CA" sz="3600" dirty="0"/>
              <a:t> </a:t>
            </a:r>
            <a:r>
              <a:rPr lang="fr-CA" sz="3600" dirty="0" err="1"/>
              <a:t>education</a:t>
            </a:r>
            <a:r>
              <a:rPr lang="fr-CA" sz="3600" dirty="0"/>
              <a:t>, </a:t>
            </a:r>
            <a:r>
              <a:rPr lang="fr-CA" sz="3600" dirty="0" err="1"/>
              <a:t>healthcare</a:t>
            </a:r>
            <a:r>
              <a:rPr lang="fr-CA" sz="3600" dirty="0"/>
              <a:t>, and a social </a:t>
            </a:r>
            <a:r>
              <a:rPr lang="fr-CA" sz="3600" dirty="0" err="1"/>
              <a:t>safety</a:t>
            </a:r>
            <a:r>
              <a:rPr lang="fr-CA" sz="3600" dirty="0"/>
              <a:t> net. </a:t>
            </a:r>
          </a:p>
          <a:p>
            <a:endParaRPr lang="fr-CA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6703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There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inequality</a:t>
            </a:r>
            <a:r>
              <a:rPr lang="fr-CA" sz="3600" dirty="0"/>
              <a:t> </a:t>
            </a:r>
            <a:r>
              <a:rPr lang="fr-CA" sz="3600" dirty="0" err="1"/>
              <a:t>across</a:t>
            </a:r>
            <a:r>
              <a:rPr lang="fr-CA" sz="3600" dirty="0"/>
              <a:t> the provinces. </a:t>
            </a:r>
          </a:p>
          <a:p>
            <a:endParaRPr lang="fr-CA" sz="3600" dirty="0"/>
          </a:p>
          <a:p>
            <a:r>
              <a:rPr lang="fr-CA" sz="3600" dirty="0"/>
              <a:t>If </a:t>
            </a:r>
            <a:r>
              <a:rPr lang="fr-CA" sz="3600" dirty="0" err="1"/>
              <a:t>we</a:t>
            </a:r>
            <a:r>
              <a:rPr lang="fr-CA" sz="3600" dirty="0"/>
              <a:t> let provinces </a:t>
            </a:r>
            <a:r>
              <a:rPr lang="fr-CA" sz="3600" dirty="0" err="1"/>
              <a:t>handle</a:t>
            </a:r>
            <a:r>
              <a:rPr lang="fr-CA" sz="3600" dirty="0"/>
              <a:t> </a:t>
            </a:r>
            <a:r>
              <a:rPr lang="fr-CA" sz="3600" dirty="0" err="1"/>
              <a:t>these</a:t>
            </a:r>
            <a:r>
              <a:rPr lang="fr-CA" sz="3600" dirty="0"/>
              <a:t> services on </a:t>
            </a:r>
            <a:r>
              <a:rPr lang="fr-CA" sz="3600" dirty="0" err="1"/>
              <a:t>their</a:t>
            </a:r>
            <a:r>
              <a:rPr lang="fr-CA" sz="3600" dirty="0"/>
              <a:t> </a:t>
            </a:r>
            <a:r>
              <a:rPr lang="fr-CA" sz="3600" dirty="0" err="1"/>
              <a:t>own</a:t>
            </a:r>
            <a:r>
              <a:rPr lang="fr-CA" sz="3600" dirty="0"/>
              <a:t>, </a:t>
            </a:r>
            <a:r>
              <a:rPr lang="fr-CA" sz="3600" dirty="0" err="1"/>
              <a:t>there</a:t>
            </a:r>
            <a:r>
              <a:rPr lang="fr-CA" sz="3600" dirty="0"/>
              <a:t> </a:t>
            </a:r>
            <a:r>
              <a:rPr lang="fr-CA" sz="3600" dirty="0" err="1"/>
              <a:t>may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strong</a:t>
            </a:r>
            <a:r>
              <a:rPr lang="fr-CA" sz="3600" dirty="0"/>
              <a:t> </a:t>
            </a:r>
            <a:r>
              <a:rPr lang="fr-CA" sz="3600" dirty="0" err="1"/>
              <a:t>discrepancies</a:t>
            </a:r>
            <a:r>
              <a:rPr lang="fr-CA" sz="3600" dirty="0"/>
              <a:t> </a:t>
            </a:r>
            <a:r>
              <a:rPr lang="fr-CA" sz="3600" dirty="0" err="1"/>
              <a:t>between</a:t>
            </a:r>
            <a:r>
              <a:rPr lang="fr-CA" sz="3600" dirty="0"/>
              <a:t> services to </a:t>
            </a:r>
            <a:r>
              <a:rPr lang="fr-CA" sz="3600" dirty="0" err="1"/>
              <a:t>citizens</a:t>
            </a:r>
            <a:r>
              <a:rPr lang="fr-CA" sz="3600" dirty="0"/>
              <a:t> of </a:t>
            </a:r>
            <a:r>
              <a:rPr lang="fr-CA" sz="3600" dirty="0" err="1"/>
              <a:t>rich</a:t>
            </a:r>
            <a:r>
              <a:rPr lang="fr-CA" sz="3600" dirty="0"/>
              <a:t> provinces vs. </a:t>
            </a:r>
            <a:r>
              <a:rPr lang="fr-CA" sz="3600" dirty="0" err="1"/>
              <a:t>citizens</a:t>
            </a:r>
            <a:r>
              <a:rPr lang="fr-CA" sz="3600" dirty="0"/>
              <a:t> of </a:t>
            </a:r>
            <a:r>
              <a:rPr lang="fr-CA" sz="3600" dirty="0" err="1"/>
              <a:t>poor</a:t>
            </a:r>
            <a:r>
              <a:rPr lang="fr-CA" sz="3600" dirty="0"/>
              <a:t> provinces.</a:t>
            </a:r>
          </a:p>
          <a:p>
            <a:endParaRPr lang="fr-CA" sz="3600" dirty="0"/>
          </a:p>
          <a:p>
            <a:r>
              <a:rPr lang="fr-CA" sz="3600" dirty="0" err="1"/>
              <a:t>Equalization</a:t>
            </a:r>
            <a:r>
              <a:rPr lang="fr-CA" sz="3600" dirty="0"/>
              <a:t> </a:t>
            </a:r>
            <a:r>
              <a:rPr lang="fr-CA" sz="3600" dirty="0" err="1"/>
              <a:t>payments</a:t>
            </a:r>
            <a:r>
              <a:rPr lang="fr-CA" sz="3600" dirty="0"/>
              <a:t> serve to </a:t>
            </a:r>
            <a:r>
              <a:rPr lang="fr-CA" sz="3600" dirty="0" err="1"/>
              <a:t>remedy</a:t>
            </a:r>
            <a:r>
              <a:rPr lang="fr-CA" sz="3600" dirty="0"/>
              <a:t> </a:t>
            </a:r>
            <a:r>
              <a:rPr lang="fr-CA" sz="3600" dirty="0" err="1"/>
              <a:t>this</a:t>
            </a:r>
            <a:r>
              <a:rPr lang="fr-CA" sz="3600" dirty="0"/>
              <a:t> </a:t>
            </a:r>
            <a:r>
              <a:rPr lang="fr-CA" sz="3600" dirty="0" err="1"/>
              <a:t>problem</a:t>
            </a:r>
            <a:r>
              <a:rPr lang="fr-CA" sz="3600" dirty="0"/>
              <a:t>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370980424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 err="1"/>
              <a:t>Equalization</a:t>
            </a:r>
            <a:r>
              <a:rPr lang="fr-CA" sz="3200" dirty="0"/>
              <a:t> </a:t>
            </a:r>
            <a:r>
              <a:rPr lang="fr-CA" sz="3200" dirty="0" err="1"/>
              <a:t>payments</a:t>
            </a:r>
            <a:r>
              <a:rPr lang="fr-CA" sz="3200" dirty="0"/>
              <a:t> are </a:t>
            </a:r>
            <a:r>
              <a:rPr lang="fr-CA" sz="3200" dirty="0" err="1"/>
              <a:t>guaranteed</a:t>
            </a:r>
            <a:r>
              <a:rPr lang="fr-CA" sz="3200" dirty="0"/>
              <a:t> in the Constitution </a:t>
            </a:r>
            <a:r>
              <a:rPr lang="fr-CA" sz="3200" dirty="0" err="1"/>
              <a:t>since</a:t>
            </a:r>
            <a:r>
              <a:rPr lang="fr-CA" sz="3200" dirty="0"/>
              <a:t> 1982.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unconditional</a:t>
            </a:r>
            <a:r>
              <a:rPr lang="fr-CA" sz="3200" dirty="0"/>
              <a:t>, </a:t>
            </a:r>
            <a:r>
              <a:rPr lang="fr-CA" sz="3200" dirty="0" err="1"/>
              <a:t>meaning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cannot</a:t>
            </a:r>
            <a:r>
              <a:rPr lang="fr-CA" sz="3200" dirty="0"/>
              <a:t> </a:t>
            </a:r>
            <a:r>
              <a:rPr lang="fr-CA" sz="3200" dirty="0" err="1"/>
              <a:t>request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province do </a:t>
            </a:r>
            <a:r>
              <a:rPr lang="fr-CA" sz="3200" dirty="0" err="1"/>
              <a:t>something</a:t>
            </a:r>
            <a:r>
              <a:rPr lang="fr-CA" sz="3200" dirty="0"/>
              <a:t> (or </a:t>
            </a:r>
            <a:r>
              <a:rPr lang="fr-CA" sz="3200" dirty="0" err="1"/>
              <a:t>cease</a:t>
            </a:r>
            <a:r>
              <a:rPr lang="fr-CA" sz="3200" dirty="0"/>
              <a:t> to do </a:t>
            </a:r>
            <a:r>
              <a:rPr lang="fr-CA" sz="3200" dirty="0" err="1"/>
              <a:t>something</a:t>
            </a:r>
            <a:r>
              <a:rPr lang="fr-CA" sz="3200" dirty="0"/>
              <a:t>) to </a:t>
            </a:r>
            <a:r>
              <a:rPr lang="fr-CA" sz="3200" dirty="0" err="1"/>
              <a:t>receive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payment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has </a:t>
            </a:r>
            <a:r>
              <a:rPr lang="fr-CA" sz="3200" dirty="0" err="1"/>
              <a:t>led</a:t>
            </a:r>
            <a:r>
              <a:rPr lang="fr-CA" sz="3200" dirty="0"/>
              <a:t> </a:t>
            </a:r>
            <a:r>
              <a:rPr lang="fr-CA" sz="3200" dirty="0" err="1"/>
              <a:t>some</a:t>
            </a:r>
            <a:r>
              <a:rPr lang="fr-CA" sz="3200" dirty="0"/>
              <a:t> to </a:t>
            </a:r>
            <a:r>
              <a:rPr lang="fr-CA" sz="3200" dirty="0" err="1"/>
              <a:t>criticize</a:t>
            </a:r>
            <a:r>
              <a:rPr lang="fr-CA" sz="3200" dirty="0"/>
              <a:t> the program, </a:t>
            </a:r>
            <a:r>
              <a:rPr lang="fr-CA" sz="3200" dirty="0" err="1"/>
              <a:t>arguing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recipients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forced</a:t>
            </a:r>
            <a:r>
              <a:rPr lang="fr-CA" sz="3200" dirty="0"/>
              <a:t> to change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economy</a:t>
            </a:r>
            <a:r>
              <a:rPr lang="fr-CA" sz="3200" dirty="0"/>
              <a:t> to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more </a:t>
            </a:r>
            <a:r>
              <a:rPr lang="fr-CA" sz="3200" dirty="0" err="1"/>
              <a:t>competitive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21866828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lead to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heated</a:t>
            </a:r>
            <a:r>
              <a:rPr lang="fr-CA" dirty="0"/>
              <a:t> </a:t>
            </a:r>
            <a:r>
              <a:rPr lang="fr-CA" dirty="0" err="1"/>
              <a:t>debates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benefit</a:t>
            </a:r>
            <a:r>
              <a:rPr lang="fr-CA" dirty="0"/>
              <a:t> </a:t>
            </a:r>
            <a:r>
              <a:rPr lang="fr-CA" dirty="0" err="1"/>
              <a:t>poorer</a:t>
            </a:r>
            <a:r>
              <a:rPr lang="fr-CA" dirty="0"/>
              <a:t> provinces.</a:t>
            </a:r>
          </a:p>
          <a:p>
            <a:endParaRPr lang="fr-CA" dirty="0"/>
          </a:p>
          <a:p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rich</a:t>
            </a:r>
            <a:r>
              <a:rPr lang="fr-CA" dirty="0"/>
              <a:t> provinces </a:t>
            </a:r>
            <a:r>
              <a:rPr lang="fr-CA" dirty="0" err="1"/>
              <a:t>pay</a:t>
            </a:r>
            <a:r>
              <a:rPr lang="fr-CA" dirty="0"/>
              <a:t> taxes to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, but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nothing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614751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In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debates</a:t>
            </a:r>
            <a:r>
              <a:rPr lang="fr-CA" dirty="0"/>
              <a:t>, </a:t>
            </a:r>
            <a:r>
              <a:rPr lang="fr-CA" dirty="0" err="1"/>
              <a:t>recipient</a:t>
            </a:r>
            <a:r>
              <a:rPr lang="fr-CA" dirty="0"/>
              <a:t> provinces are </a:t>
            </a:r>
            <a:r>
              <a:rPr lang="fr-CA" dirty="0" err="1"/>
              <a:t>called</a:t>
            </a:r>
            <a:r>
              <a:rPr lang="fr-CA" dirty="0"/>
              <a:t> « have not provinces » and provinces </a:t>
            </a:r>
            <a:r>
              <a:rPr lang="fr-CA" dirty="0" err="1"/>
              <a:t>that</a:t>
            </a:r>
            <a:r>
              <a:rPr lang="fr-CA" dirty="0"/>
              <a:t> do not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 are </a:t>
            </a:r>
            <a:r>
              <a:rPr lang="fr-CA" dirty="0" err="1"/>
              <a:t>called</a:t>
            </a:r>
            <a:r>
              <a:rPr lang="fr-CA" dirty="0"/>
              <a:t> « have provinces ». </a:t>
            </a:r>
          </a:p>
          <a:p>
            <a:endParaRPr lang="fr-CA" dirty="0"/>
          </a:p>
          <a:p>
            <a:r>
              <a:rPr lang="fr-CA" dirty="0"/>
              <a:t>Have not provinces </a:t>
            </a:r>
            <a:r>
              <a:rPr lang="fr-CA" dirty="0" err="1"/>
              <a:t>receive</a:t>
            </a:r>
            <a:r>
              <a:rPr lang="fr-CA" dirty="0"/>
              <a:t> money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strength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economy</a:t>
            </a:r>
            <a:r>
              <a:rPr lang="fr-CA" dirty="0"/>
              <a:t>, but </a:t>
            </a:r>
            <a:r>
              <a:rPr lang="fr-CA" dirty="0" err="1"/>
              <a:t>also</a:t>
            </a:r>
            <a:r>
              <a:rPr lang="fr-CA" dirty="0"/>
              <a:t> the total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citizens</a:t>
            </a:r>
            <a:r>
              <a:rPr lang="fr-CA" dirty="0"/>
              <a:t> in the province.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goal of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fund</a:t>
            </a:r>
            <a:r>
              <a:rPr lang="fr-CA" dirty="0"/>
              <a:t> services, and social services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cost</a:t>
            </a:r>
            <a:r>
              <a:rPr lang="fr-CA" dirty="0"/>
              <a:t> more as the population </a:t>
            </a:r>
            <a:r>
              <a:rPr lang="fr-CA" dirty="0" err="1"/>
              <a:t>increases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0107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7D20-E4FF-458B-AC98-763A8FAE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BA5D-C4C5-4DAB-9C43-8997F9D1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186" cy="4667250"/>
          </a:xfrm>
        </p:spPr>
        <p:txBody>
          <a:bodyPr>
            <a:normAutofit fontScale="92500"/>
          </a:bodyPr>
          <a:lstStyle/>
          <a:p>
            <a:r>
              <a:rPr lang="fr-CA" dirty="0"/>
              <a:t>The </a:t>
            </a:r>
            <a:r>
              <a:rPr lang="fr-CA" dirty="0" err="1"/>
              <a:t>next</a:t>
            </a:r>
            <a:r>
              <a:rPr lang="fr-CA" dirty="0"/>
              <a:t> slide </a:t>
            </a:r>
            <a:r>
              <a:rPr lang="fr-CA" dirty="0" err="1"/>
              <a:t>illustrates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equalization</a:t>
            </a:r>
            <a:r>
              <a:rPr lang="fr-CA" dirty="0"/>
              <a:t> in the provinces’ finances. </a:t>
            </a:r>
          </a:p>
          <a:p>
            <a:r>
              <a:rPr lang="fr-CA" dirty="0"/>
              <a:t>The </a:t>
            </a:r>
            <a:r>
              <a:rPr lang="fr-CA" dirty="0" err="1"/>
              <a:t>red</a:t>
            </a:r>
            <a:r>
              <a:rPr lang="fr-CA" dirty="0"/>
              <a:t> bar </a:t>
            </a:r>
            <a:r>
              <a:rPr lang="fr-CA" dirty="0" err="1"/>
              <a:t>illustrate</a:t>
            </a:r>
            <a:r>
              <a:rPr lang="fr-CA" dirty="0"/>
              <a:t> the </a:t>
            </a:r>
            <a:r>
              <a:rPr lang="fr-CA" dirty="0" err="1"/>
              <a:t>ability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province to </a:t>
            </a:r>
            <a:r>
              <a:rPr lang="fr-CA" dirty="0" err="1"/>
              <a:t>generate</a:t>
            </a:r>
            <a:r>
              <a:rPr lang="fr-CA" dirty="0"/>
              <a:t> revenue per capita on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,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. It shows big </a:t>
            </a:r>
            <a:r>
              <a:rPr lang="fr-CA" dirty="0" err="1"/>
              <a:t>differences</a:t>
            </a:r>
            <a:r>
              <a:rPr lang="fr-CA" dirty="0"/>
              <a:t> (Alberta </a:t>
            </a:r>
            <a:r>
              <a:rPr lang="fr-CA" dirty="0" err="1"/>
              <a:t>is</a:t>
            </a:r>
            <a:r>
              <a:rPr lang="fr-CA" dirty="0"/>
              <a:t> about </a:t>
            </a:r>
            <a:r>
              <a:rPr lang="fr-CA" dirty="0" err="1"/>
              <a:t>twice</a:t>
            </a:r>
            <a:r>
              <a:rPr lang="fr-CA" dirty="0"/>
              <a:t> as high as PEI). </a:t>
            </a:r>
          </a:p>
          <a:p>
            <a:r>
              <a:rPr lang="fr-CA" dirty="0"/>
              <a:t>The </a:t>
            </a:r>
            <a:r>
              <a:rPr lang="fr-CA" dirty="0" err="1"/>
              <a:t>blue</a:t>
            </a:r>
            <a:r>
              <a:rPr lang="fr-CA" dirty="0"/>
              <a:t> bars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effect</a:t>
            </a:r>
            <a:r>
              <a:rPr lang="fr-CA" dirty="0"/>
              <a:t> of </a:t>
            </a:r>
            <a:r>
              <a:rPr lang="fr-CA" dirty="0" err="1"/>
              <a:t>equalization</a:t>
            </a:r>
            <a:r>
              <a:rPr lang="fr-CA" dirty="0"/>
              <a:t>. It shows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equalization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help have-not provinces </a:t>
            </a:r>
            <a:r>
              <a:rPr lang="fr-CA" dirty="0" err="1"/>
              <a:t>reach</a:t>
            </a:r>
            <a:r>
              <a:rPr lang="fr-CA" dirty="0"/>
              <a:t> a minimal Canadian standard. Have provinces do not </a:t>
            </a:r>
            <a:r>
              <a:rPr lang="fr-CA" dirty="0" err="1"/>
              <a:t>receive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payment</a:t>
            </a:r>
            <a:r>
              <a:rPr lang="fr-CA" dirty="0"/>
              <a:t>, but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remain</a:t>
            </a:r>
            <a:r>
              <a:rPr lang="fr-CA" dirty="0"/>
              <a:t> </a:t>
            </a:r>
            <a:r>
              <a:rPr lang="fr-CA" dirty="0" err="1"/>
              <a:t>above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Canadian standard (BC, AB, SASK, NL). </a:t>
            </a:r>
          </a:p>
          <a:p>
            <a:r>
              <a:rPr lang="fr-CA" dirty="0"/>
              <a:t>The value of </a:t>
            </a:r>
            <a:r>
              <a:rPr lang="fr-CA" dirty="0" err="1"/>
              <a:t>equalization</a:t>
            </a:r>
            <a:r>
              <a:rPr lang="fr-CA" dirty="0"/>
              <a:t> per capita for </a:t>
            </a:r>
            <a:r>
              <a:rPr lang="fr-CA" dirty="0" err="1"/>
              <a:t>each</a:t>
            </a:r>
            <a:r>
              <a:rPr lang="fr-CA" dirty="0"/>
              <a:t> province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found</a:t>
            </a:r>
            <a:r>
              <a:rPr lang="fr-CA" dirty="0"/>
              <a:t> at the </a:t>
            </a:r>
            <a:r>
              <a:rPr lang="fr-CA" dirty="0" err="1"/>
              <a:t>bottom</a:t>
            </a:r>
            <a:r>
              <a:rPr lang="fr-CA" dirty="0"/>
              <a:t> of the graph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r>
              <a:rPr lang="fr-CA" dirty="0" err="1"/>
              <a:t>Credit</a:t>
            </a:r>
            <a:r>
              <a:rPr lang="fr-CA" dirty="0"/>
              <a:t> for the graphs go to Prof. Trevor Tombe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University</a:t>
            </a:r>
            <a:r>
              <a:rPr lang="fr-CA" dirty="0"/>
              <a:t> of Calgary.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48428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0D41-D983-49B5-BAB9-851E97B7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C4391-2958-4032-804D-D48A5027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31" y="859631"/>
            <a:ext cx="9609138" cy="4804569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DA14AA0-B814-48C4-ABE7-845E1E97A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452213"/>
            <a:ext cx="9753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An </a:t>
            </a:r>
            <a:r>
              <a:rPr lang="fr-CA" dirty="0" err="1"/>
              <a:t>equal</a:t>
            </a:r>
            <a:r>
              <a:rPr lang="fr-CA" dirty="0"/>
              <a:t>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have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senators</a:t>
            </a:r>
            <a:r>
              <a:rPr lang="fr-CA" dirty="0"/>
              <a:t> for </a:t>
            </a:r>
            <a:r>
              <a:rPr lang="fr-CA" dirty="0" err="1"/>
              <a:t>each</a:t>
            </a:r>
            <a:r>
              <a:rPr lang="fr-CA" dirty="0"/>
              <a:t> province.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reasoning</a:t>
            </a:r>
            <a:r>
              <a:rPr lang="fr-CA" dirty="0"/>
              <a:t> </a:t>
            </a:r>
            <a:r>
              <a:rPr lang="fr-CA" dirty="0" err="1"/>
              <a:t>behind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the House of Commons </a:t>
            </a:r>
            <a:r>
              <a:rPr lang="fr-CA" dirty="0" err="1"/>
              <a:t>represents</a:t>
            </a:r>
            <a:r>
              <a:rPr lang="fr-CA" dirty="0"/>
              <a:t> the people,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the provinces, and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all have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3313998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D1E9-4EC6-46AA-8412-E77FAB1B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95E7-CB8D-432D-96C1-7C65C6B3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06088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Another</a:t>
            </a:r>
            <a:r>
              <a:rPr lang="fr-CA" dirty="0"/>
              <a:t> aspect of fiscal </a:t>
            </a:r>
            <a:r>
              <a:rPr lang="fr-CA" dirty="0" err="1"/>
              <a:t>federalism</a:t>
            </a:r>
            <a:r>
              <a:rPr lang="fr-CA" dirty="0"/>
              <a:t> touches </a:t>
            </a:r>
            <a:r>
              <a:rPr lang="fr-CA" dirty="0" err="1"/>
              <a:t>upon</a:t>
            </a:r>
            <a:r>
              <a:rPr lang="fr-CA" dirty="0"/>
              <a:t> the </a:t>
            </a:r>
            <a:r>
              <a:rPr lang="fr-CA" dirty="0" err="1"/>
              <a:t>idea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government’s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power. </a:t>
            </a:r>
          </a:p>
          <a:p>
            <a:endParaRPr lang="fr-CA" dirty="0"/>
          </a:p>
          <a:p>
            <a:r>
              <a:rPr lang="en-US" dirty="0"/>
              <a:t>The federal spending power in Canada has been defined as “the power of Parliament to make payments to people or institutions or governments for purposes on which it [Parliament] does not necessarily have the power to legislate.”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803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in </a:t>
            </a:r>
            <a:r>
              <a:rPr lang="fr-CA" dirty="0" err="1"/>
              <a:t>layman’s</a:t>
            </a:r>
            <a:r>
              <a:rPr lang="fr-CA" dirty="0"/>
              <a:t> </a:t>
            </a:r>
            <a:r>
              <a:rPr lang="fr-CA" dirty="0" err="1"/>
              <a:t>terms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spend</a:t>
            </a:r>
            <a:r>
              <a:rPr lang="fr-CA" dirty="0"/>
              <a:t> money in areas of </a:t>
            </a:r>
            <a:r>
              <a:rPr lang="fr-CA" dirty="0" err="1"/>
              <a:t>jurisdictions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not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give</a:t>
            </a:r>
            <a:r>
              <a:rPr lang="fr-CA" dirty="0"/>
              <a:t> money to </a:t>
            </a:r>
            <a:r>
              <a:rPr lang="fr-CA" dirty="0" err="1"/>
              <a:t>postsecondary</a:t>
            </a:r>
            <a:r>
              <a:rPr lang="fr-CA" dirty="0"/>
              <a:t> </a:t>
            </a:r>
            <a:r>
              <a:rPr lang="fr-CA" dirty="0" err="1"/>
              <a:t>students</a:t>
            </a:r>
            <a:r>
              <a:rPr lang="fr-CA" dirty="0"/>
              <a:t> in the </a:t>
            </a:r>
            <a:r>
              <a:rPr lang="fr-CA" dirty="0" err="1"/>
              <a:t>form</a:t>
            </a:r>
            <a:r>
              <a:rPr lang="fr-CA" dirty="0"/>
              <a:t> of </a:t>
            </a:r>
            <a:r>
              <a:rPr lang="fr-CA" dirty="0" err="1"/>
              <a:t>scholarships</a:t>
            </a:r>
            <a:r>
              <a:rPr lang="fr-CA" dirty="0"/>
              <a:t> or </a:t>
            </a:r>
            <a:r>
              <a:rPr lang="fr-CA" dirty="0" err="1"/>
              <a:t>contribute</a:t>
            </a:r>
            <a:r>
              <a:rPr lang="fr-CA" dirty="0"/>
              <a:t> to </a:t>
            </a:r>
            <a:r>
              <a:rPr lang="fr-CA" dirty="0" err="1"/>
              <a:t>healthcare</a:t>
            </a:r>
            <a:r>
              <a:rPr lang="fr-CA" dirty="0"/>
              <a:t>.  </a:t>
            </a:r>
          </a:p>
          <a:p>
            <a:endParaRPr lang="fr-CA" dirty="0"/>
          </a:p>
          <a:p>
            <a:r>
              <a:rPr lang="fr-CA" dirty="0"/>
              <a:t>As long as </a:t>
            </a:r>
            <a:r>
              <a:rPr lang="fr-CA" dirty="0" err="1"/>
              <a:t>federal</a:t>
            </a:r>
            <a:r>
              <a:rPr lang="fr-CA" dirty="0"/>
              <a:t> programs </a:t>
            </a:r>
            <a:r>
              <a:rPr lang="fr-CA" dirty="0" err="1"/>
              <a:t>involve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money but not influence </a:t>
            </a:r>
            <a:r>
              <a:rPr lang="fr-CA" dirty="0" err="1"/>
              <a:t>legislation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acceptable </a:t>
            </a:r>
            <a:r>
              <a:rPr lang="fr-CA" dirty="0" err="1"/>
              <a:t>according</a:t>
            </a:r>
            <a:r>
              <a:rPr lang="fr-CA" dirty="0"/>
              <a:t> to the doctrine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power. </a:t>
            </a:r>
          </a:p>
        </p:txBody>
      </p:sp>
    </p:spTree>
    <p:extLst>
      <p:ext uri="{BB962C8B-B14F-4D97-AF65-F5344CB8AC3E}">
        <p14:creationId xmlns:p14="http://schemas.microsoft.com/office/powerpoint/2010/main" val="261113633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recognized</a:t>
            </a:r>
            <a:r>
              <a:rPr lang="fr-CA" dirty="0"/>
              <a:t> </a:t>
            </a:r>
            <a:r>
              <a:rPr lang="fr-CA" dirty="0" err="1"/>
              <a:t>explicitly</a:t>
            </a:r>
            <a:r>
              <a:rPr lang="fr-CA" dirty="0"/>
              <a:t> in the Constitution.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has been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extensively</a:t>
            </a:r>
            <a:r>
              <a:rPr lang="fr-CA" dirty="0"/>
              <a:t> by Canadian </a:t>
            </a:r>
            <a:r>
              <a:rPr lang="fr-CA" dirty="0" err="1"/>
              <a:t>governments</a:t>
            </a:r>
            <a:r>
              <a:rPr lang="fr-CA" dirty="0"/>
              <a:t> at least </a:t>
            </a:r>
            <a:r>
              <a:rPr lang="fr-CA" dirty="0" err="1"/>
              <a:t>since</a:t>
            </a:r>
            <a:r>
              <a:rPr lang="fr-CA" dirty="0"/>
              <a:t> the middle of the 20th century. </a:t>
            </a:r>
          </a:p>
          <a:p>
            <a:endParaRPr lang="fr-CA" dirty="0"/>
          </a:p>
          <a:p>
            <a:r>
              <a:rPr lang="fr-CA" dirty="0"/>
              <a:t>It has </a:t>
            </a:r>
            <a:r>
              <a:rPr lang="fr-CA" dirty="0" err="1"/>
              <a:t>never</a:t>
            </a:r>
            <a:r>
              <a:rPr lang="fr-CA" dirty="0"/>
              <a:t> been </a:t>
            </a:r>
            <a:r>
              <a:rPr lang="fr-CA" dirty="0" err="1"/>
              <a:t>directly</a:t>
            </a:r>
            <a:r>
              <a:rPr lang="fr-CA" dirty="0"/>
              <a:t> </a:t>
            </a:r>
            <a:r>
              <a:rPr lang="fr-CA" dirty="0" err="1"/>
              <a:t>challenged</a:t>
            </a:r>
            <a:r>
              <a:rPr lang="fr-CA" dirty="0"/>
              <a:t> in the Supreme Court.</a:t>
            </a:r>
          </a:p>
        </p:txBody>
      </p:sp>
    </p:spTree>
    <p:extLst>
      <p:ext uri="{BB962C8B-B14F-4D97-AF65-F5344CB8AC3E}">
        <p14:creationId xmlns:p14="http://schemas.microsoft.com/office/powerpoint/2010/main" val="364190323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seem</a:t>
            </a:r>
            <a:r>
              <a:rPr lang="fr-CA" dirty="0"/>
              <a:t> </a:t>
            </a:r>
            <a:r>
              <a:rPr lang="fr-CA" dirty="0" err="1"/>
              <a:t>completely</a:t>
            </a:r>
            <a:r>
              <a:rPr lang="fr-CA" dirty="0"/>
              <a:t> fine at first.</a:t>
            </a:r>
          </a:p>
          <a:p>
            <a:endParaRPr lang="fr-CA" dirty="0"/>
          </a:p>
          <a:p>
            <a:r>
              <a:rPr lang="fr-CA" dirty="0"/>
              <a:t>If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giving</a:t>
            </a:r>
            <a:r>
              <a:rPr lang="fr-CA" dirty="0"/>
              <a:t> money </a:t>
            </a:r>
            <a:r>
              <a:rPr lang="fr-CA" dirty="0" err="1"/>
              <a:t>away</a:t>
            </a:r>
            <a:r>
              <a:rPr lang="fr-CA" dirty="0"/>
              <a:t> to provinces,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complain</a:t>
            </a:r>
            <a:r>
              <a:rPr lang="fr-CA" dirty="0"/>
              <a:t>?</a:t>
            </a:r>
          </a:p>
          <a:p>
            <a:endParaRPr lang="fr-CA" dirty="0"/>
          </a:p>
          <a:p>
            <a:r>
              <a:rPr lang="fr-CA" dirty="0"/>
              <a:t>One issue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associate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payments</a:t>
            </a:r>
            <a:r>
              <a:rPr lang="fr-CA" dirty="0"/>
              <a:t> to certain conditions.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can influence provinces to </a:t>
            </a:r>
            <a:r>
              <a:rPr lang="fr-CA" dirty="0" err="1"/>
              <a:t>adopt</a:t>
            </a:r>
            <a:r>
              <a:rPr lang="fr-CA" dirty="0"/>
              <a:t> programs </a:t>
            </a:r>
            <a:r>
              <a:rPr lang="fr-CA" dirty="0" err="1"/>
              <a:t>that</a:t>
            </a:r>
            <a:r>
              <a:rPr lang="fr-CA" dirty="0"/>
              <a:t> are not the </a:t>
            </a:r>
            <a:r>
              <a:rPr lang="fr-CA" dirty="0" err="1"/>
              <a:t>ones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population </a:t>
            </a:r>
            <a:r>
              <a:rPr lang="fr-CA" dirty="0" err="1"/>
              <a:t>wants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8188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an indirect </a:t>
            </a:r>
            <a:r>
              <a:rPr lang="fr-CA" dirty="0" err="1"/>
              <a:t>way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influence provincial </a:t>
            </a:r>
            <a:r>
              <a:rPr lang="fr-CA" dirty="0" err="1"/>
              <a:t>policy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can do </a:t>
            </a:r>
            <a:r>
              <a:rPr lang="fr-CA" dirty="0" err="1"/>
              <a:t>so</a:t>
            </a:r>
            <a:r>
              <a:rPr lang="fr-CA" dirty="0"/>
              <a:t> by </a:t>
            </a:r>
            <a:r>
              <a:rPr lang="fr-CA" dirty="0" err="1"/>
              <a:t>imposing</a:t>
            </a:r>
            <a:r>
              <a:rPr lang="fr-CA" dirty="0"/>
              <a:t> national standards, and </a:t>
            </a:r>
            <a:r>
              <a:rPr lang="fr-CA" dirty="0" err="1"/>
              <a:t>letting</a:t>
            </a:r>
            <a:r>
              <a:rPr lang="fr-CA" dirty="0"/>
              <a:t> provinces </a:t>
            </a:r>
            <a:r>
              <a:rPr lang="fr-CA" dirty="0" err="1"/>
              <a:t>choose</a:t>
            </a:r>
            <a:r>
              <a:rPr lang="fr-CA" dirty="0"/>
              <a:t> the </a:t>
            </a:r>
            <a:r>
              <a:rPr lang="fr-CA" dirty="0" err="1"/>
              <a:t>means</a:t>
            </a:r>
            <a:r>
              <a:rPr lang="fr-CA" dirty="0"/>
              <a:t> of </a:t>
            </a:r>
            <a:r>
              <a:rPr lang="fr-CA" dirty="0" err="1"/>
              <a:t>attaining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standards.</a:t>
            </a:r>
          </a:p>
          <a:p>
            <a:endParaRPr lang="fr-CA" dirty="0"/>
          </a:p>
          <a:p>
            <a:r>
              <a:rPr lang="fr-CA" dirty="0"/>
              <a:t>It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outright</a:t>
            </a:r>
            <a:r>
              <a:rPr lang="fr-CA" dirty="0"/>
              <a:t> state </a:t>
            </a:r>
            <a:r>
              <a:rPr lang="fr-CA" dirty="0" err="1"/>
              <a:t>what</a:t>
            </a:r>
            <a:r>
              <a:rPr lang="fr-CA" dirty="0"/>
              <a:t> the new </a:t>
            </a:r>
            <a:r>
              <a:rPr lang="fr-CA" dirty="0" err="1"/>
              <a:t>policy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threaten</a:t>
            </a:r>
            <a:r>
              <a:rPr lang="fr-CA" dirty="0"/>
              <a:t> the division of power </a:t>
            </a:r>
            <a:r>
              <a:rPr lang="fr-CA" dirty="0" err="1"/>
              <a:t>between</a:t>
            </a:r>
            <a:r>
              <a:rPr lang="fr-CA" dirty="0"/>
              <a:t> the provinces and </a:t>
            </a:r>
            <a:r>
              <a:rPr lang="fr-CA" dirty="0" err="1"/>
              <a:t>equality</a:t>
            </a:r>
            <a:r>
              <a:rPr lang="fr-CA" dirty="0"/>
              <a:t> of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orders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2871177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an issue in a </a:t>
            </a:r>
            <a:r>
              <a:rPr lang="fr-CA" dirty="0" err="1"/>
              <a:t>context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provinces have </a:t>
            </a:r>
            <a:r>
              <a:rPr lang="fr-CA" dirty="0" err="1"/>
              <a:t>limited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and </a:t>
            </a:r>
            <a:r>
              <a:rPr lang="fr-CA" dirty="0" err="1"/>
              <a:t>growing</a:t>
            </a:r>
            <a:r>
              <a:rPr lang="fr-CA" dirty="0"/>
              <a:t> </a:t>
            </a:r>
            <a:r>
              <a:rPr lang="fr-CA" dirty="0" err="1"/>
              <a:t>expenses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a situation, provinces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really</a:t>
            </a:r>
            <a:r>
              <a:rPr lang="fr-CA" dirty="0"/>
              <a:t> have the </a:t>
            </a:r>
            <a:r>
              <a:rPr lang="fr-CA" dirty="0" err="1"/>
              <a:t>possibility</a:t>
            </a:r>
            <a:r>
              <a:rPr lang="fr-CA" dirty="0"/>
              <a:t> to </a:t>
            </a:r>
            <a:r>
              <a:rPr lang="fr-CA" dirty="0" err="1"/>
              <a:t>say</a:t>
            </a:r>
            <a:r>
              <a:rPr lang="fr-CA" dirty="0"/>
              <a:t> no to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transfers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gets</a:t>
            </a:r>
            <a:r>
              <a:rPr lang="fr-CA" dirty="0"/>
              <a:t> the power to influence provincial </a:t>
            </a:r>
            <a:r>
              <a:rPr lang="fr-CA" dirty="0" err="1"/>
              <a:t>policy</a:t>
            </a:r>
            <a:r>
              <a:rPr lang="fr-CA" dirty="0"/>
              <a:t> or force the provinces to have a </a:t>
            </a:r>
            <a:r>
              <a:rPr lang="fr-CA" dirty="0" err="1"/>
              <a:t>deficit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812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could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provinces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just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taxes to </a:t>
            </a:r>
            <a:r>
              <a:rPr lang="fr-CA" dirty="0" err="1"/>
              <a:t>fund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programs. </a:t>
            </a:r>
          </a:p>
          <a:p>
            <a:endParaRPr lang="fr-CA" dirty="0"/>
          </a:p>
          <a:p>
            <a:r>
              <a:rPr lang="fr-CA" dirty="0"/>
              <a:t>There are </a:t>
            </a:r>
            <a:r>
              <a:rPr lang="fr-CA" dirty="0" err="1"/>
              <a:t>two</a:t>
            </a:r>
            <a:r>
              <a:rPr lang="fr-CA" dirty="0"/>
              <a:t> obstacles to </a:t>
            </a:r>
            <a:r>
              <a:rPr lang="fr-CA" dirty="0" err="1"/>
              <a:t>this</a:t>
            </a:r>
            <a:r>
              <a:rPr lang="fr-CA" dirty="0"/>
              <a:t>: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already</a:t>
            </a:r>
            <a:r>
              <a:rPr lang="fr-CA" dirty="0"/>
              <a:t> taxes </a:t>
            </a:r>
            <a:r>
              <a:rPr lang="fr-CA" dirty="0" err="1"/>
              <a:t>citizens</a:t>
            </a:r>
            <a:r>
              <a:rPr lang="fr-CA" dirty="0"/>
              <a:t>, and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limit</a:t>
            </a:r>
            <a:r>
              <a:rPr lang="fr-CA" dirty="0"/>
              <a:t> to how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citizens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taxed</a:t>
            </a:r>
            <a:r>
              <a:rPr lang="fr-CA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Some</a:t>
            </a:r>
            <a:r>
              <a:rPr lang="fr-CA" dirty="0"/>
              <a:t> provinces are </a:t>
            </a:r>
            <a:r>
              <a:rPr lang="fr-CA" dirty="0" err="1"/>
              <a:t>too</a:t>
            </a:r>
            <a:r>
              <a:rPr lang="fr-CA" dirty="0"/>
              <a:t> </a:t>
            </a:r>
            <a:r>
              <a:rPr lang="fr-CA" dirty="0" err="1"/>
              <a:t>poor</a:t>
            </a:r>
            <a:r>
              <a:rPr lang="fr-CA" dirty="0"/>
              <a:t> to </a:t>
            </a:r>
            <a:r>
              <a:rPr lang="fr-CA" dirty="0" err="1"/>
              <a:t>generate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taxes.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rely</a:t>
            </a:r>
            <a:r>
              <a:rPr lang="fr-CA" dirty="0"/>
              <a:t> on </a:t>
            </a:r>
            <a:r>
              <a:rPr lang="fr-CA" dirty="0" err="1"/>
              <a:t>outside</a:t>
            </a:r>
            <a:r>
              <a:rPr lang="fr-CA" dirty="0"/>
              <a:t> </a:t>
            </a:r>
            <a:r>
              <a:rPr lang="fr-CA" dirty="0" err="1"/>
              <a:t>funding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6266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thus</a:t>
            </a:r>
            <a:r>
              <a:rPr lang="fr-CA" dirty="0"/>
              <a:t> leads to a </a:t>
            </a:r>
            <a:r>
              <a:rPr lang="fr-CA" dirty="0" err="1"/>
              <a:t>conundrum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 one </a:t>
            </a:r>
            <a:r>
              <a:rPr lang="fr-CA" dirty="0" err="1"/>
              <a:t>side</a:t>
            </a:r>
            <a:r>
              <a:rPr lang="fr-CA" dirty="0"/>
              <a:t>, the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ensures</a:t>
            </a:r>
            <a:r>
              <a:rPr lang="fr-CA" dirty="0"/>
              <a:t> national standards and </a:t>
            </a:r>
            <a:r>
              <a:rPr lang="fr-CA" dirty="0" err="1"/>
              <a:t>contributes</a:t>
            </a:r>
            <a:r>
              <a:rPr lang="fr-CA" dirty="0"/>
              <a:t> to </a:t>
            </a:r>
            <a:r>
              <a:rPr lang="fr-CA" dirty="0" err="1"/>
              <a:t>equality</a:t>
            </a:r>
            <a:r>
              <a:rPr lang="fr-CA" dirty="0"/>
              <a:t> </a:t>
            </a:r>
            <a:r>
              <a:rPr lang="fr-CA" dirty="0" err="1"/>
              <a:t>among</a:t>
            </a:r>
            <a:r>
              <a:rPr lang="fr-CA" dirty="0"/>
              <a:t> the provinces. </a:t>
            </a:r>
          </a:p>
          <a:p>
            <a:endParaRPr lang="fr-CA" dirty="0"/>
          </a:p>
          <a:p>
            <a:r>
              <a:rPr lang="fr-CA" dirty="0"/>
              <a:t>On the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side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endangers</a:t>
            </a:r>
            <a:r>
              <a:rPr lang="fr-CA" dirty="0"/>
              <a:t> the </a:t>
            </a:r>
            <a:r>
              <a:rPr lang="fr-CA" dirty="0" err="1"/>
              <a:t>sovereignty</a:t>
            </a:r>
            <a:r>
              <a:rPr lang="fr-CA" dirty="0"/>
              <a:t> of provinces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jurisdictions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067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important uses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power </a:t>
            </a:r>
            <a:r>
              <a:rPr lang="fr-CA" dirty="0" err="1"/>
              <a:t>target</a:t>
            </a:r>
            <a:r>
              <a:rPr lang="fr-CA" dirty="0"/>
              <a:t> </a:t>
            </a:r>
            <a:r>
              <a:rPr lang="fr-CA" dirty="0" err="1"/>
              <a:t>healthcare</a:t>
            </a:r>
            <a:r>
              <a:rPr lang="fr-CA" dirty="0"/>
              <a:t> and social </a:t>
            </a:r>
            <a:r>
              <a:rPr lang="fr-CA" dirty="0" err="1"/>
              <a:t>welfare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Canada </a:t>
            </a:r>
            <a:r>
              <a:rPr lang="fr-CA" dirty="0" err="1"/>
              <a:t>Health</a:t>
            </a:r>
            <a:r>
              <a:rPr lang="fr-CA" dirty="0"/>
              <a:t> Transfer (CHT),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provinces to </a:t>
            </a:r>
            <a:r>
              <a:rPr lang="fr-CA" dirty="0" err="1"/>
              <a:t>meet</a:t>
            </a:r>
            <a:r>
              <a:rPr lang="fr-CA" dirty="0"/>
              <a:t> the standards of the Canada </a:t>
            </a:r>
            <a:r>
              <a:rPr lang="fr-CA" dirty="0" err="1"/>
              <a:t>Health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Canada Social Transfer (CST),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provinces to </a:t>
            </a:r>
            <a:r>
              <a:rPr lang="fr-CA" dirty="0" err="1"/>
              <a:t>distribute</a:t>
            </a:r>
            <a:r>
              <a:rPr lang="fr-CA" dirty="0"/>
              <a:t> social assistance to all </a:t>
            </a:r>
            <a:r>
              <a:rPr lang="fr-CA" dirty="0" err="1"/>
              <a:t>residents</a:t>
            </a:r>
            <a:r>
              <a:rPr lang="fr-CA" dirty="0"/>
              <a:t> </a:t>
            </a:r>
            <a:r>
              <a:rPr lang="fr-CA" dirty="0" err="1"/>
              <a:t>without</a:t>
            </a:r>
            <a:r>
              <a:rPr lang="fr-CA" dirty="0"/>
              <a:t> minimum </a:t>
            </a:r>
            <a:r>
              <a:rPr lang="fr-CA" dirty="0" err="1"/>
              <a:t>residency</a:t>
            </a:r>
            <a:r>
              <a:rPr lang="fr-CA" dirty="0"/>
              <a:t> </a:t>
            </a:r>
            <a:r>
              <a:rPr lang="fr-CA" dirty="0" err="1"/>
              <a:t>requirements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9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518-DF23-4E47-9EFF-5FB4D50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8D35-AAAE-47B2-89E1-E04445F1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favoured</a:t>
            </a:r>
            <a:r>
              <a:rPr lang="fr-CA" dirty="0"/>
              <a:t> in </a:t>
            </a:r>
            <a:r>
              <a:rPr lang="fr-CA" dirty="0" err="1"/>
              <a:t>small</a:t>
            </a:r>
            <a:r>
              <a:rPr lang="fr-CA" dirty="0"/>
              <a:t> provinces,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reduce</a:t>
            </a:r>
            <a:r>
              <a:rPr lang="fr-CA" dirty="0"/>
              <a:t> the </a:t>
            </a:r>
            <a:r>
              <a:rPr lang="fr-CA" dirty="0" err="1"/>
              <a:t>weight</a:t>
            </a:r>
            <a:r>
              <a:rPr lang="fr-CA" dirty="0"/>
              <a:t> of Ontario and </a:t>
            </a:r>
            <a:r>
              <a:rPr lang="fr-CA" dirty="0" err="1"/>
              <a:t>Quebec</a:t>
            </a:r>
            <a:r>
              <a:rPr lang="fr-CA" dirty="0"/>
              <a:t> (24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). </a:t>
            </a:r>
          </a:p>
          <a:p>
            <a:endParaRPr lang="en-US" dirty="0"/>
          </a:p>
          <a:p>
            <a:r>
              <a:rPr lang="fr-CA" dirty="0"/>
              <a:t>The West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favourable</a:t>
            </a:r>
            <a:r>
              <a:rPr lang="fr-CA" dirty="0"/>
              <a:t> to </a:t>
            </a:r>
            <a:r>
              <a:rPr lang="fr-CA" dirty="0" err="1"/>
              <a:t>this</a:t>
            </a:r>
            <a:r>
              <a:rPr lang="fr-CA" dirty="0"/>
              <a:t> change.</a:t>
            </a:r>
          </a:p>
          <a:p>
            <a:endParaRPr lang="fr-CA" dirty="0"/>
          </a:p>
          <a:p>
            <a:r>
              <a:rPr lang="fr-CA" dirty="0"/>
              <a:t>Right </a:t>
            </a:r>
            <a:r>
              <a:rPr lang="fr-CA" dirty="0" err="1"/>
              <a:t>now</a:t>
            </a:r>
            <a:r>
              <a:rPr lang="fr-CA" dirty="0"/>
              <a:t>, British Columbia and Alberta have 6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New-Brunswick and Nova Scotia have 10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1367115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Other</a:t>
            </a:r>
            <a:r>
              <a:rPr lang="fr-CA" dirty="0"/>
              <a:t> programs are </a:t>
            </a:r>
            <a:r>
              <a:rPr lang="fr-CA" dirty="0" err="1"/>
              <a:t>referred</a:t>
            </a:r>
            <a:r>
              <a:rPr lang="fr-CA" dirty="0"/>
              <a:t> to as </a:t>
            </a:r>
            <a:r>
              <a:rPr lang="fr-CA" dirty="0" err="1"/>
              <a:t>shared</a:t>
            </a:r>
            <a:r>
              <a:rPr lang="fr-CA" dirty="0"/>
              <a:t> programs.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such</a:t>
            </a:r>
            <a:r>
              <a:rPr lang="fr-CA" dirty="0"/>
              <a:t> programs,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50% and the province the </a:t>
            </a:r>
            <a:r>
              <a:rPr lang="fr-CA" dirty="0" err="1"/>
              <a:t>other</a:t>
            </a:r>
            <a:r>
              <a:rPr lang="fr-CA" dirty="0"/>
              <a:t> 50%. </a:t>
            </a:r>
          </a:p>
          <a:p>
            <a:endParaRPr lang="fr-CA" dirty="0"/>
          </a:p>
          <a:p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cost</a:t>
            </a:r>
            <a:r>
              <a:rPr lang="fr-CA" dirty="0"/>
              <a:t> programs are </a:t>
            </a:r>
            <a:r>
              <a:rPr lang="fr-CA" dirty="0" err="1"/>
              <a:t>criticized</a:t>
            </a:r>
            <a:r>
              <a:rPr lang="fr-CA" dirty="0"/>
              <a:t> by provinces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force </a:t>
            </a:r>
            <a:r>
              <a:rPr lang="fr-CA" dirty="0" err="1"/>
              <a:t>them</a:t>
            </a:r>
            <a:r>
              <a:rPr lang="fr-CA" dirty="0"/>
              <a:t> to </a:t>
            </a:r>
            <a:r>
              <a:rPr lang="fr-CA" dirty="0" err="1"/>
              <a:t>adopt</a:t>
            </a:r>
            <a:r>
              <a:rPr lang="fr-CA" dirty="0"/>
              <a:t> and </a:t>
            </a:r>
            <a:r>
              <a:rPr lang="fr-CA" dirty="0" err="1"/>
              <a:t>fund</a:t>
            </a:r>
            <a:r>
              <a:rPr lang="fr-CA" dirty="0"/>
              <a:t> the </a:t>
            </a:r>
            <a:r>
              <a:rPr lang="fr-CA" dirty="0" err="1"/>
              <a:t>priorities</a:t>
            </a:r>
            <a:r>
              <a:rPr lang="fr-CA" dirty="0"/>
              <a:t> of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0847275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4D8C-B41C-4211-BA55-5A9AA570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83E3-ACF0-470B-BDD2-2E43E619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These</a:t>
            </a:r>
            <a:r>
              <a:rPr lang="fr-CA" dirty="0"/>
              <a:t> programs have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provinces to argue for the right to opt-out of </a:t>
            </a:r>
            <a:r>
              <a:rPr lang="fr-CA" dirty="0" err="1"/>
              <a:t>such</a:t>
            </a:r>
            <a:r>
              <a:rPr lang="fr-CA" dirty="0"/>
              <a:t> programs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funds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Their</a:t>
            </a:r>
            <a:r>
              <a:rPr lang="fr-CA" dirty="0"/>
              <a:t> argument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spending</a:t>
            </a:r>
            <a:r>
              <a:rPr lang="fr-CA" dirty="0"/>
              <a:t> in provincial </a:t>
            </a:r>
            <a:r>
              <a:rPr lang="fr-CA" dirty="0" err="1"/>
              <a:t>jurisdictions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</a:t>
            </a:r>
            <a:r>
              <a:rPr lang="fr-CA" dirty="0" err="1"/>
              <a:t>funds</a:t>
            </a:r>
            <a:r>
              <a:rPr lang="fr-CA" dirty="0"/>
              <a:t> </a:t>
            </a:r>
            <a:r>
              <a:rPr lang="fr-CA" dirty="0" err="1"/>
              <a:t>reveal</a:t>
            </a:r>
            <a:r>
              <a:rPr lang="fr-CA" dirty="0"/>
              <a:t> a vertical fiscal </a:t>
            </a:r>
            <a:r>
              <a:rPr lang="fr-CA" dirty="0" err="1"/>
              <a:t>imbalance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The federal government has agreed to do so in some cases, while requiring that provincial programs have similar aim to the federal programs. </a:t>
            </a:r>
          </a:p>
        </p:txBody>
      </p:sp>
    </p:spTree>
    <p:extLst>
      <p:ext uri="{BB962C8B-B14F-4D97-AF65-F5344CB8AC3E}">
        <p14:creationId xmlns:p14="http://schemas.microsoft.com/office/powerpoint/2010/main" val="72897412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Direct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occurs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money </a:t>
            </a:r>
            <a:r>
              <a:rPr lang="fr-CA" dirty="0" err="1"/>
              <a:t>directly</a:t>
            </a:r>
            <a:r>
              <a:rPr lang="fr-CA" dirty="0"/>
              <a:t> to institutions or </a:t>
            </a:r>
            <a:r>
              <a:rPr lang="fr-CA" dirty="0" err="1"/>
              <a:t>individuals</a:t>
            </a:r>
            <a:r>
              <a:rPr lang="fr-CA" dirty="0"/>
              <a:t> for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related</a:t>
            </a:r>
            <a:r>
              <a:rPr lang="fr-CA" dirty="0"/>
              <a:t> to provincial </a:t>
            </a:r>
            <a:r>
              <a:rPr lang="fr-CA" dirty="0" err="1"/>
              <a:t>jurisdictions</a:t>
            </a:r>
            <a:r>
              <a:rPr lang="fr-CA" dirty="0"/>
              <a:t>, </a:t>
            </a:r>
            <a:r>
              <a:rPr lang="fr-CA" dirty="0" err="1"/>
              <a:t>effectively</a:t>
            </a:r>
            <a:r>
              <a:rPr lang="fr-CA" dirty="0"/>
              <a:t> </a:t>
            </a:r>
            <a:r>
              <a:rPr lang="fr-CA" dirty="0" err="1"/>
              <a:t>bypassing</a:t>
            </a:r>
            <a:r>
              <a:rPr lang="fr-CA" dirty="0"/>
              <a:t> provincial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early</a:t>
            </a:r>
            <a:r>
              <a:rPr lang="fr-CA" dirty="0"/>
              <a:t> </a:t>
            </a:r>
            <a:r>
              <a:rPr lang="fr-CA" dirty="0" err="1"/>
              <a:t>examples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fr-CA" dirty="0" err="1"/>
              <a:t>unemployment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and </a:t>
            </a:r>
            <a:r>
              <a:rPr lang="fr-CA" dirty="0" err="1"/>
              <a:t>old</a:t>
            </a:r>
            <a:r>
              <a:rPr lang="fr-CA" dirty="0"/>
              <a:t> </a:t>
            </a:r>
            <a:r>
              <a:rPr lang="fr-CA" dirty="0" err="1"/>
              <a:t>age</a:t>
            </a:r>
            <a:r>
              <a:rPr lang="fr-CA" dirty="0"/>
              <a:t> pensions. 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have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been </a:t>
            </a:r>
            <a:r>
              <a:rPr lang="fr-CA" dirty="0" err="1"/>
              <a:t>given</a:t>
            </a:r>
            <a:r>
              <a:rPr lang="fr-CA" dirty="0"/>
              <a:t> to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18967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More </a:t>
            </a:r>
            <a:r>
              <a:rPr lang="fr-CA" dirty="0" err="1"/>
              <a:t>recent</a:t>
            </a:r>
            <a:r>
              <a:rPr lang="fr-CA" dirty="0"/>
              <a:t> </a:t>
            </a:r>
            <a:r>
              <a:rPr lang="fr-CA" dirty="0" err="1"/>
              <a:t>examples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The Millenium Canada </a:t>
            </a:r>
            <a:r>
              <a:rPr lang="fr-CA" dirty="0" err="1"/>
              <a:t>scholarships</a:t>
            </a:r>
            <a:endParaRPr lang="fr-CA" dirty="0"/>
          </a:p>
          <a:p>
            <a:r>
              <a:rPr lang="fr-CA" dirty="0"/>
              <a:t>Transfer of </a:t>
            </a:r>
            <a:r>
              <a:rPr lang="fr-CA" dirty="0" err="1"/>
              <a:t>funds</a:t>
            </a:r>
            <a:r>
              <a:rPr lang="fr-CA" dirty="0"/>
              <a:t> to </a:t>
            </a:r>
            <a:r>
              <a:rPr lang="fr-CA" dirty="0" err="1"/>
              <a:t>municipalities</a:t>
            </a: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universal</a:t>
            </a:r>
            <a:r>
              <a:rPr lang="fr-CA" dirty="0"/>
              <a:t>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benefit</a:t>
            </a:r>
            <a:endParaRPr lang="fr-CA" dirty="0"/>
          </a:p>
          <a:p>
            <a:r>
              <a:rPr lang="fr-CA" dirty="0"/>
              <a:t>The Canada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benefit</a:t>
            </a:r>
            <a:endParaRPr lang="fr-CA" dirty="0"/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3944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BF2-9A98-438B-B8F3-884420F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Fiscal </a:t>
            </a:r>
            <a:r>
              <a:rPr lang="fr-CA" dirty="0" err="1"/>
              <a:t>Federalism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F437-EDFB-4733-871F-A57F0DBF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248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4A1B-C58E-4167-B7F4-6D6323A8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C566-FFBE-4B34-AC3D-88ACB048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715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B92-7470-4655-B59A-059D5B3D9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A225-CA87-4D02-82EF-7E7FE6BCB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Constitution and Quebec Politics</a:t>
            </a:r>
          </a:p>
        </p:txBody>
      </p:sp>
    </p:spTree>
    <p:extLst>
      <p:ext uri="{BB962C8B-B14F-4D97-AF65-F5344CB8AC3E}">
        <p14:creationId xmlns:p14="http://schemas.microsoft.com/office/powerpoint/2010/main" val="99042341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C03-E8DD-4E49-AC87-AB3A10A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CD2B-1E1F-4661-A794-E7E88982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1867 Constitution</a:t>
            </a:r>
          </a:p>
          <a:p>
            <a:r>
              <a:rPr lang="fr-CA" dirty="0"/>
              <a:t>The Quiet </a:t>
            </a:r>
            <a:r>
              <a:rPr lang="fr-CA" dirty="0" err="1"/>
              <a:t>Revolution</a:t>
            </a:r>
            <a:endParaRPr lang="en-US" dirty="0"/>
          </a:p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fr-CA" dirty="0"/>
          </a:p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Aftermath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794969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579-6AB4-4DD2-A1C0-BDB5DBA0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5C54-61BA-40AA-82AB-703510CF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/>
              <a:t>Background</a:t>
            </a:r>
          </a:p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colonies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join</a:t>
            </a:r>
            <a:r>
              <a:rPr lang="fr-CA" dirty="0"/>
              <a:t> </a:t>
            </a:r>
            <a:r>
              <a:rPr lang="fr-CA" dirty="0" err="1"/>
              <a:t>together</a:t>
            </a:r>
            <a:r>
              <a:rPr lang="fr-CA" dirty="0"/>
              <a:t> in a Canadian union?</a:t>
            </a:r>
          </a:p>
          <a:p>
            <a:endParaRPr lang="fr-CA" dirty="0"/>
          </a:p>
          <a:p>
            <a:r>
              <a:rPr lang="fr-CA" dirty="0" err="1"/>
              <a:t>Resist</a:t>
            </a:r>
            <a:r>
              <a:rPr lang="fr-CA" dirty="0"/>
              <a:t> </a:t>
            </a:r>
            <a:r>
              <a:rPr lang="fr-CA" dirty="0" err="1"/>
              <a:t>military</a:t>
            </a:r>
            <a:r>
              <a:rPr lang="fr-CA" dirty="0"/>
              <a:t> </a:t>
            </a:r>
            <a:r>
              <a:rPr lang="fr-CA" dirty="0" err="1"/>
              <a:t>threats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United States</a:t>
            </a:r>
          </a:p>
          <a:p>
            <a:r>
              <a:rPr lang="fr-CA" dirty="0" err="1"/>
              <a:t>Resolve</a:t>
            </a:r>
            <a:r>
              <a:rPr lang="fr-CA" dirty="0"/>
              <a:t> deadlock in United Canada</a:t>
            </a:r>
          </a:p>
          <a:p>
            <a:r>
              <a:rPr lang="fr-CA" dirty="0" err="1"/>
              <a:t>Improve</a:t>
            </a:r>
            <a:r>
              <a:rPr lang="fr-CA" dirty="0"/>
              <a:t> finances</a:t>
            </a:r>
          </a:p>
        </p:txBody>
      </p:sp>
    </p:spTree>
    <p:extLst>
      <p:ext uri="{BB962C8B-B14F-4D97-AF65-F5344CB8AC3E}">
        <p14:creationId xmlns:p14="http://schemas.microsoft.com/office/powerpoint/2010/main" val="2935166033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u="sng" dirty="0"/>
              <a:t>The Goals</a:t>
            </a:r>
          </a:p>
          <a:p>
            <a:r>
              <a:rPr lang="fr-CA" dirty="0"/>
              <a:t>Design a national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encompassing</a:t>
            </a:r>
            <a:r>
              <a:rPr lang="fr-CA" dirty="0"/>
              <a:t> the four </a:t>
            </a:r>
            <a:r>
              <a:rPr lang="fr-CA" dirty="0" err="1"/>
              <a:t>founding</a:t>
            </a:r>
            <a:r>
              <a:rPr lang="fr-CA" dirty="0"/>
              <a:t> colonies; (Ontario, </a:t>
            </a:r>
            <a:r>
              <a:rPr lang="fr-CA" dirty="0" err="1"/>
              <a:t>Quebec</a:t>
            </a:r>
            <a:r>
              <a:rPr lang="fr-CA" dirty="0"/>
              <a:t>, NB, NS)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House of Commons and </a:t>
            </a:r>
            <a:r>
              <a:rPr lang="fr-CA" dirty="0" err="1"/>
              <a:t>Senate</a:t>
            </a:r>
            <a:endParaRPr lang="fr-CA" dirty="0"/>
          </a:p>
          <a:p>
            <a:endParaRPr lang="fr-CA" dirty="0"/>
          </a:p>
          <a:p>
            <a:r>
              <a:rPr lang="fr-CA" dirty="0"/>
              <a:t>Forge a </a:t>
            </a:r>
            <a:r>
              <a:rPr lang="fr-CA" dirty="0" err="1"/>
              <a:t>federal</a:t>
            </a:r>
            <a:r>
              <a:rPr lang="fr-CA" dirty="0"/>
              <a:t> system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;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new </a:t>
            </a:r>
            <a:r>
              <a:rPr lang="fr-CA" dirty="0" err="1"/>
              <a:t>legislative</a:t>
            </a:r>
            <a:r>
              <a:rPr lang="fr-CA" dirty="0"/>
              <a:t> </a:t>
            </a:r>
            <a:r>
              <a:rPr lang="fr-CA" dirty="0" err="1"/>
              <a:t>assemblies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and Ontario</a:t>
            </a:r>
          </a:p>
          <a:p>
            <a:endParaRPr lang="fr-CA" dirty="0"/>
          </a:p>
          <a:p>
            <a:r>
              <a:rPr lang="fr-CA" dirty="0" err="1"/>
              <a:t>Redefine</a:t>
            </a:r>
            <a:r>
              <a:rPr lang="fr-CA" dirty="0"/>
              <a:t> the </a:t>
            </a:r>
            <a:r>
              <a:rPr lang="fr-CA" dirty="0" err="1"/>
              <a:t>relationship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Canada and the Crown.</a:t>
            </a:r>
          </a:p>
          <a:p>
            <a:pPr lvl="1"/>
            <a:r>
              <a:rPr lang="en-US" dirty="0"/>
              <a:t>Creation of Governor General and lieutenant-governors positions</a:t>
            </a:r>
          </a:p>
        </p:txBody>
      </p:sp>
    </p:spTree>
    <p:extLst>
      <p:ext uri="{BB962C8B-B14F-4D97-AF65-F5344CB8AC3E}">
        <p14:creationId xmlns:p14="http://schemas.microsoft.com/office/powerpoint/2010/main" val="156190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more effective. </a:t>
            </a:r>
            <a:r>
              <a:rPr lang="fr-CA" dirty="0" err="1"/>
              <a:t>Arguably</a:t>
            </a:r>
            <a:r>
              <a:rPr lang="fr-CA" dirty="0"/>
              <a:t>, </a:t>
            </a:r>
            <a:r>
              <a:rPr lang="fr-CA" dirty="0" err="1"/>
              <a:t>simply</a:t>
            </a:r>
            <a:r>
              <a:rPr lang="fr-CA" dirty="0"/>
              <a:t> by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, </a:t>
            </a:r>
            <a:r>
              <a:rPr lang="fr-CA" dirty="0" err="1"/>
              <a:t>senators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more </a:t>
            </a:r>
            <a:r>
              <a:rPr lang="fr-CA" dirty="0" err="1"/>
              <a:t>legitimacy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cause deadlock in </a:t>
            </a:r>
            <a:r>
              <a:rPr lang="fr-CA" dirty="0" err="1"/>
              <a:t>Parliament</a:t>
            </a:r>
            <a:r>
              <a:rPr lang="fr-CA" dirty="0"/>
              <a:t>. </a:t>
            </a:r>
            <a:r>
              <a:rPr lang="fr-CA" dirty="0" err="1"/>
              <a:t>Today</a:t>
            </a:r>
            <a:r>
              <a:rPr lang="fr-CA" dirty="0"/>
              <a:t>,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House and the </a:t>
            </a:r>
            <a:r>
              <a:rPr lang="fr-CA" dirty="0" err="1"/>
              <a:t>Senate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yield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unelected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92578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3D3-6950-45B0-919F-468270D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15B4-7E7C-4867-835B-0B2C2A26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British North America </a:t>
            </a:r>
            <a:r>
              <a:rPr lang="fr-CA" dirty="0" err="1"/>
              <a:t>Act</a:t>
            </a:r>
            <a:r>
              <a:rPr lang="fr-CA" dirty="0"/>
              <a:t> (BNA </a:t>
            </a:r>
            <a:r>
              <a:rPr lang="fr-CA" dirty="0" err="1"/>
              <a:t>Act</a:t>
            </a:r>
            <a:r>
              <a:rPr lang="fr-CA" dirty="0"/>
              <a:t>)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as an </a:t>
            </a:r>
            <a:r>
              <a:rPr lang="fr-CA" dirty="0" err="1"/>
              <a:t>Act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 in the United </a:t>
            </a:r>
            <a:r>
              <a:rPr lang="fr-CA" dirty="0" err="1"/>
              <a:t>Kingdom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reflects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a </a:t>
            </a:r>
            <a:r>
              <a:rPr lang="fr-CA" dirty="0" err="1"/>
              <a:t>colony</a:t>
            </a:r>
            <a:r>
              <a:rPr lang="fr-CA" dirty="0"/>
              <a:t> of the British Empire at the time.</a:t>
            </a:r>
          </a:p>
          <a:p>
            <a:endParaRPr lang="fr-CA" dirty="0"/>
          </a:p>
          <a:p>
            <a:r>
              <a:rPr lang="fr-CA" dirty="0" err="1"/>
              <a:t>Consequently</a:t>
            </a:r>
            <a:r>
              <a:rPr lang="fr-CA" dirty="0"/>
              <a:t>, Canada </a:t>
            </a:r>
            <a:r>
              <a:rPr lang="fr-CA" dirty="0" err="1"/>
              <a:t>could</a:t>
            </a:r>
            <a:r>
              <a:rPr lang="fr-CA" dirty="0"/>
              <a:t> not change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Constitution. It </a:t>
            </a:r>
            <a:r>
              <a:rPr lang="fr-CA" dirty="0" err="1"/>
              <a:t>needed</a:t>
            </a:r>
            <a:r>
              <a:rPr lang="fr-CA" dirty="0"/>
              <a:t> the British </a:t>
            </a:r>
            <a:r>
              <a:rPr lang="fr-CA" dirty="0" err="1"/>
              <a:t>government</a:t>
            </a:r>
            <a:r>
              <a:rPr lang="fr-CA" dirty="0"/>
              <a:t> to support </a:t>
            </a:r>
            <a:r>
              <a:rPr lang="fr-CA" dirty="0" err="1"/>
              <a:t>it</a:t>
            </a:r>
            <a:r>
              <a:rPr lang="fr-CA" dirty="0"/>
              <a:t> and </a:t>
            </a:r>
            <a:r>
              <a:rPr lang="fr-CA" dirty="0" err="1"/>
              <a:t>make</a:t>
            </a:r>
            <a:r>
              <a:rPr lang="fr-CA" dirty="0"/>
              <a:t> the change in the British </a:t>
            </a:r>
            <a:r>
              <a:rPr lang="fr-CA" dirty="0" err="1"/>
              <a:t>Parliament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29461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Canada </a:t>
            </a:r>
            <a:r>
              <a:rPr lang="fr-CA" sz="3200" dirty="0" err="1"/>
              <a:t>will</a:t>
            </a:r>
            <a:r>
              <a:rPr lang="fr-CA" sz="3200" dirty="0"/>
              <a:t> have a system of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« </a:t>
            </a:r>
            <a:r>
              <a:rPr lang="fr-CA" sz="3200" dirty="0" err="1"/>
              <a:t>similar</a:t>
            </a:r>
            <a:r>
              <a:rPr lang="fr-CA" sz="3200" dirty="0"/>
              <a:t> in </a:t>
            </a:r>
            <a:r>
              <a:rPr lang="fr-CA" sz="3200" dirty="0" err="1"/>
              <a:t>principle</a:t>
            </a:r>
            <a:r>
              <a:rPr lang="fr-CA" sz="3200" dirty="0"/>
              <a:t> to </a:t>
            </a:r>
            <a:r>
              <a:rPr lang="fr-CA" sz="3200" dirty="0" err="1"/>
              <a:t>that</a:t>
            </a:r>
            <a:r>
              <a:rPr lang="fr-CA" sz="3200" dirty="0"/>
              <a:t> of the United </a:t>
            </a:r>
            <a:r>
              <a:rPr lang="fr-CA" sz="3200" dirty="0" err="1"/>
              <a:t>Kingdom</a:t>
            </a:r>
            <a:r>
              <a:rPr lang="fr-CA" sz="3200" dirty="0"/>
              <a:t> ».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why</a:t>
            </a:r>
            <a:r>
              <a:rPr lang="fr-CA" sz="3200" dirty="0"/>
              <a:t> the Canadian </a:t>
            </a:r>
            <a:r>
              <a:rPr lang="fr-CA" sz="3200" dirty="0" err="1"/>
              <a:t>political</a:t>
            </a:r>
            <a:r>
              <a:rPr lang="fr-CA" sz="3200" dirty="0"/>
              <a:t> system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sometimes</a:t>
            </a:r>
            <a:r>
              <a:rPr lang="fr-CA" sz="3200" dirty="0"/>
              <a:t> </a:t>
            </a:r>
            <a:r>
              <a:rPr lang="fr-CA" sz="3200" dirty="0" err="1"/>
              <a:t>referred</a:t>
            </a:r>
            <a:r>
              <a:rPr lang="fr-CA" sz="3200" dirty="0"/>
              <a:t> to as the Westminster system.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includes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conventions </a:t>
            </a:r>
            <a:r>
              <a:rPr lang="fr-CA" sz="3200" dirty="0" err="1"/>
              <a:t>such</a:t>
            </a:r>
            <a:r>
              <a:rPr lang="fr-CA" sz="3200" dirty="0"/>
              <a:t> as </a:t>
            </a:r>
            <a:r>
              <a:rPr lang="fr-CA" sz="3200" dirty="0" err="1"/>
              <a:t>responsible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00655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1D4C-AD1E-4CA2-9F30-8D4C76C3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9EFD-E4ED-4AB5-909C-7EA9FCA6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6349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745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2A6C-712F-48BA-8787-1BF1B1F7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459E-D3AF-4F69-8DA1-16FF2C4B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For about 100 </a:t>
            </a:r>
            <a:r>
              <a:rPr lang="fr-CA" dirty="0" err="1"/>
              <a:t>years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 major contestations of the Canadian Constitution. </a:t>
            </a:r>
          </a:p>
          <a:p>
            <a:endParaRPr lang="fr-CA" dirty="0"/>
          </a:p>
          <a:p>
            <a:r>
              <a:rPr lang="fr-CA" dirty="0"/>
              <a:t>One source of contestation came </a:t>
            </a:r>
            <a:r>
              <a:rPr lang="fr-CA" dirty="0" err="1"/>
              <a:t>from</a:t>
            </a:r>
            <a:r>
              <a:rPr lang="fr-CA" dirty="0"/>
              <a:t> the Western Provinces.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grievances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the exportation of grain and the </a:t>
            </a:r>
            <a:r>
              <a:rPr lang="fr-CA" dirty="0" err="1"/>
              <a:t>tariffs</a:t>
            </a:r>
            <a:r>
              <a:rPr lang="fr-CA" dirty="0"/>
              <a:t> </a:t>
            </a:r>
            <a:r>
              <a:rPr lang="fr-CA" dirty="0" err="1"/>
              <a:t>offered</a:t>
            </a:r>
            <a:r>
              <a:rPr lang="fr-CA" dirty="0"/>
              <a:t> to </a:t>
            </a:r>
            <a:r>
              <a:rPr lang="fr-CA" dirty="0" err="1"/>
              <a:t>them</a:t>
            </a:r>
            <a:r>
              <a:rPr lang="fr-CA" dirty="0"/>
              <a:t> by </a:t>
            </a:r>
            <a:r>
              <a:rPr lang="fr-CA" dirty="0" err="1"/>
              <a:t>Eastern</a:t>
            </a:r>
            <a:r>
              <a:rPr lang="fr-CA" dirty="0"/>
              <a:t> </a:t>
            </a:r>
            <a:r>
              <a:rPr lang="fr-CA" dirty="0" err="1"/>
              <a:t>merchants</a:t>
            </a:r>
            <a:r>
              <a:rPr lang="fr-CA" dirty="0"/>
              <a:t> and </a:t>
            </a:r>
            <a:r>
              <a:rPr lang="fr-CA" dirty="0" err="1"/>
              <a:t>bankers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To address the problem, they created new parties and tried to gain influence in Parliament. They did not ask for constitutional change. </a:t>
            </a:r>
          </a:p>
        </p:txBody>
      </p:sp>
    </p:spTree>
    <p:extLst>
      <p:ext uri="{BB962C8B-B14F-4D97-AF65-F5344CB8AC3E}">
        <p14:creationId xmlns:p14="http://schemas.microsoft.com/office/powerpoint/2010/main" val="3157433252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Another</a:t>
            </a:r>
            <a:r>
              <a:rPr lang="fr-CA" sz="3200" dirty="0"/>
              <a:t> source of tension </a:t>
            </a:r>
            <a:r>
              <a:rPr lang="fr-CA" sz="3200" dirty="0" err="1"/>
              <a:t>was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state </a:t>
            </a:r>
            <a:r>
              <a:rPr lang="fr-CA" sz="3200" dirty="0" err="1"/>
              <a:t>began</a:t>
            </a:r>
            <a:r>
              <a:rPr lang="fr-CA" sz="3200" dirty="0"/>
              <a:t> to expand, </a:t>
            </a:r>
            <a:r>
              <a:rPr lang="fr-CA" sz="3200" dirty="0" err="1"/>
              <a:t>developing</a:t>
            </a:r>
            <a:r>
              <a:rPr lang="fr-CA" sz="3200" dirty="0"/>
              <a:t> the </a:t>
            </a:r>
            <a:r>
              <a:rPr lang="fr-CA" sz="3200" dirty="0" err="1"/>
              <a:t>characteristics</a:t>
            </a:r>
            <a:r>
              <a:rPr lang="fr-CA" sz="3200" dirty="0"/>
              <a:t> of modern states.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represented</a:t>
            </a:r>
            <a:r>
              <a:rPr lang="fr-CA" sz="3200" dirty="0"/>
              <a:t> a new challenge to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14763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involved</a:t>
            </a:r>
            <a:r>
              <a:rPr lang="fr-CA" sz="3200" dirty="0"/>
              <a:t> in the </a:t>
            </a:r>
            <a:r>
              <a:rPr lang="fr-CA" sz="3200" dirty="0" err="1"/>
              <a:t>welfare</a:t>
            </a:r>
            <a:r>
              <a:rPr lang="fr-CA" sz="3200" dirty="0"/>
              <a:t> state and </a:t>
            </a:r>
            <a:r>
              <a:rPr lang="fr-CA" sz="3200" dirty="0" err="1"/>
              <a:t>fund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Most provinces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view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as a major issue.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happy to </a:t>
            </a:r>
            <a:r>
              <a:rPr lang="fr-CA" sz="3200" dirty="0" err="1"/>
              <a:t>benefit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funding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Ottawa.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disagree</a:t>
            </a:r>
            <a:r>
              <a:rPr lang="fr-CA" sz="3200" dirty="0"/>
              <a:t>. It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protect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autonomy</a:t>
            </a:r>
            <a:r>
              <a:rPr lang="fr-CA" sz="3200" dirty="0"/>
              <a:t> and cultural </a:t>
            </a:r>
            <a:r>
              <a:rPr lang="fr-CA" sz="3200" dirty="0" err="1"/>
              <a:t>distinctiveness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interference</a:t>
            </a:r>
            <a:r>
              <a:rPr lang="fr-CA" sz="3200" dirty="0"/>
              <a:t> by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255304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 err="1"/>
              <a:t>Conflicts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grew</a:t>
            </a:r>
            <a:r>
              <a:rPr lang="fr-CA" sz="3200" dirty="0"/>
              <a:t> over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Initially</a:t>
            </a:r>
            <a:r>
              <a:rPr lang="fr-CA" sz="3200" dirty="0"/>
              <a:t>, </a:t>
            </a:r>
            <a:r>
              <a:rPr lang="fr-CA" sz="3200" dirty="0" err="1"/>
              <a:t>Quebec</a:t>
            </a:r>
            <a:r>
              <a:rPr lang="fr-CA" sz="3200" dirty="0"/>
              <a:t> conservatives (union nationale) </a:t>
            </a:r>
            <a:r>
              <a:rPr lang="fr-CA" sz="3200" dirty="0" err="1"/>
              <a:t>opposed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 </a:t>
            </a:r>
            <a:r>
              <a:rPr lang="fr-CA" sz="3200" dirty="0" err="1"/>
              <a:t>altogether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Later</a:t>
            </a:r>
            <a:r>
              <a:rPr lang="fr-CA" sz="3200" dirty="0"/>
              <a:t>, the </a:t>
            </a:r>
            <a:r>
              <a:rPr lang="fr-CA" sz="3200" dirty="0" err="1"/>
              <a:t>newly</a:t>
            </a:r>
            <a:r>
              <a:rPr lang="fr-CA" sz="3200" dirty="0"/>
              <a:t> </a:t>
            </a:r>
            <a:r>
              <a:rPr lang="fr-CA" sz="3200" dirty="0" err="1"/>
              <a:t>elected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Liberals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a provincial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in </a:t>
            </a:r>
            <a:r>
              <a:rPr lang="fr-CA" sz="3200" dirty="0" err="1"/>
              <a:t>Quebec’s</a:t>
            </a:r>
            <a:r>
              <a:rPr lang="fr-CA" sz="3200" dirty="0"/>
              <a:t> future, but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controlled</a:t>
            </a:r>
            <a:r>
              <a:rPr lang="fr-CA" sz="3200" dirty="0"/>
              <a:t> by the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521525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0575-02C2-4086-8B8B-4DBE79D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6A99-FBB3-486C-B580-A008092D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provinces. </a:t>
            </a:r>
          </a:p>
          <a:p>
            <a:endParaRPr lang="fr-CA" dirty="0"/>
          </a:p>
          <a:p>
            <a:r>
              <a:rPr lang="fr-CA" dirty="0"/>
              <a:t>In a 1965 speech, Jean Lesage (</a:t>
            </a:r>
            <a:r>
              <a:rPr lang="fr-CA" dirty="0" err="1"/>
              <a:t>Quebec</a:t>
            </a:r>
            <a:r>
              <a:rPr lang="fr-CA" dirty="0"/>
              <a:t> premier)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have a collective </a:t>
            </a:r>
            <a:r>
              <a:rPr lang="fr-CA" dirty="0" err="1"/>
              <a:t>identity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trust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Daniel Johnson (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successor</a:t>
            </a:r>
            <a:r>
              <a:rPr lang="fr-CA" dirty="0"/>
              <a:t>)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, </a:t>
            </a:r>
            <a:r>
              <a:rPr lang="fr-CA" dirty="0" err="1"/>
              <a:t>stating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understood</a:t>
            </a:r>
            <a:r>
              <a:rPr lang="fr-CA" dirty="0"/>
              <a:t> as a </a:t>
            </a:r>
            <a:r>
              <a:rPr lang="fr-CA" dirty="0" err="1"/>
              <a:t>pact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nations.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326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worth</a:t>
            </a:r>
            <a:r>
              <a:rPr lang="fr-CA" sz="3200" dirty="0"/>
              <a:t> </a:t>
            </a:r>
            <a:r>
              <a:rPr lang="fr-CA" sz="3200" dirty="0" err="1"/>
              <a:t>noting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first </a:t>
            </a:r>
            <a:r>
              <a:rPr lang="fr-CA" sz="3200" dirty="0" err="1"/>
              <a:t>sovereignist</a:t>
            </a:r>
            <a:r>
              <a:rPr lang="fr-CA" sz="3200" dirty="0"/>
              <a:t> leaders </a:t>
            </a:r>
            <a:r>
              <a:rPr lang="fr-CA" sz="3200" dirty="0" err="1"/>
              <a:t>were</a:t>
            </a:r>
            <a:r>
              <a:rPr lang="fr-CA" sz="3200" dirty="0"/>
              <a:t> part of the Liberal party at the time.</a:t>
            </a:r>
          </a:p>
          <a:p>
            <a:endParaRPr lang="fr-CA" sz="3200" dirty="0"/>
          </a:p>
          <a:p>
            <a:r>
              <a:rPr lang="fr-CA" sz="3200" dirty="0"/>
              <a:t>René Lévesque and Jacques Parizeau </a:t>
            </a:r>
            <a:r>
              <a:rPr lang="fr-CA" sz="3200" dirty="0" err="1"/>
              <a:t>worked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</a:t>
            </a:r>
            <a:r>
              <a:rPr lang="fr-CA" sz="3200" dirty="0" err="1"/>
              <a:t>Lesage’s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and </a:t>
            </a:r>
            <a:r>
              <a:rPr lang="fr-CA" sz="3200" dirty="0" err="1"/>
              <a:t>formed</a:t>
            </a:r>
            <a:r>
              <a:rPr lang="fr-CA" sz="3200" dirty="0"/>
              <a:t> the Parti québécois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independence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necessary</a:t>
            </a:r>
            <a:r>
              <a:rPr lang="fr-CA" sz="320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thought</a:t>
            </a:r>
            <a:r>
              <a:rPr lang="fr-CA" sz="3200" dirty="0"/>
              <a:t> the Canadian Constitution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allow</a:t>
            </a:r>
            <a:r>
              <a:rPr lang="fr-CA" sz="3200" dirty="0"/>
              <a:t> for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</a:t>
            </a:r>
            <a:r>
              <a:rPr lang="fr-CA" sz="3200" dirty="0" err="1"/>
              <a:t>decisions</a:t>
            </a:r>
            <a:r>
              <a:rPr lang="fr-CA" sz="3200" dirty="0"/>
              <a:t> and </a:t>
            </a:r>
            <a:r>
              <a:rPr lang="fr-CA" sz="3200" dirty="0" err="1"/>
              <a:t>pursue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goals.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8673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9424-D27F-460B-A5FC-48087D19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8D85-1B52-4AE1-9A9F-499EEBD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recommend</a:t>
            </a:r>
            <a:r>
              <a:rPr lang="fr-CA" dirty="0"/>
              <a:t> the </a:t>
            </a:r>
            <a:r>
              <a:rPr lang="fr-CA" dirty="0" err="1"/>
              <a:t>outright</a:t>
            </a:r>
            <a:r>
              <a:rPr lang="fr-CA" dirty="0"/>
              <a:t> abolition of the </a:t>
            </a:r>
            <a:r>
              <a:rPr lang="fr-CA" dirty="0" err="1"/>
              <a:t>Senate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claim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needed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save</a:t>
            </a:r>
            <a:r>
              <a:rPr lang="fr-CA" dirty="0"/>
              <a:t> 100M$/</a:t>
            </a:r>
            <a:r>
              <a:rPr lang="fr-CA" dirty="0" err="1"/>
              <a:t>year</a:t>
            </a:r>
            <a:r>
              <a:rPr lang="fr-CA" dirty="0"/>
              <a:t> (KPMG </a:t>
            </a:r>
            <a:r>
              <a:rPr lang="fr-CA" dirty="0" err="1"/>
              <a:t>estimate</a:t>
            </a:r>
            <a:r>
              <a:rPr lang="fr-CA" dirty="0"/>
              <a:t>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8605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René Lévesque </a:t>
            </a:r>
            <a:r>
              <a:rPr lang="fr-CA" sz="3200" dirty="0" err="1"/>
              <a:t>went</a:t>
            </a:r>
            <a:r>
              <a:rPr lang="fr-CA" sz="3200" dirty="0"/>
              <a:t> on to </a:t>
            </a:r>
            <a:r>
              <a:rPr lang="fr-CA" sz="3200" dirty="0" err="1"/>
              <a:t>create</a:t>
            </a:r>
            <a:r>
              <a:rPr lang="fr-CA" sz="3200" dirty="0"/>
              <a:t> the Parti Québécois, an </a:t>
            </a:r>
            <a:r>
              <a:rPr lang="fr-CA" sz="3200" dirty="0" err="1"/>
              <a:t>openly</a:t>
            </a:r>
            <a:r>
              <a:rPr lang="fr-CA" sz="3200" dirty="0"/>
              <a:t> </a:t>
            </a:r>
            <a:r>
              <a:rPr lang="fr-CA" sz="3200" dirty="0" err="1"/>
              <a:t>separatist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It won a provincial </a:t>
            </a:r>
            <a:r>
              <a:rPr lang="fr-CA" sz="3200" dirty="0" err="1"/>
              <a:t>election</a:t>
            </a:r>
            <a:r>
              <a:rPr lang="fr-CA" sz="3200" dirty="0"/>
              <a:t> in 1976 and </a:t>
            </a:r>
            <a:r>
              <a:rPr lang="fr-CA" sz="3200" dirty="0" err="1"/>
              <a:t>managed</a:t>
            </a:r>
            <a:r>
              <a:rPr lang="fr-CA" sz="3200" dirty="0"/>
              <a:t> to </a:t>
            </a:r>
            <a:r>
              <a:rPr lang="fr-CA" sz="3200" dirty="0" err="1"/>
              <a:t>form</a:t>
            </a:r>
            <a:r>
              <a:rPr lang="fr-CA" sz="3200" dirty="0"/>
              <a:t> a </a:t>
            </a:r>
            <a:r>
              <a:rPr lang="fr-CA" sz="3200" dirty="0" err="1"/>
              <a:t>majority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for the first time.</a:t>
            </a:r>
          </a:p>
          <a:p>
            <a:endParaRPr lang="fr-CA" sz="3200" dirty="0"/>
          </a:p>
          <a:p>
            <a:r>
              <a:rPr lang="fr-CA" sz="3200" dirty="0"/>
              <a:t>One of the </a:t>
            </a:r>
            <a:r>
              <a:rPr lang="fr-CA" sz="3200" dirty="0" err="1"/>
              <a:t>election</a:t>
            </a:r>
            <a:r>
              <a:rPr lang="fr-CA" sz="3200" dirty="0"/>
              <a:t> promises </a:t>
            </a:r>
            <a:r>
              <a:rPr lang="fr-CA" sz="3200" dirty="0" err="1"/>
              <a:t>was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on </a:t>
            </a:r>
            <a:r>
              <a:rPr lang="fr-CA" sz="3200" dirty="0" err="1"/>
              <a:t>sovereignty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67640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The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spent</a:t>
            </a:r>
            <a:r>
              <a:rPr lang="fr-CA" sz="3200" dirty="0"/>
              <a:t> four </a:t>
            </a:r>
            <a:r>
              <a:rPr lang="fr-CA" sz="3200" dirty="0" err="1"/>
              <a:t>years</a:t>
            </a:r>
            <a:r>
              <a:rPr lang="fr-CA" sz="3200" dirty="0"/>
              <a:t> </a:t>
            </a:r>
            <a:r>
              <a:rPr lang="fr-CA" sz="3200" dirty="0" err="1"/>
              <a:t>preparing</a:t>
            </a:r>
            <a:r>
              <a:rPr lang="fr-CA" sz="3200" dirty="0"/>
              <a:t> for the referendum.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 err="1"/>
              <a:t>These</a:t>
            </a:r>
            <a:r>
              <a:rPr lang="fr-CA" sz="2800" dirty="0"/>
              <a:t> four </a:t>
            </a:r>
            <a:r>
              <a:rPr lang="fr-CA" sz="2800" dirty="0" err="1"/>
              <a:t>years</a:t>
            </a:r>
            <a:r>
              <a:rPr lang="fr-CA" sz="2800" dirty="0"/>
              <a:t> </a:t>
            </a:r>
            <a:r>
              <a:rPr lang="fr-CA" sz="2800" dirty="0" err="1"/>
              <a:t>were</a:t>
            </a:r>
            <a:r>
              <a:rPr lang="fr-CA" sz="2800" dirty="0"/>
              <a:t> </a:t>
            </a:r>
            <a:r>
              <a:rPr lang="fr-CA" sz="2800" dirty="0" err="1"/>
              <a:t>marked</a:t>
            </a:r>
            <a:r>
              <a:rPr lang="fr-CA" sz="2800" dirty="0"/>
              <a:t> by </a:t>
            </a:r>
            <a:r>
              <a:rPr lang="fr-CA" sz="2800" dirty="0" err="1"/>
              <a:t>tense</a:t>
            </a:r>
            <a:r>
              <a:rPr lang="fr-CA" sz="2800" dirty="0"/>
              <a:t> </a:t>
            </a:r>
            <a:r>
              <a:rPr lang="fr-CA" sz="2800" dirty="0" err="1"/>
              <a:t>negotiations</a:t>
            </a:r>
            <a:r>
              <a:rPr lang="fr-CA" sz="2800" dirty="0"/>
              <a:t> about </a:t>
            </a:r>
            <a:r>
              <a:rPr lang="fr-CA" sz="2800" dirty="0" err="1"/>
              <a:t>what</a:t>
            </a:r>
            <a:r>
              <a:rPr lang="fr-CA" sz="2800" dirty="0"/>
              <a:t> </a:t>
            </a:r>
            <a:r>
              <a:rPr lang="fr-CA" sz="2800" dirty="0" err="1"/>
              <a:t>could</a:t>
            </a:r>
            <a:r>
              <a:rPr lang="fr-CA" sz="2800" dirty="0"/>
              <a:t> </a:t>
            </a:r>
            <a:r>
              <a:rPr lang="fr-CA" sz="2800" dirty="0" err="1"/>
              <a:t>be</a:t>
            </a:r>
            <a:r>
              <a:rPr lang="fr-CA" sz="2800" dirty="0"/>
              <a:t> </a:t>
            </a:r>
            <a:r>
              <a:rPr lang="fr-CA" sz="2800" dirty="0" err="1"/>
              <a:t>done</a:t>
            </a:r>
            <a:r>
              <a:rPr lang="fr-CA" sz="2800" dirty="0"/>
              <a:t> to </a:t>
            </a:r>
            <a:r>
              <a:rPr lang="fr-CA" sz="2800" dirty="0" err="1"/>
              <a:t>convince</a:t>
            </a:r>
            <a:r>
              <a:rPr lang="fr-CA" sz="2800" dirty="0"/>
              <a:t> </a:t>
            </a:r>
            <a:r>
              <a:rPr lang="fr-CA" sz="2800" dirty="0" err="1"/>
              <a:t>Quebecers</a:t>
            </a:r>
            <a:r>
              <a:rPr lang="fr-CA" sz="2800" dirty="0"/>
              <a:t> to </a:t>
            </a:r>
            <a:r>
              <a:rPr lang="fr-CA" sz="2800" dirty="0" err="1"/>
              <a:t>stay</a:t>
            </a:r>
            <a:r>
              <a:rPr lang="fr-CA" sz="2800" dirty="0"/>
              <a:t> in Canada.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/>
              <a:t>Pierre-Elliot Trudeau, as Prime </a:t>
            </a:r>
            <a:r>
              <a:rPr lang="fr-CA" sz="2800" dirty="0" err="1"/>
              <a:t>Minister</a:t>
            </a:r>
            <a:r>
              <a:rPr lang="fr-CA" sz="2800" dirty="0"/>
              <a:t>, </a:t>
            </a:r>
            <a:r>
              <a:rPr lang="fr-CA" sz="2800" dirty="0" err="1"/>
              <a:t>promised</a:t>
            </a:r>
            <a:r>
              <a:rPr lang="fr-CA" sz="2800" dirty="0"/>
              <a:t> a </a:t>
            </a:r>
            <a:r>
              <a:rPr lang="fr-CA" sz="2800" dirty="0" err="1"/>
              <a:t>renewed</a:t>
            </a:r>
            <a:r>
              <a:rPr lang="fr-CA" sz="2800" dirty="0"/>
              <a:t> </a:t>
            </a:r>
            <a:r>
              <a:rPr lang="fr-CA" sz="2800" dirty="0" err="1"/>
              <a:t>federalism</a:t>
            </a:r>
            <a:r>
              <a:rPr lang="fr-CA" sz="2800" dirty="0"/>
              <a:t>, more </a:t>
            </a:r>
            <a:r>
              <a:rPr lang="fr-CA" sz="2800" dirty="0" err="1"/>
              <a:t>respectful</a:t>
            </a:r>
            <a:r>
              <a:rPr lang="fr-CA" sz="2800" dirty="0"/>
              <a:t> of </a:t>
            </a:r>
            <a:r>
              <a:rPr lang="fr-CA" sz="2800" dirty="0" err="1"/>
              <a:t>Quebec’s</a:t>
            </a:r>
            <a:r>
              <a:rPr lang="fr-CA" sz="2800" dirty="0"/>
              <a:t> </a:t>
            </a:r>
            <a:r>
              <a:rPr lang="fr-CA" sz="2800" dirty="0" err="1"/>
              <a:t>difference</a:t>
            </a:r>
            <a:r>
              <a:rPr lang="fr-CA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9232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1980 referendum </a:t>
            </a:r>
            <a:r>
              <a:rPr lang="fr-CA" sz="3200" dirty="0" err="1"/>
              <a:t>resulted</a:t>
            </a:r>
            <a:r>
              <a:rPr lang="fr-CA" sz="3200" dirty="0"/>
              <a:t> in a 40% vote for the YES </a:t>
            </a:r>
            <a:r>
              <a:rPr lang="fr-CA" sz="3200" dirty="0" err="1"/>
              <a:t>side</a:t>
            </a:r>
            <a:r>
              <a:rPr lang="fr-CA" sz="3200" dirty="0"/>
              <a:t>, and 60% for the NO </a:t>
            </a:r>
            <a:r>
              <a:rPr lang="fr-CA" sz="3200" dirty="0" err="1"/>
              <a:t>side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was</a:t>
            </a:r>
            <a:r>
              <a:rPr lang="fr-CA" sz="3200" dirty="0"/>
              <a:t> a </a:t>
            </a:r>
            <a:r>
              <a:rPr lang="fr-CA" sz="3200" dirty="0" err="1"/>
              <a:t>victory</a:t>
            </a:r>
            <a:r>
              <a:rPr lang="fr-CA" sz="3200" dirty="0"/>
              <a:t> for the </a:t>
            </a:r>
            <a:r>
              <a:rPr lang="fr-CA" sz="3200" dirty="0" err="1"/>
              <a:t>federalists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Parti québécois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reelected</a:t>
            </a:r>
            <a:r>
              <a:rPr lang="fr-CA" sz="3200" dirty="0"/>
              <a:t> in the 1980 </a:t>
            </a:r>
            <a:r>
              <a:rPr lang="fr-CA" sz="3200" dirty="0" err="1"/>
              <a:t>Quebec</a:t>
            </a:r>
            <a:r>
              <a:rPr lang="fr-CA" sz="3200" dirty="0"/>
              <a:t> provincial </a:t>
            </a:r>
            <a:r>
              <a:rPr lang="fr-CA" sz="3200" dirty="0" err="1"/>
              <a:t>elections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This sent the message </a:t>
            </a:r>
            <a:r>
              <a:rPr lang="fr-CA" sz="3200" dirty="0" err="1"/>
              <a:t>that</a:t>
            </a:r>
            <a:r>
              <a:rPr lang="fr-CA" sz="3200" dirty="0"/>
              <a:t> Trudeau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make</a:t>
            </a:r>
            <a:r>
              <a:rPr lang="fr-CA" sz="3200" dirty="0"/>
              <a:t> good on </a:t>
            </a:r>
            <a:r>
              <a:rPr lang="fr-CA" sz="3200" dirty="0" err="1"/>
              <a:t>his</a:t>
            </a:r>
            <a:r>
              <a:rPr lang="fr-CA" sz="3200" dirty="0"/>
              <a:t> promise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</p:txBody>
      </p:sp>
    </p:spTree>
    <p:extLst>
      <p:ext uri="{BB962C8B-B14F-4D97-AF65-F5344CB8AC3E}">
        <p14:creationId xmlns:p14="http://schemas.microsoft.com/office/powerpoint/2010/main" val="404101125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35185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7C3E-AFD3-4745-B2F9-A28252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2DE5-284C-4294-B59F-1A80D429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The initial proposal from the federal government included:</a:t>
            </a:r>
          </a:p>
          <a:p>
            <a:pPr lvl="1"/>
            <a:r>
              <a:rPr lang="en-CA" sz="3200" dirty="0"/>
              <a:t>The patriation (giving Canada the ability to modify its Constitution)</a:t>
            </a:r>
          </a:p>
          <a:p>
            <a:pPr lvl="1"/>
            <a:r>
              <a:rPr lang="en-CA" sz="3200" dirty="0"/>
              <a:t>The Charter of Rights and Freedoms</a:t>
            </a:r>
          </a:p>
          <a:p>
            <a:pPr lvl="1"/>
            <a:r>
              <a:rPr lang="en-CA" sz="3200" dirty="0"/>
              <a:t>Promise to define amending formula within 2 years with referendum</a:t>
            </a:r>
          </a:p>
          <a:p>
            <a:pPr lvl="1"/>
            <a:endParaRPr lang="en-CA" sz="3200" dirty="0"/>
          </a:p>
          <a:p>
            <a:r>
              <a:rPr lang="en-CA" sz="3600" dirty="0"/>
              <a:t>Trudeau told the premiers not to negotiate for more provincial powers or over the Charter.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7376220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To </a:t>
            </a:r>
            <a:r>
              <a:rPr lang="fr-CA" sz="3200" dirty="0" err="1"/>
              <a:t>begin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(more </a:t>
            </a:r>
            <a:r>
              <a:rPr lang="fr-CA" sz="3200" dirty="0" err="1"/>
              <a:t>specifically</a:t>
            </a:r>
            <a:r>
              <a:rPr lang="fr-CA" sz="3200" dirty="0"/>
              <a:t> attorney </a:t>
            </a:r>
            <a:r>
              <a:rPr lang="fr-CA" sz="3200" dirty="0" err="1"/>
              <a:t>general</a:t>
            </a:r>
            <a:r>
              <a:rPr lang="fr-CA" sz="3200" dirty="0"/>
              <a:t> Jean Chrétien) </a:t>
            </a:r>
            <a:r>
              <a:rPr lang="fr-CA" sz="3200" dirty="0" err="1"/>
              <a:t>visited</a:t>
            </a:r>
            <a:r>
              <a:rPr lang="fr-CA" sz="3200" dirty="0"/>
              <a:t> provincial premiers to </a:t>
            </a:r>
            <a:r>
              <a:rPr lang="fr-CA" sz="3200" dirty="0" err="1"/>
              <a:t>discuss</a:t>
            </a:r>
            <a:r>
              <a:rPr lang="fr-CA" sz="3200" dirty="0"/>
              <a:t> plans for the new Constitution.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he</a:t>
            </a:r>
            <a:r>
              <a:rPr lang="fr-CA" sz="3200" dirty="0"/>
              <a:t> </a:t>
            </a:r>
            <a:r>
              <a:rPr lang="fr-CA" sz="3200" dirty="0" err="1"/>
              <a:t>failed</a:t>
            </a:r>
            <a:r>
              <a:rPr lang="fr-CA" sz="3200" dirty="0"/>
              <a:t> to </a:t>
            </a:r>
            <a:r>
              <a:rPr lang="fr-CA" sz="3200" dirty="0" err="1"/>
              <a:t>secure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provinces. </a:t>
            </a:r>
          </a:p>
          <a:p>
            <a:endParaRPr lang="fr-CA" sz="3200" dirty="0"/>
          </a:p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proposed</a:t>
            </a:r>
            <a:r>
              <a:rPr lang="fr-CA" sz="3200" dirty="0"/>
              <a:t> to </a:t>
            </a:r>
            <a:r>
              <a:rPr lang="fr-CA" sz="3200" dirty="0" err="1"/>
              <a:t>unilaterally</a:t>
            </a:r>
            <a:r>
              <a:rPr lang="fr-CA" sz="3200" dirty="0"/>
              <a:t> </a:t>
            </a:r>
            <a:r>
              <a:rPr lang="fr-CA" sz="3200" dirty="0" err="1"/>
              <a:t>modify</a:t>
            </a:r>
            <a:r>
              <a:rPr lang="fr-CA" sz="3200" dirty="0"/>
              <a:t> the Constitution. (</a:t>
            </a:r>
            <a:r>
              <a:rPr lang="fr-CA" sz="3200" dirty="0" err="1"/>
              <a:t>rejected</a:t>
            </a:r>
            <a:r>
              <a:rPr lang="fr-CA" sz="3200" dirty="0"/>
              <a:t> by 8 provinces out of 10)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79705452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dirty="0"/>
              <a:t>A </a:t>
            </a:r>
            <a:r>
              <a:rPr lang="fr-CA" dirty="0" err="1"/>
              <a:t>reference</a:t>
            </a:r>
            <a:r>
              <a:rPr lang="fr-CA" dirty="0"/>
              <a:t> question </a:t>
            </a:r>
            <a:r>
              <a:rPr lang="fr-CA" dirty="0" err="1"/>
              <a:t>asked</a:t>
            </a:r>
            <a:r>
              <a:rPr lang="fr-CA" dirty="0"/>
              <a:t> the Supreme Court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patriation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acceptable or not.</a:t>
            </a:r>
          </a:p>
          <a:p>
            <a:endParaRPr lang="fr-CA" dirty="0"/>
          </a:p>
          <a:p>
            <a:r>
              <a:rPr lang="fr-CA" dirty="0"/>
              <a:t>The Court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illegal</a:t>
            </a:r>
            <a:r>
              <a:rPr lang="fr-CA" dirty="0"/>
              <a:t> to do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text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unconstitutional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conventions.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amendments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the provinces, but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fr-CA" dirty="0" err="1"/>
              <a:t>unanimity</a:t>
            </a:r>
            <a:r>
              <a:rPr lang="fr-CA" dirty="0"/>
              <a:t>. </a:t>
            </a:r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3976041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forced the parties to negotiate again. </a:t>
            </a:r>
          </a:p>
          <a:p>
            <a:endParaRPr lang="en-CA" dirty="0"/>
          </a:p>
          <a:p>
            <a:r>
              <a:rPr lang="en-CA" dirty="0"/>
              <a:t>The negotiations lasted four days in a hotel in Ottawa with the PM, premiers and their top advisers. </a:t>
            </a:r>
          </a:p>
          <a:p>
            <a:endParaRPr lang="en-CA" dirty="0"/>
          </a:p>
          <a:p>
            <a:r>
              <a:rPr lang="en-CA" dirty="0"/>
              <a:t>The provinces wanted to delay adoption of the Charter, which Trudeau refused to do.</a:t>
            </a:r>
          </a:p>
          <a:p>
            <a:endParaRPr lang="en-CA" dirty="0"/>
          </a:p>
          <a:p>
            <a:r>
              <a:rPr lang="en-CA" dirty="0"/>
              <a:t>Formal discussions stopped, as tempers were running hot.  </a:t>
            </a:r>
          </a:p>
        </p:txBody>
      </p:sp>
    </p:spTree>
    <p:extLst>
      <p:ext uri="{BB962C8B-B14F-4D97-AF65-F5344CB8AC3E}">
        <p14:creationId xmlns:p14="http://schemas.microsoft.com/office/powerpoint/2010/main" val="102555235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People were meeting in unofficial channels. </a:t>
            </a:r>
          </a:p>
          <a:p>
            <a:endParaRPr lang="en-CA" dirty="0"/>
          </a:p>
          <a:p>
            <a:r>
              <a:rPr lang="en-CA" dirty="0"/>
              <a:t>Chrétien met in an unused kitchen to find a compromise with representatives from Ontario and Saskatchewan. </a:t>
            </a:r>
          </a:p>
          <a:p>
            <a:endParaRPr lang="en-CA" dirty="0"/>
          </a:p>
          <a:p>
            <a:r>
              <a:rPr lang="en-CA" dirty="0"/>
              <a:t>This was unofficial, and there are no official records of this meeting.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It is at this time that the notwithstanding clause was brought up and agreed to in exchange for provincial support for the Charter. </a:t>
            </a:r>
          </a:p>
          <a:p>
            <a:endParaRPr lang="en-CA" dirty="0"/>
          </a:p>
          <a:p>
            <a:r>
              <a:rPr lang="en-CA" dirty="0"/>
              <a:t>In return, the provinces would drop the right to withdraw with compensation and adopted the amending formula.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36917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8E1E-93CF-4157-8289-294D3CA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F97-DDC4-47E8-9993-655AE64E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new Constitution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by 9 provinces out of 10.</a:t>
            </a:r>
          </a:p>
          <a:p>
            <a:endParaRPr lang="fr-CA" dirty="0"/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approval</a:t>
            </a:r>
            <a:r>
              <a:rPr lang="fr-CA" dirty="0"/>
              <a:t> to the 1982 </a:t>
            </a:r>
            <a:r>
              <a:rPr lang="fr-CA" dirty="0" err="1"/>
              <a:t>patriation</a:t>
            </a:r>
            <a:r>
              <a:rPr lang="fr-CA" dirty="0"/>
              <a:t>. </a:t>
            </a:r>
          </a:p>
          <a:p>
            <a:r>
              <a:rPr lang="fr-CA" dirty="0"/>
              <a:t>The final </a:t>
            </a:r>
            <a:r>
              <a:rPr lang="fr-CA" dirty="0" err="1"/>
              <a:t>negotiations</a:t>
            </a:r>
            <a:r>
              <a:rPr lang="fr-CA" dirty="0"/>
              <a:t> </a:t>
            </a:r>
            <a:r>
              <a:rPr lang="fr-CA" dirty="0" err="1"/>
              <a:t>took</a:t>
            </a:r>
            <a:r>
              <a:rPr lang="fr-CA" dirty="0"/>
              <a:t> place in secret </a:t>
            </a:r>
            <a:r>
              <a:rPr lang="fr-CA" dirty="0" err="1"/>
              <a:t>during</a:t>
            </a:r>
            <a:r>
              <a:rPr lang="fr-CA" dirty="0"/>
              <a:t> the night, </a:t>
            </a:r>
            <a:r>
              <a:rPr lang="fr-CA" dirty="0" err="1"/>
              <a:t>while</a:t>
            </a:r>
            <a:r>
              <a:rPr lang="fr-CA" dirty="0"/>
              <a:t>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delegation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sleeping.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learned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other</a:t>
            </a:r>
            <a:r>
              <a:rPr lang="fr-CA" dirty="0"/>
              <a:t> 9 provinces and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reached</a:t>
            </a:r>
            <a:r>
              <a:rPr lang="fr-CA" dirty="0"/>
              <a:t> an agreement the </a:t>
            </a:r>
            <a:r>
              <a:rPr lang="fr-CA" dirty="0" err="1"/>
              <a:t>following</a:t>
            </a:r>
            <a:r>
              <a:rPr lang="fr-CA" dirty="0"/>
              <a:t> </a:t>
            </a:r>
            <a:r>
              <a:rPr lang="fr-CA" dirty="0" err="1"/>
              <a:t>morning</a:t>
            </a:r>
            <a:r>
              <a:rPr lang="fr-CA" dirty="0"/>
              <a:t> at breakfast. </a:t>
            </a:r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refused</a:t>
            </a:r>
            <a:r>
              <a:rPr lang="fr-CA" dirty="0"/>
              <a:t> to </a:t>
            </a:r>
            <a:r>
              <a:rPr lang="fr-CA" dirty="0" err="1"/>
              <a:t>sign</a:t>
            </a:r>
            <a:r>
              <a:rPr lang="fr-CA" dirty="0"/>
              <a:t> and </a:t>
            </a:r>
            <a:r>
              <a:rPr lang="fr-CA" dirty="0" err="1"/>
              <a:t>left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6DA8-5EF8-4FFB-9A0E-79FD6105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Parliament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13DC-1BD9-4652-B1C7-E07EE62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865"/>
            <a:ext cx="10515600" cy="4784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3200" dirty="0" err="1"/>
              <a:t>Parliament</a:t>
            </a:r>
            <a:r>
              <a:rPr lang="fr-CA" sz="3200" dirty="0"/>
              <a:t> in Canada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composed</a:t>
            </a:r>
            <a:r>
              <a:rPr lang="fr-CA" sz="3200" dirty="0"/>
              <a:t> of </a:t>
            </a:r>
            <a:r>
              <a:rPr lang="fr-CA" sz="3200" dirty="0" err="1"/>
              <a:t>three</a:t>
            </a:r>
            <a:r>
              <a:rPr lang="fr-CA" sz="3200" dirty="0"/>
              <a:t> bodies:</a:t>
            </a:r>
          </a:p>
          <a:p>
            <a:endParaRPr lang="fr-CA" sz="3200" dirty="0"/>
          </a:p>
          <a:p>
            <a:r>
              <a:rPr lang="fr-CA" sz="3200" dirty="0"/>
              <a:t>The Crown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Senate</a:t>
            </a:r>
            <a:endParaRPr lang="fr-CA" sz="3200" dirty="0"/>
          </a:p>
          <a:p>
            <a:r>
              <a:rPr lang="fr-CA" sz="3200" dirty="0"/>
              <a:t>The House of Commons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technically</a:t>
            </a:r>
            <a:r>
              <a:rPr lang="fr-CA" dirty="0"/>
              <a:t>, </a:t>
            </a:r>
            <a:r>
              <a:rPr lang="fr-CA" dirty="0" err="1"/>
              <a:t>only</a:t>
            </a:r>
            <a:r>
              <a:rPr lang="fr-CA" dirty="0"/>
              <a:t> 1 </a:t>
            </a:r>
            <a:r>
              <a:rPr lang="fr-CA" dirty="0" err="1"/>
              <a:t>third</a:t>
            </a:r>
            <a:r>
              <a:rPr lang="fr-CA" dirty="0"/>
              <a:t> of </a:t>
            </a:r>
            <a:r>
              <a:rPr lang="fr-CA" dirty="0" err="1"/>
              <a:t>Canada’s</a:t>
            </a:r>
            <a:r>
              <a:rPr lang="fr-CA" dirty="0"/>
              <a:t> </a:t>
            </a:r>
            <a:r>
              <a:rPr lang="fr-CA" dirty="0" err="1"/>
              <a:t>Parliament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democratically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Nevertheless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House of Commons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important component. </a:t>
            </a:r>
          </a:p>
        </p:txBody>
      </p:sp>
    </p:spTree>
    <p:extLst>
      <p:ext uri="{BB962C8B-B14F-4D97-AF65-F5344CB8AC3E}">
        <p14:creationId xmlns:p14="http://schemas.microsoft.com/office/powerpoint/2010/main" val="2228568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A25C-600C-4A09-971F-853597C0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2CC4-7E56-4B86-B3BA-C4993CD3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0392782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new Constitution </a:t>
            </a:r>
            <a:r>
              <a:rPr lang="fr-CA" sz="3200" dirty="0" err="1"/>
              <a:t>included</a:t>
            </a:r>
            <a:r>
              <a:rPr lang="fr-CA" sz="3200" dirty="0"/>
              <a:t> the Charter of </a:t>
            </a:r>
            <a:r>
              <a:rPr lang="fr-CA" sz="3200" dirty="0" err="1"/>
              <a:t>Rights</a:t>
            </a:r>
            <a:r>
              <a:rPr lang="fr-CA" sz="3200" dirty="0"/>
              <a:t> and </a:t>
            </a:r>
            <a:r>
              <a:rPr lang="fr-CA" sz="3200" dirty="0" err="1"/>
              <a:t>Freedoms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gave Canada the </a:t>
            </a:r>
            <a:r>
              <a:rPr lang="fr-CA" sz="3200" dirty="0" err="1"/>
              <a:t>ability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acknowledges</a:t>
            </a:r>
            <a:r>
              <a:rPr lang="fr-CA" sz="3200" dirty="0"/>
              <a:t> </a:t>
            </a:r>
            <a:r>
              <a:rPr lang="fr-CA" sz="3200" dirty="0" err="1"/>
              <a:t>bilingualism</a:t>
            </a:r>
            <a:r>
              <a:rPr lang="fr-CA" sz="3200" dirty="0"/>
              <a:t>, </a:t>
            </a:r>
            <a:r>
              <a:rPr lang="fr-CA" sz="3200" dirty="0" err="1"/>
              <a:t>multiculturalism</a:t>
            </a:r>
            <a:r>
              <a:rPr lang="fr-CA" sz="3200" dirty="0"/>
              <a:t>, </a:t>
            </a:r>
            <a:r>
              <a:rPr lang="fr-CA" sz="3200" dirty="0" err="1"/>
              <a:t>gender</a:t>
            </a:r>
            <a:r>
              <a:rPr lang="fr-CA" sz="3200" dirty="0"/>
              <a:t> </a:t>
            </a:r>
            <a:r>
              <a:rPr lang="fr-CA" sz="3200" dirty="0" err="1"/>
              <a:t>equality</a:t>
            </a:r>
            <a:r>
              <a:rPr lang="fr-CA" sz="3200" dirty="0"/>
              <a:t>, </a:t>
            </a:r>
            <a:r>
              <a:rPr lang="fr-CA" sz="3200" dirty="0" err="1"/>
              <a:t>equalization</a:t>
            </a:r>
            <a:r>
              <a:rPr lang="fr-CA" sz="3200" dirty="0"/>
              <a:t> and First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Conferences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610122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669-FB15-4CBB-8952-CACD747E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EA2-D836-4133-A69F-EC787E38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As part of </a:t>
            </a:r>
            <a:r>
              <a:rPr lang="fr-CA" sz="3200" dirty="0" err="1"/>
              <a:t>patriation</a:t>
            </a:r>
            <a:r>
              <a:rPr lang="fr-CA" sz="3200" dirty="0"/>
              <a:t>, Canada </a:t>
            </a:r>
            <a:r>
              <a:rPr lang="fr-CA" sz="3200" dirty="0" err="1"/>
              <a:t>needed</a:t>
            </a:r>
            <a:r>
              <a:rPr lang="fr-CA" sz="3200" dirty="0"/>
              <a:t> to </a:t>
            </a:r>
            <a:r>
              <a:rPr lang="fr-CA" sz="3200" dirty="0" err="1"/>
              <a:t>define</a:t>
            </a:r>
            <a:r>
              <a:rPr lang="fr-CA" sz="3200" dirty="0"/>
              <a:t> the </a:t>
            </a:r>
            <a:r>
              <a:rPr lang="fr-CA" sz="3200" dirty="0" err="1"/>
              <a:t>rules</a:t>
            </a:r>
            <a:r>
              <a:rPr lang="fr-CA" sz="3200" dirty="0"/>
              <a:t> for </a:t>
            </a:r>
            <a:r>
              <a:rPr lang="fr-CA" sz="3200" dirty="0" err="1"/>
              <a:t>amending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cases,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requires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House of Commons, the </a:t>
            </a:r>
            <a:r>
              <a:rPr lang="fr-CA" sz="3200" dirty="0" err="1"/>
              <a:t>Senate</a:t>
            </a:r>
            <a:r>
              <a:rPr lang="fr-CA" sz="3200" dirty="0"/>
              <a:t>, 7 (or more) provinces </a:t>
            </a:r>
            <a:r>
              <a:rPr lang="fr-CA" sz="3200" dirty="0" err="1"/>
              <a:t>representing</a:t>
            </a:r>
            <a:r>
              <a:rPr lang="fr-CA" sz="3200" dirty="0"/>
              <a:t> at least 50%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applies</a:t>
            </a:r>
            <a:r>
              <a:rPr lang="fr-CA" sz="3200" dirty="0"/>
              <a:t> to modifications to </a:t>
            </a:r>
            <a:r>
              <a:rPr lang="fr-CA" sz="3200" dirty="0" err="1"/>
              <a:t>jurisdictions</a:t>
            </a:r>
            <a:r>
              <a:rPr lang="fr-CA" sz="3200" dirty="0"/>
              <a:t> and the Charter.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094604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DDE-EE87-40DB-812E-329D0E7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1B05-FC5F-4663-9364-BC1DF48C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other</a:t>
            </a:r>
            <a:r>
              <a:rPr lang="fr-CA" dirty="0"/>
              <a:t> topics, </a:t>
            </a:r>
            <a:r>
              <a:rPr lang="fr-CA" dirty="0" err="1"/>
              <a:t>unanimity</a:t>
            </a:r>
            <a:r>
              <a:rPr lang="fr-CA" dirty="0"/>
              <a:t> of the provincial </a:t>
            </a:r>
            <a:r>
              <a:rPr lang="fr-CA" dirty="0" err="1"/>
              <a:t>assemblies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required</a:t>
            </a:r>
            <a:r>
              <a:rPr lang="fr-CA" dirty="0"/>
              <a:t>.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case of the </a:t>
            </a:r>
            <a:r>
              <a:rPr lang="fr-CA" dirty="0" err="1"/>
              <a:t>amending</a:t>
            </a:r>
            <a:r>
              <a:rPr lang="fr-CA" dirty="0"/>
              <a:t> formula </a:t>
            </a:r>
            <a:r>
              <a:rPr lang="fr-CA" dirty="0" err="1"/>
              <a:t>itself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If an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restrict</a:t>
            </a:r>
            <a:r>
              <a:rPr lang="fr-CA" dirty="0"/>
              <a:t> provincial </a:t>
            </a:r>
            <a:r>
              <a:rPr lang="fr-CA" dirty="0" err="1"/>
              <a:t>powers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have the right to </a:t>
            </a:r>
            <a:r>
              <a:rPr lang="fr-CA" dirty="0" err="1"/>
              <a:t>opt</a:t>
            </a:r>
            <a:r>
              <a:rPr lang="fr-CA" dirty="0"/>
              <a:t> out </a:t>
            </a:r>
            <a:r>
              <a:rPr lang="fr-CA" dirty="0" err="1"/>
              <a:t>with</a:t>
            </a:r>
            <a:r>
              <a:rPr lang="fr-CA" dirty="0"/>
              <a:t> compensation (</a:t>
            </a:r>
            <a:r>
              <a:rPr lang="fr-CA" dirty="0" err="1"/>
              <a:t>education</a:t>
            </a:r>
            <a:r>
              <a:rPr lang="fr-CA" dirty="0"/>
              <a:t>, culture).</a:t>
            </a:r>
          </a:p>
          <a:p>
            <a:endParaRPr lang="fr-CA" dirty="0"/>
          </a:p>
          <a:p>
            <a:r>
              <a:rPr lang="fr-CA" dirty="0" err="1"/>
              <a:t>Bilateral</a:t>
            </a:r>
            <a:r>
              <a:rPr lang="fr-CA" dirty="0"/>
              <a:t> </a:t>
            </a:r>
            <a:r>
              <a:rPr lang="fr-CA" dirty="0" err="1"/>
              <a:t>agreements</a:t>
            </a:r>
            <a:r>
              <a:rPr lang="fr-CA" dirty="0"/>
              <a:t> are possible if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provinces are </a:t>
            </a:r>
            <a:r>
              <a:rPr lang="fr-CA" dirty="0" err="1"/>
              <a:t>affected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can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delay</a:t>
            </a:r>
            <a:r>
              <a:rPr lang="fr-CA" dirty="0"/>
              <a:t> adoption for 180 </a:t>
            </a:r>
            <a:r>
              <a:rPr lang="fr-CA" dirty="0" err="1"/>
              <a:t>days</a:t>
            </a:r>
            <a:r>
              <a:rPr lang="fr-CA" dirty="0"/>
              <a:t>, but not block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586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interesting</a:t>
            </a:r>
            <a:r>
              <a:rPr lang="fr-CA" sz="3200" dirty="0"/>
              <a:t> to note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1982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modify</a:t>
            </a:r>
            <a:r>
              <a:rPr lang="fr-CA" sz="3200" dirty="0"/>
              <a:t>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popular</a:t>
            </a:r>
            <a:r>
              <a:rPr lang="fr-CA" sz="3200" dirty="0"/>
              <a:t> support. </a:t>
            </a:r>
          </a:p>
          <a:p>
            <a:r>
              <a:rPr lang="fr-CA" sz="3200" dirty="0" err="1"/>
              <a:t>Parliamentary</a:t>
            </a:r>
            <a:r>
              <a:rPr lang="fr-CA" sz="3200" dirty="0"/>
              <a:t> institutions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untouched</a:t>
            </a:r>
            <a:r>
              <a:rPr lang="fr-CA" sz="3200" dirty="0"/>
              <a:t>, </a:t>
            </a:r>
            <a:r>
              <a:rPr lang="fr-CA" sz="3200" dirty="0" err="1"/>
              <a:t>including</a:t>
            </a:r>
            <a:r>
              <a:rPr lang="fr-CA" sz="3200" dirty="0"/>
              <a:t> the </a:t>
            </a:r>
            <a:r>
              <a:rPr lang="fr-CA" sz="3200" dirty="0" err="1"/>
              <a:t>Senate</a:t>
            </a:r>
            <a:r>
              <a:rPr lang="fr-CA" sz="3200" dirty="0"/>
              <a:t> and the </a:t>
            </a:r>
            <a:r>
              <a:rPr lang="fr-CA" sz="3200" dirty="0" err="1"/>
              <a:t>Governor</a:t>
            </a:r>
            <a:r>
              <a:rPr lang="fr-CA" sz="3200" dirty="0"/>
              <a:t>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104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/>
              <a:t>Most </a:t>
            </a:r>
            <a:r>
              <a:rPr lang="fr-CA" sz="3200" dirty="0" err="1"/>
              <a:t>importantly</a:t>
            </a:r>
            <a:r>
              <a:rPr lang="fr-CA" sz="3200" dirty="0"/>
              <a:t> </a:t>
            </a:r>
            <a:r>
              <a:rPr lang="fr-CA" sz="3200" dirty="0" err="1"/>
              <a:t>given</a:t>
            </a:r>
            <a:r>
              <a:rPr lang="fr-CA" sz="3200" dirty="0"/>
              <a:t> </a:t>
            </a:r>
            <a:r>
              <a:rPr lang="fr-CA" sz="3200" dirty="0" err="1"/>
              <a:t>Trudeau’s</a:t>
            </a:r>
            <a:r>
              <a:rPr lang="fr-CA" sz="3200" dirty="0"/>
              <a:t>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», the 1982 Constitution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say</a:t>
            </a:r>
            <a:r>
              <a:rPr lang="fr-CA" sz="3200" dirty="0"/>
              <a:t> </a:t>
            </a:r>
            <a:r>
              <a:rPr lang="fr-CA" sz="3200" dirty="0" err="1"/>
              <a:t>anything</a:t>
            </a:r>
            <a:r>
              <a:rPr lang="fr-CA" sz="3200" dirty="0"/>
              <a:t> about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recognizes</a:t>
            </a:r>
            <a:r>
              <a:rPr lang="fr-CA" sz="3200" dirty="0"/>
              <a:t> French and English as </a:t>
            </a:r>
            <a:r>
              <a:rPr lang="fr-CA" sz="3200" dirty="0" err="1"/>
              <a:t>equal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idea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as a </a:t>
            </a:r>
            <a:r>
              <a:rPr lang="fr-CA" sz="3200" dirty="0" err="1"/>
              <a:t>founding</a:t>
            </a:r>
            <a:r>
              <a:rPr lang="fr-CA" sz="3200" dirty="0"/>
              <a:t> people, nation, or distinct society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requested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such</a:t>
            </a:r>
            <a:r>
              <a:rPr lang="fr-CA" sz="3200" dirty="0"/>
              <a:t> as a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in provincial </a:t>
            </a:r>
            <a:r>
              <a:rPr lang="fr-CA" sz="3200" dirty="0" err="1"/>
              <a:t>jurisdictions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compensation or immigration </a:t>
            </a:r>
            <a:r>
              <a:rPr lang="fr-CA" sz="3200" dirty="0" err="1"/>
              <a:t>powers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6024090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factors</a:t>
            </a:r>
            <a:r>
              <a:rPr lang="fr-CA" sz="3200" dirty="0"/>
              <a:t>, plus the </a:t>
            </a:r>
            <a:r>
              <a:rPr lang="fr-CA" sz="3200" dirty="0" err="1"/>
              <a:t>fact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out of the final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exacerbated</a:t>
            </a:r>
            <a:r>
              <a:rPr lang="fr-CA" sz="3200" dirty="0"/>
              <a:t> tensions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federalists</a:t>
            </a:r>
            <a:r>
              <a:rPr lang="fr-CA" sz="3200" dirty="0"/>
              <a:t> and </a:t>
            </a:r>
            <a:r>
              <a:rPr lang="fr-CA" sz="3200" dirty="0" err="1"/>
              <a:t>sovereignists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left</a:t>
            </a:r>
            <a:r>
              <a:rPr lang="fr-CA" sz="3200" dirty="0"/>
              <a:t>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undefined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been </a:t>
            </a:r>
            <a:r>
              <a:rPr lang="fr-CA" sz="3200" dirty="0" err="1"/>
              <a:t>duped</a:t>
            </a:r>
            <a:r>
              <a:rPr lang="fr-CA" sz="3200" dirty="0"/>
              <a:t> by Trudeau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set the stage for the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of the 80-90s.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90964554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1722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phrase « </a:t>
            </a:r>
            <a:r>
              <a:rPr lang="fr-CA" sz="3600" dirty="0" err="1"/>
              <a:t>Mega-constitutional</a:t>
            </a:r>
            <a:r>
              <a:rPr lang="fr-CA" sz="3600" dirty="0"/>
              <a:t> </a:t>
            </a:r>
            <a:r>
              <a:rPr lang="fr-CA" sz="3600" dirty="0" err="1"/>
              <a:t>politics</a:t>
            </a:r>
            <a:r>
              <a:rPr lang="fr-CA" sz="3600" dirty="0"/>
              <a:t> » </a:t>
            </a:r>
            <a:r>
              <a:rPr lang="fr-CA" sz="3600" dirty="0" err="1"/>
              <a:t>refers</a:t>
            </a:r>
            <a:r>
              <a:rPr lang="fr-CA" sz="3600" dirty="0"/>
              <a:t> to </a:t>
            </a:r>
            <a:r>
              <a:rPr lang="fr-CA" sz="3600" dirty="0" err="1"/>
              <a:t>constitutional</a:t>
            </a:r>
            <a:r>
              <a:rPr lang="fr-CA" sz="3600" dirty="0"/>
              <a:t> </a:t>
            </a:r>
            <a:r>
              <a:rPr lang="fr-CA" sz="3600" dirty="0" err="1"/>
              <a:t>negotiations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attempted</a:t>
            </a:r>
            <a:r>
              <a:rPr lang="fr-CA" sz="3600" dirty="0"/>
              <a:t> to </a:t>
            </a:r>
            <a:r>
              <a:rPr lang="fr-CA" sz="3600" dirty="0" err="1"/>
              <a:t>get</a:t>
            </a:r>
            <a:r>
              <a:rPr lang="fr-CA" sz="3600" dirty="0"/>
              <a:t> </a:t>
            </a:r>
            <a:r>
              <a:rPr lang="fr-CA" sz="3600" dirty="0" err="1"/>
              <a:t>Quebec</a:t>
            </a:r>
            <a:r>
              <a:rPr lang="fr-CA" sz="3600" dirty="0"/>
              <a:t> to </a:t>
            </a:r>
            <a:r>
              <a:rPr lang="fr-CA" sz="3600" dirty="0" err="1"/>
              <a:t>sign</a:t>
            </a:r>
            <a:r>
              <a:rPr lang="fr-CA" sz="3600" dirty="0"/>
              <a:t> the 1982 Constitution.</a:t>
            </a:r>
          </a:p>
          <a:p>
            <a:endParaRPr lang="fr-CA" sz="3600" dirty="0"/>
          </a:p>
          <a:p>
            <a:r>
              <a:rPr lang="fr-CA" sz="3600" dirty="0" err="1"/>
              <a:t>These</a:t>
            </a:r>
            <a:r>
              <a:rPr lang="fr-CA" sz="3600" dirty="0"/>
              <a:t> discussions </a:t>
            </a:r>
            <a:r>
              <a:rPr lang="fr-CA" sz="3600" dirty="0" err="1"/>
              <a:t>involved</a:t>
            </a:r>
            <a:r>
              <a:rPr lang="fr-CA" sz="3600" dirty="0"/>
              <a:t> </a:t>
            </a:r>
            <a:r>
              <a:rPr lang="fr-CA" sz="3600" dirty="0" err="1"/>
              <a:t>actors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300386204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Brian </a:t>
            </a:r>
            <a:r>
              <a:rPr lang="fr-CA" sz="3200" dirty="0" err="1"/>
              <a:t>Mulroney’s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reintegrate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Constitution.</a:t>
            </a:r>
          </a:p>
          <a:p>
            <a:endParaRPr lang="fr-CA" sz="3200" dirty="0"/>
          </a:p>
          <a:p>
            <a:r>
              <a:rPr lang="fr-CA" sz="3200" dirty="0"/>
              <a:t>The 11 first </a:t>
            </a:r>
            <a:r>
              <a:rPr lang="fr-CA" sz="3200" dirty="0" err="1"/>
              <a:t>ministers</a:t>
            </a:r>
            <a:r>
              <a:rPr lang="fr-CA" sz="3200" dirty="0"/>
              <a:t> met in 1987 to </a:t>
            </a:r>
            <a:r>
              <a:rPr lang="fr-CA" sz="3200" dirty="0" err="1"/>
              <a:t>prepare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Accord.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The </a:t>
            </a:r>
            <a:r>
              <a:rPr lang="fr-CA" sz="3200" dirty="0" err="1"/>
              <a:t>preparation</a:t>
            </a:r>
            <a:r>
              <a:rPr lang="fr-CA" sz="3200" dirty="0"/>
              <a:t> of the accord </a:t>
            </a:r>
            <a:r>
              <a:rPr lang="fr-CA" sz="3200" dirty="0" err="1"/>
              <a:t>involved</a:t>
            </a:r>
            <a:r>
              <a:rPr lang="fr-CA" sz="3200" dirty="0"/>
              <a:t> no public participation </a:t>
            </a:r>
            <a:r>
              <a:rPr lang="fr-CA" sz="3200" dirty="0" err="1"/>
              <a:t>whatsoever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Other</a:t>
            </a:r>
            <a:r>
              <a:rPr lang="fr-CA" sz="3200" dirty="0"/>
              <a:t> issues </a:t>
            </a:r>
            <a:r>
              <a:rPr lang="fr-CA" sz="3200" dirty="0" err="1"/>
              <a:t>were</a:t>
            </a:r>
            <a:r>
              <a:rPr lang="fr-CA" sz="3200" dirty="0"/>
              <a:t> put </a:t>
            </a:r>
            <a:r>
              <a:rPr lang="fr-CA" sz="3200" dirty="0" err="1"/>
              <a:t>aside</a:t>
            </a:r>
            <a:r>
              <a:rPr lang="fr-CA" sz="3200" dirty="0"/>
              <a:t> </a:t>
            </a:r>
            <a:r>
              <a:rPr lang="fr-CA" sz="3200" dirty="0" err="1"/>
              <a:t>until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could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reintegrated</a:t>
            </a:r>
            <a:r>
              <a:rPr lang="fr-CA" sz="3200" dirty="0"/>
              <a:t> in the Constitution. </a:t>
            </a:r>
          </a:p>
        </p:txBody>
      </p:sp>
    </p:spTree>
    <p:extLst>
      <p:ext uri="{BB962C8B-B14F-4D97-AF65-F5344CB8AC3E}">
        <p14:creationId xmlns:p14="http://schemas.microsoft.com/office/powerpoint/2010/main" val="29835180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distinct society. </a:t>
            </a:r>
          </a:p>
          <a:p>
            <a:pPr marL="0" indent="0">
              <a:buNone/>
            </a:pPr>
            <a:r>
              <a:rPr lang="fr-CA" sz="3200" u="sng" dirty="0"/>
              <a:t>It </a:t>
            </a:r>
            <a:r>
              <a:rPr lang="fr-CA" sz="3200" u="sng" dirty="0" err="1"/>
              <a:t>would</a:t>
            </a:r>
            <a:r>
              <a:rPr lang="fr-CA" sz="3200" u="sng" dirty="0"/>
              <a:t> </a:t>
            </a:r>
            <a:r>
              <a:rPr lang="fr-CA" sz="3200" u="sng" dirty="0" err="1"/>
              <a:t>also</a:t>
            </a:r>
            <a:r>
              <a:rPr lang="fr-CA" sz="3200" u="sng" dirty="0"/>
              <a:t> </a:t>
            </a:r>
            <a:r>
              <a:rPr lang="fr-CA" sz="3200" u="sng" dirty="0" err="1"/>
              <a:t>recognize</a:t>
            </a:r>
            <a:r>
              <a:rPr lang="fr-CA" sz="3200" u="sng" dirty="0"/>
              <a:t> new </a:t>
            </a:r>
            <a:r>
              <a:rPr lang="fr-CA" sz="3200" u="sng" dirty="0" err="1"/>
              <a:t>powers</a:t>
            </a:r>
            <a:r>
              <a:rPr lang="fr-CA" sz="3200" u="sng" dirty="0"/>
              <a:t> for ALL provinces</a:t>
            </a:r>
          </a:p>
          <a:p>
            <a:r>
              <a:rPr lang="fr-CA" sz="3200" dirty="0" err="1"/>
              <a:t>Greater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in immigration.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the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with</a:t>
            </a:r>
            <a:r>
              <a:rPr lang="fr-CA" sz="3200" dirty="0"/>
              <a:t> full compensation. 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greater</a:t>
            </a:r>
            <a:r>
              <a:rPr lang="fr-CA" sz="3200" dirty="0"/>
              <a:t> power </a:t>
            </a:r>
            <a:r>
              <a:rPr lang="fr-CA" sz="3200" dirty="0" err="1"/>
              <a:t>regarding</a:t>
            </a:r>
            <a:r>
              <a:rPr lang="fr-CA" sz="3200" dirty="0"/>
              <a:t> the </a:t>
            </a:r>
            <a:r>
              <a:rPr lang="fr-CA" sz="3200" dirty="0" err="1"/>
              <a:t>amendment</a:t>
            </a:r>
            <a:r>
              <a:rPr lang="fr-CA" sz="3200" dirty="0"/>
              <a:t> formula.</a:t>
            </a:r>
          </a:p>
          <a:p>
            <a:r>
              <a:rPr lang="fr-CA" sz="3200" dirty="0"/>
              <a:t>Provinces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play</a:t>
            </a:r>
            <a:r>
              <a:rPr lang="fr-CA" sz="3200" dirty="0"/>
              <a:t> a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selecting</a:t>
            </a:r>
            <a:r>
              <a:rPr lang="fr-CA" sz="3200" dirty="0"/>
              <a:t> </a:t>
            </a:r>
            <a:r>
              <a:rPr lang="fr-CA" sz="3200" dirty="0" err="1"/>
              <a:t>Senators</a:t>
            </a:r>
            <a:r>
              <a:rPr lang="fr-CA" sz="3200" dirty="0"/>
              <a:t> and SCC </a:t>
            </a:r>
            <a:r>
              <a:rPr lang="fr-CA" sz="3200" dirty="0" err="1"/>
              <a:t>judges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149D-2373-4615-8F52-2F8DE9C2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036E0-68B2-4199-A3CD-E7DE616A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05" y="1322779"/>
            <a:ext cx="7445789" cy="5253418"/>
          </a:xfrm>
        </p:spPr>
      </p:pic>
    </p:spTree>
    <p:extLst>
      <p:ext uri="{BB962C8B-B14F-4D97-AF65-F5344CB8AC3E}">
        <p14:creationId xmlns:p14="http://schemas.microsoft.com/office/powerpoint/2010/main" val="3738407001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For the Accord to </a:t>
            </a:r>
            <a:r>
              <a:rPr lang="fr-CA" sz="3200" dirty="0" err="1"/>
              <a:t>pass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required</a:t>
            </a:r>
            <a:r>
              <a:rPr lang="fr-CA" sz="3200" dirty="0"/>
              <a:t> </a:t>
            </a:r>
            <a:r>
              <a:rPr lang="fr-CA" sz="3200" dirty="0" err="1"/>
              <a:t>unanimous</a:t>
            </a:r>
            <a:r>
              <a:rPr lang="fr-CA" sz="3200" dirty="0"/>
              <a:t> support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Parliament</a:t>
            </a:r>
            <a:r>
              <a:rPr lang="fr-CA" sz="3200" dirty="0"/>
              <a:t> and the 10 provincial </a:t>
            </a:r>
            <a:r>
              <a:rPr lang="fr-CA" sz="3200" dirty="0" err="1"/>
              <a:t>assemblies</a:t>
            </a:r>
            <a:r>
              <a:rPr lang="fr-CA" sz="3200" dirty="0"/>
              <a:t>. </a:t>
            </a:r>
          </a:p>
          <a:p>
            <a:r>
              <a:rPr lang="fr-CA" sz="3200" dirty="0"/>
              <a:t>This support </a:t>
            </a:r>
            <a:r>
              <a:rPr lang="fr-CA" sz="3200" dirty="0" err="1"/>
              <a:t>had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assembled</a:t>
            </a:r>
            <a:r>
              <a:rPr lang="fr-CA" sz="3200" dirty="0"/>
              <a:t> </a:t>
            </a:r>
            <a:r>
              <a:rPr lang="fr-CA" sz="3200" dirty="0" err="1"/>
              <a:t>within</a:t>
            </a:r>
            <a:r>
              <a:rPr lang="fr-CA" sz="3200" dirty="0"/>
              <a:t> 3 </a:t>
            </a:r>
            <a:r>
              <a:rPr lang="fr-CA" sz="3200" dirty="0" err="1"/>
              <a:t>years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the first to </a:t>
            </a:r>
            <a:r>
              <a:rPr lang="fr-CA" sz="3200" dirty="0" err="1"/>
              <a:t>officially</a:t>
            </a:r>
            <a:r>
              <a:rPr lang="fr-CA" sz="3200" dirty="0"/>
              <a:t> </a:t>
            </a:r>
            <a:r>
              <a:rPr lang="fr-CA" sz="3200" dirty="0" err="1"/>
              <a:t>approve</a:t>
            </a:r>
            <a:r>
              <a:rPr lang="fr-CA" sz="3200" dirty="0"/>
              <a:t> the Accord. 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7 </a:t>
            </a:r>
            <a:r>
              <a:rPr lang="fr-CA" sz="3200" dirty="0" err="1"/>
              <a:t>other</a:t>
            </a:r>
            <a:r>
              <a:rPr lang="fr-CA" sz="3200" dirty="0"/>
              <a:t> provinces </a:t>
            </a:r>
            <a:r>
              <a:rPr lang="fr-CA" sz="3200" dirty="0" err="1"/>
              <a:t>did</a:t>
            </a:r>
            <a:r>
              <a:rPr lang="fr-CA" sz="3200" dirty="0"/>
              <a:t> the </a:t>
            </a:r>
            <a:r>
              <a:rPr lang="fr-CA" sz="3200" dirty="0" err="1"/>
              <a:t>same</a:t>
            </a:r>
            <a:r>
              <a:rPr lang="fr-CA" sz="3200" dirty="0"/>
              <a:t>.</a:t>
            </a:r>
          </a:p>
          <a:p>
            <a:r>
              <a:rPr lang="fr-CA" sz="3200" dirty="0" err="1"/>
              <a:t>However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supported</a:t>
            </a:r>
            <a:r>
              <a:rPr lang="fr-CA" sz="3200" dirty="0"/>
              <a:t> in Newfoundland and Manitoba.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51888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provinces </a:t>
            </a:r>
            <a:r>
              <a:rPr lang="fr-CA" dirty="0" err="1"/>
              <a:t>did</a:t>
            </a:r>
            <a:r>
              <a:rPr lang="fr-CA" dirty="0"/>
              <a:t> not vote AGAINST the Accord.</a:t>
            </a:r>
          </a:p>
          <a:p>
            <a:r>
              <a:rPr lang="fr-CA" dirty="0" err="1"/>
              <a:t>Rather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hold</a:t>
            </a:r>
            <a:r>
              <a:rPr lang="fr-CA" dirty="0"/>
              <a:t> the vote.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Accord </a:t>
            </a:r>
            <a:r>
              <a:rPr lang="fr-CA" dirty="0" err="1"/>
              <a:t>failed</a:t>
            </a:r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critics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concerned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distinct society clause </a:t>
            </a:r>
            <a:r>
              <a:rPr lang="fr-CA" dirty="0" err="1"/>
              <a:t>would</a:t>
            </a:r>
            <a:r>
              <a:rPr lang="fr-CA" dirty="0"/>
              <a:t> lead to </a:t>
            </a:r>
            <a:r>
              <a:rPr lang="fr-CA" dirty="0" err="1"/>
              <a:t>separation</a:t>
            </a:r>
            <a:endParaRPr lang="fr-CA" dirty="0"/>
          </a:p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afraid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in court to </a:t>
            </a:r>
            <a:r>
              <a:rPr lang="fr-CA" dirty="0" err="1"/>
              <a:t>circumvent</a:t>
            </a:r>
            <a:r>
              <a:rPr lang="fr-CA" dirty="0"/>
              <a:t> 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fr-CA" dirty="0"/>
          </a:p>
          <a:p>
            <a:r>
              <a:rPr lang="fr-CA" dirty="0" err="1"/>
              <a:t>Finally</a:t>
            </a:r>
            <a:r>
              <a:rPr lang="fr-CA" dirty="0"/>
              <a:t>,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signatories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defeated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home province. </a:t>
            </a:r>
          </a:p>
        </p:txBody>
      </p:sp>
    </p:spTree>
    <p:extLst>
      <p:ext uri="{BB962C8B-B14F-4D97-AF65-F5344CB8AC3E}">
        <p14:creationId xmlns:p14="http://schemas.microsoft.com/office/powerpoint/2010/main" val="139454377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A major </a:t>
            </a:r>
            <a:r>
              <a:rPr lang="fr-CA" sz="3200" dirty="0" err="1"/>
              <a:t>lesson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deal </a:t>
            </a:r>
            <a:r>
              <a:rPr lang="fr-CA" sz="3200" dirty="0" err="1"/>
              <a:t>negotiated</a:t>
            </a:r>
            <a:r>
              <a:rPr lang="fr-CA" sz="3200" dirty="0"/>
              <a:t> in secret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appear</a:t>
            </a:r>
            <a:r>
              <a:rPr lang="fr-CA" sz="3200" dirty="0"/>
              <a:t> </a:t>
            </a:r>
            <a:r>
              <a:rPr lang="fr-CA" sz="3200" dirty="0" err="1"/>
              <a:t>legitimate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Attempts</a:t>
            </a:r>
            <a:r>
              <a:rPr lang="fr-CA" sz="3200" dirty="0"/>
              <a:t> at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public and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members</a:t>
            </a:r>
            <a:r>
              <a:rPr lang="fr-CA" sz="3200" dirty="0"/>
              <a:t>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mean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more </a:t>
            </a:r>
            <a:r>
              <a:rPr lang="fr-CA" sz="3200" dirty="0" err="1"/>
              <a:t>actors</a:t>
            </a:r>
            <a:r>
              <a:rPr lang="fr-CA" sz="3200" dirty="0"/>
              <a:t> in the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in the new Accord.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20317190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6308-FDC0-4BBD-AFF5-FE62BC08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A1DA-BB0D-4FC8-A426-F9F9428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651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to the Charlottetown Accord.</a:t>
            </a:r>
          </a:p>
          <a:p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involved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, the Accord made a lot of compromises. </a:t>
            </a:r>
          </a:p>
          <a:p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specificity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addressed</a:t>
            </a:r>
            <a:r>
              <a:rPr lang="fr-CA" dirty="0"/>
              <a:t>, but </a:t>
            </a:r>
            <a:r>
              <a:rPr lang="fr-CA" dirty="0" err="1"/>
              <a:t>weakly</a:t>
            </a:r>
            <a:r>
              <a:rPr lang="fr-CA" dirty="0"/>
              <a:t>.</a:t>
            </a:r>
            <a:endParaRPr lang="en-US" dirty="0"/>
          </a:p>
          <a:p>
            <a:r>
              <a:rPr lang="fr-CA" dirty="0" err="1"/>
              <a:t>Senate</a:t>
            </a:r>
            <a:r>
              <a:rPr lang="fr-CA" dirty="0"/>
              <a:t> Reform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proposed</a:t>
            </a:r>
            <a:r>
              <a:rPr lang="fr-CA" dirty="0"/>
              <a:t>, but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satisfy</a:t>
            </a:r>
            <a:r>
              <a:rPr lang="fr-CA" dirty="0"/>
              <a:t> the West.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and </a:t>
            </a:r>
            <a:r>
              <a:rPr lang="fr-CA" dirty="0" err="1"/>
              <a:t>equal</a:t>
            </a:r>
            <a:r>
              <a:rPr lang="fr-CA" dirty="0"/>
              <a:t>, but </a:t>
            </a:r>
            <a:r>
              <a:rPr lang="fr-CA" dirty="0" err="1"/>
              <a:t>weaker</a:t>
            </a:r>
            <a:r>
              <a:rPr lang="fr-CA" dirty="0"/>
              <a:t>. </a:t>
            </a:r>
          </a:p>
          <a:p>
            <a:r>
              <a:rPr lang="fr-CA" dirty="0"/>
              <a:t>There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changes to the Supreme Court and the House of Commons. Small provinces </a:t>
            </a:r>
            <a:r>
              <a:rPr lang="fr-CA" dirty="0" err="1"/>
              <a:t>lost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26336092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Three</a:t>
            </a:r>
            <a:r>
              <a:rPr lang="fr-CA" sz="3200" dirty="0"/>
              <a:t> provinces </a:t>
            </a:r>
            <a:r>
              <a:rPr lang="fr-CA" sz="3200" dirty="0" err="1"/>
              <a:t>promised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provincial referenda on </a:t>
            </a:r>
            <a:r>
              <a:rPr lang="fr-CA" sz="3200" dirty="0" err="1"/>
              <a:t>this</a:t>
            </a:r>
            <a:r>
              <a:rPr lang="fr-CA" sz="3200" dirty="0"/>
              <a:t> issue </a:t>
            </a:r>
            <a:r>
              <a:rPr lang="fr-CA" sz="3200" dirty="0" err="1"/>
              <a:t>before</a:t>
            </a:r>
            <a:r>
              <a:rPr lang="fr-CA" sz="3200" dirty="0"/>
              <a:t> </a:t>
            </a:r>
            <a:r>
              <a:rPr lang="fr-CA" sz="3200" dirty="0" err="1"/>
              <a:t>either</a:t>
            </a:r>
            <a:r>
              <a:rPr lang="fr-CA" sz="3200" dirty="0"/>
              <a:t> </a:t>
            </a:r>
            <a:r>
              <a:rPr lang="fr-CA" sz="3200" dirty="0" err="1"/>
              <a:t>supporting</a:t>
            </a:r>
            <a:r>
              <a:rPr lang="fr-CA" sz="3200" dirty="0"/>
              <a:t> or </a:t>
            </a:r>
            <a:r>
              <a:rPr lang="fr-CA" sz="3200" dirty="0" err="1"/>
              <a:t>rejecting</a:t>
            </a:r>
            <a:r>
              <a:rPr lang="fr-CA" sz="3200" dirty="0"/>
              <a:t> the Accord.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suit, </a:t>
            </a:r>
            <a:r>
              <a:rPr lang="fr-CA" sz="3200" dirty="0" err="1"/>
              <a:t>deciding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in the </a:t>
            </a:r>
            <a:r>
              <a:rPr lang="fr-CA" sz="3200" dirty="0" err="1"/>
              <a:t>remaining</a:t>
            </a:r>
            <a:r>
              <a:rPr lang="fr-CA" sz="3200" dirty="0"/>
              <a:t> provinces. </a:t>
            </a:r>
          </a:p>
          <a:p>
            <a:r>
              <a:rPr lang="fr-CA" sz="3200" dirty="0"/>
              <a:t>The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supported</a:t>
            </a:r>
            <a:r>
              <a:rPr lang="fr-CA" sz="3200" dirty="0"/>
              <a:t> by all </a:t>
            </a:r>
            <a:r>
              <a:rPr lang="fr-CA" sz="3200" dirty="0" err="1"/>
              <a:t>federal</a:t>
            </a:r>
            <a:r>
              <a:rPr lang="fr-CA" sz="3200" dirty="0"/>
              <a:t> parties (</a:t>
            </a:r>
            <a:r>
              <a:rPr lang="fr-CA" sz="3200" dirty="0" err="1"/>
              <a:t>except</a:t>
            </a:r>
            <a:r>
              <a:rPr lang="fr-CA" sz="3200" dirty="0"/>
              <a:t> Reform), all provincial </a:t>
            </a:r>
            <a:r>
              <a:rPr lang="fr-CA" sz="3200" dirty="0" err="1"/>
              <a:t>governments</a:t>
            </a:r>
            <a:r>
              <a:rPr lang="fr-CA" sz="3200" dirty="0"/>
              <a:t>, and the business </a:t>
            </a:r>
            <a:r>
              <a:rPr lang="fr-CA" sz="3200" dirty="0" err="1"/>
              <a:t>community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9650909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Nevertheless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succesful</a:t>
            </a:r>
            <a:r>
              <a:rPr lang="fr-CA" sz="3200" dirty="0"/>
              <a:t>.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passed</a:t>
            </a:r>
            <a:r>
              <a:rPr lang="fr-CA" sz="3200" dirty="0"/>
              <a:t> in four provinces. </a:t>
            </a:r>
          </a:p>
          <a:p>
            <a:endParaRPr lang="fr-CA" sz="3200" dirty="0"/>
          </a:p>
          <a:p>
            <a:r>
              <a:rPr lang="fr-CA" sz="3200" dirty="0" err="1"/>
              <a:t>Across</a:t>
            </a:r>
            <a:r>
              <a:rPr lang="fr-CA" sz="3200" dirty="0"/>
              <a:t> the country, the vote </a:t>
            </a:r>
            <a:r>
              <a:rPr lang="fr-CA" sz="3200" dirty="0" err="1"/>
              <a:t>ended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54% No and 46% Yes.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Quebec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57% No and 43% Yes.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097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After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second </a:t>
            </a:r>
            <a:r>
              <a:rPr lang="fr-CA" sz="3200" dirty="0" err="1"/>
              <a:t>failure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little</a:t>
            </a:r>
            <a:r>
              <a:rPr lang="fr-CA" sz="3200" dirty="0"/>
              <a:t> </a:t>
            </a:r>
            <a:r>
              <a:rPr lang="fr-CA" sz="3200" dirty="0" err="1"/>
              <a:t>appetite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for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Politicians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doomed</a:t>
            </a:r>
            <a:r>
              <a:rPr lang="fr-CA" sz="3200" dirty="0"/>
              <a:t> to </a:t>
            </a:r>
            <a:r>
              <a:rPr lang="fr-CA" sz="3200" dirty="0" err="1"/>
              <a:t>failure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Requiring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public </a:t>
            </a:r>
            <a:r>
              <a:rPr lang="fr-CA" sz="3200" dirty="0" err="1"/>
              <a:t>may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things</a:t>
            </a:r>
            <a:r>
              <a:rPr lang="fr-CA" sz="3200" dirty="0"/>
              <a:t> more </a:t>
            </a:r>
            <a:r>
              <a:rPr lang="fr-CA" sz="3200" dirty="0" err="1"/>
              <a:t>legitimate</a:t>
            </a:r>
            <a:r>
              <a:rPr lang="fr-CA" sz="3200" dirty="0"/>
              <a:t>, but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 to </a:t>
            </a:r>
            <a:r>
              <a:rPr lang="fr-CA" sz="3200" dirty="0" err="1"/>
              <a:t>reach</a:t>
            </a:r>
            <a:r>
              <a:rPr lang="fr-CA" sz="3200" dirty="0"/>
              <a:t> consensus on the agreement. </a:t>
            </a:r>
          </a:p>
          <a:p>
            <a:endParaRPr lang="fr-CA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636465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10A-1DAB-40DB-AEB6-8FE2DBE4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E743-4A3E-45E7-A475-CF7F8939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Furthermore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now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actor</a:t>
            </a:r>
            <a:r>
              <a:rPr lang="fr-CA" sz="3200" dirty="0"/>
              <a:t> </a:t>
            </a:r>
            <a:r>
              <a:rPr lang="fr-CA" sz="3200" dirty="0" err="1"/>
              <a:t>asked</a:t>
            </a:r>
            <a:r>
              <a:rPr lang="fr-CA" sz="3200" dirty="0"/>
              <a:t> for </a:t>
            </a:r>
            <a:r>
              <a:rPr lang="fr-CA" sz="3200" dirty="0" err="1"/>
              <a:t>its</a:t>
            </a:r>
            <a:r>
              <a:rPr lang="fr-CA" sz="3200" dirty="0"/>
              <a:t> support for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ask</a:t>
            </a:r>
            <a:r>
              <a:rPr lang="fr-CA" sz="3200" dirty="0"/>
              <a:t> for </a:t>
            </a:r>
            <a:r>
              <a:rPr lang="fr-CA" sz="3200" dirty="0" err="1"/>
              <a:t>something</a:t>
            </a:r>
            <a:r>
              <a:rPr lang="fr-CA" sz="3200" dirty="0"/>
              <a:t> in exchange. </a:t>
            </a:r>
          </a:p>
          <a:p>
            <a:endParaRPr lang="fr-CA" sz="3200" dirty="0"/>
          </a:p>
          <a:p>
            <a:r>
              <a:rPr lang="fr-CA" sz="3200" dirty="0"/>
              <a:t>The West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support for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Senate</a:t>
            </a:r>
            <a:r>
              <a:rPr lang="fr-CA" sz="3200" dirty="0"/>
              <a:t> Reform.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traditional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met to </a:t>
            </a:r>
            <a:r>
              <a:rPr lang="fr-CA" sz="3200" dirty="0" err="1"/>
              <a:t>consider</a:t>
            </a:r>
            <a:r>
              <a:rPr lang="fr-CA" sz="3200" dirty="0"/>
              <a:t> future </a:t>
            </a:r>
            <a:r>
              <a:rPr lang="fr-CA" sz="3200" dirty="0" err="1"/>
              <a:t>amendments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discourages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 Actors can </a:t>
            </a:r>
            <a:r>
              <a:rPr lang="fr-CA" sz="3200" dirty="0" err="1"/>
              <a:t>anticipate</a:t>
            </a:r>
            <a:r>
              <a:rPr lang="fr-CA" sz="3200" dirty="0"/>
              <a:t> the </a:t>
            </a:r>
            <a:r>
              <a:rPr lang="fr-CA" sz="3200" dirty="0" err="1"/>
              <a:t>difficulty</a:t>
            </a:r>
            <a:r>
              <a:rPr lang="fr-CA" sz="3200" dirty="0"/>
              <a:t> of </a:t>
            </a:r>
            <a:r>
              <a:rPr lang="fr-CA" sz="3200" dirty="0" err="1"/>
              <a:t>reaching</a:t>
            </a:r>
            <a:r>
              <a:rPr lang="fr-CA" sz="3200" dirty="0"/>
              <a:t> an agreement.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77541594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200" dirty="0"/>
              <a:t>This situation laid down the </a:t>
            </a:r>
            <a:r>
              <a:rPr lang="fr-CA" sz="3200" dirty="0" err="1"/>
              <a:t>foundations</a:t>
            </a:r>
            <a:r>
              <a:rPr lang="fr-CA" sz="3200" dirty="0"/>
              <a:t> of the 1995 referendum.</a:t>
            </a:r>
          </a:p>
          <a:p>
            <a:endParaRPr lang="fr-CA" sz="3200" dirty="0"/>
          </a:p>
          <a:p>
            <a:r>
              <a:rPr lang="fr-CA" sz="3200" dirty="0" err="1"/>
              <a:t>Given</a:t>
            </a:r>
            <a:r>
              <a:rPr lang="fr-CA" sz="3200" dirty="0"/>
              <a:t> the </a:t>
            </a:r>
            <a:r>
              <a:rPr lang="fr-CA" sz="3200" dirty="0" err="1"/>
              <a:t>failures</a:t>
            </a:r>
            <a:r>
              <a:rPr lang="fr-CA" sz="3200" dirty="0"/>
              <a:t> of the </a:t>
            </a:r>
            <a:r>
              <a:rPr lang="fr-CA" sz="3200" dirty="0" err="1"/>
              <a:t>two</a:t>
            </a:r>
            <a:r>
              <a:rPr lang="fr-CA" sz="3200" dirty="0"/>
              <a:t> accords and the reluctance of the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partners</a:t>
            </a:r>
            <a:r>
              <a:rPr lang="fr-CA" sz="3200" dirty="0"/>
              <a:t> to continue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Quebecers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no </a:t>
            </a:r>
            <a:r>
              <a:rPr lang="fr-CA" sz="3200" dirty="0" err="1"/>
              <a:t>other</a:t>
            </a:r>
            <a:r>
              <a:rPr lang="fr-CA" sz="3200" dirty="0"/>
              <a:t> option but to </a:t>
            </a:r>
            <a:r>
              <a:rPr lang="fr-CA" sz="3200" dirty="0" err="1"/>
              <a:t>hold</a:t>
            </a:r>
            <a:r>
              <a:rPr lang="fr-CA" sz="3200" dirty="0"/>
              <a:t> a second referendum on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Parti québécois won the 1994 </a:t>
            </a:r>
            <a:r>
              <a:rPr lang="fr-CA" sz="3200" dirty="0" err="1"/>
              <a:t>elections</a:t>
            </a:r>
            <a:r>
              <a:rPr lang="fr-CA" sz="3200" dirty="0"/>
              <a:t>, </a:t>
            </a:r>
            <a:r>
              <a:rPr lang="fr-CA" sz="3200" dirty="0" err="1"/>
              <a:t>promising</a:t>
            </a:r>
            <a:r>
              <a:rPr lang="fr-CA" sz="3200" dirty="0"/>
              <a:t> a referendum as </a:t>
            </a:r>
            <a:r>
              <a:rPr lang="fr-CA" sz="3200" dirty="0" err="1"/>
              <a:t>soon</a:t>
            </a:r>
            <a:r>
              <a:rPr lang="fr-CA" sz="3200" dirty="0"/>
              <a:t> as possible in </a:t>
            </a:r>
            <a:r>
              <a:rPr lang="fr-CA" sz="3200" dirty="0" err="1"/>
              <a:t>its</a:t>
            </a:r>
            <a:r>
              <a:rPr lang="fr-CA" sz="3200" dirty="0"/>
              <a:t> mandate.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34312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E0F8-2CF5-4DFE-8692-05CF11C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B4E7-CA6F-4192-9934-99D1375B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 key question in </a:t>
            </a:r>
            <a:r>
              <a:rPr lang="fr-CA" dirty="0" err="1"/>
              <a:t>designing</a:t>
            </a:r>
            <a:r>
              <a:rPr lang="fr-CA" dirty="0"/>
              <a:t> institutions </a:t>
            </a:r>
            <a:r>
              <a:rPr lang="fr-CA" dirty="0" err="1"/>
              <a:t>consists</a:t>
            </a:r>
            <a:r>
              <a:rPr lang="fr-CA" dirty="0"/>
              <a:t> of </a:t>
            </a:r>
            <a:r>
              <a:rPr lang="fr-CA" dirty="0" err="1"/>
              <a:t>identifying</a:t>
            </a:r>
            <a:r>
              <a:rPr lang="fr-CA" dirty="0"/>
              <a:t> the </a:t>
            </a:r>
            <a:r>
              <a:rPr lang="fr-CA" dirty="0" err="1"/>
              <a:t>interdependence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executive</a:t>
            </a:r>
            <a:r>
              <a:rPr lang="fr-CA" dirty="0"/>
              <a:t> and </a:t>
            </a:r>
            <a:r>
              <a:rPr lang="fr-CA" dirty="0" err="1"/>
              <a:t>legislative</a:t>
            </a:r>
            <a:r>
              <a:rPr lang="fr-CA" dirty="0"/>
              <a:t> aspects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separation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clear</a:t>
            </a:r>
            <a:r>
              <a:rPr lang="fr-CA" dirty="0"/>
              <a:t> in the United States. </a:t>
            </a:r>
          </a:p>
          <a:p>
            <a:endParaRPr lang="fr-CA" dirty="0"/>
          </a:p>
          <a:p>
            <a:r>
              <a:rPr lang="fr-CA" dirty="0"/>
              <a:t>The U.S.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differentiates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Congress</a:t>
            </a:r>
            <a:r>
              <a:rPr lang="fr-CA" dirty="0"/>
              <a:t> (</a:t>
            </a:r>
            <a:r>
              <a:rPr lang="fr-CA" dirty="0" err="1"/>
              <a:t>legislative</a:t>
            </a:r>
            <a:r>
              <a:rPr lang="fr-CA" dirty="0"/>
              <a:t>), the White House (</a:t>
            </a:r>
            <a:r>
              <a:rPr lang="fr-CA" dirty="0" err="1"/>
              <a:t>executive</a:t>
            </a:r>
            <a:r>
              <a:rPr lang="fr-CA" dirty="0"/>
              <a:t>) and the Supreme Court (</a:t>
            </a:r>
            <a:r>
              <a:rPr lang="fr-CA" dirty="0" err="1"/>
              <a:t>judicial</a:t>
            </a:r>
            <a:r>
              <a:rPr lang="fr-CA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4799479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referendum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hotly</a:t>
            </a:r>
            <a:r>
              <a:rPr lang="fr-CA" sz="3200" dirty="0"/>
              <a:t> </a:t>
            </a:r>
            <a:r>
              <a:rPr lang="fr-CA" sz="3200" dirty="0" err="1"/>
              <a:t>contested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During</a:t>
            </a:r>
            <a:r>
              <a:rPr lang="fr-CA" sz="3200" dirty="0"/>
              <a:t> the </a:t>
            </a:r>
            <a:r>
              <a:rPr lang="fr-CA" sz="3200" dirty="0" err="1"/>
              <a:t>campaign</a:t>
            </a:r>
            <a:r>
              <a:rPr lang="fr-CA" sz="3200" dirty="0"/>
              <a:t>, support for the Yes </a:t>
            </a:r>
            <a:r>
              <a:rPr lang="fr-CA" sz="3200" dirty="0" err="1"/>
              <a:t>side</a:t>
            </a:r>
            <a:r>
              <a:rPr lang="fr-CA" sz="3200" dirty="0"/>
              <a:t> (</a:t>
            </a:r>
            <a:r>
              <a:rPr lang="fr-CA" sz="3200" dirty="0" err="1"/>
              <a:t>separation</a:t>
            </a:r>
            <a:r>
              <a:rPr lang="fr-CA" sz="3200" dirty="0"/>
              <a:t>) </a:t>
            </a:r>
            <a:r>
              <a:rPr lang="fr-CA" sz="3200" dirty="0" err="1"/>
              <a:t>appeared</a:t>
            </a:r>
            <a:r>
              <a:rPr lang="fr-CA" sz="3200" dirty="0"/>
              <a:t> to have the </a:t>
            </a:r>
            <a:r>
              <a:rPr lang="fr-CA" sz="3200" dirty="0" err="1"/>
              <a:t>advantage</a:t>
            </a:r>
            <a:r>
              <a:rPr lang="fr-CA" sz="3200" dirty="0"/>
              <a:t> in the </a:t>
            </a:r>
            <a:r>
              <a:rPr lang="fr-CA" sz="3200" dirty="0" err="1"/>
              <a:t>polls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Due to the </a:t>
            </a:r>
            <a:r>
              <a:rPr lang="fr-CA" sz="3200" dirty="0" err="1"/>
              <a:t>stakes</a:t>
            </a:r>
            <a:r>
              <a:rPr lang="fr-CA" sz="3200" dirty="0"/>
              <a:t>, the referendum </a:t>
            </a:r>
            <a:r>
              <a:rPr lang="fr-CA" sz="3200" dirty="0" err="1"/>
              <a:t>had</a:t>
            </a:r>
            <a:r>
              <a:rPr lang="fr-CA" sz="3200" dirty="0"/>
              <a:t> the </a:t>
            </a:r>
            <a:r>
              <a:rPr lang="fr-CA" sz="3200" dirty="0" err="1"/>
              <a:t>highest</a:t>
            </a:r>
            <a:r>
              <a:rPr lang="fr-CA" sz="3200" dirty="0"/>
              <a:t> voter </a:t>
            </a:r>
            <a:r>
              <a:rPr lang="fr-CA" sz="3200" dirty="0" err="1"/>
              <a:t>turnout</a:t>
            </a:r>
            <a:r>
              <a:rPr lang="fr-CA" sz="3200" dirty="0"/>
              <a:t>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history</a:t>
            </a:r>
            <a:r>
              <a:rPr lang="fr-CA" sz="3200" dirty="0"/>
              <a:t> (93.5%)</a:t>
            </a:r>
          </a:p>
          <a:p>
            <a:r>
              <a:rPr lang="fr-CA" sz="3200" dirty="0"/>
              <a:t>The Yes </a:t>
            </a:r>
            <a:r>
              <a:rPr lang="fr-CA" sz="3200" dirty="0" err="1"/>
              <a:t>side</a:t>
            </a:r>
            <a:r>
              <a:rPr lang="fr-CA" sz="3200" dirty="0"/>
              <a:t> </a:t>
            </a:r>
            <a:r>
              <a:rPr lang="fr-CA" sz="3200" dirty="0" err="1"/>
              <a:t>obtained</a:t>
            </a:r>
            <a:r>
              <a:rPr lang="fr-CA" sz="3200" dirty="0"/>
              <a:t> 49.4% of the vote and the No </a:t>
            </a:r>
            <a:r>
              <a:rPr lang="fr-CA" sz="3200" dirty="0" err="1"/>
              <a:t>side</a:t>
            </a:r>
            <a:r>
              <a:rPr lang="fr-CA" sz="3200" dirty="0"/>
              <a:t> 50.6%. </a:t>
            </a:r>
          </a:p>
        </p:txBody>
      </p:sp>
    </p:spTree>
    <p:extLst>
      <p:ext uri="{BB962C8B-B14F-4D97-AF65-F5344CB8AC3E}">
        <p14:creationId xmlns:p14="http://schemas.microsoft.com/office/powerpoint/2010/main" val="2154163544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B667-B491-40E3-BC44-BDD3C4F9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C674-DF12-4446-92CF-4F4B5A36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concluded</a:t>
            </a:r>
            <a:r>
              <a:rPr lang="fr-CA" sz="3200" dirty="0"/>
              <a:t>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. </a:t>
            </a:r>
            <a:endParaRPr lang="en-US" sz="3200" dirty="0"/>
          </a:p>
          <a:p>
            <a:r>
              <a:rPr lang="fr-CA" sz="3200" dirty="0"/>
              <a:t>There have been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the Canadian Constitution in a major </a:t>
            </a:r>
            <a:r>
              <a:rPr lang="fr-CA" sz="3200" dirty="0" err="1"/>
              <a:t>way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still</a:t>
            </a:r>
            <a:r>
              <a:rPr lang="fr-CA" sz="3200" dirty="0"/>
              <a:t> has not </a:t>
            </a:r>
            <a:r>
              <a:rPr lang="fr-CA" sz="3200" dirty="0" err="1"/>
              <a:t>signed</a:t>
            </a:r>
            <a:r>
              <a:rPr lang="fr-CA" sz="3200" dirty="0"/>
              <a:t> the Canadian Constitution.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remains</a:t>
            </a:r>
            <a:r>
              <a:rPr lang="fr-CA" sz="3200" dirty="0"/>
              <a:t> </a:t>
            </a:r>
            <a:r>
              <a:rPr lang="fr-CA" sz="3200" dirty="0" err="1"/>
              <a:t>largely</a:t>
            </a:r>
            <a:r>
              <a:rPr lang="fr-CA" sz="3200" dirty="0"/>
              <a:t> an </a:t>
            </a:r>
            <a:r>
              <a:rPr lang="fr-CA" sz="3200" dirty="0" err="1"/>
              <a:t>unresolved</a:t>
            </a:r>
            <a:r>
              <a:rPr lang="fr-CA" sz="3200" dirty="0"/>
              <a:t> issue.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92491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9BFA-0BDF-4109-A951-E36E18A3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7A60-CAEF-4B36-86C0-94BD0392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4736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EDDD-8B72-41B6-B9AC-09FB3F5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BB7-1E07-48B8-8755-BF712452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 1995 referendum and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very</a:t>
            </a:r>
            <a:r>
              <a:rPr lang="fr-CA" sz="3200" dirty="0"/>
              <a:t> close </a:t>
            </a:r>
            <a:r>
              <a:rPr lang="fr-CA" sz="3200" dirty="0" err="1"/>
              <a:t>results</a:t>
            </a:r>
            <a:r>
              <a:rPr lang="fr-CA" sz="3200" dirty="0"/>
              <a:t> </a:t>
            </a:r>
            <a:r>
              <a:rPr lang="fr-CA" sz="3200" dirty="0" err="1"/>
              <a:t>prompted</a:t>
            </a:r>
            <a:r>
              <a:rPr lang="fr-CA" sz="3200" dirty="0"/>
              <a:t> Canadian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find</a:t>
            </a:r>
            <a:r>
              <a:rPr lang="fr-CA" sz="3200" dirty="0"/>
              <a:t> solutions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these</a:t>
            </a:r>
            <a:r>
              <a:rPr lang="fr-CA" sz="3200" dirty="0"/>
              <a:t> solutions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avoid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Consequently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launched</a:t>
            </a:r>
            <a:r>
              <a:rPr lang="fr-CA" sz="3200" dirty="0"/>
              <a:t> </a:t>
            </a:r>
            <a:r>
              <a:rPr lang="fr-CA" sz="3200" dirty="0" err="1"/>
              <a:t>various</a:t>
            </a:r>
            <a:r>
              <a:rPr lang="fr-CA" sz="3200" dirty="0"/>
              <a:t> administrative and </a:t>
            </a:r>
            <a:r>
              <a:rPr lang="fr-CA" sz="3200" dirty="0" err="1"/>
              <a:t>bilateral</a:t>
            </a:r>
            <a:r>
              <a:rPr lang="fr-CA" sz="3200" dirty="0"/>
              <a:t> </a:t>
            </a:r>
            <a:r>
              <a:rPr lang="fr-CA" sz="3200" dirty="0" err="1"/>
              <a:t>agreements</a:t>
            </a:r>
            <a:r>
              <a:rPr lang="fr-CA" sz="3200" dirty="0"/>
              <a:t>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Canada. </a:t>
            </a:r>
            <a:endParaRPr lang="en-US" sz="3200" dirty="0"/>
          </a:p>
          <a:p>
            <a:pPr marL="0" indent="0">
              <a:buNone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95271909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proposals</a:t>
            </a:r>
            <a:r>
              <a:rPr lang="fr-CA" sz="3200" dirty="0"/>
              <a:t> can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grouped</a:t>
            </a:r>
            <a:r>
              <a:rPr lang="fr-CA" sz="3200" dirty="0"/>
              <a:t> </a:t>
            </a:r>
            <a:r>
              <a:rPr lang="fr-CA" sz="3200" dirty="0" err="1"/>
              <a:t>under</a:t>
            </a:r>
            <a:r>
              <a:rPr lang="fr-CA" sz="3200" dirty="0"/>
              <a:t> </a:t>
            </a:r>
            <a:r>
              <a:rPr lang="fr-CA" sz="3200" dirty="0" err="1"/>
              <a:t>two</a:t>
            </a:r>
            <a:r>
              <a:rPr lang="fr-CA" sz="3200" dirty="0"/>
              <a:t> </a:t>
            </a:r>
            <a:r>
              <a:rPr lang="fr-CA" sz="3200" dirty="0" err="1"/>
              <a:t>strategies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Plan A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trying</a:t>
            </a:r>
            <a:r>
              <a:rPr lang="fr-CA" sz="3200" dirty="0"/>
              <a:t> to </a:t>
            </a:r>
            <a:r>
              <a:rPr lang="fr-CA" sz="3200" dirty="0" err="1"/>
              <a:t>convince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stay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by </a:t>
            </a:r>
            <a:r>
              <a:rPr lang="fr-CA" sz="3200" dirty="0" err="1"/>
              <a:t>agreeing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key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Plan B, on the </a:t>
            </a:r>
            <a:r>
              <a:rPr lang="fr-CA" sz="3200" dirty="0" err="1"/>
              <a:t>contrary</a:t>
            </a:r>
            <a:r>
              <a:rPr lang="fr-CA" sz="3200" dirty="0"/>
              <a:t>,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keeping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 by </a:t>
            </a:r>
            <a:r>
              <a:rPr lang="fr-CA" sz="3200" dirty="0" err="1"/>
              <a:t>making</a:t>
            </a:r>
            <a:r>
              <a:rPr lang="fr-CA" sz="3200" dirty="0"/>
              <a:t> </a:t>
            </a:r>
            <a:r>
              <a:rPr lang="fr-CA" sz="3200" dirty="0" err="1"/>
              <a:t>secession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304464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Shortly</a:t>
            </a:r>
            <a:r>
              <a:rPr lang="fr-CA" sz="3200" dirty="0"/>
              <a:t> </a:t>
            </a:r>
            <a:r>
              <a:rPr lang="fr-CA" sz="3200" dirty="0" err="1"/>
              <a:t>after</a:t>
            </a:r>
            <a:r>
              <a:rPr lang="fr-CA" sz="3200" dirty="0"/>
              <a:t> the referendum,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decided</a:t>
            </a:r>
            <a:r>
              <a:rPr lang="fr-CA" sz="3200" dirty="0"/>
              <a:t> to </a:t>
            </a:r>
            <a:r>
              <a:rPr lang="fr-CA" sz="3200" dirty="0" err="1"/>
              <a:t>agree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forms</a:t>
            </a:r>
            <a:r>
              <a:rPr lang="fr-CA" sz="3200" dirty="0"/>
              <a:t> a distinct society « </a:t>
            </a:r>
            <a:r>
              <a:rPr lang="fr-CA" sz="3200" dirty="0" err="1"/>
              <a:t>within</a:t>
            </a:r>
            <a:r>
              <a:rPr lang="fr-CA" sz="3200" dirty="0"/>
              <a:t> the </a:t>
            </a:r>
            <a:r>
              <a:rPr lang="fr-CA" sz="3200" dirty="0" err="1"/>
              <a:t>operations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 » in a motion in 1996. </a:t>
            </a:r>
          </a:p>
        </p:txBody>
      </p:sp>
    </p:spTree>
    <p:extLst>
      <p:ext uri="{BB962C8B-B14F-4D97-AF65-F5344CB8AC3E}">
        <p14:creationId xmlns:p14="http://schemas.microsoft.com/office/powerpoint/2010/main" val="407997495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 err="1"/>
              <a:t>Likewise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promised</a:t>
            </a:r>
            <a:r>
              <a:rPr lang="fr-CA" sz="3200" dirty="0"/>
              <a:t> to use </a:t>
            </a:r>
            <a:r>
              <a:rPr lang="fr-CA" sz="3200" dirty="0" err="1"/>
              <a:t>its</a:t>
            </a:r>
            <a:r>
              <a:rPr lang="fr-CA" sz="3200" dirty="0"/>
              <a:t> veto to block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opposes.</a:t>
            </a:r>
          </a:p>
          <a:p>
            <a:endParaRPr lang="fr-CA" sz="3200" dirty="0"/>
          </a:p>
          <a:p>
            <a:r>
              <a:rPr lang="fr-CA" sz="3200" dirty="0"/>
              <a:t>This promise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extended</a:t>
            </a:r>
            <a:r>
              <a:rPr lang="fr-CA" sz="3200" dirty="0"/>
              <a:t> to Ontario, the West, and the Atlantic Provinces.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an indirect </a:t>
            </a:r>
            <a:r>
              <a:rPr lang="fr-CA" sz="3200" dirty="0" err="1"/>
              <a:t>way</a:t>
            </a:r>
            <a:r>
              <a:rPr lang="fr-CA" sz="3200" dirty="0"/>
              <a:t> to </a:t>
            </a:r>
            <a:r>
              <a:rPr lang="fr-CA" sz="3200" dirty="0" err="1"/>
              <a:t>satisfy</a:t>
            </a:r>
            <a:r>
              <a:rPr lang="fr-CA" sz="3200" dirty="0"/>
              <a:t> the </a:t>
            </a:r>
            <a:r>
              <a:rPr lang="fr-CA" sz="3200" dirty="0" err="1"/>
              <a:t>demand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made </a:t>
            </a:r>
            <a:r>
              <a:rPr lang="fr-CA" sz="3200" dirty="0" err="1"/>
              <a:t>without</a:t>
            </a:r>
            <a:r>
              <a:rPr lang="fr-CA" sz="3200" dirty="0"/>
              <a:t> the support of </a:t>
            </a:r>
            <a:r>
              <a:rPr lang="fr-CA" sz="3200" dirty="0" err="1"/>
              <a:t>Quebec</a:t>
            </a:r>
            <a:r>
              <a:rPr lang="fr-CA" sz="3200" dirty="0"/>
              <a:t>, like in 1982. </a:t>
            </a:r>
          </a:p>
        </p:txBody>
      </p:sp>
    </p:spTree>
    <p:extLst>
      <p:ext uri="{BB962C8B-B14F-4D97-AF65-F5344CB8AC3E}">
        <p14:creationId xmlns:p14="http://schemas.microsoft.com/office/powerpoint/2010/main" val="2676850958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governments</a:t>
            </a:r>
            <a:r>
              <a:rPr lang="fr-CA" sz="3200" dirty="0"/>
              <a:t> have </a:t>
            </a:r>
            <a:r>
              <a:rPr lang="fr-CA" sz="3200" dirty="0" err="1"/>
              <a:t>agreed</a:t>
            </a:r>
            <a:r>
              <a:rPr lang="fr-CA" sz="3200" dirty="0"/>
              <a:t> to let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full compensation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touching</a:t>
            </a:r>
            <a:r>
              <a:rPr lang="fr-CA" sz="3200" dirty="0"/>
              <a:t> on provincial </a:t>
            </a:r>
            <a:r>
              <a:rPr lang="fr-CA" sz="3200" dirty="0" err="1"/>
              <a:t>jurisdictions</a:t>
            </a:r>
            <a:r>
              <a:rPr lang="fr-CA" sz="3200" dirty="0"/>
              <a:t> (</a:t>
            </a:r>
            <a:r>
              <a:rPr lang="fr-CA" sz="3200" dirty="0" err="1"/>
              <a:t>healthcare</a:t>
            </a:r>
            <a:r>
              <a:rPr lang="fr-CA" sz="3200" dirty="0"/>
              <a:t>, social issues).</a:t>
            </a:r>
          </a:p>
          <a:p>
            <a:endParaRPr lang="fr-CA" sz="3200" dirty="0"/>
          </a:p>
          <a:p>
            <a:r>
              <a:rPr lang="fr-CA" sz="3200" dirty="0"/>
              <a:t>In 2006, the Harper Conservatives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nation </a:t>
            </a:r>
            <a:r>
              <a:rPr lang="fr-CA" sz="3200" dirty="0" err="1"/>
              <a:t>within</a:t>
            </a:r>
            <a:r>
              <a:rPr lang="fr-CA" sz="3200" dirty="0"/>
              <a:t> a United Canada.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offered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seat</a:t>
            </a:r>
            <a:r>
              <a:rPr lang="fr-CA" sz="3200" dirty="0"/>
              <a:t> at the UNESCO, </a:t>
            </a:r>
            <a:r>
              <a:rPr lang="fr-CA" sz="3200" dirty="0" err="1"/>
              <a:t>giving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presence</a:t>
            </a:r>
            <a:r>
              <a:rPr lang="fr-CA" sz="3200" dirty="0"/>
              <a:t> on the international stage.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772175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first </a:t>
            </a:r>
            <a:r>
              <a:rPr lang="fr-CA" dirty="0" err="1"/>
              <a:t>element</a:t>
            </a:r>
            <a:r>
              <a:rPr lang="fr-CA" dirty="0"/>
              <a:t> of Plan B </a:t>
            </a:r>
            <a:r>
              <a:rPr lang="fr-CA" dirty="0" err="1"/>
              <a:t>was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a </a:t>
            </a:r>
            <a:r>
              <a:rPr lang="fr-CA" dirty="0" err="1"/>
              <a:t>reference</a:t>
            </a:r>
            <a:r>
              <a:rPr lang="fr-CA" dirty="0"/>
              <a:t> question to the Supreme Court on the </a:t>
            </a:r>
            <a:r>
              <a:rPr lang="fr-CA" dirty="0" err="1"/>
              <a:t>legality</a:t>
            </a:r>
            <a:r>
              <a:rPr lang="fr-CA" dirty="0"/>
              <a:t> of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right to </a:t>
            </a:r>
            <a:r>
              <a:rPr lang="fr-CA" dirty="0" err="1"/>
              <a:t>unilaterally</a:t>
            </a:r>
            <a:r>
              <a:rPr lang="fr-CA" dirty="0"/>
              <a:t> </a:t>
            </a:r>
            <a:r>
              <a:rPr lang="fr-CA" dirty="0" err="1"/>
              <a:t>declare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sounds</a:t>
            </a:r>
            <a:r>
              <a:rPr lang="fr-CA" dirty="0"/>
              <a:t> like a </a:t>
            </a:r>
            <a:r>
              <a:rPr lang="fr-CA" dirty="0" err="1"/>
              <a:t>victory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3431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…</a:t>
            </a:r>
            <a:r>
              <a:rPr lang="fr-CA" dirty="0" err="1"/>
              <a:t>except</a:t>
            </a:r>
            <a:r>
              <a:rPr lang="fr-CA" dirty="0"/>
              <a:t> the Supreme Court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answer</a:t>
            </a:r>
            <a:r>
              <a:rPr lang="fr-CA" dirty="0"/>
              <a:t> the question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asked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provided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instructions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happen</a:t>
            </a:r>
            <a:r>
              <a:rPr lang="fr-CA" dirty="0"/>
              <a:t> in the case of a </a:t>
            </a:r>
            <a:r>
              <a:rPr lang="fr-CA" dirty="0" err="1"/>
              <a:t>successful</a:t>
            </a:r>
            <a:r>
              <a:rPr lang="fr-CA" dirty="0"/>
              <a:t> referendum.</a:t>
            </a:r>
          </a:p>
          <a:p>
            <a:r>
              <a:rPr lang="fr-CA" dirty="0"/>
              <a:t>It </a:t>
            </a:r>
            <a:r>
              <a:rPr lang="fr-CA" dirty="0" err="1"/>
              <a:t>identified</a:t>
            </a:r>
            <a:r>
              <a:rPr lang="fr-CA" dirty="0"/>
              <a:t> four key </a:t>
            </a:r>
            <a:r>
              <a:rPr lang="fr-CA" dirty="0" err="1"/>
              <a:t>principles</a:t>
            </a:r>
            <a:r>
              <a:rPr lang="fr-CA" dirty="0"/>
              <a:t> of the Canadian Constitution:</a:t>
            </a:r>
          </a:p>
          <a:p>
            <a:pPr lvl="1"/>
            <a:r>
              <a:rPr lang="fr-CA" dirty="0" err="1"/>
              <a:t>Federalism</a:t>
            </a:r>
            <a:endParaRPr lang="fr-CA" dirty="0"/>
          </a:p>
          <a:p>
            <a:pPr lvl="1"/>
            <a:r>
              <a:rPr lang="fr-CA" dirty="0" err="1"/>
              <a:t>Democracy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rule</a:t>
            </a:r>
            <a:r>
              <a:rPr lang="fr-CA" dirty="0"/>
              <a:t> of </a:t>
            </a:r>
            <a:r>
              <a:rPr lang="fr-CA" dirty="0" err="1"/>
              <a:t>law</a:t>
            </a:r>
            <a:endParaRPr lang="fr-CA" dirty="0"/>
          </a:p>
          <a:p>
            <a:pPr lvl="1"/>
            <a:r>
              <a:rPr lang="fr-CA" dirty="0"/>
              <a:t>Respect of </a:t>
            </a:r>
            <a:r>
              <a:rPr lang="fr-CA" dirty="0" err="1"/>
              <a:t>minorities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93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E0F8-2CF5-4DFE-8692-05CF11C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B4E7-CA6F-4192-9934-99D1375B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In a </a:t>
            </a:r>
            <a:r>
              <a:rPr lang="fr-CA" dirty="0" err="1"/>
              <a:t>parliamentary</a:t>
            </a:r>
            <a:r>
              <a:rPr lang="fr-CA" dirty="0"/>
              <a:t> system (like </a:t>
            </a:r>
            <a:r>
              <a:rPr lang="fr-CA" dirty="0" err="1"/>
              <a:t>Canada’s</a:t>
            </a:r>
            <a:r>
              <a:rPr lang="fr-CA" dirty="0"/>
              <a:t>),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the case. </a:t>
            </a:r>
          </a:p>
          <a:p>
            <a:r>
              <a:rPr lang="fr-CA" dirty="0"/>
              <a:t>On the </a:t>
            </a:r>
            <a:r>
              <a:rPr lang="fr-CA" dirty="0" err="1"/>
              <a:t>contrary</a:t>
            </a:r>
            <a:r>
              <a:rPr lang="fr-CA" dirty="0"/>
              <a:t>,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 (the </a:t>
            </a:r>
            <a:r>
              <a:rPr lang="fr-CA" dirty="0" err="1"/>
              <a:t>executive</a:t>
            </a:r>
            <a:r>
              <a:rPr lang="fr-CA" dirty="0"/>
              <a:t>) </a:t>
            </a:r>
            <a:r>
              <a:rPr lang="fr-CA" dirty="0" err="1"/>
              <a:t>sit</a:t>
            </a:r>
            <a:r>
              <a:rPr lang="fr-CA" dirty="0"/>
              <a:t> in the House of Commons (the </a:t>
            </a:r>
            <a:r>
              <a:rPr lang="fr-CA" dirty="0" err="1"/>
              <a:t>legislative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questions about checks and balances,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to opposition </a:t>
            </a:r>
            <a:r>
              <a:rPr lang="fr-CA" dirty="0" err="1"/>
              <a:t>MPs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account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One </a:t>
            </a:r>
            <a:r>
              <a:rPr lang="fr-CA" dirty="0" err="1"/>
              <a:t>example</a:t>
            </a:r>
            <a:r>
              <a:rPr lang="fr-CA" dirty="0"/>
              <a:t> of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to </a:t>
            </a:r>
            <a:r>
              <a:rPr lang="fr-CA" dirty="0" err="1"/>
              <a:t>inform</a:t>
            </a:r>
            <a:r>
              <a:rPr lang="fr-CA" dirty="0"/>
              <a:t> the House of the situation of the </a:t>
            </a:r>
            <a:r>
              <a:rPr lang="fr-CA" dirty="0" err="1"/>
              <a:t>government</a:t>
            </a:r>
            <a:r>
              <a:rPr lang="fr-CA" dirty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7903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FEF-F823-44AF-935C-2FE4B34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7FC-AEA6-4244-A072-ACFF809A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said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on the basis of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principles</a:t>
            </a:r>
            <a:r>
              <a:rPr lang="fr-CA" sz="3200" dirty="0"/>
              <a:t>,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vote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force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to </a:t>
            </a:r>
            <a:r>
              <a:rPr lang="fr-CA" sz="3200" dirty="0" err="1"/>
              <a:t>negotiate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</a:t>
            </a:r>
            <a:r>
              <a:rPr lang="fr-CA" sz="3200" dirty="0" err="1"/>
              <a:t>separation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The Supreme Court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to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constitute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7851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B5A-E19B-4F2D-88D1-8E613774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DD33-BE0C-4C1D-9A7E-B9BA496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judgment</a:t>
            </a:r>
            <a:r>
              <a:rPr lang="fr-CA" sz="3200" dirty="0"/>
              <a:t> </a:t>
            </a:r>
            <a:r>
              <a:rPr lang="fr-CA" sz="3200" dirty="0" err="1"/>
              <a:t>led</a:t>
            </a:r>
            <a:r>
              <a:rPr lang="fr-CA" sz="3200" dirty="0"/>
              <a:t> to the </a:t>
            </a:r>
            <a:r>
              <a:rPr lang="fr-CA" sz="3200" dirty="0" err="1"/>
              <a:t>necessity</a:t>
            </a:r>
            <a:r>
              <a:rPr lang="fr-CA" sz="3200" dirty="0"/>
              <a:t> of </a:t>
            </a:r>
            <a:r>
              <a:rPr lang="fr-CA" sz="3200" dirty="0" err="1"/>
              <a:t>defining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and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Clarity </a:t>
            </a:r>
            <a:r>
              <a:rPr lang="fr-CA" sz="3200" dirty="0" err="1"/>
              <a:t>Act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a vote on </a:t>
            </a:r>
            <a:r>
              <a:rPr lang="fr-CA" sz="3200" dirty="0" err="1"/>
              <a:t>independence</a:t>
            </a:r>
            <a:r>
              <a:rPr lang="fr-CA" sz="3200" dirty="0"/>
              <a:t> if the question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and if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in support.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itself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define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or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…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233253549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E5A-26EC-4CA4-A85E-FA56C7C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39E-AA39-4632-B9A6-9AF25074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fact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reserves</a:t>
            </a:r>
            <a:r>
              <a:rPr lang="fr-CA" sz="3200" dirty="0"/>
              <a:t> the right to </a:t>
            </a:r>
            <a:r>
              <a:rPr lang="fr-CA" sz="3200" dirty="0" err="1"/>
              <a:t>judge</a:t>
            </a:r>
            <a:r>
              <a:rPr lang="fr-CA" sz="3200" dirty="0"/>
              <a:t> </a:t>
            </a:r>
            <a:r>
              <a:rPr lang="fr-CA" sz="3200" dirty="0" err="1"/>
              <a:t>whether</a:t>
            </a:r>
            <a:r>
              <a:rPr lang="fr-CA" sz="3200" dirty="0"/>
              <a:t> </a:t>
            </a:r>
            <a:r>
              <a:rPr lang="fr-CA" sz="3200" dirty="0" err="1"/>
              <a:t>clarity</a:t>
            </a:r>
            <a:r>
              <a:rPr lang="fr-CA" sz="3200" dirty="0"/>
              <a:t> has been </a:t>
            </a:r>
            <a:r>
              <a:rPr lang="fr-CA" sz="3200" dirty="0" err="1"/>
              <a:t>achieved</a:t>
            </a:r>
            <a:r>
              <a:rPr lang="fr-CA" sz="3200" dirty="0"/>
              <a:t> </a:t>
            </a:r>
            <a:r>
              <a:rPr lang="fr-CA" sz="3200" b="1" dirty="0" err="1"/>
              <a:t>after</a:t>
            </a:r>
            <a:r>
              <a:rPr lang="fr-CA" sz="3200" dirty="0"/>
              <a:t> the vote has </a:t>
            </a:r>
            <a:r>
              <a:rPr lang="fr-CA" sz="3200" dirty="0" err="1"/>
              <a:t>taken</a:t>
            </a:r>
            <a:r>
              <a:rPr lang="fr-CA" sz="3200" dirty="0"/>
              <a:t> place. </a:t>
            </a:r>
          </a:p>
          <a:p>
            <a:r>
              <a:rPr lang="fr-CA" sz="3200" dirty="0"/>
              <a:t>The question </a:t>
            </a:r>
            <a:r>
              <a:rPr lang="fr-CA" sz="3200" dirty="0" err="1"/>
              <a:t>phrasing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asking</a:t>
            </a:r>
            <a:r>
              <a:rPr lang="fr-CA" sz="3200" dirty="0"/>
              <a:t> about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expected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more </a:t>
            </a:r>
            <a:r>
              <a:rPr lang="fr-CA" sz="3200" dirty="0" err="1"/>
              <a:t>than</a:t>
            </a:r>
            <a:r>
              <a:rPr lang="fr-CA" sz="3200" dirty="0"/>
              <a:t> 50%+1 of the vote to </a:t>
            </a:r>
            <a:r>
              <a:rPr lang="fr-CA" sz="3200" dirty="0" err="1"/>
              <a:t>identify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42839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C899-94AD-4E94-B0FB-8E0FD7F6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15-55BF-4A00-8F32-9387825E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has been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negatively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by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sovereignists</a:t>
            </a:r>
            <a:r>
              <a:rPr lang="fr-CA" dirty="0"/>
              <a:t> and </a:t>
            </a:r>
            <a:r>
              <a:rPr lang="fr-CA" dirty="0" err="1"/>
              <a:t>federalists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Clarity Act means the federal government can keep moving the goalpost and refuse to recognize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democratic system needs clear rules, which are not found in the Clarity Act. </a:t>
            </a:r>
          </a:p>
        </p:txBody>
      </p:sp>
    </p:spTree>
    <p:extLst>
      <p:ext uri="{BB962C8B-B14F-4D97-AF65-F5344CB8AC3E}">
        <p14:creationId xmlns:p14="http://schemas.microsoft.com/office/powerpoint/2010/main" val="3629173954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replied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Bill 99.</a:t>
            </a:r>
          </a:p>
          <a:p>
            <a:endParaRPr lang="fr-CA" sz="3200" dirty="0"/>
          </a:p>
          <a:p>
            <a:r>
              <a:rPr lang="fr-CA" sz="3200" dirty="0"/>
              <a:t>Bill 99 states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Quebecers</a:t>
            </a:r>
            <a:r>
              <a:rPr lang="fr-CA" sz="3200" dirty="0"/>
              <a:t> have the right to self-</a:t>
            </a:r>
            <a:r>
              <a:rPr lang="fr-CA" sz="3200" dirty="0" err="1"/>
              <a:t>determination</a:t>
            </a:r>
            <a:r>
              <a:rPr lang="fr-CA" sz="3200" dirty="0"/>
              <a:t> and can </a:t>
            </a:r>
            <a:r>
              <a:rPr lang="fr-CA" sz="3200" dirty="0" err="1"/>
              <a:t>hold</a:t>
            </a:r>
            <a:r>
              <a:rPr lang="fr-CA" sz="3200" dirty="0"/>
              <a:t> binding referenda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future.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In </a:t>
            </a:r>
            <a:r>
              <a:rPr lang="fr-CA" sz="3200" dirty="0" err="1"/>
              <a:t>doing</a:t>
            </a:r>
            <a:r>
              <a:rPr lang="fr-CA" sz="3200" dirty="0"/>
              <a:t> </a:t>
            </a:r>
            <a:r>
              <a:rPr lang="fr-CA" sz="3200" dirty="0" err="1"/>
              <a:t>so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rejects</a:t>
            </a:r>
            <a:r>
              <a:rPr lang="fr-CA" sz="3200" dirty="0"/>
              <a:t> </a:t>
            </a:r>
            <a:r>
              <a:rPr lang="fr-CA" sz="3200" dirty="0" err="1"/>
              <a:t>both</a:t>
            </a:r>
            <a:r>
              <a:rPr lang="fr-CA" sz="3200" dirty="0"/>
              <a:t> the verdict of the Supreme Court and the </a:t>
            </a:r>
            <a:r>
              <a:rPr lang="fr-CA" sz="3200" dirty="0" err="1"/>
              <a:t>federal</a:t>
            </a:r>
            <a:r>
              <a:rPr lang="fr-CA" sz="3200" dirty="0"/>
              <a:t> Clarity </a:t>
            </a:r>
            <a:r>
              <a:rPr lang="fr-CA" sz="3200" dirty="0" err="1"/>
              <a:t>Act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It states </a:t>
            </a:r>
            <a:r>
              <a:rPr lang="fr-CA" sz="3200" dirty="0" err="1"/>
              <a:t>explicitly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such</a:t>
            </a:r>
            <a:r>
              <a:rPr lang="fr-CA" sz="3200" dirty="0"/>
              <a:t> referenda </a:t>
            </a:r>
            <a:r>
              <a:rPr lang="fr-CA" sz="3200" dirty="0" err="1"/>
              <a:t>require</a:t>
            </a:r>
            <a:r>
              <a:rPr lang="fr-CA" sz="3200" dirty="0"/>
              <a:t> 50%+1 of the vote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adopted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229255582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9791-2487-4109-B80A-A38C75D4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527B-C138-4D4E-A8A0-3BBCD4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In 2017, </a:t>
            </a:r>
            <a:r>
              <a:rPr lang="fr-CA" dirty="0">
                <a:hlinkClick r:id="rId2"/>
              </a:rPr>
              <a:t>premier Couillard </a:t>
            </a:r>
            <a:r>
              <a:rPr lang="fr-CA" dirty="0"/>
              <a:t>(Liberal) </a:t>
            </a:r>
            <a:r>
              <a:rPr lang="fr-CA" dirty="0" err="1"/>
              <a:t>introduced</a:t>
            </a:r>
            <a:r>
              <a:rPr lang="fr-CA" dirty="0"/>
              <a:t> a </a:t>
            </a:r>
            <a:r>
              <a:rPr lang="fr-CA" dirty="0">
                <a:hlinkClick r:id="rId3"/>
              </a:rPr>
              <a:t>policy</a:t>
            </a:r>
            <a:r>
              <a:rPr lang="fr-CA" dirty="0"/>
              <a:t> </a:t>
            </a:r>
            <a:r>
              <a:rPr lang="fr-CA" dirty="0" err="1"/>
              <a:t>aiming</a:t>
            </a:r>
            <a:r>
              <a:rPr lang="fr-CA" dirty="0"/>
              <a:t> to </a:t>
            </a:r>
            <a:r>
              <a:rPr lang="fr-CA" dirty="0" err="1"/>
              <a:t>reopen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dialogue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 the Constitution. </a:t>
            </a:r>
          </a:p>
          <a:p>
            <a:r>
              <a:rPr lang="fr-CA" dirty="0"/>
              <a:t>PM Justin Trudeau </a:t>
            </a:r>
            <a:r>
              <a:rPr lang="fr-CA" dirty="0">
                <a:hlinkClick r:id="rId4"/>
              </a:rPr>
              <a:t>shut down the initiative </a:t>
            </a:r>
            <a:r>
              <a:rPr lang="fr-CA" dirty="0"/>
              <a:t>in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24 </a:t>
            </a:r>
            <a:r>
              <a:rPr lang="fr-CA" dirty="0" err="1"/>
              <a:t>hours</a:t>
            </a:r>
            <a:r>
              <a:rPr lang="fr-CA" dirty="0"/>
              <a:t> by </a:t>
            </a:r>
            <a:r>
              <a:rPr lang="fr-CA" dirty="0" err="1"/>
              <a:t>saying</a:t>
            </a:r>
            <a:r>
              <a:rPr lang="fr-CA" dirty="0"/>
              <a:t> </a:t>
            </a:r>
            <a:r>
              <a:rPr lang="fr-CA" dirty="0" err="1"/>
              <a:t>he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</a:t>
            </a:r>
            <a:r>
              <a:rPr lang="fr-CA" dirty="0" err="1"/>
              <a:t>desire</a:t>
            </a:r>
            <a:r>
              <a:rPr lang="fr-CA" dirty="0"/>
              <a:t> to enter </a:t>
            </a:r>
            <a:r>
              <a:rPr lang="fr-CA" dirty="0" err="1"/>
              <a:t>constitutional</a:t>
            </a:r>
            <a:r>
              <a:rPr lang="fr-CA" dirty="0"/>
              <a:t> discussions. </a:t>
            </a:r>
          </a:p>
          <a:p>
            <a:endParaRPr lang="fr-CA" dirty="0"/>
          </a:p>
          <a:p>
            <a:r>
              <a:rPr lang="fr-CA" dirty="0"/>
              <a:t>In 2021, premier Legault (CAQ) </a:t>
            </a:r>
            <a:r>
              <a:rPr lang="fr-CA" dirty="0" err="1"/>
              <a:t>introduced</a:t>
            </a:r>
            <a:r>
              <a:rPr lang="fr-CA" dirty="0"/>
              <a:t> Bill 96, </a:t>
            </a:r>
            <a:r>
              <a:rPr lang="fr-CA" dirty="0" err="1"/>
              <a:t>which</a:t>
            </a:r>
            <a:r>
              <a:rPr lang="fr-CA" dirty="0"/>
              <a:t> expands protection for French in </a:t>
            </a:r>
            <a:r>
              <a:rPr lang="fr-CA" dirty="0" err="1"/>
              <a:t>Quebec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announces</a:t>
            </a:r>
            <a:r>
              <a:rPr lang="fr-CA" dirty="0"/>
              <a:t> </a:t>
            </a:r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willingness</a:t>
            </a:r>
            <a:r>
              <a:rPr lang="fr-CA" dirty="0"/>
              <a:t> to </a:t>
            </a:r>
            <a:r>
              <a:rPr lang="fr-CA" dirty="0" err="1"/>
              <a:t>amend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 to state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</a:t>
            </a:r>
            <a:r>
              <a:rPr lang="fr-CA" dirty="0" err="1"/>
              <a:t>constitute</a:t>
            </a:r>
            <a:r>
              <a:rPr lang="fr-CA" dirty="0"/>
              <a:t> a nation and </a:t>
            </a:r>
            <a:r>
              <a:rPr lang="fr-CA" dirty="0" err="1"/>
              <a:t>that</a:t>
            </a:r>
            <a:r>
              <a:rPr lang="fr-CA" dirty="0"/>
              <a:t> French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only</a:t>
            </a:r>
            <a:r>
              <a:rPr lang="fr-CA" dirty="0"/>
              <a:t> official and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 of </a:t>
            </a:r>
            <a:r>
              <a:rPr lang="fr-CA" dirty="0" err="1"/>
              <a:t>said</a:t>
            </a:r>
            <a:r>
              <a:rPr lang="fr-CA" dirty="0"/>
              <a:t> nation. </a:t>
            </a:r>
          </a:p>
          <a:p>
            <a:r>
              <a:rPr lang="fr-CA" dirty="0"/>
              <a:t>The </a:t>
            </a:r>
            <a:r>
              <a:rPr lang="fr-CA" dirty="0" err="1"/>
              <a:t>notwithstanding</a:t>
            </a:r>
            <a:r>
              <a:rPr lang="fr-CA" dirty="0"/>
              <a:t> clause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adopting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Bill. </a:t>
            </a:r>
          </a:p>
        </p:txBody>
      </p:sp>
    </p:spTree>
    <p:extLst>
      <p:ext uri="{BB962C8B-B14F-4D97-AF65-F5344CB8AC3E}">
        <p14:creationId xmlns:p14="http://schemas.microsoft.com/office/powerpoint/2010/main" val="293845240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0512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98E2-F0B5-44B7-A474-DECA47A5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663F-C3BE-4646-9579-16F2C8A3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1447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AB92-7470-4655-B59A-059D5B3D9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A225-CA87-4D02-82EF-7E7FE6BCB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Constitution and Quebec Politics</a:t>
            </a:r>
          </a:p>
        </p:txBody>
      </p:sp>
    </p:spTree>
    <p:extLst>
      <p:ext uri="{BB962C8B-B14F-4D97-AF65-F5344CB8AC3E}">
        <p14:creationId xmlns:p14="http://schemas.microsoft.com/office/powerpoint/2010/main" val="42807452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C03-E8DD-4E49-AC87-AB3A10A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CD2B-1E1F-4661-A794-E7E88982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1867 Constitution</a:t>
            </a:r>
          </a:p>
          <a:p>
            <a:r>
              <a:rPr lang="fr-CA" dirty="0"/>
              <a:t>The Quiet </a:t>
            </a:r>
            <a:r>
              <a:rPr lang="fr-CA" dirty="0" err="1"/>
              <a:t>Revolution</a:t>
            </a:r>
            <a:endParaRPr lang="en-US" dirty="0"/>
          </a:p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fr-CA" dirty="0"/>
          </a:p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Aftermath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1148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</a:t>
            </a:r>
            <a:r>
              <a:rPr lang="en-US" dirty="0" err="1"/>
              <a:t>abinet</a:t>
            </a:r>
            <a:r>
              <a:rPr lang="en-US" dirty="0"/>
              <a:t> members enjoy some privileges over the members of Parliament who are not members of Cabinet.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G</a:t>
            </a:r>
            <a:r>
              <a:rPr lang="en-US" dirty="0" err="1"/>
              <a:t>reater</a:t>
            </a:r>
            <a:r>
              <a:rPr lang="en-US" dirty="0"/>
              <a:t> influence in the policy process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</a:t>
            </a:r>
            <a:r>
              <a:rPr lang="en-US" dirty="0" err="1"/>
              <a:t>ntroduce</a:t>
            </a:r>
            <a:r>
              <a:rPr lang="en-US" dirty="0"/>
              <a:t> legislation that raises or spends public money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L</a:t>
            </a:r>
            <a:r>
              <a:rPr lang="en-US" dirty="0" err="1"/>
              <a:t>onger</a:t>
            </a:r>
            <a:r>
              <a:rPr lang="en-US" dirty="0"/>
              <a:t> and more successful careers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B</a:t>
            </a:r>
            <a:r>
              <a:rPr lang="en-US" dirty="0" err="1"/>
              <a:t>etter</a:t>
            </a:r>
            <a:r>
              <a:rPr lang="en-US" dirty="0"/>
              <a:t> compensation (salary, drivers, limo, etc.)</a:t>
            </a:r>
          </a:p>
        </p:txBody>
      </p:sp>
    </p:spTree>
    <p:extLst>
      <p:ext uri="{BB962C8B-B14F-4D97-AF65-F5344CB8AC3E}">
        <p14:creationId xmlns:p14="http://schemas.microsoft.com/office/powerpoint/2010/main" val="3301892761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579-6AB4-4DD2-A1C0-BDB5DBA0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5C54-61BA-40AA-82AB-703510CF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/>
              <a:t>Background</a:t>
            </a:r>
          </a:p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colonies </a:t>
            </a:r>
            <a:r>
              <a:rPr lang="fr-CA" dirty="0" err="1"/>
              <a:t>willing</a:t>
            </a:r>
            <a:r>
              <a:rPr lang="fr-CA" dirty="0"/>
              <a:t> to </a:t>
            </a:r>
            <a:r>
              <a:rPr lang="fr-CA" dirty="0" err="1"/>
              <a:t>join</a:t>
            </a:r>
            <a:r>
              <a:rPr lang="fr-CA" dirty="0"/>
              <a:t> </a:t>
            </a:r>
            <a:r>
              <a:rPr lang="fr-CA" dirty="0" err="1"/>
              <a:t>together</a:t>
            </a:r>
            <a:r>
              <a:rPr lang="fr-CA" dirty="0"/>
              <a:t> in a Canadian union?</a:t>
            </a:r>
          </a:p>
          <a:p>
            <a:endParaRPr lang="fr-CA" dirty="0"/>
          </a:p>
          <a:p>
            <a:r>
              <a:rPr lang="fr-CA" dirty="0" err="1"/>
              <a:t>Resist</a:t>
            </a:r>
            <a:r>
              <a:rPr lang="fr-CA" dirty="0"/>
              <a:t> </a:t>
            </a:r>
            <a:r>
              <a:rPr lang="fr-CA" dirty="0" err="1"/>
              <a:t>military</a:t>
            </a:r>
            <a:r>
              <a:rPr lang="fr-CA" dirty="0"/>
              <a:t> </a:t>
            </a:r>
            <a:r>
              <a:rPr lang="fr-CA" dirty="0" err="1"/>
              <a:t>threats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United States</a:t>
            </a:r>
          </a:p>
          <a:p>
            <a:r>
              <a:rPr lang="fr-CA" dirty="0" err="1"/>
              <a:t>Resolve</a:t>
            </a:r>
            <a:r>
              <a:rPr lang="fr-CA" dirty="0"/>
              <a:t> deadlock in United Canada</a:t>
            </a:r>
          </a:p>
          <a:p>
            <a:r>
              <a:rPr lang="fr-CA" dirty="0" err="1"/>
              <a:t>Improve</a:t>
            </a:r>
            <a:r>
              <a:rPr lang="fr-CA" dirty="0"/>
              <a:t> finances</a:t>
            </a:r>
          </a:p>
        </p:txBody>
      </p:sp>
    </p:spTree>
    <p:extLst>
      <p:ext uri="{BB962C8B-B14F-4D97-AF65-F5344CB8AC3E}">
        <p14:creationId xmlns:p14="http://schemas.microsoft.com/office/powerpoint/2010/main" val="2406485665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u="sng" dirty="0"/>
              <a:t>The Goals</a:t>
            </a:r>
          </a:p>
          <a:p>
            <a:r>
              <a:rPr lang="fr-CA" dirty="0"/>
              <a:t>Design a national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encompassing</a:t>
            </a:r>
            <a:r>
              <a:rPr lang="fr-CA" dirty="0"/>
              <a:t> the four </a:t>
            </a:r>
            <a:r>
              <a:rPr lang="fr-CA" dirty="0" err="1"/>
              <a:t>founding</a:t>
            </a:r>
            <a:r>
              <a:rPr lang="fr-CA" dirty="0"/>
              <a:t> colonies; (Ontario, </a:t>
            </a:r>
            <a:r>
              <a:rPr lang="fr-CA" dirty="0" err="1"/>
              <a:t>Quebec</a:t>
            </a:r>
            <a:r>
              <a:rPr lang="fr-CA" dirty="0"/>
              <a:t>, NB, NS)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House of Commons and </a:t>
            </a:r>
            <a:r>
              <a:rPr lang="fr-CA" dirty="0" err="1"/>
              <a:t>Senate</a:t>
            </a:r>
            <a:endParaRPr lang="fr-CA" dirty="0"/>
          </a:p>
          <a:p>
            <a:endParaRPr lang="fr-CA" dirty="0"/>
          </a:p>
          <a:p>
            <a:r>
              <a:rPr lang="fr-CA" dirty="0"/>
              <a:t>Forge a </a:t>
            </a:r>
            <a:r>
              <a:rPr lang="fr-CA" dirty="0" err="1"/>
              <a:t>federal</a:t>
            </a:r>
            <a:r>
              <a:rPr lang="fr-CA" dirty="0"/>
              <a:t> system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levels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;</a:t>
            </a:r>
          </a:p>
          <a:p>
            <a:pPr lvl="1"/>
            <a:r>
              <a:rPr lang="fr-CA" dirty="0" err="1"/>
              <a:t>Creates</a:t>
            </a:r>
            <a:r>
              <a:rPr lang="fr-CA" dirty="0"/>
              <a:t> new </a:t>
            </a:r>
            <a:r>
              <a:rPr lang="fr-CA" dirty="0" err="1"/>
              <a:t>legislative</a:t>
            </a:r>
            <a:r>
              <a:rPr lang="fr-CA" dirty="0"/>
              <a:t> </a:t>
            </a:r>
            <a:r>
              <a:rPr lang="fr-CA" dirty="0" err="1"/>
              <a:t>assemblies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and Ontario</a:t>
            </a:r>
          </a:p>
          <a:p>
            <a:endParaRPr lang="fr-CA" dirty="0"/>
          </a:p>
          <a:p>
            <a:r>
              <a:rPr lang="fr-CA" dirty="0" err="1"/>
              <a:t>Redefine</a:t>
            </a:r>
            <a:r>
              <a:rPr lang="fr-CA" dirty="0"/>
              <a:t> the </a:t>
            </a:r>
            <a:r>
              <a:rPr lang="fr-CA" dirty="0" err="1"/>
              <a:t>relationship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Canada and the Crown.</a:t>
            </a:r>
          </a:p>
          <a:p>
            <a:pPr lvl="1"/>
            <a:r>
              <a:rPr lang="en-US" dirty="0"/>
              <a:t>Creation of Governor General and lieutenant-governors positions</a:t>
            </a:r>
          </a:p>
        </p:txBody>
      </p:sp>
    </p:spTree>
    <p:extLst>
      <p:ext uri="{BB962C8B-B14F-4D97-AF65-F5344CB8AC3E}">
        <p14:creationId xmlns:p14="http://schemas.microsoft.com/office/powerpoint/2010/main" val="3405979256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3D3-6950-45B0-919F-468270DC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15B4-7E7C-4867-835B-0B2C2A26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British North America </a:t>
            </a:r>
            <a:r>
              <a:rPr lang="fr-CA" dirty="0" err="1"/>
              <a:t>Act</a:t>
            </a:r>
            <a:r>
              <a:rPr lang="fr-CA" dirty="0"/>
              <a:t> (BNA </a:t>
            </a:r>
            <a:r>
              <a:rPr lang="fr-CA" dirty="0" err="1"/>
              <a:t>Act</a:t>
            </a:r>
            <a:r>
              <a:rPr lang="fr-CA" dirty="0"/>
              <a:t>)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as an </a:t>
            </a:r>
            <a:r>
              <a:rPr lang="fr-CA" dirty="0" err="1"/>
              <a:t>Act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 in the United </a:t>
            </a:r>
            <a:r>
              <a:rPr lang="fr-CA" dirty="0" err="1"/>
              <a:t>Kingdom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reflects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considered</a:t>
            </a:r>
            <a:r>
              <a:rPr lang="fr-CA" dirty="0"/>
              <a:t> a </a:t>
            </a:r>
            <a:r>
              <a:rPr lang="fr-CA" dirty="0" err="1"/>
              <a:t>colony</a:t>
            </a:r>
            <a:r>
              <a:rPr lang="fr-CA" dirty="0"/>
              <a:t> of the British Empire at the time.</a:t>
            </a:r>
          </a:p>
          <a:p>
            <a:endParaRPr lang="fr-CA" dirty="0"/>
          </a:p>
          <a:p>
            <a:r>
              <a:rPr lang="fr-CA" dirty="0" err="1"/>
              <a:t>Consequently</a:t>
            </a:r>
            <a:r>
              <a:rPr lang="fr-CA" dirty="0"/>
              <a:t>, Canada </a:t>
            </a:r>
            <a:r>
              <a:rPr lang="fr-CA" dirty="0" err="1"/>
              <a:t>could</a:t>
            </a:r>
            <a:r>
              <a:rPr lang="fr-CA" dirty="0"/>
              <a:t> not change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Constitution. It </a:t>
            </a:r>
            <a:r>
              <a:rPr lang="fr-CA" dirty="0" err="1"/>
              <a:t>needed</a:t>
            </a:r>
            <a:r>
              <a:rPr lang="fr-CA" dirty="0"/>
              <a:t> the British </a:t>
            </a:r>
            <a:r>
              <a:rPr lang="fr-CA" dirty="0" err="1"/>
              <a:t>government</a:t>
            </a:r>
            <a:r>
              <a:rPr lang="fr-CA" dirty="0"/>
              <a:t> to support </a:t>
            </a:r>
            <a:r>
              <a:rPr lang="fr-CA" dirty="0" err="1"/>
              <a:t>it</a:t>
            </a:r>
            <a:r>
              <a:rPr lang="fr-CA" dirty="0"/>
              <a:t> and </a:t>
            </a:r>
            <a:r>
              <a:rPr lang="fr-CA" dirty="0" err="1"/>
              <a:t>make</a:t>
            </a:r>
            <a:r>
              <a:rPr lang="fr-CA" dirty="0"/>
              <a:t> the change in the British </a:t>
            </a:r>
            <a:r>
              <a:rPr lang="fr-CA" dirty="0" err="1"/>
              <a:t>Parliament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9712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Canada </a:t>
            </a:r>
            <a:r>
              <a:rPr lang="fr-CA" sz="3200" dirty="0" err="1"/>
              <a:t>will</a:t>
            </a:r>
            <a:r>
              <a:rPr lang="fr-CA" sz="3200" dirty="0"/>
              <a:t> have a system of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« </a:t>
            </a:r>
            <a:r>
              <a:rPr lang="fr-CA" sz="3200" dirty="0" err="1"/>
              <a:t>similar</a:t>
            </a:r>
            <a:r>
              <a:rPr lang="fr-CA" sz="3200" dirty="0"/>
              <a:t> in </a:t>
            </a:r>
            <a:r>
              <a:rPr lang="fr-CA" sz="3200" dirty="0" err="1"/>
              <a:t>principle</a:t>
            </a:r>
            <a:r>
              <a:rPr lang="fr-CA" sz="3200" dirty="0"/>
              <a:t> to </a:t>
            </a:r>
            <a:r>
              <a:rPr lang="fr-CA" sz="3200" dirty="0" err="1"/>
              <a:t>that</a:t>
            </a:r>
            <a:r>
              <a:rPr lang="fr-CA" sz="3200" dirty="0"/>
              <a:t> of the United </a:t>
            </a:r>
            <a:r>
              <a:rPr lang="fr-CA" sz="3200" dirty="0" err="1"/>
              <a:t>Kingdom</a:t>
            </a:r>
            <a:r>
              <a:rPr lang="fr-CA" sz="3200" dirty="0"/>
              <a:t> ».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why</a:t>
            </a:r>
            <a:r>
              <a:rPr lang="fr-CA" sz="3200" dirty="0"/>
              <a:t> the Canadian </a:t>
            </a:r>
            <a:r>
              <a:rPr lang="fr-CA" sz="3200" dirty="0" err="1"/>
              <a:t>political</a:t>
            </a:r>
            <a:r>
              <a:rPr lang="fr-CA" sz="3200" dirty="0"/>
              <a:t> system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sometimes</a:t>
            </a:r>
            <a:r>
              <a:rPr lang="fr-CA" sz="3200" dirty="0"/>
              <a:t> </a:t>
            </a:r>
            <a:r>
              <a:rPr lang="fr-CA" sz="3200" dirty="0" err="1"/>
              <a:t>referred</a:t>
            </a:r>
            <a:r>
              <a:rPr lang="fr-CA" sz="3200" dirty="0"/>
              <a:t> to as the Westminster system.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includes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conventions </a:t>
            </a:r>
            <a:r>
              <a:rPr lang="fr-CA" sz="3200" dirty="0" err="1"/>
              <a:t>such</a:t>
            </a:r>
            <a:r>
              <a:rPr lang="fr-CA" sz="3200" dirty="0"/>
              <a:t> as </a:t>
            </a:r>
            <a:r>
              <a:rPr lang="fr-CA" sz="3200" dirty="0" err="1"/>
              <a:t>responsible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7129690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1867 Constitution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9674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2A6C-712F-48BA-8787-1BF1B1F7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459E-D3AF-4F69-8DA1-16FF2C4B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For about 100 </a:t>
            </a:r>
            <a:r>
              <a:rPr lang="fr-CA" dirty="0" err="1"/>
              <a:t>years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 major contestations of the Canadian Constitution. </a:t>
            </a:r>
          </a:p>
          <a:p>
            <a:endParaRPr lang="fr-CA" dirty="0"/>
          </a:p>
          <a:p>
            <a:r>
              <a:rPr lang="fr-CA" dirty="0"/>
              <a:t>One source of contestation came </a:t>
            </a:r>
            <a:r>
              <a:rPr lang="fr-CA" dirty="0" err="1"/>
              <a:t>from</a:t>
            </a:r>
            <a:r>
              <a:rPr lang="fr-CA" dirty="0"/>
              <a:t> the Western Provinces.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grievances</a:t>
            </a:r>
            <a:r>
              <a:rPr lang="fr-CA" dirty="0"/>
              <a:t>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the exportation of grain and the </a:t>
            </a:r>
            <a:r>
              <a:rPr lang="fr-CA" dirty="0" err="1"/>
              <a:t>tariffs</a:t>
            </a:r>
            <a:r>
              <a:rPr lang="fr-CA" dirty="0"/>
              <a:t> </a:t>
            </a:r>
            <a:r>
              <a:rPr lang="fr-CA" dirty="0" err="1"/>
              <a:t>offered</a:t>
            </a:r>
            <a:r>
              <a:rPr lang="fr-CA" dirty="0"/>
              <a:t> to </a:t>
            </a:r>
            <a:r>
              <a:rPr lang="fr-CA" dirty="0" err="1"/>
              <a:t>them</a:t>
            </a:r>
            <a:r>
              <a:rPr lang="fr-CA" dirty="0"/>
              <a:t> by </a:t>
            </a:r>
            <a:r>
              <a:rPr lang="fr-CA" dirty="0" err="1"/>
              <a:t>Eastern</a:t>
            </a:r>
            <a:r>
              <a:rPr lang="fr-CA" dirty="0"/>
              <a:t> </a:t>
            </a:r>
            <a:r>
              <a:rPr lang="fr-CA" dirty="0" err="1"/>
              <a:t>merchants</a:t>
            </a:r>
            <a:r>
              <a:rPr lang="fr-CA" dirty="0"/>
              <a:t> and </a:t>
            </a:r>
            <a:r>
              <a:rPr lang="fr-CA" dirty="0" err="1"/>
              <a:t>bankers</a:t>
            </a:r>
            <a:r>
              <a:rPr lang="fr-CA" dirty="0"/>
              <a:t>. </a:t>
            </a:r>
          </a:p>
          <a:p>
            <a:endParaRPr lang="en-CA" dirty="0"/>
          </a:p>
          <a:p>
            <a:r>
              <a:rPr lang="en-CA" dirty="0"/>
              <a:t>To address the problem, they created new parties and tried to gain influence in Parliament. They did not ask for constitutional change. </a:t>
            </a:r>
          </a:p>
        </p:txBody>
      </p:sp>
    </p:spTree>
    <p:extLst>
      <p:ext uri="{BB962C8B-B14F-4D97-AF65-F5344CB8AC3E}">
        <p14:creationId xmlns:p14="http://schemas.microsoft.com/office/powerpoint/2010/main" val="63148375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Another</a:t>
            </a:r>
            <a:r>
              <a:rPr lang="fr-CA" sz="3200" dirty="0"/>
              <a:t> source of tension </a:t>
            </a:r>
            <a:r>
              <a:rPr lang="fr-CA" sz="3200" dirty="0" err="1"/>
              <a:t>was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state </a:t>
            </a:r>
            <a:r>
              <a:rPr lang="fr-CA" sz="3200" dirty="0" err="1"/>
              <a:t>began</a:t>
            </a:r>
            <a:r>
              <a:rPr lang="fr-CA" sz="3200" dirty="0"/>
              <a:t> to expand, </a:t>
            </a:r>
            <a:r>
              <a:rPr lang="fr-CA" sz="3200" dirty="0" err="1"/>
              <a:t>developing</a:t>
            </a:r>
            <a:r>
              <a:rPr lang="fr-CA" sz="3200" dirty="0"/>
              <a:t> the </a:t>
            </a:r>
            <a:r>
              <a:rPr lang="fr-CA" sz="3200" dirty="0" err="1"/>
              <a:t>characteristics</a:t>
            </a:r>
            <a:r>
              <a:rPr lang="fr-CA" sz="3200" dirty="0"/>
              <a:t> of modern states.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represented</a:t>
            </a:r>
            <a:r>
              <a:rPr lang="fr-CA" sz="3200" dirty="0"/>
              <a:t> a new challenge to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257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involved</a:t>
            </a:r>
            <a:r>
              <a:rPr lang="fr-CA" sz="3200" dirty="0"/>
              <a:t> in the </a:t>
            </a:r>
            <a:r>
              <a:rPr lang="fr-CA" sz="3200" dirty="0" err="1"/>
              <a:t>welfare</a:t>
            </a:r>
            <a:r>
              <a:rPr lang="fr-CA" sz="3200" dirty="0"/>
              <a:t> state and </a:t>
            </a:r>
            <a:r>
              <a:rPr lang="fr-CA" sz="3200" dirty="0" err="1"/>
              <a:t>fund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Most provinces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view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as a major issue.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happy to </a:t>
            </a:r>
            <a:r>
              <a:rPr lang="fr-CA" sz="3200" dirty="0" err="1"/>
              <a:t>benefit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funding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Ottawa.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disagree</a:t>
            </a:r>
            <a:r>
              <a:rPr lang="fr-CA" sz="3200" dirty="0"/>
              <a:t>. It </a:t>
            </a:r>
            <a:r>
              <a:rPr lang="fr-CA" sz="3200" dirty="0" err="1"/>
              <a:t>wanted</a:t>
            </a:r>
            <a:r>
              <a:rPr lang="fr-CA" sz="3200" dirty="0"/>
              <a:t> to </a:t>
            </a:r>
            <a:r>
              <a:rPr lang="fr-CA" sz="3200" dirty="0" err="1"/>
              <a:t>protect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autonomy</a:t>
            </a:r>
            <a:r>
              <a:rPr lang="fr-CA" sz="3200" dirty="0"/>
              <a:t> and cultural </a:t>
            </a:r>
            <a:r>
              <a:rPr lang="fr-CA" sz="3200" dirty="0" err="1"/>
              <a:t>distinctiveness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interference</a:t>
            </a:r>
            <a:r>
              <a:rPr lang="fr-CA" sz="3200" dirty="0"/>
              <a:t> by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6781199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03F0-BF52-413B-B44C-C4A35C7F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A0E2-AC97-4CB6-A5A0-901744B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 err="1"/>
              <a:t>Conflicts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grew</a:t>
            </a:r>
            <a:r>
              <a:rPr lang="fr-CA" sz="3200" dirty="0"/>
              <a:t> over the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Initially</a:t>
            </a:r>
            <a:r>
              <a:rPr lang="fr-CA" sz="3200" dirty="0"/>
              <a:t>, </a:t>
            </a:r>
            <a:r>
              <a:rPr lang="fr-CA" sz="3200" dirty="0" err="1"/>
              <a:t>Quebec</a:t>
            </a:r>
            <a:r>
              <a:rPr lang="fr-CA" sz="3200" dirty="0"/>
              <a:t> conservatives (union nationale) </a:t>
            </a:r>
            <a:r>
              <a:rPr lang="fr-CA" sz="3200" dirty="0" err="1"/>
              <a:t>opposed</a:t>
            </a:r>
            <a:r>
              <a:rPr lang="fr-CA" sz="3200" dirty="0"/>
              <a:t> the expansion of the </a:t>
            </a:r>
            <a:r>
              <a:rPr lang="fr-CA" sz="3200" dirty="0" err="1"/>
              <a:t>welfare</a:t>
            </a:r>
            <a:r>
              <a:rPr lang="fr-CA" sz="3200" dirty="0"/>
              <a:t> state </a:t>
            </a:r>
            <a:r>
              <a:rPr lang="fr-CA" sz="3200" dirty="0" err="1"/>
              <a:t>altogether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Later</a:t>
            </a:r>
            <a:r>
              <a:rPr lang="fr-CA" sz="3200" dirty="0"/>
              <a:t>, the </a:t>
            </a:r>
            <a:r>
              <a:rPr lang="fr-CA" sz="3200" dirty="0" err="1"/>
              <a:t>newly</a:t>
            </a:r>
            <a:r>
              <a:rPr lang="fr-CA" sz="3200" dirty="0"/>
              <a:t> </a:t>
            </a:r>
            <a:r>
              <a:rPr lang="fr-CA" sz="3200" dirty="0" err="1"/>
              <a:t>elected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Liberals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a provincial </a:t>
            </a:r>
            <a:r>
              <a:rPr lang="fr-CA" sz="3200" dirty="0" err="1"/>
              <a:t>welfare</a:t>
            </a:r>
            <a:r>
              <a:rPr lang="fr-CA" sz="3200" dirty="0"/>
              <a:t> state.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in </a:t>
            </a:r>
            <a:r>
              <a:rPr lang="fr-CA" sz="3200" dirty="0" err="1"/>
              <a:t>Quebec’s</a:t>
            </a:r>
            <a:r>
              <a:rPr lang="fr-CA" sz="3200" dirty="0"/>
              <a:t> future, but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wanted</a:t>
            </a:r>
            <a:r>
              <a:rPr lang="fr-CA" sz="3200" dirty="0"/>
              <a:t>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investments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controlled</a:t>
            </a:r>
            <a:r>
              <a:rPr lang="fr-CA" sz="3200" dirty="0"/>
              <a:t> by the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203897042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0575-02C2-4086-8B8B-4DBE79D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6A99-FBB3-486C-B580-A008092D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provinces. </a:t>
            </a:r>
          </a:p>
          <a:p>
            <a:endParaRPr lang="fr-CA" dirty="0"/>
          </a:p>
          <a:p>
            <a:r>
              <a:rPr lang="fr-CA" dirty="0"/>
              <a:t>In a 1965 speech, Jean Lesage (</a:t>
            </a:r>
            <a:r>
              <a:rPr lang="fr-CA" dirty="0" err="1"/>
              <a:t>Quebec</a:t>
            </a:r>
            <a:r>
              <a:rPr lang="fr-CA" dirty="0"/>
              <a:t> premier) </a:t>
            </a:r>
            <a:r>
              <a:rPr lang="fr-CA" dirty="0" err="1"/>
              <a:t>argued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have a collective </a:t>
            </a:r>
            <a:r>
              <a:rPr lang="fr-CA" dirty="0" err="1"/>
              <a:t>identity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,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trust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Daniel Johnson (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successor</a:t>
            </a:r>
            <a:r>
              <a:rPr lang="fr-CA" dirty="0"/>
              <a:t>)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, </a:t>
            </a:r>
            <a:r>
              <a:rPr lang="fr-CA" dirty="0" err="1"/>
              <a:t>stating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Canada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understood</a:t>
            </a:r>
            <a:r>
              <a:rPr lang="fr-CA" dirty="0"/>
              <a:t> as a </a:t>
            </a:r>
            <a:r>
              <a:rPr lang="fr-CA" dirty="0" err="1"/>
              <a:t>pact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nations.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1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While</a:t>
            </a:r>
            <a:r>
              <a:rPr lang="fr-CA" dirty="0"/>
              <a:t> all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, Cabinet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on </a:t>
            </a:r>
            <a:r>
              <a:rPr lang="fr-CA" dirty="0" err="1"/>
              <a:t>behalf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the House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consider</a:t>
            </a:r>
            <a:r>
              <a:rPr lang="fr-CA" dirty="0"/>
              <a:t>, and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Having</a:t>
            </a:r>
            <a:r>
              <a:rPr lang="fr-CA" dirty="0"/>
              <a:t> a </a:t>
            </a:r>
            <a:r>
              <a:rPr lang="fr-CA" dirty="0" err="1"/>
              <a:t>seat</a:t>
            </a:r>
            <a:r>
              <a:rPr lang="fr-CA" dirty="0"/>
              <a:t> in Cabinet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participate</a:t>
            </a:r>
            <a:r>
              <a:rPr lang="fr-CA" dirty="0"/>
              <a:t> in conversations </a:t>
            </a:r>
            <a:r>
              <a:rPr lang="fr-CA" dirty="0" err="1"/>
              <a:t>regarding</a:t>
            </a:r>
            <a:r>
              <a:rPr lang="fr-CA" dirty="0"/>
              <a:t> the orientation of the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grants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influence. </a:t>
            </a:r>
          </a:p>
        </p:txBody>
      </p:sp>
    </p:spTree>
    <p:extLst>
      <p:ext uri="{BB962C8B-B14F-4D97-AF65-F5344CB8AC3E}">
        <p14:creationId xmlns:p14="http://schemas.microsoft.com/office/powerpoint/2010/main" val="1897703121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worth</a:t>
            </a:r>
            <a:r>
              <a:rPr lang="fr-CA" sz="3200" dirty="0"/>
              <a:t> </a:t>
            </a:r>
            <a:r>
              <a:rPr lang="fr-CA" sz="3200" dirty="0" err="1"/>
              <a:t>noting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first </a:t>
            </a:r>
            <a:r>
              <a:rPr lang="fr-CA" sz="3200" dirty="0" err="1"/>
              <a:t>sovereignist</a:t>
            </a:r>
            <a:r>
              <a:rPr lang="fr-CA" sz="3200" dirty="0"/>
              <a:t> leaders </a:t>
            </a:r>
            <a:r>
              <a:rPr lang="fr-CA" sz="3200" dirty="0" err="1"/>
              <a:t>were</a:t>
            </a:r>
            <a:r>
              <a:rPr lang="fr-CA" sz="3200" dirty="0"/>
              <a:t> part of the Liberal party at the time.</a:t>
            </a:r>
          </a:p>
          <a:p>
            <a:endParaRPr lang="fr-CA" sz="3200" dirty="0"/>
          </a:p>
          <a:p>
            <a:r>
              <a:rPr lang="fr-CA" sz="3200" dirty="0"/>
              <a:t>René Lévesque and Jacques Parizeau </a:t>
            </a:r>
            <a:r>
              <a:rPr lang="fr-CA" sz="3200" dirty="0" err="1"/>
              <a:t>worked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</a:t>
            </a:r>
            <a:r>
              <a:rPr lang="fr-CA" sz="3200" dirty="0" err="1"/>
              <a:t>Lesage’s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and </a:t>
            </a:r>
            <a:r>
              <a:rPr lang="fr-CA" sz="3200" dirty="0" err="1"/>
              <a:t>formed</a:t>
            </a:r>
            <a:r>
              <a:rPr lang="fr-CA" sz="3200" dirty="0"/>
              <a:t> the Parti québécois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independence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necessary</a:t>
            </a:r>
            <a:r>
              <a:rPr lang="fr-CA" sz="320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CA" sz="3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thought</a:t>
            </a:r>
            <a:r>
              <a:rPr lang="fr-CA" sz="3200" dirty="0"/>
              <a:t> the Canadian Constitution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allow</a:t>
            </a:r>
            <a:r>
              <a:rPr lang="fr-CA" sz="3200" dirty="0"/>
              <a:t> for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</a:t>
            </a:r>
            <a:r>
              <a:rPr lang="fr-CA" sz="3200" dirty="0" err="1"/>
              <a:t>decisions</a:t>
            </a:r>
            <a:r>
              <a:rPr lang="fr-CA" sz="3200" dirty="0"/>
              <a:t> and </a:t>
            </a:r>
            <a:r>
              <a:rPr lang="fr-CA" sz="3200" dirty="0" err="1"/>
              <a:t>pursue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goals.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07296032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René Lévesque </a:t>
            </a:r>
            <a:r>
              <a:rPr lang="fr-CA" sz="3200" dirty="0" err="1"/>
              <a:t>went</a:t>
            </a:r>
            <a:r>
              <a:rPr lang="fr-CA" sz="3200" dirty="0"/>
              <a:t> on to </a:t>
            </a:r>
            <a:r>
              <a:rPr lang="fr-CA" sz="3200" dirty="0" err="1"/>
              <a:t>create</a:t>
            </a:r>
            <a:r>
              <a:rPr lang="fr-CA" sz="3200" dirty="0"/>
              <a:t> the Parti Québécois, an </a:t>
            </a:r>
            <a:r>
              <a:rPr lang="fr-CA" sz="3200" dirty="0" err="1"/>
              <a:t>openly</a:t>
            </a:r>
            <a:r>
              <a:rPr lang="fr-CA" sz="3200" dirty="0"/>
              <a:t> </a:t>
            </a:r>
            <a:r>
              <a:rPr lang="fr-CA" sz="3200" dirty="0" err="1"/>
              <a:t>separatist</a:t>
            </a:r>
            <a:r>
              <a:rPr lang="fr-CA" sz="3200" dirty="0"/>
              <a:t> </a:t>
            </a:r>
            <a:r>
              <a:rPr lang="fr-CA" sz="3200" dirty="0" err="1"/>
              <a:t>political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It won a provincial </a:t>
            </a:r>
            <a:r>
              <a:rPr lang="fr-CA" sz="3200" dirty="0" err="1"/>
              <a:t>election</a:t>
            </a:r>
            <a:r>
              <a:rPr lang="fr-CA" sz="3200" dirty="0"/>
              <a:t> in 1976 and </a:t>
            </a:r>
            <a:r>
              <a:rPr lang="fr-CA" sz="3200" dirty="0" err="1"/>
              <a:t>managed</a:t>
            </a:r>
            <a:r>
              <a:rPr lang="fr-CA" sz="3200" dirty="0"/>
              <a:t> to </a:t>
            </a:r>
            <a:r>
              <a:rPr lang="fr-CA" sz="3200" dirty="0" err="1"/>
              <a:t>form</a:t>
            </a:r>
            <a:r>
              <a:rPr lang="fr-CA" sz="3200" dirty="0"/>
              <a:t> a </a:t>
            </a:r>
            <a:r>
              <a:rPr lang="fr-CA" sz="3200" dirty="0" err="1"/>
              <a:t>majority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for the first time.</a:t>
            </a:r>
          </a:p>
          <a:p>
            <a:endParaRPr lang="fr-CA" sz="3200" dirty="0"/>
          </a:p>
          <a:p>
            <a:r>
              <a:rPr lang="fr-CA" sz="3200" dirty="0"/>
              <a:t>One of the </a:t>
            </a:r>
            <a:r>
              <a:rPr lang="fr-CA" sz="3200" dirty="0" err="1"/>
              <a:t>election</a:t>
            </a:r>
            <a:r>
              <a:rPr lang="fr-CA" sz="3200" dirty="0"/>
              <a:t> promises </a:t>
            </a:r>
            <a:r>
              <a:rPr lang="fr-CA" sz="3200" dirty="0" err="1"/>
              <a:t>was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on </a:t>
            </a:r>
            <a:r>
              <a:rPr lang="fr-CA" sz="3200" dirty="0" err="1"/>
              <a:t>sovereignty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14107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The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spent</a:t>
            </a:r>
            <a:r>
              <a:rPr lang="fr-CA" sz="3200" dirty="0"/>
              <a:t> four </a:t>
            </a:r>
            <a:r>
              <a:rPr lang="fr-CA" sz="3200" dirty="0" err="1"/>
              <a:t>years</a:t>
            </a:r>
            <a:r>
              <a:rPr lang="fr-CA" sz="3200" dirty="0"/>
              <a:t> </a:t>
            </a:r>
            <a:r>
              <a:rPr lang="fr-CA" sz="3200" dirty="0" err="1"/>
              <a:t>preparing</a:t>
            </a:r>
            <a:r>
              <a:rPr lang="fr-CA" sz="3200" dirty="0"/>
              <a:t> for the referendum.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 err="1"/>
              <a:t>These</a:t>
            </a:r>
            <a:r>
              <a:rPr lang="fr-CA" sz="2800" dirty="0"/>
              <a:t> four </a:t>
            </a:r>
            <a:r>
              <a:rPr lang="fr-CA" sz="2800" dirty="0" err="1"/>
              <a:t>years</a:t>
            </a:r>
            <a:r>
              <a:rPr lang="fr-CA" sz="2800" dirty="0"/>
              <a:t> </a:t>
            </a:r>
            <a:r>
              <a:rPr lang="fr-CA" sz="2800" dirty="0" err="1"/>
              <a:t>were</a:t>
            </a:r>
            <a:r>
              <a:rPr lang="fr-CA" sz="2800" dirty="0"/>
              <a:t> </a:t>
            </a:r>
            <a:r>
              <a:rPr lang="fr-CA" sz="2800" dirty="0" err="1"/>
              <a:t>marked</a:t>
            </a:r>
            <a:r>
              <a:rPr lang="fr-CA" sz="2800" dirty="0"/>
              <a:t> by </a:t>
            </a:r>
            <a:r>
              <a:rPr lang="fr-CA" sz="2800" dirty="0" err="1"/>
              <a:t>tense</a:t>
            </a:r>
            <a:r>
              <a:rPr lang="fr-CA" sz="2800" dirty="0"/>
              <a:t> </a:t>
            </a:r>
            <a:r>
              <a:rPr lang="fr-CA" sz="2800" dirty="0" err="1"/>
              <a:t>negotiations</a:t>
            </a:r>
            <a:r>
              <a:rPr lang="fr-CA" sz="2800" dirty="0"/>
              <a:t> about </a:t>
            </a:r>
            <a:r>
              <a:rPr lang="fr-CA" sz="2800" dirty="0" err="1"/>
              <a:t>what</a:t>
            </a:r>
            <a:r>
              <a:rPr lang="fr-CA" sz="2800" dirty="0"/>
              <a:t> </a:t>
            </a:r>
            <a:r>
              <a:rPr lang="fr-CA" sz="2800" dirty="0" err="1"/>
              <a:t>could</a:t>
            </a:r>
            <a:r>
              <a:rPr lang="fr-CA" sz="2800" dirty="0"/>
              <a:t> </a:t>
            </a:r>
            <a:r>
              <a:rPr lang="fr-CA" sz="2800" dirty="0" err="1"/>
              <a:t>be</a:t>
            </a:r>
            <a:r>
              <a:rPr lang="fr-CA" sz="2800" dirty="0"/>
              <a:t> </a:t>
            </a:r>
            <a:r>
              <a:rPr lang="fr-CA" sz="2800" dirty="0" err="1"/>
              <a:t>done</a:t>
            </a:r>
            <a:r>
              <a:rPr lang="fr-CA" sz="2800" dirty="0"/>
              <a:t> to </a:t>
            </a:r>
            <a:r>
              <a:rPr lang="fr-CA" sz="2800" dirty="0" err="1"/>
              <a:t>convince</a:t>
            </a:r>
            <a:r>
              <a:rPr lang="fr-CA" sz="2800" dirty="0"/>
              <a:t> </a:t>
            </a:r>
            <a:r>
              <a:rPr lang="fr-CA" sz="2800" dirty="0" err="1"/>
              <a:t>Quebecers</a:t>
            </a:r>
            <a:r>
              <a:rPr lang="fr-CA" sz="2800" dirty="0"/>
              <a:t> to </a:t>
            </a:r>
            <a:r>
              <a:rPr lang="fr-CA" sz="2800" dirty="0" err="1"/>
              <a:t>stay</a:t>
            </a:r>
            <a:r>
              <a:rPr lang="fr-CA" sz="2800" dirty="0"/>
              <a:t> in Canada.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2800" dirty="0"/>
              <a:t>Pierre-Elliot Trudeau, as Prime </a:t>
            </a:r>
            <a:r>
              <a:rPr lang="fr-CA" sz="2800" dirty="0" err="1"/>
              <a:t>Minister</a:t>
            </a:r>
            <a:r>
              <a:rPr lang="fr-CA" sz="2800" dirty="0"/>
              <a:t>, </a:t>
            </a:r>
            <a:r>
              <a:rPr lang="fr-CA" sz="2800" dirty="0" err="1"/>
              <a:t>promised</a:t>
            </a:r>
            <a:r>
              <a:rPr lang="fr-CA" sz="2800" dirty="0"/>
              <a:t> a </a:t>
            </a:r>
            <a:r>
              <a:rPr lang="fr-CA" sz="2800" dirty="0" err="1"/>
              <a:t>renewed</a:t>
            </a:r>
            <a:r>
              <a:rPr lang="fr-CA" sz="2800" dirty="0"/>
              <a:t> </a:t>
            </a:r>
            <a:r>
              <a:rPr lang="fr-CA" sz="2800" dirty="0" err="1"/>
              <a:t>federalism</a:t>
            </a:r>
            <a:r>
              <a:rPr lang="fr-CA" sz="2800" dirty="0"/>
              <a:t>, more </a:t>
            </a:r>
            <a:r>
              <a:rPr lang="fr-CA" sz="2800" dirty="0" err="1"/>
              <a:t>respectful</a:t>
            </a:r>
            <a:r>
              <a:rPr lang="fr-CA" sz="2800" dirty="0"/>
              <a:t> of </a:t>
            </a:r>
            <a:r>
              <a:rPr lang="fr-CA" sz="2800" dirty="0" err="1"/>
              <a:t>Quebec’s</a:t>
            </a:r>
            <a:r>
              <a:rPr lang="fr-CA" sz="2800" dirty="0"/>
              <a:t> </a:t>
            </a:r>
            <a:r>
              <a:rPr lang="fr-CA" sz="2800" dirty="0" err="1"/>
              <a:t>difference</a:t>
            </a:r>
            <a:r>
              <a:rPr lang="fr-CA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7038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/>
              <a:t>The 1980 referendum </a:t>
            </a:r>
            <a:r>
              <a:rPr lang="fr-CA" sz="3200" dirty="0" err="1"/>
              <a:t>resulted</a:t>
            </a:r>
            <a:r>
              <a:rPr lang="fr-CA" sz="3200" dirty="0"/>
              <a:t> in a 40% vote for the YES </a:t>
            </a:r>
            <a:r>
              <a:rPr lang="fr-CA" sz="3200" dirty="0" err="1"/>
              <a:t>side</a:t>
            </a:r>
            <a:r>
              <a:rPr lang="fr-CA" sz="3200" dirty="0"/>
              <a:t>, and 60% for the NO </a:t>
            </a:r>
            <a:r>
              <a:rPr lang="fr-CA" sz="3200" dirty="0" err="1"/>
              <a:t>side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was</a:t>
            </a:r>
            <a:r>
              <a:rPr lang="fr-CA" sz="3200" dirty="0"/>
              <a:t> a </a:t>
            </a:r>
            <a:r>
              <a:rPr lang="fr-CA" sz="3200" dirty="0" err="1"/>
              <a:t>victory</a:t>
            </a:r>
            <a:r>
              <a:rPr lang="fr-CA" sz="3200" dirty="0"/>
              <a:t> for the </a:t>
            </a:r>
            <a:r>
              <a:rPr lang="fr-CA" sz="3200" dirty="0" err="1"/>
              <a:t>federalists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Parti québécois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reelected</a:t>
            </a:r>
            <a:r>
              <a:rPr lang="fr-CA" sz="3200" dirty="0"/>
              <a:t> in the 1980 </a:t>
            </a:r>
            <a:r>
              <a:rPr lang="fr-CA" sz="3200" dirty="0" err="1"/>
              <a:t>Quebec</a:t>
            </a:r>
            <a:r>
              <a:rPr lang="fr-CA" sz="3200" dirty="0"/>
              <a:t> provincial </a:t>
            </a:r>
            <a:r>
              <a:rPr lang="fr-CA" sz="3200" dirty="0" err="1"/>
              <a:t>elections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This sent the message </a:t>
            </a:r>
            <a:r>
              <a:rPr lang="fr-CA" sz="3200" dirty="0" err="1"/>
              <a:t>that</a:t>
            </a:r>
            <a:r>
              <a:rPr lang="fr-CA" sz="3200" dirty="0"/>
              <a:t> Trudeau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make</a:t>
            </a:r>
            <a:r>
              <a:rPr lang="fr-CA" sz="3200" dirty="0"/>
              <a:t> good on </a:t>
            </a:r>
            <a:r>
              <a:rPr lang="fr-CA" sz="3200" dirty="0" err="1"/>
              <a:t>his</a:t>
            </a:r>
            <a:r>
              <a:rPr lang="fr-CA" sz="3200" dirty="0"/>
              <a:t> promise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</p:txBody>
      </p:sp>
    </p:spTree>
    <p:extLst>
      <p:ext uri="{BB962C8B-B14F-4D97-AF65-F5344CB8AC3E}">
        <p14:creationId xmlns:p14="http://schemas.microsoft.com/office/powerpoint/2010/main" val="1996416582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Contesting</a:t>
            </a:r>
            <a:r>
              <a:rPr lang="fr-CA" dirty="0"/>
              <a:t>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7265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7C3E-AFD3-4745-B2F9-A28252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2DE5-284C-4294-B59F-1A80D429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The initial proposal from the federal government included:</a:t>
            </a:r>
          </a:p>
          <a:p>
            <a:pPr lvl="1"/>
            <a:r>
              <a:rPr lang="en-CA" sz="3200" dirty="0"/>
              <a:t>The patriation (giving Canada the ability to modify its Constitution)</a:t>
            </a:r>
          </a:p>
          <a:p>
            <a:pPr lvl="1"/>
            <a:r>
              <a:rPr lang="en-CA" sz="3200" dirty="0"/>
              <a:t>The Charter of Rights and Freedoms</a:t>
            </a:r>
          </a:p>
          <a:p>
            <a:pPr lvl="1"/>
            <a:r>
              <a:rPr lang="en-CA" sz="3200" dirty="0"/>
              <a:t>Promise to define amending formula within 2 years with referendum</a:t>
            </a:r>
          </a:p>
          <a:p>
            <a:pPr lvl="1"/>
            <a:endParaRPr lang="en-CA" sz="3200" dirty="0"/>
          </a:p>
          <a:p>
            <a:r>
              <a:rPr lang="en-CA" sz="3600" dirty="0"/>
              <a:t>Trudeau told the premiers not to negotiate for more provincial powers or over the Charter.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3476152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To </a:t>
            </a:r>
            <a:r>
              <a:rPr lang="fr-CA" sz="3200" dirty="0" err="1"/>
              <a:t>begin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(more </a:t>
            </a:r>
            <a:r>
              <a:rPr lang="fr-CA" sz="3200" dirty="0" err="1"/>
              <a:t>specifically</a:t>
            </a:r>
            <a:r>
              <a:rPr lang="fr-CA" sz="3200" dirty="0"/>
              <a:t> attorney </a:t>
            </a:r>
            <a:r>
              <a:rPr lang="fr-CA" sz="3200" dirty="0" err="1"/>
              <a:t>general</a:t>
            </a:r>
            <a:r>
              <a:rPr lang="fr-CA" sz="3200" dirty="0"/>
              <a:t> Jean Chrétien) </a:t>
            </a:r>
            <a:r>
              <a:rPr lang="fr-CA" sz="3200" dirty="0" err="1"/>
              <a:t>visited</a:t>
            </a:r>
            <a:r>
              <a:rPr lang="fr-CA" sz="3200" dirty="0"/>
              <a:t> provincial premiers to </a:t>
            </a:r>
            <a:r>
              <a:rPr lang="fr-CA" sz="3200" dirty="0" err="1"/>
              <a:t>discuss</a:t>
            </a:r>
            <a:r>
              <a:rPr lang="fr-CA" sz="3200" dirty="0"/>
              <a:t> plans for the new Constitution.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he</a:t>
            </a:r>
            <a:r>
              <a:rPr lang="fr-CA" sz="3200" dirty="0"/>
              <a:t> </a:t>
            </a:r>
            <a:r>
              <a:rPr lang="fr-CA" sz="3200" dirty="0" err="1"/>
              <a:t>failed</a:t>
            </a:r>
            <a:r>
              <a:rPr lang="fr-CA" sz="3200" dirty="0"/>
              <a:t> to </a:t>
            </a:r>
            <a:r>
              <a:rPr lang="fr-CA" sz="3200" dirty="0" err="1"/>
              <a:t>secure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provinces. </a:t>
            </a:r>
          </a:p>
          <a:p>
            <a:endParaRPr lang="fr-CA" sz="3200" dirty="0"/>
          </a:p>
          <a:p>
            <a:r>
              <a:rPr lang="fr-CA" sz="3200" dirty="0"/>
              <a:t>As a </a:t>
            </a:r>
            <a:r>
              <a:rPr lang="fr-CA" sz="3200" dirty="0" err="1"/>
              <a:t>result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proposed</a:t>
            </a:r>
            <a:r>
              <a:rPr lang="fr-CA" sz="3200" dirty="0"/>
              <a:t> to </a:t>
            </a:r>
            <a:r>
              <a:rPr lang="fr-CA" sz="3200" dirty="0" err="1"/>
              <a:t>unilaterally</a:t>
            </a:r>
            <a:r>
              <a:rPr lang="fr-CA" sz="3200" dirty="0"/>
              <a:t> </a:t>
            </a:r>
            <a:r>
              <a:rPr lang="fr-CA" sz="3200" dirty="0" err="1"/>
              <a:t>modify</a:t>
            </a:r>
            <a:r>
              <a:rPr lang="fr-CA" sz="3200" dirty="0"/>
              <a:t> the Constitution. (</a:t>
            </a:r>
            <a:r>
              <a:rPr lang="fr-CA" sz="3200" dirty="0" err="1"/>
              <a:t>rejected</a:t>
            </a:r>
            <a:r>
              <a:rPr lang="fr-CA" sz="3200" dirty="0"/>
              <a:t> by 8 provinces out of 10)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18654269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364-6AE1-4552-9986-9216A888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6678-4002-4B1A-914A-1FA577B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dirty="0"/>
              <a:t>A </a:t>
            </a:r>
            <a:r>
              <a:rPr lang="fr-CA" dirty="0" err="1"/>
              <a:t>reference</a:t>
            </a:r>
            <a:r>
              <a:rPr lang="fr-CA" dirty="0"/>
              <a:t> question </a:t>
            </a:r>
            <a:r>
              <a:rPr lang="fr-CA" dirty="0" err="1"/>
              <a:t>asked</a:t>
            </a:r>
            <a:r>
              <a:rPr lang="fr-CA" dirty="0"/>
              <a:t> the Supreme Court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patriation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acceptable or not.</a:t>
            </a:r>
          </a:p>
          <a:p>
            <a:endParaRPr lang="fr-CA" dirty="0"/>
          </a:p>
          <a:p>
            <a:r>
              <a:rPr lang="fr-CA" dirty="0"/>
              <a:t>The Court </a:t>
            </a:r>
            <a:r>
              <a:rPr lang="fr-CA" dirty="0" err="1"/>
              <a:t>stated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illegal</a:t>
            </a:r>
            <a:r>
              <a:rPr lang="fr-CA" dirty="0"/>
              <a:t> to do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text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unconstitutional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conventions.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amendments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the provinces, but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fr-CA" dirty="0" err="1"/>
              <a:t>unanimity</a:t>
            </a:r>
            <a:r>
              <a:rPr lang="fr-CA" dirty="0"/>
              <a:t>. </a:t>
            </a:r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788204151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forced the parties to negotiate again. </a:t>
            </a:r>
          </a:p>
          <a:p>
            <a:endParaRPr lang="en-CA" dirty="0"/>
          </a:p>
          <a:p>
            <a:r>
              <a:rPr lang="en-CA" dirty="0"/>
              <a:t>The negotiations lasted four days in a hotel in Ottawa with the PM, premiers and their top advisers. </a:t>
            </a:r>
          </a:p>
          <a:p>
            <a:endParaRPr lang="en-CA" dirty="0"/>
          </a:p>
          <a:p>
            <a:r>
              <a:rPr lang="en-CA" dirty="0"/>
              <a:t>The provinces wanted to delay adoption of the Charter, which Trudeau refused to do.</a:t>
            </a:r>
          </a:p>
          <a:p>
            <a:endParaRPr lang="en-CA" dirty="0"/>
          </a:p>
          <a:p>
            <a:r>
              <a:rPr lang="en-CA" dirty="0"/>
              <a:t>Formal discussions stopped, as tempers were running hot.  </a:t>
            </a:r>
          </a:p>
        </p:txBody>
      </p:sp>
    </p:spTree>
    <p:extLst>
      <p:ext uri="{BB962C8B-B14F-4D97-AF65-F5344CB8AC3E}">
        <p14:creationId xmlns:p14="http://schemas.microsoft.com/office/powerpoint/2010/main" val="3332911401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3F2-25CF-4208-8E00-25A39C21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B842-816B-4DAF-BE2D-14534BDD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People were meeting in unofficial channels. </a:t>
            </a:r>
          </a:p>
          <a:p>
            <a:endParaRPr lang="en-CA" dirty="0"/>
          </a:p>
          <a:p>
            <a:r>
              <a:rPr lang="en-CA" dirty="0"/>
              <a:t>Chrétien met in an unused kitchen to find a compromise with representatives from Ontario and Saskatchewan. </a:t>
            </a:r>
          </a:p>
          <a:p>
            <a:endParaRPr lang="en-CA" dirty="0"/>
          </a:p>
          <a:p>
            <a:r>
              <a:rPr lang="en-CA" dirty="0"/>
              <a:t>This was unofficial, and there are no official records of this meeting.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It is at this time that the notwithstanding clause was brought up and agreed to in exchange for provincial support for the Charter. </a:t>
            </a:r>
          </a:p>
          <a:p>
            <a:endParaRPr lang="en-CA" dirty="0"/>
          </a:p>
          <a:p>
            <a:r>
              <a:rPr lang="en-CA" dirty="0"/>
              <a:t>In return, the provinces would drop the right to withdraw with compensation and adopted the amending formula.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065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Bills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raise</a:t>
            </a:r>
            <a:r>
              <a:rPr lang="fr-CA" dirty="0"/>
              <a:t> or </a:t>
            </a:r>
            <a:r>
              <a:rPr lang="fr-CA" dirty="0" err="1"/>
              <a:t>spend</a:t>
            </a:r>
            <a:r>
              <a:rPr lang="fr-CA" dirty="0"/>
              <a:t> public money are in a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category</a:t>
            </a:r>
            <a:r>
              <a:rPr lang="fr-CA" dirty="0"/>
              <a:t>. 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managing</a:t>
            </a:r>
            <a:r>
              <a:rPr lang="fr-CA" dirty="0"/>
              <a:t> money </a:t>
            </a:r>
            <a:r>
              <a:rPr lang="fr-CA" dirty="0" err="1"/>
              <a:t>given</a:t>
            </a:r>
            <a:r>
              <a:rPr lang="fr-CA" dirty="0"/>
              <a:t> to </a:t>
            </a:r>
            <a:r>
              <a:rPr lang="fr-CA" dirty="0" err="1"/>
              <a:t>it</a:t>
            </a:r>
            <a:r>
              <a:rPr lang="fr-CA" dirty="0"/>
              <a:t> by </a:t>
            </a:r>
            <a:r>
              <a:rPr lang="fr-CA" dirty="0" err="1"/>
              <a:t>citizens</a:t>
            </a:r>
            <a:r>
              <a:rPr lang="fr-CA" dirty="0"/>
              <a:t> to </a:t>
            </a:r>
            <a:r>
              <a:rPr lang="fr-CA" dirty="0" err="1"/>
              <a:t>fund</a:t>
            </a:r>
            <a:r>
              <a:rPr lang="fr-CA" dirty="0"/>
              <a:t> public services. </a:t>
            </a:r>
            <a:endParaRPr lang="en-US" dirty="0"/>
          </a:p>
          <a:p>
            <a:endParaRPr lang="fr-CA" dirty="0"/>
          </a:p>
          <a:p>
            <a:pPr marL="171450" indent="-171450"/>
            <a:r>
              <a:rPr lang="fr-CA" dirty="0" err="1"/>
              <a:t>Only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can </a:t>
            </a:r>
            <a:r>
              <a:rPr lang="fr-CA" dirty="0" err="1"/>
              <a:t>introduce</a:t>
            </a:r>
            <a:r>
              <a:rPr lang="fr-CA" dirty="0"/>
              <a:t> </a:t>
            </a:r>
            <a:r>
              <a:rPr lang="fr-CA" dirty="0" err="1"/>
              <a:t>such</a:t>
            </a:r>
            <a:r>
              <a:rPr lang="fr-CA" dirty="0"/>
              <a:t> bills.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Opposition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new budget, new taxes, etc. </a:t>
            </a:r>
          </a:p>
          <a:p>
            <a:endParaRPr lang="fr-CA" dirty="0"/>
          </a:p>
          <a:p>
            <a:r>
              <a:rPr lang="fr-CA" dirty="0" err="1"/>
              <a:t>Such</a:t>
            </a:r>
            <a:r>
              <a:rPr lang="fr-CA" dirty="0"/>
              <a:t> </a:t>
            </a:r>
            <a:r>
              <a:rPr lang="fr-CA" dirty="0" err="1"/>
              <a:t>measures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either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6144776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8E1E-93CF-4157-8289-294D3CA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7F97-DDC4-47E8-9993-655AE64E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new Constitution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by 9 provinces out of 10.</a:t>
            </a:r>
          </a:p>
          <a:p>
            <a:endParaRPr lang="fr-CA" dirty="0"/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approval</a:t>
            </a:r>
            <a:r>
              <a:rPr lang="fr-CA" dirty="0"/>
              <a:t> to the 1982 </a:t>
            </a:r>
            <a:r>
              <a:rPr lang="fr-CA" dirty="0" err="1"/>
              <a:t>patriation</a:t>
            </a:r>
            <a:r>
              <a:rPr lang="fr-CA" dirty="0"/>
              <a:t>. </a:t>
            </a:r>
          </a:p>
          <a:p>
            <a:r>
              <a:rPr lang="fr-CA" dirty="0"/>
              <a:t>The final </a:t>
            </a:r>
            <a:r>
              <a:rPr lang="fr-CA" dirty="0" err="1"/>
              <a:t>negotiations</a:t>
            </a:r>
            <a:r>
              <a:rPr lang="fr-CA" dirty="0"/>
              <a:t> </a:t>
            </a:r>
            <a:r>
              <a:rPr lang="fr-CA" dirty="0" err="1"/>
              <a:t>took</a:t>
            </a:r>
            <a:r>
              <a:rPr lang="fr-CA" dirty="0"/>
              <a:t> place in secret </a:t>
            </a:r>
            <a:r>
              <a:rPr lang="fr-CA" dirty="0" err="1"/>
              <a:t>during</a:t>
            </a:r>
            <a:r>
              <a:rPr lang="fr-CA" dirty="0"/>
              <a:t> the night, </a:t>
            </a:r>
            <a:r>
              <a:rPr lang="fr-CA" dirty="0" err="1"/>
              <a:t>while</a:t>
            </a:r>
            <a:r>
              <a:rPr lang="fr-CA" dirty="0"/>
              <a:t> the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delegation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sleeping.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learned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other</a:t>
            </a:r>
            <a:r>
              <a:rPr lang="fr-CA" dirty="0"/>
              <a:t> 9 provinces and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reached</a:t>
            </a:r>
            <a:r>
              <a:rPr lang="fr-CA" dirty="0"/>
              <a:t> an agreement the </a:t>
            </a:r>
            <a:r>
              <a:rPr lang="fr-CA" dirty="0" err="1"/>
              <a:t>following</a:t>
            </a:r>
            <a:r>
              <a:rPr lang="fr-CA" dirty="0"/>
              <a:t> </a:t>
            </a:r>
            <a:r>
              <a:rPr lang="fr-CA" dirty="0" err="1"/>
              <a:t>morning</a:t>
            </a:r>
            <a:r>
              <a:rPr lang="fr-CA" dirty="0"/>
              <a:t> at breakfast. </a:t>
            </a:r>
          </a:p>
          <a:p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refused</a:t>
            </a:r>
            <a:r>
              <a:rPr lang="fr-CA" dirty="0"/>
              <a:t> to </a:t>
            </a:r>
            <a:r>
              <a:rPr lang="fr-CA" dirty="0" err="1"/>
              <a:t>sign</a:t>
            </a:r>
            <a:r>
              <a:rPr lang="fr-CA" dirty="0"/>
              <a:t> and </a:t>
            </a:r>
            <a:r>
              <a:rPr lang="fr-CA" dirty="0" err="1"/>
              <a:t>left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702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new Constitution </a:t>
            </a:r>
            <a:r>
              <a:rPr lang="fr-CA" sz="3200" dirty="0" err="1"/>
              <a:t>included</a:t>
            </a:r>
            <a:r>
              <a:rPr lang="fr-CA" sz="3200" dirty="0"/>
              <a:t> the Charter of </a:t>
            </a:r>
            <a:r>
              <a:rPr lang="fr-CA" sz="3200" dirty="0" err="1"/>
              <a:t>Rights</a:t>
            </a:r>
            <a:r>
              <a:rPr lang="fr-CA" sz="3200" dirty="0"/>
              <a:t> and </a:t>
            </a:r>
            <a:r>
              <a:rPr lang="fr-CA" sz="3200" dirty="0" err="1"/>
              <a:t>Freedoms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gave Canada the </a:t>
            </a:r>
            <a:r>
              <a:rPr lang="fr-CA" sz="3200" dirty="0" err="1"/>
              <a:t>ability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own</a:t>
            </a:r>
            <a:r>
              <a:rPr lang="fr-CA" sz="3200" dirty="0"/>
              <a:t>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acknowledges</a:t>
            </a:r>
            <a:r>
              <a:rPr lang="fr-CA" sz="3200" dirty="0"/>
              <a:t> </a:t>
            </a:r>
            <a:r>
              <a:rPr lang="fr-CA" sz="3200" dirty="0" err="1"/>
              <a:t>bilingualism</a:t>
            </a:r>
            <a:r>
              <a:rPr lang="fr-CA" sz="3200" dirty="0"/>
              <a:t>, </a:t>
            </a:r>
            <a:r>
              <a:rPr lang="fr-CA" sz="3200" dirty="0" err="1"/>
              <a:t>multiculturalism</a:t>
            </a:r>
            <a:r>
              <a:rPr lang="fr-CA" sz="3200" dirty="0"/>
              <a:t>, </a:t>
            </a:r>
            <a:r>
              <a:rPr lang="fr-CA" sz="3200" dirty="0" err="1"/>
              <a:t>gender</a:t>
            </a:r>
            <a:r>
              <a:rPr lang="fr-CA" sz="3200" dirty="0"/>
              <a:t> </a:t>
            </a:r>
            <a:r>
              <a:rPr lang="fr-CA" sz="3200" dirty="0" err="1"/>
              <a:t>equality</a:t>
            </a:r>
            <a:r>
              <a:rPr lang="fr-CA" sz="3200" dirty="0"/>
              <a:t>, </a:t>
            </a:r>
            <a:r>
              <a:rPr lang="fr-CA" sz="3200" dirty="0" err="1"/>
              <a:t>equalization</a:t>
            </a:r>
            <a:r>
              <a:rPr lang="fr-CA" sz="3200" dirty="0"/>
              <a:t> and First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Conferences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6527496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669-FB15-4CBB-8952-CACD747E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EA2-D836-4133-A69F-EC787E38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As part of </a:t>
            </a:r>
            <a:r>
              <a:rPr lang="fr-CA" sz="3200" dirty="0" err="1"/>
              <a:t>patriation</a:t>
            </a:r>
            <a:r>
              <a:rPr lang="fr-CA" sz="3200" dirty="0"/>
              <a:t>, Canada </a:t>
            </a:r>
            <a:r>
              <a:rPr lang="fr-CA" sz="3200" dirty="0" err="1"/>
              <a:t>needed</a:t>
            </a:r>
            <a:r>
              <a:rPr lang="fr-CA" sz="3200" dirty="0"/>
              <a:t> to </a:t>
            </a:r>
            <a:r>
              <a:rPr lang="fr-CA" sz="3200" dirty="0" err="1"/>
              <a:t>define</a:t>
            </a:r>
            <a:r>
              <a:rPr lang="fr-CA" sz="3200" dirty="0"/>
              <a:t> the </a:t>
            </a:r>
            <a:r>
              <a:rPr lang="fr-CA" sz="3200" dirty="0" err="1"/>
              <a:t>rules</a:t>
            </a:r>
            <a:r>
              <a:rPr lang="fr-CA" sz="3200" dirty="0"/>
              <a:t> for </a:t>
            </a:r>
            <a:r>
              <a:rPr lang="fr-CA" sz="3200" dirty="0" err="1"/>
              <a:t>amending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cases,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requires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House of Commons, the </a:t>
            </a:r>
            <a:r>
              <a:rPr lang="fr-CA" sz="3200" dirty="0" err="1"/>
              <a:t>Senate</a:t>
            </a:r>
            <a:r>
              <a:rPr lang="fr-CA" sz="3200" dirty="0"/>
              <a:t>, 7 (or more) provinces </a:t>
            </a:r>
            <a:r>
              <a:rPr lang="fr-CA" sz="3200" dirty="0" err="1"/>
              <a:t>representing</a:t>
            </a:r>
            <a:r>
              <a:rPr lang="fr-CA" sz="3200" dirty="0"/>
              <a:t> at least 50%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applies</a:t>
            </a:r>
            <a:r>
              <a:rPr lang="fr-CA" sz="3200" dirty="0"/>
              <a:t> to modifications to </a:t>
            </a:r>
            <a:r>
              <a:rPr lang="fr-CA" sz="3200" dirty="0" err="1"/>
              <a:t>jurisdictions</a:t>
            </a:r>
            <a:r>
              <a:rPr lang="fr-CA" sz="3200" dirty="0"/>
              <a:t> and the Charter.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31214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7DDE-EE87-40DB-812E-329D0E7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1B05-FC5F-4663-9364-BC1DF48C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other</a:t>
            </a:r>
            <a:r>
              <a:rPr lang="fr-CA" dirty="0"/>
              <a:t> topics, </a:t>
            </a:r>
            <a:r>
              <a:rPr lang="fr-CA" dirty="0" err="1"/>
              <a:t>unanimity</a:t>
            </a:r>
            <a:r>
              <a:rPr lang="fr-CA" dirty="0"/>
              <a:t> of the provincial </a:t>
            </a:r>
            <a:r>
              <a:rPr lang="fr-CA" dirty="0" err="1"/>
              <a:t>assemblies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required</a:t>
            </a:r>
            <a:r>
              <a:rPr lang="fr-CA" dirty="0"/>
              <a:t>.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case of the </a:t>
            </a:r>
            <a:r>
              <a:rPr lang="fr-CA" dirty="0" err="1"/>
              <a:t>amending</a:t>
            </a:r>
            <a:r>
              <a:rPr lang="fr-CA" dirty="0"/>
              <a:t> formula </a:t>
            </a:r>
            <a:r>
              <a:rPr lang="fr-CA" dirty="0" err="1"/>
              <a:t>itself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If an </a:t>
            </a:r>
            <a:r>
              <a:rPr lang="fr-CA" dirty="0" err="1"/>
              <a:t>amendment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restrict</a:t>
            </a:r>
            <a:r>
              <a:rPr lang="fr-CA" dirty="0"/>
              <a:t> provincial </a:t>
            </a:r>
            <a:r>
              <a:rPr lang="fr-CA" dirty="0" err="1"/>
              <a:t>powers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have the right to </a:t>
            </a:r>
            <a:r>
              <a:rPr lang="fr-CA" dirty="0" err="1"/>
              <a:t>opt</a:t>
            </a:r>
            <a:r>
              <a:rPr lang="fr-CA" dirty="0"/>
              <a:t> out </a:t>
            </a:r>
            <a:r>
              <a:rPr lang="fr-CA" dirty="0" err="1"/>
              <a:t>with</a:t>
            </a:r>
            <a:r>
              <a:rPr lang="fr-CA" dirty="0"/>
              <a:t> compensation (</a:t>
            </a:r>
            <a:r>
              <a:rPr lang="fr-CA" dirty="0" err="1"/>
              <a:t>education</a:t>
            </a:r>
            <a:r>
              <a:rPr lang="fr-CA" dirty="0"/>
              <a:t>, culture).</a:t>
            </a:r>
          </a:p>
          <a:p>
            <a:endParaRPr lang="fr-CA" dirty="0"/>
          </a:p>
          <a:p>
            <a:r>
              <a:rPr lang="fr-CA" dirty="0" err="1"/>
              <a:t>Bilateral</a:t>
            </a:r>
            <a:r>
              <a:rPr lang="fr-CA" dirty="0"/>
              <a:t> </a:t>
            </a:r>
            <a:r>
              <a:rPr lang="fr-CA" dirty="0" err="1"/>
              <a:t>agreements</a:t>
            </a:r>
            <a:r>
              <a:rPr lang="fr-CA" dirty="0"/>
              <a:t> are possible if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provinces are </a:t>
            </a:r>
            <a:r>
              <a:rPr lang="fr-CA" dirty="0" err="1"/>
              <a:t>affected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can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delay</a:t>
            </a:r>
            <a:r>
              <a:rPr lang="fr-CA" dirty="0"/>
              <a:t> adoption for 180 </a:t>
            </a:r>
            <a:r>
              <a:rPr lang="fr-CA" dirty="0" err="1"/>
              <a:t>days</a:t>
            </a:r>
            <a:r>
              <a:rPr lang="fr-CA" dirty="0"/>
              <a:t>, but not block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3038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interesting</a:t>
            </a:r>
            <a:r>
              <a:rPr lang="fr-CA" sz="3200" dirty="0"/>
              <a:t> to note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1982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modify</a:t>
            </a:r>
            <a:r>
              <a:rPr lang="fr-CA" sz="3200" dirty="0"/>
              <a:t> the division of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and provincial </a:t>
            </a:r>
            <a:r>
              <a:rPr lang="fr-CA" sz="3200" dirty="0" err="1"/>
              <a:t>governments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popular</a:t>
            </a:r>
            <a:r>
              <a:rPr lang="fr-CA" sz="3200" dirty="0"/>
              <a:t> support. </a:t>
            </a:r>
          </a:p>
          <a:p>
            <a:r>
              <a:rPr lang="fr-CA" sz="3200" dirty="0" err="1"/>
              <a:t>Parliamentary</a:t>
            </a:r>
            <a:r>
              <a:rPr lang="fr-CA" sz="3200" dirty="0"/>
              <a:t> institutions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untouched</a:t>
            </a:r>
            <a:r>
              <a:rPr lang="fr-CA" sz="3200" dirty="0"/>
              <a:t>, </a:t>
            </a:r>
            <a:r>
              <a:rPr lang="fr-CA" sz="3200" dirty="0" err="1"/>
              <a:t>including</a:t>
            </a:r>
            <a:r>
              <a:rPr lang="fr-CA" sz="3200" dirty="0"/>
              <a:t> the </a:t>
            </a:r>
            <a:r>
              <a:rPr lang="fr-CA" sz="3200" dirty="0" err="1"/>
              <a:t>Senate</a:t>
            </a:r>
            <a:r>
              <a:rPr lang="fr-CA" sz="3200" dirty="0"/>
              <a:t> and the </a:t>
            </a:r>
            <a:r>
              <a:rPr lang="fr-CA" sz="3200" dirty="0" err="1"/>
              <a:t>Governor</a:t>
            </a:r>
            <a:r>
              <a:rPr lang="fr-CA" sz="3200" dirty="0"/>
              <a:t>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676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sz="3200" dirty="0"/>
              <a:t>Most </a:t>
            </a:r>
            <a:r>
              <a:rPr lang="fr-CA" sz="3200" dirty="0" err="1"/>
              <a:t>importantly</a:t>
            </a:r>
            <a:r>
              <a:rPr lang="fr-CA" sz="3200" dirty="0"/>
              <a:t> </a:t>
            </a:r>
            <a:r>
              <a:rPr lang="fr-CA" sz="3200" dirty="0" err="1"/>
              <a:t>given</a:t>
            </a:r>
            <a:r>
              <a:rPr lang="fr-CA" sz="3200" dirty="0"/>
              <a:t> </a:t>
            </a:r>
            <a:r>
              <a:rPr lang="fr-CA" sz="3200" dirty="0" err="1"/>
              <a:t>Trudeau’s</a:t>
            </a:r>
            <a:r>
              <a:rPr lang="fr-CA" sz="3200" dirty="0"/>
              <a:t>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», the 1982 Constitution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say</a:t>
            </a:r>
            <a:r>
              <a:rPr lang="fr-CA" sz="3200" dirty="0"/>
              <a:t> </a:t>
            </a:r>
            <a:r>
              <a:rPr lang="fr-CA" sz="3200" dirty="0" err="1"/>
              <a:t>anything</a:t>
            </a:r>
            <a:r>
              <a:rPr lang="fr-CA" sz="3200" dirty="0"/>
              <a:t> about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recognizes</a:t>
            </a:r>
            <a:r>
              <a:rPr lang="fr-CA" sz="3200" dirty="0"/>
              <a:t> French and English as </a:t>
            </a:r>
            <a:r>
              <a:rPr lang="fr-CA" sz="3200" dirty="0" err="1"/>
              <a:t>equal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idea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as a </a:t>
            </a:r>
            <a:r>
              <a:rPr lang="fr-CA" sz="3200" dirty="0" err="1"/>
              <a:t>founding</a:t>
            </a:r>
            <a:r>
              <a:rPr lang="fr-CA" sz="3200" dirty="0"/>
              <a:t> people, nation, or distinct society </a:t>
            </a:r>
            <a:r>
              <a:rPr lang="fr-CA" sz="3200" dirty="0" err="1"/>
              <a:t>is</a:t>
            </a:r>
            <a:r>
              <a:rPr lang="fr-CA" sz="3200" dirty="0"/>
              <a:t> absent </a:t>
            </a:r>
            <a:r>
              <a:rPr lang="fr-CA" sz="3200" dirty="0" err="1"/>
              <a:t>from</a:t>
            </a:r>
            <a:r>
              <a:rPr lang="fr-CA" sz="3200" dirty="0"/>
              <a:t> the Constitution.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powers</a:t>
            </a:r>
            <a:r>
              <a:rPr lang="fr-CA" sz="3200" dirty="0"/>
              <a:t> </a:t>
            </a:r>
            <a:r>
              <a:rPr lang="fr-CA" sz="3200" dirty="0" err="1"/>
              <a:t>requested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such</a:t>
            </a:r>
            <a:r>
              <a:rPr lang="fr-CA" sz="3200" dirty="0"/>
              <a:t> as a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in provincial </a:t>
            </a:r>
            <a:r>
              <a:rPr lang="fr-CA" sz="3200" dirty="0" err="1"/>
              <a:t>jurisdictions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compensation or immigration </a:t>
            </a:r>
            <a:r>
              <a:rPr lang="fr-CA" sz="3200" dirty="0" err="1"/>
              <a:t>powers</a:t>
            </a:r>
            <a:r>
              <a:rPr lang="fr-CA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6116375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factors</a:t>
            </a:r>
            <a:r>
              <a:rPr lang="fr-CA" sz="3200" dirty="0"/>
              <a:t>, plus the </a:t>
            </a:r>
            <a:r>
              <a:rPr lang="fr-CA" sz="3200" dirty="0" err="1"/>
              <a:t>fact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out of the final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exacerbated</a:t>
            </a:r>
            <a:r>
              <a:rPr lang="fr-CA" sz="3200" dirty="0"/>
              <a:t> tensions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federalists</a:t>
            </a:r>
            <a:r>
              <a:rPr lang="fr-CA" sz="3200" dirty="0"/>
              <a:t> and </a:t>
            </a:r>
            <a:r>
              <a:rPr lang="fr-CA" sz="3200" dirty="0" err="1"/>
              <a:t>sovereignists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left</a:t>
            </a:r>
            <a:r>
              <a:rPr lang="fr-CA" sz="3200" dirty="0"/>
              <a:t> the </a:t>
            </a:r>
            <a:r>
              <a:rPr lang="fr-CA" sz="3200" dirty="0" err="1"/>
              <a:t>status</a:t>
            </a:r>
            <a:r>
              <a:rPr lang="fr-CA" sz="3200" dirty="0"/>
              <a:t> of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</a:t>
            </a:r>
            <a:r>
              <a:rPr lang="fr-CA" sz="3200" dirty="0" err="1"/>
              <a:t>undefined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been </a:t>
            </a:r>
            <a:r>
              <a:rPr lang="fr-CA" sz="3200" dirty="0" err="1"/>
              <a:t>duped</a:t>
            </a:r>
            <a:r>
              <a:rPr lang="fr-CA" sz="3200" dirty="0"/>
              <a:t> by Trudeau promises of « </a:t>
            </a:r>
            <a:r>
              <a:rPr lang="fr-CA" sz="3200" dirty="0" err="1"/>
              <a:t>renewed</a:t>
            </a:r>
            <a:r>
              <a:rPr lang="fr-CA" sz="3200" dirty="0"/>
              <a:t> </a:t>
            </a:r>
            <a:r>
              <a:rPr lang="fr-CA" sz="3200" dirty="0" err="1"/>
              <a:t>federalism</a:t>
            </a:r>
            <a:r>
              <a:rPr lang="fr-CA" sz="3200" dirty="0"/>
              <a:t> 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set the stage for the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of the 80-90s.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846268785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1982 </a:t>
            </a:r>
            <a:r>
              <a:rPr lang="fr-CA" dirty="0" err="1"/>
              <a:t>Patriation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2296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EC5A-9120-4D5A-AEB9-584F47F6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D2FC-E9BA-4046-B43F-8A950BC8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phrase « </a:t>
            </a:r>
            <a:r>
              <a:rPr lang="fr-CA" sz="3600" dirty="0" err="1"/>
              <a:t>Mega-constitutional</a:t>
            </a:r>
            <a:r>
              <a:rPr lang="fr-CA" sz="3600" dirty="0"/>
              <a:t> </a:t>
            </a:r>
            <a:r>
              <a:rPr lang="fr-CA" sz="3600" dirty="0" err="1"/>
              <a:t>politics</a:t>
            </a:r>
            <a:r>
              <a:rPr lang="fr-CA" sz="3600" dirty="0"/>
              <a:t> » </a:t>
            </a:r>
            <a:r>
              <a:rPr lang="fr-CA" sz="3600" dirty="0" err="1"/>
              <a:t>refers</a:t>
            </a:r>
            <a:r>
              <a:rPr lang="fr-CA" sz="3600" dirty="0"/>
              <a:t> to </a:t>
            </a:r>
            <a:r>
              <a:rPr lang="fr-CA" sz="3600" dirty="0" err="1"/>
              <a:t>constitutional</a:t>
            </a:r>
            <a:r>
              <a:rPr lang="fr-CA" sz="3600" dirty="0"/>
              <a:t> </a:t>
            </a:r>
            <a:r>
              <a:rPr lang="fr-CA" sz="3600" dirty="0" err="1"/>
              <a:t>negotiations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attempted</a:t>
            </a:r>
            <a:r>
              <a:rPr lang="fr-CA" sz="3600" dirty="0"/>
              <a:t> to </a:t>
            </a:r>
            <a:r>
              <a:rPr lang="fr-CA" sz="3600" dirty="0" err="1"/>
              <a:t>get</a:t>
            </a:r>
            <a:r>
              <a:rPr lang="fr-CA" sz="3600" dirty="0"/>
              <a:t> </a:t>
            </a:r>
            <a:r>
              <a:rPr lang="fr-CA" sz="3600" dirty="0" err="1"/>
              <a:t>Quebec</a:t>
            </a:r>
            <a:r>
              <a:rPr lang="fr-CA" sz="3600" dirty="0"/>
              <a:t> to </a:t>
            </a:r>
            <a:r>
              <a:rPr lang="fr-CA" sz="3600" dirty="0" err="1"/>
              <a:t>sign</a:t>
            </a:r>
            <a:r>
              <a:rPr lang="fr-CA" sz="3600" dirty="0"/>
              <a:t> the 1982 Constitution.</a:t>
            </a:r>
          </a:p>
          <a:p>
            <a:endParaRPr lang="fr-CA" sz="3600" dirty="0"/>
          </a:p>
          <a:p>
            <a:r>
              <a:rPr lang="fr-CA" sz="3600" dirty="0" err="1"/>
              <a:t>These</a:t>
            </a:r>
            <a:r>
              <a:rPr lang="fr-CA" sz="3600" dirty="0"/>
              <a:t> discussions </a:t>
            </a:r>
            <a:r>
              <a:rPr lang="fr-CA" sz="3600" dirty="0" err="1"/>
              <a:t>involved</a:t>
            </a:r>
            <a:r>
              <a:rPr lang="fr-CA" sz="3600" dirty="0"/>
              <a:t> </a:t>
            </a:r>
            <a:r>
              <a:rPr lang="fr-CA" sz="3600" dirty="0" err="1"/>
              <a:t>actors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2950070584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Brian </a:t>
            </a:r>
            <a:r>
              <a:rPr lang="fr-CA" sz="3200" dirty="0" err="1"/>
              <a:t>Mulroney’s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reintegrate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Constitution.</a:t>
            </a:r>
          </a:p>
          <a:p>
            <a:endParaRPr lang="fr-CA" sz="3200" dirty="0"/>
          </a:p>
          <a:p>
            <a:r>
              <a:rPr lang="fr-CA" sz="3200" dirty="0"/>
              <a:t>The 11 first </a:t>
            </a:r>
            <a:r>
              <a:rPr lang="fr-CA" sz="3200" dirty="0" err="1"/>
              <a:t>ministers</a:t>
            </a:r>
            <a:r>
              <a:rPr lang="fr-CA" sz="3200" dirty="0"/>
              <a:t> met in 1987 to </a:t>
            </a:r>
            <a:r>
              <a:rPr lang="fr-CA" sz="3200" dirty="0" err="1"/>
              <a:t>prepare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Accord.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The </a:t>
            </a:r>
            <a:r>
              <a:rPr lang="fr-CA" sz="3200" dirty="0" err="1"/>
              <a:t>preparation</a:t>
            </a:r>
            <a:r>
              <a:rPr lang="fr-CA" sz="3200" dirty="0"/>
              <a:t> of the accord </a:t>
            </a:r>
            <a:r>
              <a:rPr lang="fr-CA" sz="3200" dirty="0" err="1"/>
              <a:t>involved</a:t>
            </a:r>
            <a:r>
              <a:rPr lang="fr-CA" sz="3200" dirty="0"/>
              <a:t> no public participation </a:t>
            </a:r>
            <a:r>
              <a:rPr lang="fr-CA" sz="3200" dirty="0" err="1"/>
              <a:t>whatsoever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Other</a:t>
            </a:r>
            <a:r>
              <a:rPr lang="fr-CA" sz="3200" dirty="0"/>
              <a:t> issues </a:t>
            </a:r>
            <a:r>
              <a:rPr lang="fr-CA" sz="3200" dirty="0" err="1"/>
              <a:t>were</a:t>
            </a:r>
            <a:r>
              <a:rPr lang="fr-CA" sz="3200" dirty="0"/>
              <a:t> put </a:t>
            </a:r>
            <a:r>
              <a:rPr lang="fr-CA" sz="3200" dirty="0" err="1"/>
              <a:t>aside</a:t>
            </a:r>
            <a:r>
              <a:rPr lang="fr-CA" sz="3200" dirty="0"/>
              <a:t> </a:t>
            </a:r>
            <a:r>
              <a:rPr lang="fr-CA" sz="3200" dirty="0" err="1"/>
              <a:t>until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could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reintegrated</a:t>
            </a:r>
            <a:r>
              <a:rPr lang="fr-CA" sz="3200" dirty="0"/>
              <a:t> in the Constitution. </a:t>
            </a:r>
          </a:p>
        </p:txBody>
      </p:sp>
    </p:spTree>
    <p:extLst>
      <p:ext uri="{BB962C8B-B14F-4D97-AF65-F5344CB8AC3E}">
        <p14:creationId xmlns:p14="http://schemas.microsoft.com/office/powerpoint/2010/main" val="309032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BA6A-80D4-40E5-B8E8-C1105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Executive and Legislative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BFD8-726F-4A12-98A9-7AB9C7F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Cabinet </a:t>
            </a:r>
            <a:r>
              <a:rPr lang="fr-CA" sz="3200" dirty="0" err="1"/>
              <a:t>members</a:t>
            </a:r>
            <a:r>
              <a:rPr lang="fr-CA" sz="3200" dirty="0"/>
              <a:t> </a:t>
            </a:r>
            <a:r>
              <a:rPr lang="fr-CA" sz="3200" dirty="0" err="1"/>
              <a:t>typically</a:t>
            </a:r>
            <a:r>
              <a:rPr lang="fr-CA" sz="3200" dirty="0"/>
              <a:t> have longer and more </a:t>
            </a:r>
            <a:r>
              <a:rPr lang="fr-CA" sz="3200" dirty="0" err="1"/>
              <a:t>succesful</a:t>
            </a:r>
            <a:r>
              <a:rPr lang="fr-CA" sz="3200" dirty="0"/>
              <a:t> </a:t>
            </a:r>
            <a:r>
              <a:rPr lang="fr-CA" sz="3200" dirty="0" err="1"/>
              <a:t>careers</a:t>
            </a:r>
            <a:r>
              <a:rPr lang="fr-CA" sz="3200" dirty="0"/>
              <a:t> </a:t>
            </a:r>
            <a:r>
              <a:rPr lang="fr-CA" sz="3200" dirty="0" err="1"/>
              <a:t>than</a:t>
            </a:r>
            <a:r>
              <a:rPr lang="fr-CA" sz="3200" dirty="0"/>
              <a:t>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MPs</a:t>
            </a:r>
            <a:r>
              <a:rPr lang="fr-CA" sz="3200" dirty="0"/>
              <a:t>. (Atkinson and </a:t>
            </a:r>
            <a:r>
              <a:rPr lang="fr-CA" sz="3200" dirty="0" err="1"/>
              <a:t>Docherty</a:t>
            </a:r>
            <a:r>
              <a:rPr lang="fr-CA" sz="3200" dirty="0"/>
              <a:t>, 1992)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because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</a:t>
            </a:r>
            <a:r>
              <a:rPr lang="fr-CA" sz="3200" dirty="0" err="1"/>
              <a:t>gives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</a:t>
            </a:r>
            <a:r>
              <a:rPr lang="fr-CA" sz="3200" dirty="0" err="1"/>
              <a:t>greater</a:t>
            </a:r>
            <a:r>
              <a:rPr lang="fr-CA" sz="3200" dirty="0"/>
              <a:t> stature in the media, </a:t>
            </a:r>
            <a:r>
              <a:rPr lang="fr-CA" sz="3200" dirty="0" err="1"/>
              <a:t>which</a:t>
            </a:r>
            <a:r>
              <a:rPr lang="fr-CA" sz="3200" dirty="0"/>
              <a:t> boosts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personal</a:t>
            </a:r>
            <a:r>
              <a:rPr lang="fr-CA" sz="3200" dirty="0"/>
              <a:t> </a:t>
            </a:r>
            <a:r>
              <a:rPr lang="fr-CA" sz="3200" dirty="0" err="1"/>
              <a:t>notoriety</a:t>
            </a:r>
            <a:r>
              <a:rPr lang="fr-CA" sz="3200" dirty="0"/>
              <a:t> </a:t>
            </a:r>
            <a:r>
              <a:rPr lang="fr-CA" sz="3200" dirty="0" err="1"/>
              <a:t>among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can </a:t>
            </a:r>
            <a:r>
              <a:rPr lang="fr-CA" sz="3200" dirty="0" err="1"/>
              <a:t>also</a:t>
            </a:r>
            <a:r>
              <a:rPr lang="fr-CA" sz="3200" dirty="0"/>
              <a:t> use </a:t>
            </a:r>
            <a:r>
              <a:rPr lang="fr-CA" sz="3200" dirty="0" err="1"/>
              <a:t>their</a:t>
            </a:r>
            <a:r>
              <a:rPr lang="fr-CA" sz="3200" dirty="0"/>
              <a:t> influence to </a:t>
            </a:r>
            <a:r>
              <a:rPr lang="fr-CA" sz="3200" dirty="0" err="1"/>
              <a:t>benefit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riding, and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constituents</a:t>
            </a:r>
            <a:r>
              <a:rPr lang="fr-CA" sz="3200" dirty="0"/>
              <a:t> </a:t>
            </a:r>
            <a:r>
              <a:rPr lang="fr-CA" sz="3200" dirty="0" err="1"/>
              <a:t>may</a:t>
            </a:r>
            <a:r>
              <a:rPr lang="fr-CA" sz="3200" dirty="0"/>
              <a:t> in </a:t>
            </a:r>
            <a:r>
              <a:rPr lang="fr-CA" sz="3200" dirty="0" err="1"/>
              <a:t>turn</a:t>
            </a:r>
            <a:r>
              <a:rPr lang="fr-CA" sz="3200" dirty="0"/>
              <a:t> </a:t>
            </a:r>
            <a:r>
              <a:rPr lang="fr-CA" sz="3200" dirty="0" err="1"/>
              <a:t>reward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for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benefits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4614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distinct society. </a:t>
            </a:r>
          </a:p>
          <a:p>
            <a:pPr marL="0" indent="0">
              <a:buNone/>
            </a:pPr>
            <a:r>
              <a:rPr lang="fr-CA" sz="3200" u="sng" dirty="0"/>
              <a:t>It </a:t>
            </a:r>
            <a:r>
              <a:rPr lang="fr-CA" sz="3200" u="sng" dirty="0" err="1"/>
              <a:t>would</a:t>
            </a:r>
            <a:r>
              <a:rPr lang="fr-CA" sz="3200" u="sng" dirty="0"/>
              <a:t> </a:t>
            </a:r>
            <a:r>
              <a:rPr lang="fr-CA" sz="3200" u="sng" dirty="0" err="1"/>
              <a:t>also</a:t>
            </a:r>
            <a:r>
              <a:rPr lang="fr-CA" sz="3200" u="sng" dirty="0"/>
              <a:t> </a:t>
            </a:r>
            <a:r>
              <a:rPr lang="fr-CA" sz="3200" u="sng" dirty="0" err="1"/>
              <a:t>recognize</a:t>
            </a:r>
            <a:r>
              <a:rPr lang="fr-CA" sz="3200" u="sng" dirty="0"/>
              <a:t> new </a:t>
            </a:r>
            <a:r>
              <a:rPr lang="fr-CA" sz="3200" u="sng" dirty="0" err="1"/>
              <a:t>powers</a:t>
            </a:r>
            <a:r>
              <a:rPr lang="fr-CA" sz="3200" u="sng" dirty="0"/>
              <a:t> for ALL provinces</a:t>
            </a:r>
          </a:p>
          <a:p>
            <a:r>
              <a:rPr lang="fr-CA" sz="3200" dirty="0" err="1"/>
              <a:t>Greater</a:t>
            </a:r>
            <a:r>
              <a:rPr lang="fr-CA" sz="3200" dirty="0"/>
              <a:t> </a:t>
            </a:r>
            <a:r>
              <a:rPr lang="fr-CA" sz="3200" dirty="0" err="1"/>
              <a:t>role</a:t>
            </a:r>
            <a:r>
              <a:rPr lang="fr-CA" sz="3200" dirty="0"/>
              <a:t> in immigration.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the right to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with</a:t>
            </a:r>
            <a:r>
              <a:rPr lang="fr-CA" sz="3200" dirty="0"/>
              <a:t> full compensation. </a:t>
            </a:r>
          </a:p>
          <a:p>
            <a:r>
              <a:rPr lang="fr-CA" sz="3200" dirty="0" err="1"/>
              <a:t>Give</a:t>
            </a:r>
            <a:r>
              <a:rPr lang="fr-CA" sz="3200" dirty="0"/>
              <a:t> </a:t>
            </a:r>
            <a:r>
              <a:rPr lang="fr-CA" sz="3200" dirty="0" err="1"/>
              <a:t>greater</a:t>
            </a:r>
            <a:r>
              <a:rPr lang="fr-CA" sz="3200" dirty="0"/>
              <a:t> power </a:t>
            </a:r>
            <a:r>
              <a:rPr lang="fr-CA" sz="3200" dirty="0" err="1"/>
              <a:t>regarding</a:t>
            </a:r>
            <a:r>
              <a:rPr lang="fr-CA" sz="3200" dirty="0"/>
              <a:t> the </a:t>
            </a:r>
            <a:r>
              <a:rPr lang="fr-CA" sz="3200" dirty="0" err="1"/>
              <a:t>amendment</a:t>
            </a:r>
            <a:r>
              <a:rPr lang="fr-CA" sz="3200" dirty="0"/>
              <a:t> formula.</a:t>
            </a:r>
          </a:p>
          <a:p>
            <a:r>
              <a:rPr lang="fr-CA" sz="3200" dirty="0"/>
              <a:t>Provinces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play</a:t>
            </a:r>
            <a:r>
              <a:rPr lang="fr-CA" sz="3200" dirty="0"/>
              <a:t> a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selecting</a:t>
            </a:r>
            <a:r>
              <a:rPr lang="fr-CA" sz="3200" dirty="0"/>
              <a:t> </a:t>
            </a:r>
            <a:r>
              <a:rPr lang="fr-CA" sz="3200" dirty="0" err="1"/>
              <a:t>Senators</a:t>
            </a:r>
            <a:r>
              <a:rPr lang="fr-CA" sz="3200" dirty="0"/>
              <a:t> and SCC </a:t>
            </a:r>
            <a:r>
              <a:rPr lang="fr-CA" sz="3200" dirty="0" err="1"/>
              <a:t>judges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1740841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For the Accord to </a:t>
            </a:r>
            <a:r>
              <a:rPr lang="fr-CA" sz="3200" dirty="0" err="1"/>
              <a:t>pass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required</a:t>
            </a:r>
            <a:r>
              <a:rPr lang="fr-CA" sz="3200" dirty="0"/>
              <a:t> </a:t>
            </a:r>
            <a:r>
              <a:rPr lang="fr-CA" sz="3200" dirty="0" err="1"/>
              <a:t>unanimous</a:t>
            </a:r>
            <a:r>
              <a:rPr lang="fr-CA" sz="3200" dirty="0"/>
              <a:t> support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Parliament</a:t>
            </a:r>
            <a:r>
              <a:rPr lang="fr-CA" sz="3200" dirty="0"/>
              <a:t> and the 10 provincial </a:t>
            </a:r>
            <a:r>
              <a:rPr lang="fr-CA" sz="3200" dirty="0" err="1"/>
              <a:t>assemblies</a:t>
            </a:r>
            <a:r>
              <a:rPr lang="fr-CA" sz="3200" dirty="0"/>
              <a:t>. </a:t>
            </a:r>
          </a:p>
          <a:p>
            <a:r>
              <a:rPr lang="fr-CA" sz="3200" dirty="0"/>
              <a:t>This support </a:t>
            </a:r>
            <a:r>
              <a:rPr lang="fr-CA" sz="3200" dirty="0" err="1"/>
              <a:t>had</a:t>
            </a:r>
            <a:r>
              <a:rPr lang="fr-CA" sz="3200" dirty="0"/>
              <a:t>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assembled</a:t>
            </a:r>
            <a:r>
              <a:rPr lang="fr-CA" sz="3200" dirty="0"/>
              <a:t> </a:t>
            </a:r>
            <a:r>
              <a:rPr lang="fr-CA" sz="3200" dirty="0" err="1"/>
              <a:t>within</a:t>
            </a:r>
            <a:r>
              <a:rPr lang="fr-CA" sz="3200" dirty="0"/>
              <a:t> 3 </a:t>
            </a:r>
            <a:r>
              <a:rPr lang="fr-CA" sz="3200" dirty="0" err="1"/>
              <a:t>years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the first to </a:t>
            </a:r>
            <a:r>
              <a:rPr lang="fr-CA" sz="3200" dirty="0" err="1"/>
              <a:t>officially</a:t>
            </a:r>
            <a:r>
              <a:rPr lang="fr-CA" sz="3200" dirty="0"/>
              <a:t> </a:t>
            </a:r>
            <a:r>
              <a:rPr lang="fr-CA" sz="3200" dirty="0" err="1"/>
              <a:t>approve</a:t>
            </a:r>
            <a:r>
              <a:rPr lang="fr-CA" sz="3200" dirty="0"/>
              <a:t> the Accord. 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and 7 </a:t>
            </a:r>
            <a:r>
              <a:rPr lang="fr-CA" sz="3200" dirty="0" err="1"/>
              <a:t>other</a:t>
            </a:r>
            <a:r>
              <a:rPr lang="fr-CA" sz="3200" dirty="0"/>
              <a:t> provinces </a:t>
            </a:r>
            <a:r>
              <a:rPr lang="fr-CA" sz="3200" dirty="0" err="1"/>
              <a:t>did</a:t>
            </a:r>
            <a:r>
              <a:rPr lang="fr-CA" sz="3200" dirty="0"/>
              <a:t> the </a:t>
            </a:r>
            <a:r>
              <a:rPr lang="fr-CA" sz="3200" dirty="0" err="1"/>
              <a:t>same</a:t>
            </a:r>
            <a:r>
              <a:rPr lang="fr-CA" sz="3200" dirty="0"/>
              <a:t>.</a:t>
            </a:r>
          </a:p>
          <a:p>
            <a:r>
              <a:rPr lang="fr-CA" sz="3200" dirty="0" err="1"/>
              <a:t>However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supported</a:t>
            </a:r>
            <a:r>
              <a:rPr lang="fr-CA" sz="3200" dirty="0"/>
              <a:t> in Newfoundland and Manitoba.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6714503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Note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provinces </a:t>
            </a:r>
            <a:r>
              <a:rPr lang="fr-CA" dirty="0" err="1"/>
              <a:t>did</a:t>
            </a:r>
            <a:r>
              <a:rPr lang="fr-CA" dirty="0"/>
              <a:t> not vote AGAINST the Accord.</a:t>
            </a:r>
          </a:p>
          <a:p>
            <a:r>
              <a:rPr lang="fr-CA" dirty="0" err="1"/>
              <a:t>Rather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hold</a:t>
            </a:r>
            <a:r>
              <a:rPr lang="fr-CA" dirty="0"/>
              <a:t> the vote.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explain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Accord </a:t>
            </a:r>
            <a:r>
              <a:rPr lang="fr-CA" dirty="0" err="1"/>
              <a:t>failed</a:t>
            </a:r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critics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concerned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distinct society clause </a:t>
            </a:r>
            <a:r>
              <a:rPr lang="fr-CA" dirty="0" err="1"/>
              <a:t>would</a:t>
            </a:r>
            <a:r>
              <a:rPr lang="fr-CA" dirty="0"/>
              <a:t> lead to </a:t>
            </a:r>
            <a:r>
              <a:rPr lang="fr-CA" dirty="0" err="1"/>
              <a:t>separation</a:t>
            </a:r>
            <a:endParaRPr lang="fr-CA" dirty="0"/>
          </a:p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afraid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in court to </a:t>
            </a:r>
            <a:r>
              <a:rPr lang="fr-CA" dirty="0" err="1"/>
              <a:t>circumvent</a:t>
            </a:r>
            <a:r>
              <a:rPr lang="fr-CA" dirty="0"/>
              <a:t> 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endParaRPr lang="fr-CA" dirty="0"/>
          </a:p>
          <a:p>
            <a:r>
              <a:rPr lang="fr-CA" dirty="0" err="1"/>
              <a:t>Finally</a:t>
            </a:r>
            <a:r>
              <a:rPr lang="fr-CA" dirty="0"/>
              <a:t>,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signatories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defeated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home province. </a:t>
            </a:r>
          </a:p>
        </p:txBody>
      </p:sp>
    </p:spTree>
    <p:extLst>
      <p:ext uri="{BB962C8B-B14F-4D97-AF65-F5344CB8AC3E}">
        <p14:creationId xmlns:p14="http://schemas.microsoft.com/office/powerpoint/2010/main" val="2630511347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A major </a:t>
            </a:r>
            <a:r>
              <a:rPr lang="fr-CA" sz="3200" dirty="0" err="1"/>
              <a:t>lesson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Meech</a:t>
            </a:r>
            <a:r>
              <a:rPr lang="fr-CA" sz="3200" dirty="0"/>
              <a:t> Lake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deal </a:t>
            </a:r>
            <a:r>
              <a:rPr lang="fr-CA" sz="3200" dirty="0" err="1"/>
              <a:t>negotiated</a:t>
            </a:r>
            <a:r>
              <a:rPr lang="fr-CA" sz="3200" dirty="0"/>
              <a:t> in secret </a:t>
            </a:r>
            <a:r>
              <a:rPr lang="fr-CA" sz="3200" dirty="0" err="1"/>
              <a:t>did</a:t>
            </a:r>
            <a:r>
              <a:rPr lang="fr-CA" sz="3200" dirty="0"/>
              <a:t> not </a:t>
            </a:r>
            <a:r>
              <a:rPr lang="fr-CA" sz="3200" dirty="0" err="1"/>
              <a:t>appear</a:t>
            </a:r>
            <a:r>
              <a:rPr lang="fr-CA" sz="3200" dirty="0"/>
              <a:t> </a:t>
            </a:r>
            <a:r>
              <a:rPr lang="fr-CA" sz="3200" dirty="0" err="1"/>
              <a:t>legitimate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Attempts</a:t>
            </a:r>
            <a:r>
              <a:rPr lang="fr-CA" sz="3200" dirty="0"/>
              <a:t> at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public and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members</a:t>
            </a:r>
            <a:r>
              <a:rPr lang="fr-CA" sz="3200" dirty="0"/>
              <a:t> of the public.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mean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more </a:t>
            </a:r>
            <a:r>
              <a:rPr lang="fr-CA" sz="3200" dirty="0" err="1"/>
              <a:t>actors</a:t>
            </a:r>
            <a:r>
              <a:rPr lang="fr-CA" sz="3200" dirty="0"/>
              <a:t> in the </a:t>
            </a:r>
            <a:r>
              <a:rPr lang="fr-CA" sz="3200" dirty="0" err="1"/>
              <a:t>negotiations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in the new Accord.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094190174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6308-FDC0-4BBD-AFF5-FE62BC08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fr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A1DA-BB0D-4FC8-A426-F9F9428B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565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to the Charlottetown Accord.</a:t>
            </a:r>
          </a:p>
          <a:p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involved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, the Accord made a lot of compromises. </a:t>
            </a:r>
          </a:p>
          <a:p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specificity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addressed</a:t>
            </a:r>
            <a:r>
              <a:rPr lang="fr-CA" dirty="0"/>
              <a:t>, but </a:t>
            </a:r>
            <a:r>
              <a:rPr lang="fr-CA" dirty="0" err="1"/>
              <a:t>weakly</a:t>
            </a:r>
            <a:r>
              <a:rPr lang="fr-CA" dirty="0"/>
              <a:t>.</a:t>
            </a:r>
            <a:endParaRPr lang="en-US" dirty="0"/>
          </a:p>
          <a:p>
            <a:r>
              <a:rPr lang="fr-CA" dirty="0" err="1"/>
              <a:t>Senate</a:t>
            </a:r>
            <a:r>
              <a:rPr lang="fr-CA" dirty="0"/>
              <a:t> Reform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proposed</a:t>
            </a:r>
            <a:r>
              <a:rPr lang="fr-CA" dirty="0"/>
              <a:t>, but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satisfy</a:t>
            </a:r>
            <a:r>
              <a:rPr lang="fr-CA" dirty="0"/>
              <a:t> the West. 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and </a:t>
            </a:r>
            <a:r>
              <a:rPr lang="fr-CA" dirty="0" err="1"/>
              <a:t>equal</a:t>
            </a:r>
            <a:r>
              <a:rPr lang="fr-CA" dirty="0"/>
              <a:t>, but </a:t>
            </a:r>
            <a:r>
              <a:rPr lang="fr-CA" dirty="0" err="1"/>
              <a:t>weaker</a:t>
            </a:r>
            <a:r>
              <a:rPr lang="fr-CA" dirty="0"/>
              <a:t>. </a:t>
            </a:r>
          </a:p>
          <a:p>
            <a:r>
              <a:rPr lang="fr-CA" dirty="0"/>
              <a:t>There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changes to the Supreme Court and the House of Commons. Small provinces </a:t>
            </a:r>
            <a:r>
              <a:rPr lang="fr-CA" dirty="0" err="1"/>
              <a:t>lost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83187385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Three</a:t>
            </a:r>
            <a:r>
              <a:rPr lang="fr-CA" sz="3200" dirty="0"/>
              <a:t> provinces </a:t>
            </a:r>
            <a:r>
              <a:rPr lang="fr-CA" sz="3200" dirty="0" err="1"/>
              <a:t>promised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provincial referenda on </a:t>
            </a:r>
            <a:r>
              <a:rPr lang="fr-CA" sz="3200" dirty="0" err="1"/>
              <a:t>this</a:t>
            </a:r>
            <a:r>
              <a:rPr lang="fr-CA" sz="3200" dirty="0"/>
              <a:t> issue </a:t>
            </a:r>
            <a:r>
              <a:rPr lang="fr-CA" sz="3200" dirty="0" err="1"/>
              <a:t>before</a:t>
            </a:r>
            <a:r>
              <a:rPr lang="fr-CA" sz="3200" dirty="0"/>
              <a:t> </a:t>
            </a:r>
            <a:r>
              <a:rPr lang="fr-CA" sz="3200" dirty="0" err="1"/>
              <a:t>either</a:t>
            </a:r>
            <a:r>
              <a:rPr lang="fr-CA" sz="3200" dirty="0"/>
              <a:t> </a:t>
            </a:r>
            <a:r>
              <a:rPr lang="fr-CA" sz="3200" dirty="0" err="1"/>
              <a:t>supporting</a:t>
            </a:r>
            <a:r>
              <a:rPr lang="fr-CA" sz="3200" dirty="0"/>
              <a:t> or </a:t>
            </a:r>
            <a:r>
              <a:rPr lang="fr-CA" sz="3200" dirty="0" err="1"/>
              <a:t>rejecting</a:t>
            </a:r>
            <a:r>
              <a:rPr lang="fr-CA" sz="3200" dirty="0"/>
              <a:t> the Accord.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followed</a:t>
            </a:r>
            <a:r>
              <a:rPr lang="fr-CA" sz="3200" dirty="0"/>
              <a:t> suit, </a:t>
            </a:r>
            <a:r>
              <a:rPr lang="fr-CA" sz="3200" dirty="0" err="1"/>
              <a:t>deciding</a:t>
            </a:r>
            <a:r>
              <a:rPr lang="fr-CA" sz="3200" dirty="0"/>
              <a:t> to </a:t>
            </a:r>
            <a:r>
              <a:rPr lang="fr-CA" sz="3200" dirty="0" err="1"/>
              <a:t>hold</a:t>
            </a:r>
            <a:r>
              <a:rPr lang="fr-CA" sz="3200" dirty="0"/>
              <a:t> a referendum in the </a:t>
            </a:r>
            <a:r>
              <a:rPr lang="fr-CA" sz="3200" dirty="0" err="1"/>
              <a:t>remaining</a:t>
            </a:r>
            <a:r>
              <a:rPr lang="fr-CA" sz="3200" dirty="0"/>
              <a:t> provinces. </a:t>
            </a:r>
          </a:p>
          <a:p>
            <a:r>
              <a:rPr lang="fr-CA" sz="3200" dirty="0"/>
              <a:t>The Accord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supported</a:t>
            </a:r>
            <a:r>
              <a:rPr lang="fr-CA" sz="3200" dirty="0"/>
              <a:t> by all </a:t>
            </a:r>
            <a:r>
              <a:rPr lang="fr-CA" sz="3200" dirty="0" err="1"/>
              <a:t>federal</a:t>
            </a:r>
            <a:r>
              <a:rPr lang="fr-CA" sz="3200" dirty="0"/>
              <a:t> parties (</a:t>
            </a:r>
            <a:r>
              <a:rPr lang="fr-CA" sz="3200" dirty="0" err="1"/>
              <a:t>except</a:t>
            </a:r>
            <a:r>
              <a:rPr lang="fr-CA" sz="3200" dirty="0"/>
              <a:t> Reform), all provincial </a:t>
            </a:r>
            <a:r>
              <a:rPr lang="fr-CA" sz="3200" dirty="0" err="1"/>
              <a:t>governments</a:t>
            </a:r>
            <a:r>
              <a:rPr lang="fr-CA" sz="3200" dirty="0"/>
              <a:t>, and the business </a:t>
            </a:r>
            <a:r>
              <a:rPr lang="fr-CA" sz="3200" dirty="0" err="1"/>
              <a:t>community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3032854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Nevertheless</a:t>
            </a:r>
            <a:r>
              <a:rPr lang="fr-CA" sz="3200" dirty="0"/>
              <a:t>, the Accord </a:t>
            </a:r>
            <a:r>
              <a:rPr lang="fr-CA" sz="3200" dirty="0" err="1"/>
              <a:t>was</a:t>
            </a:r>
            <a:r>
              <a:rPr lang="fr-CA" sz="3200" dirty="0"/>
              <a:t> not </a:t>
            </a:r>
            <a:r>
              <a:rPr lang="fr-CA" sz="3200" dirty="0" err="1"/>
              <a:t>succesful</a:t>
            </a:r>
            <a:r>
              <a:rPr lang="fr-CA" sz="3200" dirty="0"/>
              <a:t>.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passed</a:t>
            </a:r>
            <a:r>
              <a:rPr lang="fr-CA" sz="3200" dirty="0"/>
              <a:t> in four provinces. </a:t>
            </a:r>
          </a:p>
          <a:p>
            <a:endParaRPr lang="fr-CA" sz="3200" dirty="0"/>
          </a:p>
          <a:p>
            <a:r>
              <a:rPr lang="fr-CA" sz="3200" dirty="0" err="1"/>
              <a:t>Across</a:t>
            </a:r>
            <a:r>
              <a:rPr lang="fr-CA" sz="3200" dirty="0"/>
              <a:t> the country, the vote </a:t>
            </a:r>
            <a:r>
              <a:rPr lang="fr-CA" sz="3200" dirty="0" err="1"/>
              <a:t>ended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54% No and 46% Yes.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Quebec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57% No and 43% Yes.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444083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206-201C-416C-8435-9FB0F860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3858-B275-46FA-A8AD-AD7BD8E9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After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second </a:t>
            </a:r>
            <a:r>
              <a:rPr lang="fr-CA" sz="3200" dirty="0" err="1"/>
              <a:t>failure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little</a:t>
            </a:r>
            <a:r>
              <a:rPr lang="fr-CA" sz="3200" dirty="0"/>
              <a:t> </a:t>
            </a:r>
            <a:r>
              <a:rPr lang="fr-CA" sz="3200" dirty="0" err="1"/>
              <a:t>appetite</a:t>
            </a:r>
            <a:r>
              <a:rPr lang="fr-CA" sz="3200" dirty="0"/>
              <a:t> </a:t>
            </a:r>
            <a:r>
              <a:rPr lang="fr-CA" sz="3200" dirty="0" err="1"/>
              <a:t>left</a:t>
            </a:r>
            <a:r>
              <a:rPr lang="fr-CA" sz="3200" dirty="0"/>
              <a:t> for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Politicians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doomed</a:t>
            </a:r>
            <a:r>
              <a:rPr lang="fr-CA" sz="3200" dirty="0"/>
              <a:t> to </a:t>
            </a:r>
            <a:r>
              <a:rPr lang="fr-CA" sz="3200" dirty="0" err="1"/>
              <a:t>failure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Requiring</a:t>
            </a:r>
            <a:r>
              <a:rPr lang="fr-CA" sz="3200" dirty="0"/>
              <a:t> support </a:t>
            </a:r>
            <a:r>
              <a:rPr lang="fr-CA" sz="3200" dirty="0" err="1"/>
              <a:t>from</a:t>
            </a:r>
            <a:r>
              <a:rPr lang="fr-CA" sz="3200" dirty="0"/>
              <a:t> the public </a:t>
            </a:r>
            <a:r>
              <a:rPr lang="fr-CA" sz="3200" dirty="0" err="1"/>
              <a:t>may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things</a:t>
            </a:r>
            <a:r>
              <a:rPr lang="fr-CA" sz="3200" dirty="0"/>
              <a:t> more </a:t>
            </a:r>
            <a:r>
              <a:rPr lang="fr-CA" sz="3200" dirty="0" err="1"/>
              <a:t>legitimate</a:t>
            </a:r>
            <a:r>
              <a:rPr lang="fr-CA" sz="3200" dirty="0"/>
              <a:t>, but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 to </a:t>
            </a:r>
            <a:r>
              <a:rPr lang="fr-CA" sz="3200" dirty="0" err="1"/>
              <a:t>reach</a:t>
            </a:r>
            <a:r>
              <a:rPr lang="fr-CA" sz="3200" dirty="0"/>
              <a:t> consensus on the agreement. </a:t>
            </a:r>
          </a:p>
          <a:p>
            <a:endParaRPr lang="fr-CA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318489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10A-1DAB-40DB-AEB6-8FE2DBE4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E743-4A3E-45E7-A475-CF7F8939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Furthermore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now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any</a:t>
            </a:r>
            <a:r>
              <a:rPr lang="fr-CA" sz="3200" dirty="0"/>
              <a:t> </a:t>
            </a:r>
            <a:r>
              <a:rPr lang="fr-CA" sz="3200" dirty="0" err="1"/>
              <a:t>actor</a:t>
            </a:r>
            <a:r>
              <a:rPr lang="fr-CA" sz="3200" dirty="0"/>
              <a:t> </a:t>
            </a:r>
            <a:r>
              <a:rPr lang="fr-CA" sz="3200" dirty="0" err="1"/>
              <a:t>asked</a:t>
            </a:r>
            <a:r>
              <a:rPr lang="fr-CA" sz="3200" dirty="0"/>
              <a:t> for </a:t>
            </a:r>
            <a:r>
              <a:rPr lang="fr-CA" sz="3200" dirty="0" err="1"/>
              <a:t>its</a:t>
            </a:r>
            <a:r>
              <a:rPr lang="fr-CA" sz="3200" dirty="0"/>
              <a:t> support for a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ask</a:t>
            </a:r>
            <a:r>
              <a:rPr lang="fr-CA" sz="3200" dirty="0"/>
              <a:t> for </a:t>
            </a:r>
            <a:r>
              <a:rPr lang="fr-CA" sz="3200" dirty="0" err="1"/>
              <a:t>something</a:t>
            </a:r>
            <a:r>
              <a:rPr lang="fr-CA" sz="3200" dirty="0"/>
              <a:t> in exchange. </a:t>
            </a:r>
          </a:p>
          <a:p>
            <a:endParaRPr lang="fr-CA" sz="3200" dirty="0"/>
          </a:p>
          <a:p>
            <a:r>
              <a:rPr lang="fr-CA" sz="3200" dirty="0"/>
              <a:t>The West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support for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</a:t>
            </a:r>
            <a:r>
              <a:rPr lang="fr-CA" sz="3200" dirty="0" err="1"/>
              <a:t>Senate</a:t>
            </a:r>
            <a:r>
              <a:rPr lang="fr-CA" sz="3200" dirty="0"/>
              <a:t> Reform. </a:t>
            </a:r>
          </a:p>
          <a:p>
            <a:r>
              <a:rPr lang="fr-CA" sz="3200" dirty="0" err="1"/>
              <a:t>Quebec</a:t>
            </a:r>
            <a:r>
              <a:rPr lang="fr-CA" sz="3200" dirty="0"/>
              <a:t> made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traditional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be</a:t>
            </a:r>
            <a:r>
              <a:rPr lang="fr-CA" sz="3200" dirty="0"/>
              <a:t> met to </a:t>
            </a:r>
            <a:r>
              <a:rPr lang="fr-CA" sz="3200" dirty="0" err="1"/>
              <a:t>consider</a:t>
            </a:r>
            <a:r>
              <a:rPr lang="fr-CA" sz="3200" dirty="0"/>
              <a:t> future </a:t>
            </a:r>
            <a:r>
              <a:rPr lang="fr-CA" sz="3200" dirty="0" err="1"/>
              <a:t>amendments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discourages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 Actors can </a:t>
            </a:r>
            <a:r>
              <a:rPr lang="fr-CA" sz="3200" dirty="0" err="1"/>
              <a:t>anticipate</a:t>
            </a:r>
            <a:r>
              <a:rPr lang="fr-CA" sz="3200" dirty="0"/>
              <a:t> the </a:t>
            </a:r>
            <a:r>
              <a:rPr lang="fr-CA" sz="3200" dirty="0" err="1"/>
              <a:t>difficulty</a:t>
            </a:r>
            <a:r>
              <a:rPr lang="fr-CA" sz="3200" dirty="0"/>
              <a:t> of </a:t>
            </a:r>
            <a:r>
              <a:rPr lang="fr-CA" sz="3200" dirty="0" err="1"/>
              <a:t>reaching</a:t>
            </a:r>
            <a:r>
              <a:rPr lang="fr-CA" sz="3200" dirty="0"/>
              <a:t> an agreement.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870694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Speaker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person</a:t>
            </a:r>
            <a:r>
              <a:rPr lang="fr-CA" dirty="0"/>
              <a:t> in charge of </a:t>
            </a:r>
            <a:r>
              <a:rPr lang="fr-CA" dirty="0" err="1"/>
              <a:t>presiding</a:t>
            </a:r>
            <a:r>
              <a:rPr lang="fr-CA" dirty="0"/>
              <a:t> over the House of Commons. </a:t>
            </a:r>
          </a:p>
          <a:p>
            <a:endParaRPr lang="fr-CA" dirty="0"/>
          </a:p>
          <a:p>
            <a:r>
              <a:rPr lang="fr-CA" dirty="0"/>
              <a:t>The Speaker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everybody</a:t>
            </a:r>
            <a:r>
              <a:rPr lang="fr-CA" dirty="0"/>
              <a:t> can </a:t>
            </a:r>
            <a:r>
              <a:rPr lang="fr-CA" dirty="0" err="1"/>
              <a:t>speak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turn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Speaker </a:t>
            </a:r>
            <a:r>
              <a:rPr lang="fr-CA" dirty="0" err="1"/>
              <a:t>also</a:t>
            </a:r>
            <a:r>
              <a:rPr lang="fr-CA" dirty="0"/>
              <a:t> enforces the </a:t>
            </a:r>
            <a:r>
              <a:rPr lang="fr-CA" dirty="0" err="1"/>
              <a:t>rules</a:t>
            </a:r>
            <a:r>
              <a:rPr lang="fr-CA" dirty="0"/>
              <a:t> of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Elected</a:t>
            </a:r>
            <a:r>
              <a:rPr lang="fr-CA" dirty="0"/>
              <a:t> by the </a:t>
            </a:r>
            <a:r>
              <a:rPr lang="fr-CA" dirty="0" err="1"/>
              <a:t>MPs</a:t>
            </a:r>
            <a:r>
              <a:rPr lang="fr-CA" dirty="0"/>
              <a:t>, the Speaker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rank</a:t>
            </a:r>
            <a:r>
              <a:rPr lang="fr-CA" dirty="0"/>
              <a:t> of the </a:t>
            </a:r>
            <a:r>
              <a:rPr lang="fr-CA" dirty="0" err="1"/>
              <a:t>governing</a:t>
            </a:r>
            <a:r>
              <a:rPr lang="fr-CA" dirty="0"/>
              <a:t> party (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have the </a:t>
            </a:r>
            <a:r>
              <a:rPr lang="fr-CA" dirty="0" err="1"/>
              <a:t>most</a:t>
            </a:r>
            <a:r>
              <a:rPr lang="fr-CA" dirty="0"/>
              <a:t> votes).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621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200" dirty="0"/>
              <a:t>This situation laid down the </a:t>
            </a:r>
            <a:r>
              <a:rPr lang="fr-CA" sz="3200" dirty="0" err="1"/>
              <a:t>foundations</a:t>
            </a:r>
            <a:r>
              <a:rPr lang="fr-CA" sz="3200" dirty="0"/>
              <a:t> of the 1995 referendum.</a:t>
            </a:r>
          </a:p>
          <a:p>
            <a:endParaRPr lang="fr-CA" sz="3200" dirty="0"/>
          </a:p>
          <a:p>
            <a:r>
              <a:rPr lang="fr-CA" sz="3200" dirty="0" err="1"/>
              <a:t>Given</a:t>
            </a:r>
            <a:r>
              <a:rPr lang="fr-CA" sz="3200" dirty="0"/>
              <a:t> the </a:t>
            </a:r>
            <a:r>
              <a:rPr lang="fr-CA" sz="3200" dirty="0" err="1"/>
              <a:t>failures</a:t>
            </a:r>
            <a:r>
              <a:rPr lang="fr-CA" sz="3200" dirty="0"/>
              <a:t> of the </a:t>
            </a:r>
            <a:r>
              <a:rPr lang="fr-CA" sz="3200" dirty="0" err="1"/>
              <a:t>two</a:t>
            </a:r>
            <a:r>
              <a:rPr lang="fr-CA" sz="3200" dirty="0"/>
              <a:t> accords and the reluctance of the </a:t>
            </a:r>
            <a:r>
              <a:rPr lang="fr-CA" sz="3200" dirty="0" err="1"/>
              <a:t>other</a:t>
            </a:r>
            <a:r>
              <a:rPr lang="fr-CA" sz="3200" dirty="0"/>
              <a:t> </a:t>
            </a:r>
            <a:r>
              <a:rPr lang="fr-CA" sz="3200" dirty="0" err="1"/>
              <a:t>partners</a:t>
            </a:r>
            <a:r>
              <a:rPr lang="fr-CA" sz="3200" dirty="0"/>
              <a:t> to continue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, </a:t>
            </a:r>
            <a:r>
              <a:rPr lang="fr-CA" sz="3200" dirty="0" err="1"/>
              <a:t>Quebecers</a:t>
            </a:r>
            <a:r>
              <a:rPr lang="fr-CA" sz="3200" dirty="0"/>
              <a:t> </a:t>
            </a:r>
            <a:r>
              <a:rPr lang="fr-CA" sz="3200" dirty="0" err="1"/>
              <a:t>felt</a:t>
            </a:r>
            <a:r>
              <a:rPr lang="fr-CA" sz="3200" dirty="0"/>
              <a:t> like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had</a:t>
            </a:r>
            <a:r>
              <a:rPr lang="fr-CA" sz="3200" dirty="0"/>
              <a:t> no </a:t>
            </a:r>
            <a:r>
              <a:rPr lang="fr-CA" sz="3200" dirty="0" err="1"/>
              <a:t>other</a:t>
            </a:r>
            <a:r>
              <a:rPr lang="fr-CA" sz="3200" dirty="0"/>
              <a:t> option but to </a:t>
            </a:r>
            <a:r>
              <a:rPr lang="fr-CA" sz="3200" dirty="0" err="1"/>
              <a:t>hold</a:t>
            </a:r>
            <a:r>
              <a:rPr lang="fr-CA" sz="3200" dirty="0"/>
              <a:t> a second referendum on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Parti québécois won the 1994 </a:t>
            </a:r>
            <a:r>
              <a:rPr lang="fr-CA" sz="3200" dirty="0" err="1"/>
              <a:t>elections</a:t>
            </a:r>
            <a:r>
              <a:rPr lang="fr-CA" sz="3200" dirty="0"/>
              <a:t>, </a:t>
            </a:r>
            <a:r>
              <a:rPr lang="fr-CA" sz="3200" dirty="0" err="1"/>
              <a:t>promising</a:t>
            </a:r>
            <a:r>
              <a:rPr lang="fr-CA" sz="3200" dirty="0"/>
              <a:t> a referendum as </a:t>
            </a:r>
            <a:r>
              <a:rPr lang="fr-CA" sz="3200" dirty="0" err="1"/>
              <a:t>soon</a:t>
            </a:r>
            <a:r>
              <a:rPr lang="fr-CA" sz="3200" dirty="0"/>
              <a:t> as possible in </a:t>
            </a:r>
            <a:r>
              <a:rPr lang="fr-CA" sz="3200" dirty="0" err="1"/>
              <a:t>its</a:t>
            </a:r>
            <a:r>
              <a:rPr lang="fr-CA" sz="3200" dirty="0"/>
              <a:t> mandate.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105948028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FD03-D757-48DF-A274-B0353B8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8558-2B3F-4F8F-8AB4-A376DED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The referendum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hotly</a:t>
            </a:r>
            <a:r>
              <a:rPr lang="fr-CA" sz="3200" dirty="0"/>
              <a:t> </a:t>
            </a:r>
            <a:r>
              <a:rPr lang="fr-CA" sz="3200" dirty="0" err="1"/>
              <a:t>contested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During</a:t>
            </a:r>
            <a:r>
              <a:rPr lang="fr-CA" sz="3200" dirty="0"/>
              <a:t> the </a:t>
            </a:r>
            <a:r>
              <a:rPr lang="fr-CA" sz="3200" dirty="0" err="1"/>
              <a:t>campaign</a:t>
            </a:r>
            <a:r>
              <a:rPr lang="fr-CA" sz="3200" dirty="0"/>
              <a:t>, support for the Yes </a:t>
            </a:r>
            <a:r>
              <a:rPr lang="fr-CA" sz="3200" dirty="0" err="1"/>
              <a:t>side</a:t>
            </a:r>
            <a:r>
              <a:rPr lang="fr-CA" sz="3200" dirty="0"/>
              <a:t> (</a:t>
            </a:r>
            <a:r>
              <a:rPr lang="fr-CA" sz="3200" dirty="0" err="1"/>
              <a:t>separation</a:t>
            </a:r>
            <a:r>
              <a:rPr lang="fr-CA" sz="3200" dirty="0"/>
              <a:t>) </a:t>
            </a:r>
            <a:r>
              <a:rPr lang="fr-CA" sz="3200" dirty="0" err="1"/>
              <a:t>appeared</a:t>
            </a:r>
            <a:r>
              <a:rPr lang="fr-CA" sz="3200" dirty="0"/>
              <a:t> to have the </a:t>
            </a:r>
            <a:r>
              <a:rPr lang="fr-CA" sz="3200" dirty="0" err="1"/>
              <a:t>advantage</a:t>
            </a:r>
            <a:r>
              <a:rPr lang="fr-CA" sz="3200" dirty="0"/>
              <a:t> in the </a:t>
            </a:r>
            <a:r>
              <a:rPr lang="fr-CA" sz="3200" dirty="0" err="1"/>
              <a:t>polls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Due to the </a:t>
            </a:r>
            <a:r>
              <a:rPr lang="fr-CA" sz="3200" dirty="0" err="1"/>
              <a:t>stakes</a:t>
            </a:r>
            <a:r>
              <a:rPr lang="fr-CA" sz="3200" dirty="0"/>
              <a:t>, the referendum </a:t>
            </a:r>
            <a:r>
              <a:rPr lang="fr-CA" sz="3200" dirty="0" err="1"/>
              <a:t>had</a:t>
            </a:r>
            <a:r>
              <a:rPr lang="fr-CA" sz="3200" dirty="0"/>
              <a:t> the </a:t>
            </a:r>
            <a:r>
              <a:rPr lang="fr-CA" sz="3200" dirty="0" err="1"/>
              <a:t>highest</a:t>
            </a:r>
            <a:r>
              <a:rPr lang="fr-CA" sz="3200" dirty="0"/>
              <a:t> voter </a:t>
            </a:r>
            <a:r>
              <a:rPr lang="fr-CA" sz="3200" dirty="0" err="1"/>
              <a:t>turnout</a:t>
            </a:r>
            <a:r>
              <a:rPr lang="fr-CA" sz="3200" dirty="0"/>
              <a:t>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history</a:t>
            </a:r>
            <a:r>
              <a:rPr lang="fr-CA" sz="3200" dirty="0"/>
              <a:t> (93.5%)</a:t>
            </a:r>
          </a:p>
          <a:p>
            <a:r>
              <a:rPr lang="fr-CA" sz="3200" dirty="0"/>
              <a:t>The Yes </a:t>
            </a:r>
            <a:r>
              <a:rPr lang="fr-CA" sz="3200" dirty="0" err="1"/>
              <a:t>side</a:t>
            </a:r>
            <a:r>
              <a:rPr lang="fr-CA" sz="3200" dirty="0"/>
              <a:t> </a:t>
            </a:r>
            <a:r>
              <a:rPr lang="fr-CA" sz="3200" dirty="0" err="1"/>
              <a:t>obtained</a:t>
            </a:r>
            <a:r>
              <a:rPr lang="fr-CA" sz="3200" dirty="0"/>
              <a:t> 49.4% of the vote and the No </a:t>
            </a:r>
            <a:r>
              <a:rPr lang="fr-CA" sz="3200" dirty="0" err="1"/>
              <a:t>side</a:t>
            </a:r>
            <a:r>
              <a:rPr lang="fr-CA" sz="3200" dirty="0"/>
              <a:t> 50.6%. </a:t>
            </a:r>
          </a:p>
        </p:txBody>
      </p:sp>
    </p:spTree>
    <p:extLst>
      <p:ext uri="{BB962C8B-B14F-4D97-AF65-F5344CB8AC3E}">
        <p14:creationId xmlns:p14="http://schemas.microsoft.com/office/powerpoint/2010/main" val="296571877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B667-B491-40E3-BC44-BDD3C4F9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C674-DF12-4446-92CF-4F4B5A36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concluded</a:t>
            </a:r>
            <a:r>
              <a:rPr lang="fr-CA" sz="3200" dirty="0"/>
              <a:t> </a:t>
            </a:r>
            <a:r>
              <a:rPr lang="fr-CA" sz="3200" dirty="0" err="1"/>
              <a:t>Mega-Constitutional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. </a:t>
            </a:r>
            <a:endParaRPr lang="en-US" sz="3200" dirty="0"/>
          </a:p>
          <a:p>
            <a:r>
              <a:rPr lang="fr-CA" sz="3200" dirty="0"/>
              <a:t>There have been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attempt</a:t>
            </a:r>
            <a:r>
              <a:rPr lang="fr-CA" sz="3200" dirty="0"/>
              <a:t> to </a:t>
            </a:r>
            <a:r>
              <a:rPr lang="fr-CA" sz="3200" dirty="0" err="1"/>
              <a:t>modify</a:t>
            </a:r>
            <a:r>
              <a:rPr lang="fr-CA" sz="3200" dirty="0"/>
              <a:t> the Canadian Constitution in a major </a:t>
            </a:r>
            <a:r>
              <a:rPr lang="fr-CA" sz="3200" dirty="0" err="1"/>
              <a:t>way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still</a:t>
            </a:r>
            <a:r>
              <a:rPr lang="fr-CA" sz="3200" dirty="0"/>
              <a:t> has not </a:t>
            </a:r>
            <a:r>
              <a:rPr lang="fr-CA" sz="3200" dirty="0" err="1"/>
              <a:t>signed</a:t>
            </a:r>
            <a:r>
              <a:rPr lang="fr-CA" sz="3200" dirty="0"/>
              <a:t> the Canadian Constitution.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remains</a:t>
            </a:r>
            <a:r>
              <a:rPr lang="fr-CA" sz="3200" dirty="0"/>
              <a:t> </a:t>
            </a:r>
            <a:r>
              <a:rPr lang="fr-CA" sz="3200" dirty="0" err="1"/>
              <a:t>largely</a:t>
            </a:r>
            <a:r>
              <a:rPr lang="fr-CA" sz="3200" dirty="0"/>
              <a:t> an </a:t>
            </a:r>
            <a:r>
              <a:rPr lang="fr-CA" sz="3200" dirty="0" err="1"/>
              <a:t>unresolved</a:t>
            </a:r>
            <a:r>
              <a:rPr lang="fr-CA" sz="3200" dirty="0"/>
              <a:t> issue.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8949731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9BFA-0BDF-4109-A951-E36E18A3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Mega-Constitutional</a:t>
            </a:r>
            <a:r>
              <a:rPr lang="fr-CA" dirty="0"/>
              <a:t> </a:t>
            </a:r>
            <a:r>
              <a:rPr lang="fr-CA" dirty="0" err="1"/>
              <a:t>Politics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7A60-CAEF-4B36-86C0-94BD03927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44382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EDDD-8B72-41B6-B9AC-09FB3F57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BB7-1E07-48B8-8755-BF712452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The 1995 referendum and </a:t>
            </a:r>
            <a:r>
              <a:rPr lang="fr-CA" sz="3200" dirty="0" err="1"/>
              <a:t>its</a:t>
            </a:r>
            <a:r>
              <a:rPr lang="fr-CA" sz="3200" dirty="0"/>
              <a:t> </a:t>
            </a:r>
            <a:r>
              <a:rPr lang="fr-CA" sz="3200" dirty="0" err="1"/>
              <a:t>very</a:t>
            </a:r>
            <a:r>
              <a:rPr lang="fr-CA" sz="3200" dirty="0"/>
              <a:t> close </a:t>
            </a:r>
            <a:r>
              <a:rPr lang="fr-CA" sz="3200" dirty="0" err="1"/>
              <a:t>results</a:t>
            </a:r>
            <a:r>
              <a:rPr lang="fr-CA" sz="3200" dirty="0"/>
              <a:t> </a:t>
            </a:r>
            <a:r>
              <a:rPr lang="fr-CA" sz="3200" dirty="0" err="1"/>
              <a:t>prompted</a:t>
            </a:r>
            <a:r>
              <a:rPr lang="fr-CA" sz="3200" dirty="0"/>
              <a:t> Canadian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find</a:t>
            </a:r>
            <a:r>
              <a:rPr lang="fr-CA" sz="3200" dirty="0"/>
              <a:t> solutions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</a:t>
            </a:r>
            <a:r>
              <a:rPr lang="fr-CA" sz="3200" dirty="0" err="1"/>
              <a:t>these</a:t>
            </a:r>
            <a:r>
              <a:rPr lang="fr-CA" sz="3200" dirty="0"/>
              <a:t> solutions </a:t>
            </a:r>
            <a:r>
              <a:rPr lang="fr-CA" sz="3200" dirty="0" err="1"/>
              <a:t>would</a:t>
            </a:r>
            <a:r>
              <a:rPr lang="fr-CA" sz="3200" dirty="0"/>
              <a:t> have to </a:t>
            </a:r>
            <a:r>
              <a:rPr lang="fr-CA" sz="3200" dirty="0" err="1"/>
              <a:t>avoid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negotiations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Consequently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launched</a:t>
            </a:r>
            <a:r>
              <a:rPr lang="fr-CA" sz="3200" dirty="0"/>
              <a:t> </a:t>
            </a:r>
            <a:r>
              <a:rPr lang="fr-CA" sz="3200" dirty="0" err="1"/>
              <a:t>various</a:t>
            </a:r>
            <a:r>
              <a:rPr lang="fr-CA" sz="3200" dirty="0"/>
              <a:t> administrative and </a:t>
            </a:r>
            <a:r>
              <a:rPr lang="fr-CA" sz="3200" dirty="0" err="1"/>
              <a:t>bilateral</a:t>
            </a:r>
            <a:r>
              <a:rPr lang="fr-CA" sz="3200" dirty="0"/>
              <a:t> </a:t>
            </a:r>
            <a:r>
              <a:rPr lang="fr-CA" sz="3200" dirty="0" err="1"/>
              <a:t>agreements</a:t>
            </a:r>
            <a:r>
              <a:rPr lang="fr-CA" sz="3200" dirty="0"/>
              <a:t> to </a:t>
            </a:r>
            <a:r>
              <a:rPr lang="fr-CA" sz="3200" dirty="0" err="1"/>
              <a:t>keep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Canada. </a:t>
            </a:r>
            <a:endParaRPr lang="en-US" sz="3200" dirty="0"/>
          </a:p>
          <a:p>
            <a:pPr marL="0" indent="0">
              <a:buNone/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69175587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proposals</a:t>
            </a:r>
            <a:r>
              <a:rPr lang="fr-CA" sz="3200" dirty="0"/>
              <a:t> can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grouped</a:t>
            </a:r>
            <a:r>
              <a:rPr lang="fr-CA" sz="3200" dirty="0"/>
              <a:t> </a:t>
            </a:r>
            <a:r>
              <a:rPr lang="fr-CA" sz="3200" dirty="0" err="1"/>
              <a:t>under</a:t>
            </a:r>
            <a:r>
              <a:rPr lang="fr-CA" sz="3200" dirty="0"/>
              <a:t> </a:t>
            </a:r>
            <a:r>
              <a:rPr lang="fr-CA" sz="3200" dirty="0" err="1"/>
              <a:t>two</a:t>
            </a:r>
            <a:r>
              <a:rPr lang="fr-CA" sz="3200" dirty="0"/>
              <a:t> </a:t>
            </a:r>
            <a:r>
              <a:rPr lang="fr-CA" sz="3200" dirty="0" err="1"/>
              <a:t>strategies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Plan A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trying</a:t>
            </a:r>
            <a:r>
              <a:rPr lang="fr-CA" sz="3200" dirty="0"/>
              <a:t> to </a:t>
            </a:r>
            <a:r>
              <a:rPr lang="fr-CA" sz="3200" dirty="0" err="1"/>
              <a:t>convince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to </a:t>
            </a:r>
            <a:r>
              <a:rPr lang="fr-CA" sz="3200" dirty="0" err="1"/>
              <a:t>stay</a:t>
            </a:r>
            <a:r>
              <a:rPr lang="fr-CA" sz="3200" dirty="0"/>
              <a:t> in the </a:t>
            </a:r>
            <a:r>
              <a:rPr lang="fr-CA" sz="3200" dirty="0" err="1"/>
              <a:t>federation</a:t>
            </a:r>
            <a:r>
              <a:rPr lang="fr-CA" sz="3200" dirty="0"/>
              <a:t> by </a:t>
            </a:r>
            <a:r>
              <a:rPr lang="fr-CA" sz="3200" dirty="0" err="1"/>
              <a:t>agreeing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key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Plan B, on the </a:t>
            </a:r>
            <a:r>
              <a:rPr lang="fr-CA" sz="3200" dirty="0" err="1"/>
              <a:t>contrary</a:t>
            </a:r>
            <a:r>
              <a:rPr lang="fr-CA" sz="3200" dirty="0"/>
              <a:t>, </a:t>
            </a:r>
            <a:r>
              <a:rPr lang="fr-CA" sz="3200" dirty="0" err="1"/>
              <a:t>consisted</a:t>
            </a:r>
            <a:r>
              <a:rPr lang="fr-CA" sz="3200" dirty="0"/>
              <a:t> of </a:t>
            </a:r>
            <a:r>
              <a:rPr lang="fr-CA" sz="3200" dirty="0" err="1"/>
              <a:t>keeping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in Canada by </a:t>
            </a:r>
            <a:r>
              <a:rPr lang="fr-CA" sz="3200" dirty="0" err="1"/>
              <a:t>making</a:t>
            </a:r>
            <a:r>
              <a:rPr lang="fr-CA" sz="3200" dirty="0"/>
              <a:t> </a:t>
            </a:r>
            <a:r>
              <a:rPr lang="fr-CA" sz="3200" dirty="0" err="1"/>
              <a:t>secession</a:t>
            </a:r>
            <a:r>
              <a:rPr lang="fr-CA" sz="3200" dirty="0"/>
              <a:t> more </a:t>
            </a:r>
            <a:r>
              <a:rPr lang="fr-CA" sz="3200" dirty="0" err="1"/>
              <a:t>difficult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3159867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Shortly</a:t>
            </a:r>
            <a:r>
              <a:rPr lang="fr-CA" sz="3200" dirty="0"/>
              <a:t> </a:t>
            </a:r>
            <a:r>
              <a:rPr lang="fr-CA" sz="3200" dirty="0" err="1"/>
              <a:t>after</a:t>
            </a:r>
            <a:r>
              <a:rPr lang="fr-CA" sz="3200" dirty="0"/>
              <a:t> the referendum,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decided</a:t>
            </a:r>
            <a:r>
              <a:rPr lang="fr-CA" sz="3200" dirty="0"/>
              <a:t> to </a:t>
            </a:r>
            <a:r>
              <a:rPr lang="fr-CA" sz="3200" dirty="0" err="1"/>
              <a:t>agree</a:t>
            </a:r>
            <a:r>
              <a:rPr lang="fr-CA" sz="3200" dirty="0"/>
              <a:t> to </a:t>
            </a:r>
            <a:r>
              <a:rPr lang="fr-CA" sz="3200" dirty="0" err="1"/>
              <a:t>some</a:t>
            </a:r>
            <a:r>
              <a:rPr lang="fr-CA" sz="3200" dirty="0"/>
              <a:t> of </a:t>
            </a:r>
            <a:r>
              <a:rPr lang="fr-CA" sz="3200" dirty="0" err="1"/>
              <a:t>Quebec’s</a:t>
            </a:r>
            <a:r>
              <a:rPr lang="fr-CA" sz="3200" dirty="0"/>
              <a:t> </a:t>
            </a:r>
            <a:r>
              <a:rPr lang="fr-CA" sz="3200" dirty="0" err="1"/>
              <a:t>demands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forms</a:t>
            </a:r>
            <a:r>
              <a:rPr lang="fr-CA" sz="3200" dirty="0"/>
              <a:t> a distinct society « </a:t>
            </a:r>
            <a:r>
              <a:rPr lang="fr-CA" sz="3200" dirty="0" err="1"/>
              <a:t>within</a:t>
            </a:r>
            <a:r>
              <a:rPr lang="fr-CA" sz="3200" dirty="0"/>
              <a:t> the </a:t>
            </a:r>
            <a:r>
              <a:rPr lang="fr-CA" sz="3200" dirty="0" err="1"/>
              <a:t>operations</a:t>
            </a:r>
            <a:r>
              <a:rPr lang="fr-CA" sz="3200" dirty="0"/>
              <a:t> of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 » in a motion in 1996. </a:t>
            </a:r>
          </a:p>
        </p:txBody>
      </p:sp>
    </p:spTree>
    <p:extLst>
      <p:ext uri="{BB962C8B-B14F-4D97-AF65-F5344CB8AC3E}">
        <p14:creationId xmlns:p14="http://schemas.microsoft.com/office/powerpoint/2010/main" val="12197083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200" dirty="0" err="1"/>
              <a:t>Likewise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promised</a:t>
            </a:r>
            <a:r>
              <a:rPr lang="fr-CA" sz="3200" dirty="0"/>
              <a:t> to use </a:t>
            </a:r>
            <a:r>
              <a:rPr lang="fr-CA" sz="3200" dirty="0" err="1"/>
              <a:t>its</a:t>
            </a:r>
            <a:r>
              <a:rPr lang="fr-CA" sz="3200" dirty="0"/>
              <a:t> veto to block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opposes.</a:t>
            </a:r>
          </a:p>
          <a:p>
            <a:endParaRPr lang="fr-CA" sz="3200" dirty="0"/>
          </a:p>
          <a:p>
            <a:r>
              <a:rPr lang="fr-CA" sz="3200" dirty="0"/>
              <a:t>This promise </a:t>
            </a:r>
            <a:r>
              <a:rPr lang="fr-CA" sz="3200" dirty="0" err="1"/>
              <a:t>was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extended</a:t>
            </a:r>
            <a:r>
              <a:rPr lang="fr-CA" sz="3200" dirty="0"/>
              <a:t> to Ontario, the West, and the Atlantic Provinces. 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is</a:t>
            </a:r>
            <a:r>
              <a:rPr lang="fr-CA" sz="3200" dirty="0"/>
              <a:t> an indirect </a:t>
            </a:r>
            <a:r>
              <a:rPr lang="fr-CA" sz="3200" dirty="0" err="1"/>
              <a:t>way</a:t>
            </a:r>
            <a:r>
              <a:rPr lang="fr-CA" sz="3200" dirty="0"/>
              <a:t> to </a:t>
            </a:r>
            <a:r>
              <a:rPr lang="fr-CA" sz="3200" dirty="0" err="1"/>
              <a:t>satisfy</a:t>
            </a:r>
            <a:r>
              <a:rPr lang="fr-CA" sz="3200" dirty="0"/>
              <a:t> the </a:t>
            </a:r>
            <a:r>
              <a:rPr lang="fr-CA" sz="3200" dirty="0" err="1"/>
              <a:t>demand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no </a:t>
            </a:r>
            <a:r>
              <a:rPr lang="fr-CA" sz="3200" dirty="0" err="1"/>
              <a:t>further</a:t>
            </a:r>
            <a:r>
              <a:rPr lang="fr-CA" sz="3200" dirty="0"/>
              <a:t> </a:t>
            </a:r>
            <a:r>
              <a:rPr lang="fr-CA" sz="3200" dirty="0" err="1"/>
              <a:t>constitutional</a:t>
            </a:r>
            <a:r>
              <a:rPr lang="fr-CA" sz="3200" dirty="0"/>
              <a:t> </a:t>
            </a:r>
            <a:r>
              <a:rPr lang="fr-CA" sz="3200" dirty="0" err="1"/>
              <a:t>amendments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made </a:t>
            </a:r>
            <a:r>
              <a:rPr lang="fr-CA" sz="3200" dirty="0" err="1"/>
              <a:t>without</a:t>
            </a:r>
            <a:r>
              <a:rPr lang="fr-CA" sz="3200" dirty="0"/>
              <a:t> the support of </a:t>
            </a:r>
            <a:r>
              <a:rPr lang="fr-CA" sz="3200" dirty="0" err="1"/>
              <a:t>Quebec</a:t>
            </a:r>
            <a:r>
              <a:rPr lang="fr-CA" sz="3200" dirty="0"/>
              <a:t>, like in 1982. </a:t>
            </a:r>
          </a:p>
        </p:txBody>
      </p:sp>
    </p:spTree>
    <p:extLst>
      <p:ext uri="{BB962C8B-B14F-4D97-AF65-F5344CB8AC3E}">
        <p14:creationId xmlns:p14="http://schemas.microsoft.com/office/powerpoint/2010/main" val="3591165446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governments</a:t>
            </a:r>
            <a:r>
              <a:rPr lang="fr-CA" sz="3200" dirty="0"/>
              <a:t> have </a:t>
            </a:r>
            <a:r>
              <a:rPr lang="fr-CA" sz="3200" dirty="0" err="1"/>
              <a:t>agreed</a:t>
            </a:r>
            <a:r>
              <a:rPr lang="fr-CA" sz="3200" dirty="0"/>
              <a:t> to let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withdraw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full compensation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federal</a:t>
            </a:r>
            <a:r>
              <a:rPr lang="fr-CA" sz="3200" dirty="0"/>
              <a:t> programs </a:t>
            </a:r>
            <a:r>
              <a:rPr lang="fr-CA" sz="3200" dirty="0" err="1"/>
              <a:t>touching</a:t>
            </a:r>
            <a:r>
              <a:rPr lang="fr-CA" sz="3200" dirty="0"/>
              <a:t> on provincial </a:t>
            </a:r>
            <a:r>
              <a:rPr lang="fr-CA" sz="3200" dirty="0" err="1"/>
              <a:t>jurisdictions</a:t>
            </a:r>
            <a:r>
              <a:rPr lang="fr-CA" sz="3200" dirty="0"/>
              <a:t> (</a:t>
            </a:r>
            <a:r>
              <a:rPr lang="fr-CA" sz="3200" dirty="0" err="1"/>
              <a:t>healthcare</a:t>
            </a:r>
            <a:r>
              <a:rPr lang="fr-CA" sz="3200" dirty="0"/>
              <a:t>, social issues).</a:t>
            </a:r>
          </a:p>
          <a:p>
            <a:endParaRPr lang="fr-CA" sz="3200" dirty="0"/>
          </a:p>
          <a:p>
            <a:r>
              <a:rPr lang="fr-CA" sz="3200" dirty="0"/>
              <a:t>In 2006, the Harper Conservatives </a:t>
            </a:r>
            <a:r>
              <a:rPr lang="fr-CA" sz="3200" dirty="0" err="1"/>
              <a:t>recognized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as a nation </a:t>
            </a:r>
            <a:r>
              <a:rPr lang="fr-CA" sz="3200" dirty="0" err="1"/>
              <a:t>within</a:t>
            </a:r>
            <a:r>
              <a:rPr lang="fr-CA" sz="3200" dirty="0"/>
              <a:t> a United Canada. 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offered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seat</a:t>
            </a:r>
            <a:r>
              <a:rPr lang="fr-CA" sz="3200" dirty="0"/>
              <a:t> at the UNESCO, </a:t>
            </a:r>
            <a:r>
              <a:rPr lang="fr-CA" sz="3200" dirty="0" err="1"/>
              <a:t>giving</a:t>
            </a:r>
            <a:r>
              <a:rPr lang="fr-CA" sz="3200" dirty="0"/>
              <a:t> </a:t>
            </a:r>
            <a:r>
              <a:rPr lang="fr-CA" sz="3200" dirty="0" err="1"/>
              <a:t>Quebec</a:t>
            </a:r>
            <a:r>
              <a:rPr lang="fr-CA" sz="3200" dirty="0"/>
              <a:t> a </a:t>
            </a:r>
            <a:r>
              <a:rPr lang="fr-CA" sz="3200" dirty="0" err="1"/>
              <a:t>presence</a:t>
            </a:r>
            <a:r>
              <a:rPr lang="fr-CA" sz="3200" dirty="0"/>
              <a:t> on the international stage.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045244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first </a:t>
            </a:r>
            <a:r>
              <a:rPr lang="fr-CA" dirty="0" err="1"/>
              <a:t>element</a:t>
            </a:r>
            <a:r>
              <a:rPr lang="fr-CA" dirty="0"/>
              <a:t> of Plan B </a:t>
            </a:r>
            <a:r>
              <a:rPr lang="fr-CA" dirty="0" err="1"/>
              <a:t>was</a:t>
            </a:r>
            <a:r>
              <a:rPr lang="fr-CA" dirty="0"/>
              <a:t>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a </a:t>
            </a:r>
            <a:r>
              <a:rPr lang="fr-CA" dirty="0" err="1"/>
              <a:t>reference</a:t>
            </a:r>
            <a:r>
              <a:rPr lang="fr-CA" dirty="0"/>
              <a:t> question to the Supreme Court on the </a:t>
            </a:r>
            <a:r>
              <a:rPr lang="fr-CA" dirty="0" err="1"/>
              <a:t>legality</a:t>
            </a:r>
            <a:r>
              <a:rPr lang="fr-CA" dirty="0"/>
              <a:t> of </a:t>
            </a:r>
            <a:r>
              <a:rPr lang="fr-CA" dirty="0" err="1"/>
              <a:t>unilateral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Supreme court </a:t>
            </a:r>
            <a:r>
              <a:rPr lang="fr-CA" dirty="0" err="1"/>
              <a:t>ruled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right to </a:t>
            </a:r>
            <a:r>
              <a:rPr lang="fr-CA" dirty="0" err="1"/>
              <a:t>unilaterally</a:t>
            </a:r>
            <a:r>
              <a:rPr lang="fr-CA" dirty="0"/>
              <a:t> </a:t>
            </a:r>
            <a:r>
              <a:rPr lang="fr-CA" dirty="0" err="1"/>
              <a:t>declare</a:t>
            </a:r>
            <a:r>
              <a:rPr lang="fr-CA" dirty="0"/>
              <a:t> </a:t>
            </a:r>
            <a:r>
              <a:rPr lang="fr-CA" dirty="0" err="1"/>
              <a:t>independence</a:t>
            </a:r>
            <a:r>
              <a:rPr lang="fr-CA" dirty="0"/>
              <a:t>.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sounds</a:t>
            </a:r>
            <a:r>
              <a:rPr lang="fr-CA" dirty="0"/>
              <a:t> like a </a:t>
            </a:r>
            <a:r>
              <a:rPr lang="fr-CA" dirty="0" err="1"/>
              <a:t>victory</a:t>
            </a:r>
            <a:r>
              <a:rPr lang="fr-CA" dirty="0"/>
              <a:t> for the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Speaker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appear</a:t>
            </a:r>
            <a:r>
              <a:rPr lang="fr-CA" dirty="0"/>
              <a:t> as neutral as possible, </a:t>
            </a: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a </a:t>
            </a:r>
            <a:r>
              <a:rPr lang="fr-CA" dirty="0" err="1"/>
              <a:t>party’s</a:t>
            </a:r>
            <a:r>
              <a:rPr lang="fr-CA" dirty="0"/>
              <a:t> banner.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reason</a:t>
            </a:r>
            <a:r>
              <a:rPr lang="fr-CA" dirty="0"/>
              <a:t>, the Speaker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excused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party business and caucus meetings.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Speaker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participate</a:t>
            </a:r>
            <a:r>
              <a:rPr lang="fr-CA" dirty="0"/>
              <a:t> in partisan action (like </a:t>
            </a:r>
            <a:r>
              <a:rPr lang="fr-CA" dirty="0" err="1"/>
              <a:t>fundraising</a:t>
            </a:r>
            <a:r>
              <a:rPr lang="fr-CA" dirty="0"/>
              <a:t> or </a:t>
            </a:r>
            <a:r>
              <a:rPr lang="fr-CA" dirty="0" err="1"/>
              <a:t>campaigning</a:t>
            </a:r>
            <a:r>
              <a:rPr lang="fr-CA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Does</a:t>
            </a:r>
            <a:r>
              <a:rPr lang="fr-CA" dirty="0"/>
              <a:t> not vote, </a:t>
            </a:r>
            <a:r>
              <a:rPr lang="fr-CA" dirty="0" err="1"/>
              <a:t>unless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tie, in </a:t>
            </a:r>
            <a:r>
              <a:rPr lang="fr-CA" dirty="0" err="1"/>
              <a:t>which</a:t>
            </a:r>
            <a:r>
              <a:rPr lang="fr-CA" dirty="0"/>
              <a:t> case </a:t>
            </a:r>
            <a:r>
              <a:rPr lang="fr-CA" dirty="0" err="1"/>
              <a:t>they</a:t>
            </a:r>
            <a:r>
              <a:rPr lang="fr-CA" dirty="0"/>
              <a:t> vote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0279115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696-6CD6-4D6C-B7A3-A23A074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83C5-74CB-4AF1-AEA4-D8ECF3D6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…</a:t>
            </a:r>
            <a:r>
              <a:rPr lang="fr-CA" dirty="0" err="1"/>
              <a:t>except</a:t>
            </a:r>
            <a:r>
              <a:rPr lang="fr-CA" dirty="0"/>
              <a:t> the Supreme Court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answer</a:t>
            </a:r>
            <a:r>
              <a:rPr lang="fr-CA" dirty="0"/>
              <a:t> the question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asked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provided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instructions </a:t>
            </a:r>
            <a:r>
              <a:rPr lang="fr-CA" dirty="0" err="1"/>
              <a:t>regarding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happen</a:t>
            </a:r>
            <a:r>
              <a:rPr lang="fr-CA" dirty="0"/>
              <a:t> in the case of a </a:t>
            </a:r>
            <a:r>
              <a:rPr lang="fr-CA" dirty="0" err="1"/>
              <a:t>successful</a:t>
            </a:r>
            <a:r>
              <a:rPr lang="fr-CA" dirty="0"/>
              <a:t> referendum.</a:t>
            </a:r>
          </a:p>
          <a:p>
            <a:r>
              <a:rPr lang="fr-CA" dirty="0"/>
              <a:t>It </a:t>
            </a:r>
            <a:r>
              <a:rPr lang="fr-CA" dirty="0" err="1"/>
              <a:t>identified</a:t>
            </a:r>
            <a:r>
              <a:rPr lang="fr-CA" dirty="0"/>
              <a:t> four key </a:t>
            </a:r>
            <a:r>
              <a:rPr lang="fr-CA" dirty="0" err="1"/>
              <a:t>principles</a:t>
            </a:r>
            <a:r>
              <a:rPr lang="fr-CA" dirty="0"/>
              <a:t> of the Canadian Constitution:</a:t>
            </a:r>
          </a:p>
          <a:p>
            <a:pPr lvl="1"/>
            <a:r>
              <a:rPr lang="fr-CA" dirty="0" err="1"/>
              <a:t>Federalism</a:t>
            </a:r>
            <a:endParaRPr lang="fr-CA" dirty="0"/>
          </a:p>
          <a:p>
            <a:pPr lvl="1"/>
            <a:r>
              <a:rPr lang="fr-CA" dirty="0" err="1"/>
              <a:t>Democracy</a:t>
            </a:r>
            <a:endParaRPr lang="fr-CA" dirty="0"/>
          </a:p>
          <a:p>
            <a:pPr lvl="1"/>
            <a:r>
              <a:rPr lang="fr-CA" dirty="0"/>
              <a:t>The </a:t>
            </a:r>
            <a:r>
              <a:rPr lang="fr-CA" dirty="0" err="1"/>
              <a:t>rule</a:t>
            </a:r>
            <a:r>
              <a:rPr lang="fr-CA" dirty="0"/>
              <a:t> of </a:t>
            </a:r>
            <a:r>
              <a:rPr lang="fr-CA" dirty="0" err="1"/>
              <a:t>law</a:t>
            </a:r>
            <a:endParaRPr lang="fr-CA" dirty="0"/>
          </a:p>
          <a:p>
            <a:pPr lvl="1"/>
            <a:r>
              <a:rPr lang="fr-CA" dirty="0"/>
              <a:t>Respect of </a:t>
            </a:r>
            <a:r>
              <a:rPr lang="fr-CA" dirty="0" err="1"/>
              <a:t>minorities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05521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FEF-F823-44AF-935C-2FE4B34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7FC-AEA6-4244-A072-ACFF809A0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It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said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on the basis of </a:t>
            </a:r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principles</a:t>
            </a:r>
            <a:r>
              <a:rPr lang="fr-CA" sz="3200" dirty="0"/>
              <a:t>,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vote in </a:t>
            </a:r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force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to </a:t>
            </a:r>
            <a:r>
              <a:rPr lang="fr-CA" sz="3200" dirty="0" err="1"/>
              <a:t>negotiate</a:t>
            </a:r>
            <a:r>
              <a:rPr lang="fr-CA" sz="3200" dirty="0"/>
              <a:t> the </a:t>
            </a:r>
            <a:r>
              <a:rPr lang="fr-CA" sz="3200" dirty="0" err="1"/>
              <a:t>terms</a:t>
            </a:r>
            <a:r>
              <a:rPr lang="fr-CA" sz="3200" dirty="0"/>
              <a:t> of the </a:t>
            </a:r>
            <a:r>
              <a:rPr lang="fr-CA" sz="3200" dirty="0" err="1"/>
              <a:t>separation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/>
              <a:t>The Supreme Court </a:t>
            </a:r>
            <a:r>
              <a:rPr lang="fr-CA" sz="3200" dirty="0" err="1"/>
              <a:t>left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to </a:t>
            </a:r>
            <a:r>
              <a:rPr lang="fr-CA" sz="3200" dirty="0" err="1"/>
              <a:t>politicians</a:t>
            </a:r>
            <a:r>
              <a:rPr lang="fr-CA" sz="3200" dirty="0"/>
              <a:t>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constitute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817414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6B5A-E19B-4F2D-88D1-8E613774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DD33-BE0C-4C1D-9A7E-B9BA496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judgment</a:t>
            </a:r>
            <a:r>
              <a:rPr lang="fr-CA" sz="3200" dirty="0"/>
              <a:t> </a:t>
            </a:r>
            <a:r>
              <a:rPr lang="fr-CA" sz="3200" dirty="0" err="1"/>
              <a:t>led</a:t>
            </a:r>
            <a:r>
              <a:rPr lang="fr-CA" sz="3200" dirty="0"/>
              <a:t> to the </a:t>
            </a:r>
            <a:r>
              <a:rPr lang="fr-CA" sz="3200" dirty="0" err="1"/>
              <a:t>necessity</a:t>
            </a:r>
            <a:r>
              <a:rPr lang="fr-CA" sz="3200" dirty="0"/>
              <a:t> of </a:t>
            </a:r>
            <a:r>
              <a:rPr lang="fr-CA" sz="3200" dirty="0" err="1"/>
              <a:t>defining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and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The Clarity </a:t>
            </a:r>
            <a:r>
              <a:rPr lang="fr-CA" sz="3200" dirty="0" err="1"/>
              <a:t>Act</a:t>
            </a:r>
            <a:r>
              <a:rPr lang="fr-CA" sz="3200" dirty="0"/>
              <a:t> states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will</a:t>
            </a:r>
            <a:r>
              <a:rPr lang="fr-CA" sz="3200" dirty="0"/>
              <a:t>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recognize</a:t>
            </a:r>
            <a:r>
              <a:rPr lang="fr-CA" sz="3200" dirty="0"/>
              <a:t> a vote on </a:t>
            </a:r>
            <a:r>
              <a:rPr lang="fr-CA" sz="3200" dirty="0" err="1"/>
              <a:t>independence</a:t>
            </a:r>
            <a:r>
              <a:rPr lang="fr-CA" sz="3200" dirty="0"/>
              <a:t> if the question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and if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 in support. </a:t>
            </a:r>
          </a:p>
          <a:p>
            <a:endParaRPr lang="fr-CA" sz="3200" dirty="0"/>
          </a:p>
          <a:p>
            <a:r>
              <a:rPr lang="fr-CA" sz="3200" dirty="0" err="1"/>
              <a:t>However</a:t>
            </a:r>
            <a:r>
              <a:rPr lang="fr-CA" sz="3200" dirty="0"/>
              <a:t>, the </a:t>
            </a:r>
            <a:r>
              <a:rPr lang="fr-CA" sz="3200" dirty="0" err="1"/>
              <a:t>Act</a:t>
            </a:r>
            <a:r>
              <a:rPr lang="fr-CA" sz="3200" dirty="0"/>
              <a:t> </a:t>
            </a:r>
            <a:r>
              <a:rPr lang="fr-CA" sz="3200" dirty="0" err="1"/>
              <a:t>itself</a:t>
            </a:r>
            <a:r>
              <a:rPr lang="fr-CA" sz="3200" dirty="0"/>
              <a:t> </a:t>
            </a:r>
            <a:r>
              <a:rPr lang="fr-CA" sz="3200" dirty="0" err="1"/>
              <a:t>does</a:t>
            </a:r>
            <a:r>
              <a:rPr lang="fr-CA" sz="3200" dirty="0"/>
              <a:t> not </a:t>
            </a:r>
            <a:r>
              <a:rPr lang="fr-CA" sz="3200" dirty="0" err="1"/>
              <a:t>define</a:t>
            </a:r>
            <a:r>
              <a:rPr lang="fr-CA" sz="3200" dirty="0"/>
              <a:t> </a:t>
            </a:r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question or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…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544145260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BE5A-26EC-4CA4-A85E-FA56C7C7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539E-AA39-4632-B9A6-9AF25074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</a:t>
            </a:r>
            <a:r>
              <a:rPr lang="fr-CA" sz="3200" dirty="0" err="1"/>
              <a:t>fact</a:t>
            </a:r>
            <a:r>
              <a:rPr lang="fr-CA" sz="3200" dirty="0"/>
              <a:t>,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reserves</a:t>
            </a:r>
            <a:r>
              <a:rPr lang="fr-CA" sz="3200" dirty="0"/>
              <a:t> the right to </a:t>
            </a:r>
            <a:r>
              <a:rPr lang="fr-CA" sz="3200" dirty="0" err="1"/>
              <a:t>judge</a:t>
            </a:r>
            <a:r>
              <a:rPr lang="fr-CA" sz="3200" dirty="0"/>
              <a:t> </a:t>
            </a:r>
            <a:r>
              <a:rPr lang="fr-CA" sz="3200" dirty="0" err="1"/>
              <a:t>whether</a:t>
            </a:r>
            <a:r>
              <a:rPr lang="fr-CA" sz="3200" dirty="0"/>
              <a:t> </a:t>
            </a:r>
            <a:r>
              <a:rPr lang="fr-CA" sz="3200" dirty="0" err="1"/>
              <a:t>clarity</a:t>
            </a:r>
            <a:r>
              <a:rPr lang="fr-CA" sz="3200" dirty="0"/>
              <a:t> has been </a:t>
            </a:r>
            <a:r>
              <a:rPr lang="fr-CA" sz="3200" dirty="0" err="1"/>
              <a:t>achieved</a:t>
            </a:r>
            <a:r>
              <a:rPr lang="fr-CA" sz="3200" dirty="0"/>
              <a:t> </a:t>
            </a:r>
            <a:r>
              <a:rPr lang="fr-CA" sz="3200" b="1" dirty="0" err="1"/>
              <a:t>after</a:t>
            </a:r>
            <a:r>
              <a:rPr lang="fr-CA" sz="3200" dirty="0"/>
              <a:t> the vote has </a:t>
            </a:r>
            <a:r>
              <a:rPr lang="fr-CA" sz="3200" dirty="0" err="1"/>
              <a:t>taken</a:t>
            </a:r>
            <a:r>
              <a:rPr lang="fr-CA" sz="3200" dirty="0"/>
              <a:t> place. </a:t>
            </a:r>
          </a:p>
          <a:p>
            <a:r>
              <a:rPr lang="fr-CA" sz="3200" dirty="0"/>
              <a:t>The question </a:t>
            </a:r>
            <a:r>
              <a:rPr lang="fr-CA" sz="3200" dirty="0" err="1"/>
              <a:t>phrasing</a:t>
            </a:r>
            <a:r>
              <a:rPr lang="fr-CA" sz="3200" dirty="0"/>
              <a:t> </a:t>
            </a:r>
            <a:r>
              <a:rPr lang="fr-CA" sz="3200" dirty="0" err="1"/>
              <a:t>should</a:t>
            </a:r>
            <a:r>
              <a:rPr lang="fr-CA" sz="3200" dirty="0"/>
              <a:t> </a:t>
            </a:r>
            <a:r>
              <a:rPr lang="fr-CA" sz="3200" dirty="0" err="1"/>
              <a:t>make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asking</a:t>
            </a:r>
            <a:r>
              <a:rPr lang="fr-CA" sz="3200" dirty="0"/>
              <a:t> about </a:t>
            </a:r>
            <a:r>
              <a:rPr lang="fr-CA" sz="3200" dirty="0" err="1"/>
              <a:t>independence</a:t>
            </a:r>
            <a:r>
              <a:rPr lang="fr-CA" sz="3200" dirty="0"/>
              <a:t>. </a:t>
            </a:r>
          </a:p>
          <a:p>
            <a:r>
              <a:rPr lang="fr-CA" sz="3200" dirty="0"/>
              <a:t>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expected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the </a:t>
            </a:r>
            <a:r>
              <a:rPr lang="fr-CA" sz="3200" dirty="0" err="1"/>
              <a:t>federal</a:t>
            </a:r>
            <a:r>
              <a:rPr lang="fr-CA" sz="3200" dirty="0"/>
              <a:t> </a:t>
            </a:r>
            <a:r>
              <a:rPr lang="fr-CA" sz="3200" dirty="0" err="1"/>
              <a:t>government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require</a:t>
            </a:r>
            <a:r>
              <a:rPr lang="fr-CA" sz="3200" dirty="0"/>
              <a:t> more </a:t>
            </a:r>
            <a:r>
              <a:rPr lang="fr-CA" sz="3200" dirty="0" err="1"/>
              <a:t>than</a:t>
            </a:r>
            <a:r>
              <a:rPr lang="fr-CA" sz="3200" dirty="0"/>
              <a:t> 50%+1 of the vote to </a:t>
            </a:r>
            <a:r>
              <a:rPr lang="fr-CA" sz="3200" dirty="0" err="1"/>
              <a:t>identify</a:t>
            </a:r>
            <a:r>
              <a:rPr lang="fr-CA" sz="3200" dirty="0"/>
              <a:t> a </a:t>
            </a:r>
            <a:r>
              <a:rPr lang="fr-CA" sz="3200" dirty="0" err="1"/>
              <a:t>clear</a:t>
            </a:r>
            <a:r>
              <a:rPr lang="fr-CA" sz="3200" dirty="0"/>
              <a:t> </a:t>
            </a:r>
            <a:r>
              <a:rPr lang="fr-CA" sz="3200" dirty="0" err="1"/>
              <a:t>majority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9017948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C899-94AD-4E94-B0FB-8E0FD7F6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7B15-55BF-4A00-8F32-9387825E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has been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negatively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by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sovereignists</a:t>
            </a:r>
            <a:r>
              <a:rPr lang="fr-CA" dirty="0"/>
              <a:t> and </a:t>
            </a:r>
            <a:r>
              <a:rPr lang="fr-CA" dirty="0" err="1"/>
              <a:t>federalists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Clarity Act means the federal government can keep moving the goalpost and refuse to recognize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democratic system needs clear rules, which are not found in the Clarity Act. </a:t>
            </a:r>
          </a:p>
        </p:txBody>
      </p:sp>
    </p:spTree>
    <p:extLst>
      <p:ext uri="{BB962C8B-B14F-4D97-AF65-F5344CB8AC3E}">
        <p14:creationId xmlns:p14="http://schemas.microsoft.com/office/powerpoint/2010/main" val="1258432169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dirty="0" err="1"/>
              <a:t>Quebec</a:t>
            </a:r>
            <a:r>
              <a:rPr lang="fr-CA" sz="3200" dirty="0"/>
              <a:t> </a:t>
            </a:r>
            <a:r>
              <a:rPr lang="fr-CA" sz="3200" dirty="0" err="1"/>
              <a:t>replied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Bill 99.</a:t>
            </a:r>
          </a:p>
          <a:p>
            <a:endParaRPr lang="fr-CA" sz="3200" dirty="0"/>
          </a:p>
          <a:p>
            <a:r>
              <a:rPr lang="fr-CA" sz="3200" dirty="0"/>
              <a:t>Bill 99 states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Quebecers</a:t>
            </a:r>
            <a:r>
              <a:rPr lang="fr-CA" sz="3200" dirty="0"/>
              <a:t> have the right to self-</a:t>
            </a:r>
            <a:r>
              <a:rPr lang="fr-CA" sz="3200" dirty="0" err="1"/>
              <a:t>determination</a:t>
            </a:r>
            <a:r>
              <a:rPr lang="fr-CA" sz="3200" dirty="0"/>
              <a:t> and can </a:t>
            </a:r>
            <a:r>
              <a:rPr lang="fr-CA" sz="3200" dirty="0" err="1"/>
              <a:t>hold</a:t>
            </a:r>
            <a:r>
              <a:rPr lang="fr-CA" sz="3200" dirty="0"/>
              <a:t> binding referenda to </a:t>
            </a:r>
            <a:r>
              <a:rPr lang="fr-CA" sz="3200" dirty="0" err="1"/>
              <a:t>determine</a:t>
            </a:r>
            <a:r>
              <a:rPr lang="fr-CA" sz="3200" dirty="0"/>
              <a:t> </a:t>
            </a:r>
            <a:r>
              <a:rPr lang="fr-CA" sz="3200" dirty="0" err="1"/>
              <a:t>their</a:t>
            </a:r>
            <a:r>
              <a:rPr lang="fr-CA" sz="3200" dirty="0"/>
              <a:t> future.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In </a:t>
            </a:r>
            <a:r>
              <a:rPr lang="fr-CA" sz="3200" dirty="0" err="1"/>
              <a:t>doing</a:t>
            </a:r>
            <a:r>
              <a:rPr lang="fr-CA" sz="3200" dirty="0"/>
              <a:t> </a:t>
            </a:r>
            <a:r>
              <a:rPr lang="fr-CA" sz="3200" dirty="0" err="1"/>
              <a:t>so</a:t>
            </a:r>
            <a:r>
              <a:rPr lang="fr-CA" sz="3200" dirty="0"/>
              <a:t>,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rejects</a:t>
            </a:r>
            <a:r>
              <a:rPr lang="fr-CA" sz="3200" dirty="0"/>
              <a:t> </a:t>
            </a:r>
            <a:r>
              <a:rPr lang="fr-CA" sz="3200" dirty="0" err="1"/>
              <a:t>both</a:t>
            </a:r>
            <a:r>
              <a:rPr lang="fr-CA" sz="3200" dirty="0"/>
              <a:t> the verdict of the Supreme Court and the </a:t>
            </a:r>
            <a:r>
              <a:rPr lang="fr-CA" sz="3200" dirty="0" err="1"/>
              <a:t>federal</a:t>
            </a:r>
            <a:r>
              <a:rPr lang="fr-CA" sz="3200" dirty="0"/>
              <a:t> Clarity </a:t>
            </a:r>
            <a:r>
              <a:rPr lang="fr-CA" sz="3200" dirty="0" err="1"/>
              <a:t>Act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It states </a:t>
            </a:r>
            <a:r>
              <a:rPr lang="fr-CA" sz="3200" dirty="0" err="1"/>
              <a:t>explicitly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such</a:t>
            </a:r>
            <a:r>
              <a:rPr lang="fr-CA" sz="3200" dirty="0"/>
              <a:t> referenda </a:t>
            </a:r>
            <a:r>
              <a:rPr lang="fr-CA" sz="3200" dirty="0" err="1"/>
              <a:t>require</a:t>
            </a:r>
            <a:r>
              <a:rPr lang="fr-CA" sz="3200" dirty="0"/>
              <a:t> 50%+1 of the vote to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adopted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684986051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9791-2487-4109-B80A-A38C75D4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527B-C138-4D4E-A8A0-3BBCD474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In 2017, </a:t>
            </a:r>
            <a:r>
              <a:rPr lang="fr-CA" dirty="0">
                <a:hlinkClick r:id="rId2"/>
              </a:rPr>
              <a:t>premier Couillard </a:t>
            </a:r>
            <a:r>
              <a:rPr lang="fr-CA" dirty="0"/>
              <a:t>(Liberal) </a:t>
            </a:r>
            <a:r>
              <a:rPr lang="fr-CA" dirty="0" err="1"/>
              <a:t>introduced</a:t>
            </a:r>
            <a:r>
              <a:rPr lang="fr-CA" dirty="0"/>
              <a:t> a </a:t>
            </a:r>
            <a:r>
              <a:rPr lang="fr-CA" dirty="0">
                <a:hlinkClick r:id="rId3"/>
              </a:rPr>
              <a:t>policy</a:t>
            </a:r>
            <a:r>
              <a:rPr lang="fr-CA" dirty="0"/>
              <a:t> </a:t>
            </a:r>
            <a:r>
              <a:rPr lang="fr-CA" dirty="0" err="1"/>
              <a:t>aiming</a:t>
            </a:r>
            <a:r>
              <a:rPr lang="fr-CA" dirty="0"/>
              <a:t> to </a:t>
            </a:r>
            <a:r>
              <a:rPr lang="fr-CA" dirty="0" err="1"/>
              <a:t>reopen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dialogue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sign</a:t>
            </a:r>
            <a:r>
              <a:rPr lang="fr-CA" dirty="0"/>
              <a:t> the Constitution. </a:t>
            </a:r>
          </a:p>
          <a:p>
            <a:r>
              <a:rPr lang="fr-CA" dirty="0"/>
              <a:t>PM Justin Trudeau </a:t>
            </a:r>
            <a:r>
              <a:rPr lang="fr-CA" dirty="0">
                <a:hlinkClick r:id="rId4"/>
              </a:rPr>
              <a:t>shut down the initiative </a:t>
            </a:r>
            <a:r>
              <a:rPr lang="fr-CA" dirty="0"/>
              <a:t>in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24 </a:t>
            </a:r>
            <a:r>
              <a:rPr lang="fr-CA" dirty="0" err="1"/>
              <a:t>hours</a:t>
            </a:r>
            <a:r>
              <a:rPr lang="fr-CA" dirty="0"/>
              <a:t> by </a:t>
            </a:r>
            <a:r>
              <a:rPr lang="fr-CA" dirty="0" err="1"/>
              <a:t>saying</a:t>
            </a:r>
            <a:r>
              <a:rPr lang="fr-CA" dirty="0"/>
              <a:t> </a:t>
            </a:r>
            <a:r>
              <a:rPr lang="fr-CA" dirty="0" err="1"/>
              <a:t>he</a:t>
            </a:r>
            <a:r>
              <a:rPr lang="fr-CA" dirty="0"/>
              <a:t> </a:t>
            </a:r>
            <a:r>
              <a:rPr lang="fr-CA" dirty="0" err="1"/>
              <a:t>had</a:t>
            </a:r>
            <a:r>
              <a:rPr lang="fr-CA" dirty="0"/>
              <a:t> no </a:t>
            </a:r>
            <a:r>
              <a:rPr lang="fr-CA" dirty="0" err="1"/>
              <a:t>desire</a:t>
            </a:r>
            <a:r>
              <a:rPr lang="fr-CA" dirty="0"/>
              <a:t> to enter </a:t>
            </a:r>
            <a:r>
              <a:rPr lang="fr-CA" dirty="0" err="1"/>
              <a:t>constitutional</a:t>
            </a:r>
            <a:r>
              <a:rPr lang="fr-CA" dirty="0"/>
              <a:t> discussions. </a:t>
            </a:r>
          </a:p>
          <a:p>
            <a:endParaRPr lang="fr-CA" dirty="0"/>
          </a:p>
          <a:p>
            <a:r>
              <a:rPr lang="fr-CA" dirty="0"/>
              <a:t>In 2021, premier Legault (CAQ) </a:t>
            </a:r>
            <a:r>
              <a:rPr lang="fr-CA" dirty="0" err="1"/>
              <a:t>introduced</a:t>
            </a:r>
            <a:r>
              <a:rPr lang="fr-CA" dirty="0"/>
              <a:t> Bill 96, </a:t>
            </a:r>
            <a:r>
              <a:rPr lang="fr-CA" dirty="0" err="1"/>
              <a:t>which</a:t>
            </a:r>
            <a:r>
              <a:rPr lang="fr-CA" dirty="0"/>
              <a:t> expands protection for French in </a:t>
            </a:r>
            <a:r>
              <a:rPr lang="fr-CA" dirty="0" err="1"/>
              <a:t>Quebec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announces</a:t>
            </a:r>
            <a:r>
              <a:rPr lang="fr-CA" dirty="0"/>
              <a:t> </a:t>
            </a:r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willingness</a:t>
            </a:r>
            <a:r>
              <a:rPr lang="fr-CA" dirty="0"/>
              <a:t> to </a:t>
            </a:r>
            <a:r>
              <a:rPr lang="fr-CA" dirty="0" err="1"/>
              <a:t>amend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Constitution to state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 </a:t>
            </a:r>
            <a:r>
              <a:rPr lang="fr-CA" dirty="0" err="1"/>
              <a:t>constitute</a:t>
            </a:r>
            <a:r>
              <a:rPr lang="fr-CA" dirty="0"/>
              <a:t> a nation and </a:t>
            </a:r>
            <a:r>
              <a:rPr lang="fr-CA" dirty="0" err="1"/>
              <a:t>that</a:t>
            </a:r>
            <a:r>
              <a:rPr lang="fr-CA" dirty="0"/>
              <a:t> French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only</a:t>
            </a:r>
            <a:r>
              <a:rPr lang="fr-CA" dirty="0"/>
              <a:t> official and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 of </a:t>
            </a:r>
            <a:r>
              <a:rPr lang="fr-CA" dirty="0" err="1"/>
              <a:t>said</a:t>
            </a:r>
            <a:r>
              <a:rPr lang="fr-CA" dirty="0"/>
              <a:t> nation. </a:t>
            </a:r>
          </a:p>
          <a:p>
            <a:r>
              <a:rPr lang="fr-CA" dirty="0"/>
              <a:t>The </a:t>
            </a:r>
            <a:r>
              <a:rPr lang="fr-CA" dirty="0" err="1"/>
              <a:t>notwithstanding</a:t>
            </a:r>
            <a:r>
              <a:rPr lang="fr-CA" dirty="0"/>
              <a:t> clause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invoked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adopting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Bill. </a:t>
            </a:r>
          </a:p>
        </p:txBody>
      </p:sp>
    </p:spTree>
    <p:extLst>
      <p:ext uri="{BB962C8B-B14F-4D97-AF65-F5344CB8AC3E}">
        <p14:creationId xmlns:p14="http://schemas.microsoft.com/office/powerpoint/2010/main" val="344582992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47F7-6744-403C-9C1B-A8E5915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Aftermath</a:t>
            </a:r>
            <a:r>
              <a:rPr lang="fr-CA" dirty="0"/>
              <a:t> of 1995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272A-9FB5-4681-A96A-1734BB52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73464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5380-92B3-480F-9102-26EC4BCE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3951-0320-42A2-AE80-3B65A3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7095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4B3E-EE8C-4AE4-AD55-7BDC1F560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 dirty="0"/>
            </a:b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AA5D-B1C9-4F11-AC63-6CD817FC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21653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Crown has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roles</a:t>
            </a:r>
            <a:r>
              <a:rPr lang="fr-CA" dirty="0"/>
              <a:t> in the </a:t>
            </a:r>
            <a:r>
              <a:rPr lang="fr-CA" dirty="0" err="1"/>
              <a:t>legislative</a:t>
            </a:r>
            <a:r>
              <a:rPr lang="fr-CA" dirty="0"/>
              <a:t> process, </a:t>
            </a:r>
            <a:r>
              <a:rPr lang="fr-CA" dirty="0" err="1"/>
              <a:t>though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 are </a:t>
            </a:r>
            <a:r>
              <a:rPr lang="fr-CA" dirty="0" err="1"/>
              <a:t>ceremonial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Queen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act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  <a:r>
              <a:rPr lang="fr-CA" dirty="0" err="1"/>
              <a:t>Instead</a:t>
            </a:r>
            <a:r>
              <a:rPr lang="fr-CA" dirty="0"/>
              <a:t>, the </a:t>
            </a:r>
            <a:r>
              <a:rPr lang="fr-CA" dirty="0" err="1"/>
              <a:t>monarch</a:t>
            </a:r>
            <a:r>
              <a:rPr lang="fr-CA" dirty="0"/>
              <a:t> mandates a </a:t>
            </a:r>
            <a:r>
              <a:rPr lang="fr-CA" dirty="0" err="1"/>
              <a:t>representative</a:t>
            </a:r>
            <a:r>
              <a:rPr lang="fr-CA" dirty="0"/>
              <a:t> to </a:t>
            </a:r>
            <a:r>
              <a:rPr lang="fr-CA" dirty="0" err="1"/>
              <a:t>act</a:t>
            </a:r>
            <a:r>
              <a:rPr lang="fr-CA" dirty="0"/>
              <a:t>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name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representative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Governor</a:t>
            </a:r>
            <a:r>
              <a:rPr lang="fr-CA" dirty="0"/>
              <a:t> General.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Opposition leaders are the leader of the parties </a:t>
            </a:r>
            <a:r>
              <a:rPr lang="fr-CA" dirty="0" err="1"/>
              <a:t>that</a:t>
            </a:r>
            <a:r>
              <a:rPr lang="fr-CA" dirty="0"/>
              <a:t> do not </a:t>
            </a:r>
            <a:r>
              <a:rPr lang="fr-CA" dirty="0" err="1"/>
              <a:t>form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have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privileges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speak</a:t>
            </a:r>
            <a:r>
              <a:rPr lang="fr-CA" dirty="0"/>
              <a:t> first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. </a:t>
            </a:r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nominate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party to </a:t>
            </a:r>
            <a:r>
              <a:rPr lang="fr-CA" dirty="0" err="1"/>
              <a:t>act</a:t>
            </a:r>
            <a:r>
              <a:rPr lang="fr-CA" dirty="0"/>
              <a:t> as </a:t>
            </a:r>
            <a:r>
              <a:rPr lang="fr-CA" dirty="0" err="1"/>
              <a:t>critics</a:t>
            </a:r>
            <a:r>
              <a:rPr lang="fr-CA" dirty="0"/>
              <a:t> for </a:t>
            </a:r>
            <a:r>
              <a:rPr lang="fr-CA" dirty="0" err="1"/>
              <a:t>specific</a:t>
            </a:r>
            <a:r>
              <a:rPr lang="fr-CA" dirty="0"/>
              <a:t> portfolios,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tasked</a:t>
            </a:r>
            <a:r>
              <a:rPr lang="fr-CA" dirty="0"/>
              <a:t>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corresponding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accountable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6593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380F-87C6-4142-9C42-6D243D53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5484-25C9-4119-87FC-E353F551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history of party systems in Canada</a:t>
            </a:r>
          </a:p>
          <a:p>
            <a:endParaRPr lang="en-US" sz="3600" dirty="0"/>
          </a:p>
          <a:p>
            <a:r>
              <a:rPr lang="en-US" sz="3600" dirty="0"/>
              <a:t>How parties work</a:t>
            </a:r>
          </a:p>
          <a:p>
            <a:endParaRPr lang="en-US" sz="3600" dirty="0"/>
          </a:p>
          <a:p>
            <a:r>
              <a:rPr lang="en-US" sz="3600" dirty="0"/>
              <a:t>Voting </a:t>
            </a:r>
            <a:r>
              <a:rPr lang="en-US" sz="3600" dirty="0" err="1"/>
              <a:t>behaviour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737416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begin</a:t>
            </a:r>
            <a:r>
              <a:rPr lang="fr-CA" dirty="0"/>
              <a:t> </a:t>
            </a:r>
            <a:r>
              <a:rPr lang="fr-CA" dirty="0" err="1"/>
              <a:t>studying</a:t>
            </a:r>
            <a:r>
              <a:rPr lang="fr-CA" dirty="0"/>
              <a:t> </a:t>
            </a:r>
            <a:r>
              <a:rPr lang="fr-CA" b="1" dirty="0"/>
              <a:t>party </a:t>
            </a:r>
            <a:r>
              <a:rPr lang="fr-CA" b="1" dirty="0" err="1"/>
              <a:t>systems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are. </a:t>
            </a:r>
          </a:p>
          <a:p>
            <a:endParaRPr lang="fr-CA" dirty="0"/>
          </a:p>
          <a:p>
            <a:r>
              <a:rPr lang="fr-CA" dirty="0"/>
              <a:t>« The pattern of </a:t>
            </a:r>
            <a:r>
              <a:rPr lang="fr-CA" dirty="0" err="1"/>
              <a:t>competition</a:t>
            </a:r>
            <a:r>
              <a:rPr lang="fr-CA" dirty="0"/>
              <a:t> and </a:t>
            </a:r>
            <a:r>
              <a:rPr lang="fr-CA" dirty="0" err="1"/>
              <a:t>cooperation</a:t>
            </a:r>
            <a:r>
              <a:rPr lang="fr-CA" dirty="0"/>
              <a:t> </a:t>
            </a:r>
            <a:r>
              <a:rPr lang="fr-CA" dirty="0" err="1"/>
              <a:t>among</a:t>
            </a:r>
            <a:r>
              <a:rPr lang="fr-CA" dirty="0"/>
              <a:t> all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within</a:t>
            </a:r>
            <a:r>
              <a:rPr lang="fr-CA" dirty="0"/>
              <a:t>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system. » </a:t>
            </a:r>
          </a:p>
          <a:p>
            <a:endParaRPr lang="fr-CA" dirty="0"/>
          </a:p>
          <a:p>
            <a:r>
              <a:rPr lang="fr-CA" dirty="0"/>
              <a:t>T</a:t>
            </a:r>
            <a:r>
              <a:rPr lang="en-US" dirty="0"/>
              <a:t>his includes the configuration of the parties in the system: how many parties, and which are they. </a:t>
            </a:r>
          </a:p>
          <a:p>
            <a:endParaRPr lang="en-US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includes</a:t>
            </a:r>
            <a:r>
              <a:rPr lang="fr-CA" dirty="0"/>
              <a:t> the bases of support of </a:t>
            </a:r>
            <a:r>
              <a:rPr lang="fr-CA" dirty="0" err="1"/>
              <a:t>these</a:t>
            </a:r>
            <a:r>
              <a:rPr lang="fr-CA" dirty="0"/>
              <a:t> parties. </a:t>
            </a:r>
          </a:p>
        </p:txBody>
      </p:sp>
    </p:spTree>
    <p:extLst>
      <p:ext uri="{BB962C8B-B14F-4D97-AF65-F5344CB8AC3E}">
        <p14:creationId xmlns:p14="http://schemas.microsoft.com/office/powerpoint/2010/main" val="888168663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textbook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are 4 </a:t>
            </a:r>
            <a:r>
              <a:rPr lang="fr-CA" dirty="0" err="1"/>
              <a:t>different</a:t>
            </a:r>
            <a:r>
              <a:rPr lang="fr-CA" dirty="0"/>
              <a:t> stages in the </a:t>
            </a:r>
            <a:r>
              <a:rPr lang="fr-CA" dirty="0" err="1"/>
              <a:t>evolution</a:t>
            </a:r>
            <a:r>
              <a:rPr lang="fr-CA" dirty="0"/>
              <a:t> of 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</a:p>
          <a:p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Bipartisan party system (1867-1921)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Appearance</a:t>
            </a:r>
            <a:r>
              <a:rPr lang="fr-CA" dirty="0"/>
              <a:t> of </a:t>
            </a:r>
            <a:r>
              <a:rPr lang="fr-CA" dirty="0" err="1"/>
              <a:t>third</a:t>
            </a:r>
            <a:r>
              <a:rPr lang="fr-CA" dirty="0"/>
              <a:t> parties (1921-1957)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nationalization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parties (1963-1988)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regionalization</a:t>
            </a:r>
            <a:r>
              <a:rPr lang="fr-CA" dirty="0"/>
              <a:t> of </a:t>
            </a:r>
            <a:r>
              <a:rPr lang="fr-CA" dirty="0" err="1"/>
              <a:t>political</a:t>
            </a:r>
            <a:r>
              <a:rPr lang="fr-CA" dirty="0"/>
              <a:t> parties (1993-2015)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63462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200" dirty="0"/>
              <a:t>The first party system </a:t>
            </a:r>
            <a:r>
              <a:rPr lang="fr-CA" sz="3200" dirty="0" err="1"/>
              <a:t>spans</a:t>
            </a:r>
            <a:r>
              <a:rPr lang="fr-CA" sz="3200" dirty="0"/>
              <a:t> the </a:t>
            </a:r>
            <a:r>
              <a:rPr lang="fr-CA" sz="3200" dirty="0" err="1"/>
              <a:t>period</a:t>
            </a:r>
            <a:r>
              <a:rPr lang="fr-CA" sz="3200" dirty="0"/>
              <a:t> </a:t>
            </a:r>
            <a:r>
              <a:rPr lang="fr-CA" sz="3200" dirty="0" err="1"/>
              <a:t>going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foundation</a:t>
            </a:r>
            <a:r>
              <a:rPr lang="fr-CA" sz="3200" dirty="0"/>
              <a:t> of Canada to the first </a:t>
            </a:r>
            <a:r>
              <a:rPr lang="fr-CA" sz="3200" dirty="0" err="1"/>
              <a:t>election</a:t>
            </a:r>
            <a:r>
              <a:rPr lang="fr-CA" sz="3200" dirty="0"/>
              <a:t> </a:t>
            </a:r>
            <a:r>
              <a:rPr lang="fr-CA" sz="3200" dirty="0" err="1"/>
              <a:t>following</a:t>
            </a:r>
            <a:r>
              <a:rPr lang="fr-CA" sz="3200" dirty="0"/>
              <a:t> World </a:t>
            </a:r>
            <a:r>
              <a:rPr lang="fr-CA" sz="3200" dirty="0" err="1"/>
              <a:t>War</a:t>
            </a:r>
            <a:r>
              <a:rPr lang="fr-CA" sz="3200" dirty="0"/>
              <a:t> 1. </a:t>
            </a:r>
          </a:p>
          <a:p>
            <a:endParaRPr lang="fr-CA" sz="3200" dirty="0"/>
          </a:p>
          <a:p>
            <a:r>
              <a:rPr lang="fr-CA" sz="3200" dirty="0"/>
              <a:t>There </a:t>
            </a:r>
            <a:r>
              <a:rPr lang="fr-CA" sz="3200" dirty="0" err="1"/>
              <a:t>were</a:t>
            </a:r>
            <a:r>
              <a:rPr lang="fr-CA" sz="3200" dirty="0"/>
              <a:t> not </a:t>
            </a:r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differences</a:t>
            </a:r>
            <a:r>
              <a:rPr lang="fr-CA" sz="3200" dirty="0"/>
              <a:t> in the </a:t>
            </a:r>
            <a:r>
              <a:rPr lang="fr-CA" sz="3200" dirty="0" err="1"/>
              <a:t>political</a:t>
            </a:r>
            <a:r>
              <a:rPr lang="fr-CA" sz="3200" dirty="0"/>
              <a:t> positions </a:t>
            </a:r>
            <a:r>
              <a:rPr lang="fr-CA" sz="3200" dirty="0" err="1"/>
              <a:t>defended</a:t>
            </a:r>
            <a:r>
              <a:rPr lang="fr-CA" sz="3200" dirty="0"/>
              <a:t> by </a:t>
            </a:r>
            <a:r>
              <a:rPr lang="fr-CA" sz="3200" dirty="0" err="1"/>
              <a:t>these</a:t>
            </a:r>
            <a:r>
              <a:rPr lang="fr-CA" sz="3200" dirty="0"/>
              <a:t> parties. </a:t>
            </a:r>
          </a:p>
          <a:p>
            <a:endParaRPr lang="fr-CA" sz="3200" dirty="0"/>
          </a:p>
          <a:p>
            <a:r>
              <a:rPr lang="fr-CA" sz="3200" dirty="0" err="1"/>
              <a:t>Politics</a:t>
            </a:r>
            <a:r>
              <a:rPr lang="fr-CA" sz="3200" dirty="0"/>
              <a:t> </a:t>
            </a:r>
            <a:r>
              <a:rPr lang="fr-CA" sz="3200" dirty="0" err="1"/>
              <a:t>under</a:t>
            </a:r>
            <a:r>
              <a:rPr lang="fr-CA" sz="3200" dirty="0"/>
              <a:t> the first party system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thus</a:t>
            </a:r>
            <a:r>
              <a:rPr lang="fr-CA" sz="3200" dirty="0"/>
              <a:t> an </a:t>
            </a:r>
            <a:r>
              <a:rPr lang="fr-CA" sz="3200" dirty="0" err="1"/>
              <a:t>affair</a:t>
            </a:r>
            <a:r>
              <a:rPr lang="fr-CA" sz="3200" dirty="0"/>
              <a:t> of patronage.</a:t>
            </a:r>
          </a:p>
          <a:p>
            <a:endParaRPr lang="fr-C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97951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patronage?</a:t>
            </a:r>
          </a:p>
          <a:p>
            <a:endParaRPr lang="fr-CA" dirty="0"/>
          </a:p>
          <a:p>
            <a:r>
              <a:rPr lang="en-US" dirty="0"/>
              <a:t>“The use of state resources to reward individuals for their electoral support.”</a:t>
            </a:r>
            <a:endParaRPr lang="fr-CA" dirty="0"/>
          </a:p>
          <a:p>
            <a:endParaRPr lang="fr-CA" dirty="0"/>
          </a:p>
          <a:p>
            <a:r>
              <a:rPr lang="fr-CA" dirty="0" err="1"/>
              <a:t>Politicians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use </a:t>
            </a:r>
            <a:r>
              <a:rPr lang="fr-CA" dirty="0" err="1"/>
              <a:t>their</a:t>
            </a:r>
            <a:r>
              <a:rPr lang="fr-CA" dirty="0"/>
              <a:t> power to </a:t>
            </a:r>
            <a:r>
              <a:rPr lang="fr-CA" dirty="0" err="1"/>
              <a:t>reward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supporters </a:t>
            </a:r>
            <a:r>
              <a:rPr lang="fr-CA" dirty="0" err="1"/>
              <a:t>with</a:t>
            </a:r>
            <a:r>
              <a:rPr lang="fr-CA" dirty="0"/>
              <a:t> jobs in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ridings</a:t>
            </a:r>
            <a:r>
              <a:rPr lang="fr-CA" dirty="0"/>
              <a:t>, </a:t>
            </a:r>
            <a:r>
              <a:rPr lang="fr-CA" dirty="0" err="1"/>
              <a:t>access</a:t>
            </a:r>
            <a:r>
              <a:rPr lang="fr-CA" dirty="0"/>
              <a:t> to the </a:t>
            </a:r>
            <a:r>
              <a:rPr lang="fr-CA" dirty="0" err="1"/>
              <a:t>railroad</a:t>
            </a:r>
            <a:r>
              <a:rPr lang="fr-CA" dirty="0"/>
              <a:t>,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135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2656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A key </a:t>
            </a:r>
            <a:r>
              <a:rPr lang="fr-CA" dirty="0" err="1"/>
              <a:t>reason</a:t>
            </a:r>
            <a:r>
              <a:rPr lang="fr-CA" dirty="0"/>
              <a:t> for the </a:t>
            </a:r>
            <a:r>
              <a:rPr lang="fr-CA" dirty="0" err="1"/>
              <a:t>emergence</a:t>
            </a:r>
            <a:r>
              <a:rPr lang="fr-CA" dirty="0"/>
              <a:t> of the second party system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to World </a:t>
            </a:r>
            <a:r>
              <a:rPr lang="fr-CA" dirty="0" err="1"/>
              <a:t>War</a:t>
            </a:r>
            <a:r>
              <a:rPr lang="fr-CA" dirty="0"/>
              <a:t> 1. </a:t>
            </a:r>
          </a:p>
          <a:p>
            <a:endParaRPr lang="fr-CA" dirty="0"/>
          </a:p>
          <a:p>
            <a:r>
              <a:rPr lang="fr-CA" dirty="0" err="1"/>
              <a:t>Wartime</a:t>
            </a:r>
            <a:r>
              <a:rPr lang="fr-CA" dirty="0"/>
              <a:t> conscription </a:t>
            </a:r>
            <a:r>
              <a:rPr lang="fr-CA" dirty="0" err="1"/>
              <a:t>proved</a:t>
            </a:r>
            <a:r>
              <a:rPr lang="fr-CA" dirty="0"/>
              <a:t> a </a:t>
            </a:r>
            <a:r>
              <a:rPr lang="fr-CA" dirty="0" err="1"/>
              <a:t>particularly</a:t>
            </a:r>
            <a:r>
              <a:rPr lang="fr-CA" dirty="0"/>
              <a:t> divisive issue.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contrast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particularly</a:t>
            </a:r>
            <a:r>
              <a:rPr lang="fr-CA" dirty="0"/>
              <a:t> </a:t>
            </a:r>
            <a:r>
              <a:rPr lang="fr-CA" dirty="0" err="1"/>
              <a:t>marked</a:t>
            </a:r>
            <a:r>
              <a:rPr lang="fr-CA" dirty="0"/>
              <a:t> </a:t>
            </a:r>
            <a:r>
              <a:rPr lang="fr-CA" dirty="0" err="1"/>
              <a:t>across</a:t>
            </a:r>
            <a:r>
              <a:rPr lang="fr-CA" dirty="0"/>
              <a:t> </a:t>
            </a:r>
            <a:r>
              <a:rPr lang="fr-CA" dirty="0" err="1"/>
              <a:t>languages</a:t>
            </a:r>
            <a:r>
              <a:rPr lang="fr-CA" dirty="0"/>
              <a:t>, </a:t>
            </a:r>
            <a:r>
              <a:rPr lang="fr-CA" dirty="0" err="1"/>
              <a:t>with</a:t>
            </a:r>
            <a:r>
              <a:rPr lang="fr-CA" dirty="0"/>
              <a:t> English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favouring</a:t>
            </a:r>
            <a:r>
              <a:rPr lang="fr-CA" dirty="0"/>
              <a:t> conscription and French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opposing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6998713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division </a:t>
            </a:r>
            <a:r>
              <a:rPr lang="fr-CA" dirty="0" err="1"/>
              <a:t>had</a:t>
            </a:r>
            <a:r>
              <a:rPr lang="fr-CA" dirty="0"/>
              <a:t> an impact on the </a:t>
            </a:r>
            <a:r>
              <a:rPr lang="fr-CA" dirty="0" err="1"/>
              <a:t>two</a:t>
            </a:r>
            <a:r>
              <a:rPr lang="fr-CA" dirty="0"/>
              <a:t> parties of the time.</a:t>
            </a:r>
          </a:p>
          <a:p>
            <a:endParaRPr lang="fr-CA" dirty="0"/>
          </a:p>
          <a:p>
            <a:r>
              <a:rPr lang="fr-CA" dirty="0"/>
              <a:t>The Conservatives,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in </a:t>
            </a:r>
            <a:r>
              <a:rPr lang="fr-CA" dirty="0" err="1"/>
              <a:t>government</a:t>
            </a:r>
            <a:r>
              <a:rPr lang="fr-CA" dirty="0"/>
              <a:t>, </a:t>
            </a:r>
            <a:r>
              <a:rPr lang="fr-CA" dirty="0" err="1"/>
              <a:t>supported</a:t>
            </a:r>
            <a:r>
              <a:rPr lang="fr-CA" dirty="0"/>
              <a:t> conscription.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opposed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The Conservatives won in 1917 on a pro-conscription platform, but </a:t>
            </a:r>
            <a:r>
              <a:rPr lang="fr-CA" dirty="0" err="1"/>
              <a:t>lost</a:t>
            </a:r>
            <a:r>
              <a:rPr lang="fr-CA" dirty="0"/>
              <a:t> to the </a:t>
            </a:r>
            <a:r>
              <a:rPr lang="fr-CA" dirty="0" err="1"/>
              <a:t>Liberals</a:t>
            </a:r>
            <a:r>
              <a:rPr lang="fr-CA" dirty="0"/>
              <a:t> in 1921. </a:t>
            </a:r>
          </a:p>
        </p:txBody>
      </p:sp>
    </p:spTree>
    <p:extLst>
      <p:ext uri="{BB962C8B-B14F-4D97-AF65-F5344CB8AC3E}">
        <p14:creationId xmlns:p14="http://schemas.microsoft.com/office/powerpoint/2010/main" val="656099525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1921 </a:t>
            </a:r>
            <a:r>
              <a:rPr lang="fr-CA" dirty="0" err="1"/>
              <a:t>election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remarkable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marked</a:t>
            </a:r>
            <a:r>
              <a:rPr lang="fr-CA" dirty="0"/>
              <a:t> the entry of a new party in the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arena</a:t>
            </a:r>
            <a:r>
              <a:rPr lang="fr-CA" dirty="0"/>
              <a:t>: the Progressive Party.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marked</a:t>
            </a:r>
            <a:r>
              <a:rPr lang="fr-CA" dirty="0"/>
              <a:t> the </a:t>
            </a:r>
            <a:r>
              <a:rPr lang="fr-CA" dirty="0" err="1"/>
              <a:t>increasing</a:t>
            </a:r>
            <a:r>
              <a:rPr lang="fr-CA" dirty="0"/>
              <a:t> importance of </a:t>
            </a:r>
            <a:r>
              <a:rPr lang="fr-CA" dirty="0" err="1"/>
              <a:t>regional</a:t>
            </a:r>
            <a:r>
              <a:rPr lang="fr-CA" dirty="0"/>
              <a:t> and class </a:t>
            </a:r>
            <a:r>
              <a:rPr lang="fr-CA" dirty="0" err="1"/>
              <a:t>based</a:t>
            </a:r>
            <a:r>
              <a:rPr lang="fr-CA" dirty="0"/>
              <a:t> divisions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meant</a:t>
            </a:r>
            <a:r>
              <a:rPr lang="fr-CA" dirty="0"/>
              <a:t> the end of strict </a:t>
            </a:r>
            <a:r>
              <a:rPr lang="fr-CA" dirty="0" err="1"/>
              <a:t>bipartism</a:t>
            </a:r>
            <a:r>
              <a:rPr lang="fr-CA" dirty="0"/>
              <a:t> in Canada.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78247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marks the </a:t>
            </a:r>
            <a:r>
              <a:rPr lang="fr-CA" dirty="0" err="1"/>
              <a:t>beginning</a:t>
            </a:r>
            <a:r>
              <a:rPr lang="fr-CA" dirty="0"/>
              <a:t> of the second party system. </a:t>
            </a:r>
          </a:p>
          <a:p>
            <a:endParaRPr lang="fr-CA" sz="3200" dirty="0"/>
          </a:p>
          <a:p>
            <a:r>
              <a:rPr lang="fr-CA" dirty="0"/>
              <a:t>The </a:t>
            </a:r>
            <a:r>
              <a:rPr lang="fr-CA" dirty="0" err="1"/>
              <a:t>economic</a:t>
            </a:r>
            <a:r>
              <a:rPr lang="fr-CA" dirty="0"/>
              <a:t> </a:t>
            </a:r>
            <a:r>
              <a:rPr lang="fr-CA" dirty="0" err="1"/>
              <a:t>depression</a:t>
            </a:r>
            <a:r>
              <a:rPr lang="fr-CA" dirty="0"/>
              <a:t> of the 1930s </a:t>
            </a:r>
            <a:r>
              <a:rPr lang="fr-CA" dirty="0" err="1"/>
              <a:t>led</a:t>
            </a:r>
            <a:r>
              <a:rPr lang="fr-CA" dirty="0"/>
              <a:t> to the </a:t>
            </a:r>
            <a:r>
              <a:rPr lang="fr-CA" dirty="0" err="1"/>
              <a:t>emergence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new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defending</a:t>
            </a:r>
            <a:r>
              <a:rPr lang="fr-CA" dirty="0"/>
              <a:t> western </a:t>
            </a:r>
            <a:r>
              <a:rPr lang="fr-CA" dirty="0" err="1"/>
              <a:t>populism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Co-operative</a:t>
            </a:r>
            <a:r>
              <a:rPr lang="fr-CA" dirty="0"/>
              <a:t> Commonwealth </a:t>
            </a:r>
            <a:r>
              <a:rPr lang="fr-CA" dirty="0" err="1"/>
              <a:t>Federation</a:t>
            </a:r>
            <a:r>
              <a:rPr lang="fr-CA" dirty="0"/>
              <a:t> </a:t>
            </a:r>
            <a:r>
              <a:rPr lang="fr-CA" dirty="0" err="1"/>
              <a:t>represented</a:t>
            </a:r>
            <a:r>
              <a:rPr lang="fr-CA" dirty="0"/>
              <a:t> a </a:t>
            </a:r>
            <a:r>
              <a:rPr lang="fr-CA" dirty="0" err="1"/>
              <a:t>left-wing</a:t>
            </a:r>
            <a:r>
              <a:rPr lang="fr-CA" dirty="0"/>
              <a:t> alternative.</a:t>
            </a:r>
          </a:p>
          <a:p>
            <a:endParaRPr lang="fr-CA" dirty="0"/>
          </a:p>
          <a:p>
            <a:r>
              <a:rPr lang="fr-CA" dirty="0"/>
              <a:t>The Social </a:t>
            </a:r>
            <a:r>
              <a:rPr lang="fr-CA" dirty="0" err="1"/>
              <a:t>Credit</a:t>
            </a:r>
            <a:r>
              <a:rPr lang="fr-CA" dirty="0"/>
              <a:t> </a:t>
            </a:r>
            <a:r>
              <a:rPr lang="fr-CA" dirty="0" err="1"/>
              <a:t>represented</a:t>
            </a:r>
            <a:r>
              <a:rPr lang="fr-CA" dirty="0"/>
              <a:t> a right-</a:t>
            </a:r>
            <a:r>
              <a:rPr lang="fr-CA" dirty="0" err="1"/>
              <a:t>wing</a:t>
            </a:r>
            <a:r>
              <a:rPr lang="fr-CA" dirty="0"/>
              <a:t> alternative.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3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House leaders </a:t>
            </a:r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 to the party leaders (not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person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are </a:t>
            </a:r>
            <a:r>
              <a:rPr lang="fr-CA" dirty="0" err="1"/>
              <a:t>respected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believe</a:t>
            </a:r>
            <a:r>
              <a:rPr lang="fr-CA" dirty="0"/>
              <a:t> a </a:t>
            </a:r>
            <a:r>
              <a:rPr lang="fr-CA" dirty="0" err="1"/>
              <a:t>rule</a:t>
            </a:r>
            <a:r>
              <a:rPr lang="fr-CA" dirty="0"/>
              <a:t> has been </a:t>
            </a:r>
            <a:r>
              <a:rPr lang="fr-CA" dirty="0" err="1"/>
              <a:t>broken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address</a:t>
            </a:r>
            <a:r>
              <a:rPr lang="fr-CA" dirty="0"/>
              <a:t> the </a:t>
            </a:r>
            <a:r>
              <a:rPr lang="fr-CA" dirty="0" err="1"/>
              <a:t>President</a:t>
            </a:r>
            <a:r>
              <a:rPr lang="fr-CA" dirty="0"/>
              <a:t> to </a:t>
            </a: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him</a:t>
            </a:r>
            <a:r>
              <a:rPr lang="fr-CA" dirty="0"/>
              <a:t> to </a:t>
            </a:r>
            <a:r>
              <a:rPr lang="fr-CA" dirty="0" err="1"/>
              <a:t>consider</a:t>
            </a:r>
            <a:r>
              <a:rPr lang="fr-CA" dirty="0"/>
              <a:t> </a:t>
            </a:r>
            <a:r>
              <a:rPr lang="fr-CA" dirty="0" err="1"/>
              <a:t>whether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has been the case.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making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activities</a:t>
            </a:r>
            <a:r>
              <a:rPr lang="fr-CA" dirty="0"/>
              <a:t> run </a:t>
            </a:r>
            <a:r>
              <a:rPr lang="fr-CA" dirty="0" err="1"/>
              <a:t>smoothly</a:t>
            </a:r>
            <a:r>
              <a:rPr lang="fr-CA" dirty="0"/>
              <a:t> and </a:t>
            </a:r>
            <a:r>
              <a:rPr lang="fr-CA" dirty="0" err="1"/>
              <a:t>efficiently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7263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period</a:t>
            </a:r>
            <a:r>
              <a:rPr lang="fr-CA" sz="3200" dirty="0"/>
              <a:t>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marked</a:t>
            </a:r>
            <a:r>
              <a:rPr lang="fr-CA" sz="3200" dirty="0"/>
              <a:t> the </a:t>
            </a:r>
            <a:r>
              <a:rPr lang="fr-CA" sz="3200" dirty="0" err="1"/>
              <a:t>beginning</a:t>
            </a:r>
            <a:r>
              <a:rPr lang="fr-CA" sz="3200" dirty="0"/>
              <a:t> of </a:t>
            </a:r>
            <a:r>
              <a:rPr lang="fr-CA" sz="3200" dirty="0" err="1"/>
              <a:t>brokerage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 in Canada. 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Brokerage</a:t>
            </a:r>
            <a:r>
              <a:rPr lang="fr-CA" sz="3200" dirty="0"/>
              <a:t> </a:t>
            </a:r>
            <a:r>
              <a:rPr lang="fr-CA" sz="3200" dirty="0" err="1"/>
              <a:t>politics</a:t>
            </a:r>
            <a:r>
              <a:rPr lang="fr-CA" sz="3200" dirty="0"/>
              <a:t> </a:t>
            </a:r>
            <a:r>
              <a:rPr lang="fr-CA" sz="3200" dirty="0" err="1"/>
              <a:t>refers</a:t>
            </a:r>
            <a:r>
              <a:rPr lang="fr-CA" sz="3200" dirty="0"/>
              <a:t> to the </a:t>
            </a:r>
            <a:r>
              <a:rPr lang="fr-CA" sz="3200" dirty="0" err="1"/>
              <a:t>idea</a:t>
            </a:r>
            <a:r>
              <a:rPr lang="fr-CA" sz="3200" dirty="0"/>
              <a:t> of </a:t>
            </a:r>
            <a:r>
              <a:rPr lang="fr-CA" sz="3200" dirty="0" err="1"/>
              <a:t>brokering</a:t>
            </a:r>
            <a:r>
              <a:rPr lang="fr-CA" sz="3200" dirty="0"/>
              <a:t> an agreement </a:t>
            </a:r>
            <a:r>
              <a:rPr lang="fr-CA" sz="3200" dirty="0" err="1"/>
              <a:t>between</a:t>
            </a:r>
            <a:r>
              <a:rPr lang="fr-CA" sz="3200" dirty="0"/>
              <a:t> multiple </a:t>
            </a:r>
            <a:r>
              <a:rPr lang="fr-CA" sz="3200" dirty="0" err="1"/>
              <a:t>sides</a:t>
            </a:r>
            <a:r>
              <a:rPr lang="fr-CA" sz="3200" dirty="0"/>
              <a:t> on a </a:t>
            </a:r>
            <a:r>
              <a:rPr lang="fr-CA" sz="3200" dirty="0" err="1"/>
              <a:t>given</a:t>
            </a:r>
            <a:r>
              <a:rPr lang="fr-CA" sz="3200" dirty="0"/>
              <a:t> issue.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2061625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Politics</a:t>
            </a:r>
            <a:r>
              <a:rPr lang="fr-CA" dirty="0"/>
              <a:t> in the second party system </a:t>
            </a:r>
            <a:r>
              <a:rPr lang="fr-CA" dirty="0" err="1"/>
              <a:t>were</a:t>
            </a:r>
            <a:r>
              <a:rPr lang="fr-CA" dirty="0"/>
              <a:t> not </a:t>
            </a:r>
            <a:r>
              <a:rPr lang="fr-CA" dirty="0" err="1"/>
              <a:t>ideological</a:t>
            </a:r>
            <a:r>
              <a:rPr lang="fr-CA" dirty="0"/>
              <a:t>, but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not </a:t>
            </a:r>
            <a:r>
              <a:rPr lang="fr-CA" dirty="0" err="1"/>
              <a:t>based</a:t>
            </a:r>
            <a:r>
              <a:rPr lang="fr-CA" dirty="0"/>
              <a:t> in patronage </a:t>
            </a:r>
            <a:r>
              <a:rPr lang="fr-CA" dirty="0" err="1"/>
              <a:t>either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revolved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 the </a:t>
            </a:r>
            <a:r>
              <a:rPr lang="fr-CA" dirty="0" err="1"/>
              <a:t>idea</a:t>
            </a:r>
            <a:r>
              <a:rPr lang="fr-CA" dirty="0"/>
              <a:t> of </a:t>
            </a:r>
            <a:r>
              <a:rPr lang="fr-CA" dirty="0" err="1"/>
              <a:t>problem-solving</a:t>
            </a:r>
            <a:r>
              <a:rPr lang="fr-CA" dirty="0"/>
              <a:t> </a:t>
            </a:r>
            <a:r>
              <a:rPr lang="fr-CA" dirty="0" err="1"/>
              <a:t>conflict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groups. </a:t>
            </a:r>
            <a:endParaRPr lang="en-US" dirty="0"/>
          </a:p>
          <a:p>
            <a:endParaRPr lang="fr-CA" dirty="0"/>
          </a:p>
          <a:p>
            <a:r>
              <a:rPr lang="fr-CA" dirty="0"/>
              <a:t>French vs. English</a:t>
            </a:r>
          </a:p>
          <a:p>
            <a:r>
              <a:rPr lang="fr-CA" dirty="0"/>
              <a:t>Rural vs. Urban</a:t>
            </a:r>
          </a:p>
          <a:p>
            <a:r>
              <a:rPr lang="fr-CA" dirty="0"/>
              <a:t>West vs. East</a:t>
            </a:r>
          </a:p>
          <a:p>
            <a:r>
              <a:rPr lang="fr-CA" dirty="0"/>
              <a:t>Class </a:t>
            </a:r>
            <a:r>
              <a:rPr lang="fr-CA" dirty="0" err="1"/>
              <a:t>Conflict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1201039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maintained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advantage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managed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 and </a:t>
            </a:r>
            <a:r>
              <a:rPr lang="fr-CA" dirty="0" err="1"/>
              <a:t>become</a:t>
            </a:r>
            <a:r>
              <a:rPr lang="fr-CA" dirty="0"/>
              <a:t> the « </a:t>
            </a:r>
            <a:r>
              <a:rPr lang="fr-CA" dirty="0" err="1"/>
              <a:t>natural</a:t>
            </a:r>
            <a:r>
              <a:rPr lang="fr-CA" dirty="0"/>
              <a:t> </a:t>
            </a:r>
            <a:r>
              <a:rPr lang="fr-CA" dirty="0" err="1"/>
              <a:t>governing</a:t>
            </a:r>
            <a:r>
              <a:rPr lang="fr-CA" dirty="0"/>
              <a:t> party » over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9075770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7662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Liberal </a:t>
            </a:r>
            <a:r>
              <a:rPr lang="fr-CA" dirty="0" err="1"/>
              <a:t>hold</a:t>
            </a:r>
            <a:r>
              <a:rPr lang="fr-CA" dirty="0"/>
              <a:t> on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lasted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1935 to 1957.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broken</a:t>
            </a:r>
            <a:r>
              <a:rPr lang="fr-CA" dirty="0"/>
              <a:t> by John Diefenbaker.</a:t>
            </a:r>
          </a:p>
          <a:p>
            <a:endParaRPr lang="fr-CA" dirty="0"/>
          </a:p>
          <a:p>
            <a:r>
              <a:rPr lang="fr-CA" dirty="0"/>
              <a:t>He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defeated</a:t>
            </a:r>
            <a:r>
              <a:rPr lang="fr-CA" dirty="0"/>
              <a:t> in 1963. </a:t>
            </a:r>
          </a:p>
          <a:p>
            <a:endParaRPr lang="fr-CA" dirty="0"/>
          </a:p>
          <a:p>
            <a:r>
              <a:rPr lang="fr-CA" dirty="0"/>
              <a:t>This marks the </a:t>
            </a:r>
            <a:r>
              <a:rPr lang="fr-CA" dirty="0" err="1"/>
              <a:t>beginning</a:t>
            </a:r>
            <a:r>
              <a:rPr lang="fr-CA" dirty="0"/>
              <a:t> of the </a:t>
            </a:r>
            <a:r>
              <a:rPr lang="fr-CA" dirty="0" err="1"/>
              <a:t>third</a:t>
            </a:r>
            <a:r>
              <a:rPr lang="fr-CA" dirty="0"/>
              <a:t> party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675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returned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dominant position in the </a:t>
            </a:r>
            <a:r>
              <a:rPr lang="fr-CA" dirty="0" err="1"/>
              <a:t>third</a:t>
            </a:r>
            <a:r>
              <a:rPr lang="fr-CA" dirty="0"/>
              <a:t> party system.</a:t>
            </a:r>
          </a:p>
          <a:p>
            <a:endParaRPr lang="fr-CA" dirty="0"/>
          </a:p>
          <a:p>
            <a:r>
              <a:rPr lang="fr-CA" dirty="0"/>
              <a:t>Lester B Pearson and Pierre-Elliot Trudeau are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defining</a:t>
            </a:r>
            <a:r>
              <a:rPr lang="fr-CA" dirty="0"/>
              <a:t> Prime </a:t>
            </a:r>
            <a:r>
              <a:rPr lang="fr-CA" dirty="0" err="1"/>
              <a:t>ministers</a:t>
            </a:r>
            <a:r>
              <a:rPr lang="fr-CA" dirty="0"/>
              <a:t> of the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CCF </a:t>
            </a:r>
            <a:r>
              <a:rPr lang="fr-CA" dirty="0" err="1"/>
              <a:t>rebranded</a:t>
            </a:r>
            <a:r>
              <a:rPr lang="fr-CA" dirty="0"/>
              <a:t> </a:t>
            </a:r>
            <a:r>
              <a:rPr lang="fr-CA" dirty="0" err="1"/>
              <a:t>itself</a:t>
            </a:r>
            <a:r>
              <a:rPr lang="fr-CA" dirty="0"/>
              <a:t> as the New Democratic Party (NDP). It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took</a:t>
            </a:r>
            <a:r>
              <a:rPr lang="fr-CA" dirty="0"/>
              <a:t> on the </a:t>
            </a:r>
            <a:r>
              <a:rPr lang="fr-CA" dirty="0" err="1"/>
              <a:t>role</a:t>
            </a:r>
            <a:r>
              <a:rPr lang="fr-CA" dirty="0"/>
              <a:t> of </a:t>
            </a:r>
            <a:r>
              <a:rPr lang="fr-CA" dirty="0" err="1"/>
              <a:t>defending</a:t>
            </a:r>
            <a:r>
              <a:rPr lang="fr-CA" dirty="0"/>
              <a:t> </a:t>
            </a:r>
            <a:r>
              <a:rPr lang="fr-CA" dirty="0" err="1"/>
              <a:t>workers</a:t>
            </a:r>
            <a:r>
              <a:rPr lang="fr-CA" dirty="0"/>
              <a:t> in addition to </a:t>
            </a:r>
            <a:r>
              <a:rPr lang="fr-CA" dirty="0" err="1"/>
              <a:t>farmers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6146743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 err="1"/>
              <a:t>Furthermore</a:t>
            </a:r>
            <a:r>
              <a:rPr lang="fr-CA" sz="3600" dirty="0"/>
              <a:t>, </a:t>
            </a:r>
            <a:r>
              <a:rPr lang="fr-CA" sz="3600" dirty="0" err="1"/>
              <a:t>many</a:t>
            </a:r>
            <a:r>
              <a:rPr lang="fr-CA" sz="3600" dirty="0"/>
              <a:t> changes </a:t>
            </a:r>
            <a:r>
              <a:rPr lang="fr-CA" sz="3600" dirty="0" err="1"/>
              <a:t>happened</a:t>
            </a:r>
            <a:r>
              <a:rPr lang="fr-CA" sz="3600" dirty="0"/>
              <a:t> at the time to </a:t>
            </a:r>
            <a:r>
              <a:rPr lang="fr-CA" sz="3600" dirty="0" err="1"/>
              <a:t>electoral</a:t>
            </a:r>
            <a:r>
              <a:rPr lang="fr-CA" sz="3600" dirty="0"/>
              <a:t> </a:t>
            </a:r>
            <a:r>
              <a:rPr lang="fr-CA" sz="3600" dirty="0" err="1"/>
              <a:t>competition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Politics</a:t>
            </a:r>
            <a:r>
              <a:rPr lang="fr-CA" sz="3600" dirty="0"/>
              <a:t> </a:t>
            </a:r>
            <a:r>
              <a:rPr lang="fr-CA" sz="3600" dirty="0" err="1"/>
              <a:t>became</a:t>
            </a:r>
            <a:r>
              <a:rPr lang="fr-CA" sz="3600" dirty="0"/>
              <a:t> more </a:t>
            </a:r>
            <a:r>
              <a:rPr lang="fr-CA" sz="3600" dirty="0" err="1"/>
              <a:t>ideological</a:t>
            </a:r>
            <a:r>
              <a:rPr lang="fr-CA" sz="3600" dirty="0"/>
              <a:t>, </a:t>
            </a:r>
            <a:r>
              <a:rPr lang="fr-CA" sz="3600" dirty="0" err="1"/>
              <a:t>with</a:t>
            </a:r>
            <a:r>
              <a:rPr lang="fr-CA" sz="3600" dirty="0"/>
              <a:t> the structure of </a:t>
            </a:r>
            <a:r>
              <a:rPr lang="fr-CA" sz="3600" dirty="0" err="1"/>
              <a:t>left</a:t>
            </a:r>
            <a:r>
              <a:rPr lang="fr-CA" sz="3600" dirty="0"/>
              <a:t>-right </a:t>
            </a:r>
            <a:r>
              <a:rPr lang="fr-CA" sz="3600" dirty="0" err="1"/>
              <a:t>politics</a:t>
            </a:r>
            <a:r>
              <a:rPr lang="fr-CA" sz="3600" dirty="0"/>
              <a:t> </a:t>
            </a:r>
            <a:r>
              <a:rPr lang="fr-CA" sz="3600" dirty="0" err="1"/>
              <a:t>we</a:t>
            </a:r>
            <a:r>
              <a:rPr lang="fr-CA" sz="3600" dirty="0"/>
              <a:t> are </a:t>
            </a:r>
            <a:r>
              <a:rPr lang="fr-CA" sz="3600" dirty="0" err="1"/>
              <a:t>familiar</a:t>
            </a:r>
            <a:r>
              <a:rPr lang="fr-CA" sz="3600" dirty="0"/>
              <a:t> </a:t>
            </a:r>
            <a:r>
              <a:rPr lang="fr-CA" sz="3600" dirty="0" err="1"/>
              <a:t>with</a:t>
            </a:r>
            <a:r>
              <a:rPr lang="fr-CA" sz="3600" dirty="0"/>
              <a:t> </a:t>
            </a:r>
            <a:r>
              <a:rPr lang="fr-CA" sz="3600" dirty="0" err="1"/>
              <a:t>today</a:t>
            </a:r>
            <a:r>
              <a:rPr lang="fr-CA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910186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Trudeau </a:t>
            </a:r>
            <a:r>
              <a:rPr lang="fr-CA" dirty="0" err="1"/>
              <a:t>developed</a:t>
            </a:r>
            <a:r>
              <a:rPr lang="fr-CA" dirty="0"/>
              <a:t> a national </a:t>
            </a:r>
            <a:r>
              <a:rPr lang="fr-CA" dirty="0" err="1"/>
              <a:t>strategy</a:t>
            </a:r>
            <a:r>
              <a:rPr lang="fr-CA" dirty="0"/>
              <a:t>,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symbols</a:t>
            </a:r>
            <a:r>
              <a:rPr lang="fr-CA" dirty="0"/>
              <a:t> of Canadian </a:t>
            </a:r>
            <a:r>
              <a:rPr lang="fr-CA" dirty="0" err="1"/>
              <a:t>identity</a:t>
            </a:r>
            <a:r>
              <a:rPr lang="fr-CA" dirty="0"/>
              <a:t>. (Charter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, official </a:t>
            </a:r>
            <a:r>
              <a:rPr lang="fr-CA" dirty="0" err="1"/>
              <a:t>bilingualism</a:t>
            </a:r>
            <a:r>
              <a:rPr lang="fr-CA" dirty="0"/>
              <a:t>, </a:t>
            </a:r>
            <a:r>
              <a:rPr lang="fr-CA" dirty="0" err="1"/>
              <a:t>multuculturalism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, the parties </a:t>
            </a:r>
            <a:r>
              <a:rPr lang="fr-CA" dirty="0" err="1"/>
              <a:t>started</a:t>
            </a:r>
            <a:r>
              <a:rPr lang="fr-CA" dirty="0"/>
              <a:t> </a:t>
            </a:r>
            <a:r>
              <a:rPr lang="fr-CA" dirty="0" err="1"/>
              <a:t>appealing</a:t>
            </a:r>
            <a:r>
              <a:rPr lang="fr-CA" dirty="0"/>
              <a:t> to the </a:t>
            </a:r>
            <a:r>
              <a:rPr lang="fr-CA" dirty="0" err="1"/>
              <a:t>whole</a:t>
            </a:r>
            <a:r>
              <a:rPr lang="fr-CA" dirty="0"/>
              <a:t> country at once,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select groups.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</a:t>
            </a:r>
            <a:r>
              <a:rPr lang="fr-CA" dirty="0" err="1"/>
              <a:t>period</a:t>
            </a:r>
            <a:r>
              <a:rPr lang="fr-CA" dirty="0"/>
              <a:t> of </a:t>
            </a:r>
            <a:r>
              <a:rPr lang="fr-CA" dirty="0" err="1"/>
              <a:t>nationalized</a:t>
            </a:r>
            <a:r>
              <a:rPr lang="fr-CA" dirty="0"/>
              <a:t> </a:t>
            </a:r>
            <a:r>
              <a:rPr lang="fr-CA" dirty="0" err="1"/>
              <a:t>campaigning</a:t>
            </a:r>
            <a:r>
              <a:rPr lang="fr-CA" dirty="0"/>
              <a:t> in Canada.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6342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B964-2C62-4863-BB5F-68BDF6D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2635-A182-4C27-9A54-F9ED200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One </a:t>
            </a:r>
            <a:r>
              <a:rPr lang="fr-CA" dirty="0" err="1"/>
              <a:t>reason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nationalization</a:t>
            </a:r>
            <a:r>
              <a:rPr lang="fr-CA" dirty="0"/>
              <a:t> of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campaigns</a:t>
            </a:r>
            <a:r>
              <a:rPr lang="fr-CA" dirty="0"/>
              <a:t> </a:t>
            </a:r>
            <a:r>
              <a:rPr lang="fr-CA" dirty="0" err="1"/>
              <a:t>rests</a:t>
            </a:r>
            <a:r>
              <a:rPr lang="fr-CA" dirty="0"/>
              <a:t> </a:t>
            </a:r>
            <a:r>
              <a:rPr lang="fr-CA" dirty="0" err="1"/>
              <a:t>upon</a:t>
            </a:r>
            <a:r>
              <a:rPr lang="fr-CA" dirty="0"/>
              <a:t> the </a:t>
            </a:r>
            <a:r>
              <a:rPr lang="fr-CA" dirty="0" err="1"/>
              <a:t>emergence</a:t>
            </a:r>
            <a:r>
              <a:rPr lang="fr-CA" dirty="0"/>
              <a:t> of new </a:t>
            </a:r>
            <a:r>
              <a:rPr lang="fr-CA" dirty="0" err="1"/>
              <a:t>technology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Television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would</a:t>
            </a:r>
            <a:r>
              <a:rPr lang="fr-CA" dirty="0"/>
              <a:t> lead to the first </a:t>
            </a:r>
            <a:r>
              <a:rPr lang="fr-CA" dirty="0" err="1"/>
              <a:t>leader’s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have </a:t>
            </a:r>
            <a:r>
              <a:rPr lang="fr-CA" dirty="0" err="1"/>
              <a:t>today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en-US" dirty="0"/>
              <a:t>Also radio, airplanes facilitate national campaigning. Can send a message and visit all regions of the country more easily.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1471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because</a:t>
            </a:r>
            <a:r>
              <a:rPr lang="fr-CA" dirty="0"/>
              <a:t> the parties </a:t>
            </a:r>
            <a:r>
              <a:rPr lang="fr-CA" dirty="0" err="1"/>
              <a:t>tried</a:t>
            </a:r>
            <a:r>
              <a:rPr lang="fr-CA" dirty="0"/>
              <a:t> to </a:t>
            </a:r>
            <a:r>
              <a:rPr lang="fr-CA" dirty="0" err="1"/>
              <a:t>campaign</a:t>
            </a:r>
            <a:r>
              <a:rPr lang="fr-CA" dirty="0"/>
              <a:t> </a:t>
            </a:r>
            <a:r>
              <a:rPr lang="fr-CA" dirty="0" err="1"/>
              <a:t>nationally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succeeded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poorly</a:t>
            </a:r>
            <a:r>
              <a:rPr lang="fr-CA" dirty="0"/>
              <a:t> in the West.</a:t>
            </a:r>
          </a:p>
          <a:p>
            <a:endParaRPr lang="fr-CA" dirty="0"/>
          </a:p>
          <a:p>
            <a:r>
              <a:rPr lang="fr-CA" dirty="0"/>
              <a:t>Conservatives </a:t>
            </a:r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English Canada. </a:t>
            </a:r>
          </a:p>
          <a:p>
            <a:endParaRPr lang="en-US" dirty="0"/>
          </a:p>
          <a:p>
            <a:pPr marL="171450" indent="-171450"/>
            <a:r>
              <a:rPr lang="en-US" dirty="0"/>
              <a:t>Liberals had to get enough support in urban Ontario to win (coupled with their traditional base in Quebec)</a:t>
            </a:r>
          </a:p>
          <a:p>
            <a:pPr marL="171450" indent="-171450"/>
            <a:endParaRPr lang="en-US" dirty="0"/>
          </a:p>
          <a:p>
            <a:pPr marL="171450" indent="-171450"/>
            <a:r>
              <a:rPr lang="en-US" dirty="0"/>
              <a:t>Conservatives struggled in Quebec.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4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whip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an important </a:t>
            </a:r>
            <a:r>
              <a:rPr lang="fr-CA" dirty="0" err="1"/>
              <a:t>role</a:t>
            </a:r>
            <a:r>
              <a:rPr lang="fr-CA" dirty="0"/>
              <a:t> in a </a:t>
            </a:r>
            <a:r>
              <a:rPr lang="fr-CA" dirty="0" err="1"/>
              <a:t>parliamentary</a:t>
            </a:r>
            <a:r>
              <a:rPr lang="fr-CA" dirty="0"/>
              <a:t> group. </a:t>
            </a:r>
          </a:p>
          <a:p>
            <a:endParaRPr lang="fr-CA" dirty="0"/>
          </a:p>
          <a:p>
            <a:r>
              <a:rPr lang="fr-CA" dirty="0"/>
              <a:t>Whips are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internal</a:t>
            </a:r>
            <a:r>
              <a:rPr lang="fr-CA" dirty="0"/>
              <a:t> discipline </a:t>
            </a:r>
            <a:r>
              <a:rPr lang="fr-CA" dirty="0" err="1"/>
              <a:t>within</a:t>
            </a:r>
            <a:r>
              <a:rPr lang="fr-CA" dirty="0"/>
              <a:t> the party.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show up to the House of Commons and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vote the « right » </a:t>
            </a:r>
            <a:r>
              <a:rPr lang="fr-CA" dirty="0" err="1"/>
              <a:t>way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216132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75753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Trudeau’s</a:t>
            </a:r>
            <a:r>
              <a:rPr lang="fr-CA" dirty="0"/>
              <a:t> </a:t>
            </a:r>
            <a:r>
              <a:rPr lang="fr-CA" dirty="0" err="1"/>
              <a:t>departure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 in 1984, Mulroney </a:t>
            </a:r>
            <a:r>
              <a:rPr lang="fr-CA" dirty="0" err="1"/>
              <a:t>led</a:t>
            </a:r>
            <a:r>
              <a:rPr lang="fr-CA" dirty="0"/>
              <a:t> the Conservatives to </a:t>
            </a:r>
            <a:r>
              <a:rPr lang="fr-CA" dirty="0" err="1"/>
              <a:t>victory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Key topics for Mulroney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negotiations</a:t>
            </a:r>
            <a:r>
              <a:rPr lang="fr-CA" dirty="0"/>
              <a:t> and </a:t>
            </a:r>
            <a:r>
              <a:rPr lang="fr-CA" dirty="0" err="1"/>
              <a:t>negotiating</a:t>
            </a:r>
            <a:r>
              <a:rPr lang="fr-CA" dirty="0"/>
              <a:t> a Free Trade Agreement </a:t>
            </a:r>
            <a:r>
              <a:rPr lang="fr-CA" dirty="0" err="1"/>
              <a:t>with</a:t>
            </a:r>
            <a:r>
              <a:rPr lang="fr-CA" dirty="0"/>
              <a:t> the United States. </a:t>
            </a:r>
          </a:p>
          <a:p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 err="1"/>
              <a:t>They</a:t>
            </a:r>
            <a:r>
              <a:rPr lang="fr-CA" dirty="0"/>
              <a:t> won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Quebec’s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, a rare feat for the Conservatives. 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a </a:t>
            </a:r>
            <a:r>
              <a:rPr lang="fr-CA" dirty="0" err="1"/>
              <a:t>risky</a:t>
            </a:r>
            <a:r>
              <a:rPr lang="fr-CA" dirty="0"/>
              <a:t> </a:t>
            </a:r>
            <a:r>
              <a:rPr lang="fr-CA" dirty="0" err="1"/>
              <a:t>gamble</a:t>
            </a:r>
            <a:r>
              <a:rPr lang="fr-CA" dirty="0"/>
              <a:t>, as the coalition </a:t>
            </a:r>
            <a:r>
              <a:rPr lang="fr-CA" dirty="0" err="1"/>
              <a:t>rested</a:t>
            </a:r>
            <a:r>
              <a:rPr lang="fr-CA" dirty="0"/>
              <a:t> on support </a:t>
            </a:r>
            <a:r>
              <a:rPr lang="fr-CA" dirty="0" err="1"/>
              <a:t>from</a:t>
            </a:r>
            <a:r>
              <a:rPr lang="fr-CA" dirty="0"/>
              <a:t> the West and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disagreed</a:t>
            </a:r>
            <a:r>
              <a:rPr lang="fr-CA" dirty="0"/>
              <a:t> on the topic of </a:t>
            </a:r>
            <a:r>
              <a:rPr lang="fr-CA" dirty="0" err="1"/>
              <a:t>Quebec’s</a:t>
            </a:r>
            <a:r>
              <a:rPr lang="fr-CA" dirty="0"/>
              <a:t> place in Canada.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17673640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The first mandate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prepared</a:t>
            </a:r>
            <a:r>
              <a:rPr lang="fr-CA" dirty="0"/>
              <a:t> the </a:t>
            </a:r>
            <a:r>
              <a:rPr lang="fr-CA" dirty="0" err="1"/>
              <a:t>Meech</a:t>
            </a:r>
            <a:r>
              <a:rPr lang="fr-CA" dirty="0"/>
              <a:t> Lake Accord,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</a:t>
            </a:r>
            <a:r>
              <a:rPr lang="fr-CA" dirty="0" err="1"/>
              <a:t>wide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provincial premiers (</a:t>
            </a:r>
            <a:r>
              <a:rPr lang="fr-CA" dirty="0" err="1"/>
              <a:t>including</a:t>
            </a:r>
            <a:r>
              <a:rPr lang="fr-CA" dirty="0"/>
              <a:t> </a:t>
            </a:r>
            <a:r>
              <a:rPr lang="fr-CA" dirty="0" err="1"/>
              <a:t>Quebec’s</a:t>
            </a:r>
            <a:r>
              <a:rPr lang="fr-CA" dirty="0"/>
              <a:t>).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succesfully</a:t>
            </a:r>
            <a:r>
              <a:rPr lang="fr-CA" dirty="0"/>
              <a:t> </a:t>
            </a:r>
            <a:r>
              <a:rPr lang="fr-CA" dirty="0" err="1"/>
              <a:t>negotiated</a:t>
            </a:r>
            <a:r>
              <a:rPr lang="fr-CA" dirty="0"/>
              <a:t> the free </a:t>
            </a:r>
            <a:r>
              <a:rPr lang="fr-CA" dirty="0" err="1"/>
              <a:t>trade</a:t>
            </a:r>
            <a:r>
              <a:rPr lang="fr-CA" dirty="0"/>
              <a:t> agreement </a:t>
            </a:r>
            <a:r>
              <a:rPr lang="fr-CA" dirty="0" err="1"/>
              <a:t>with</a:t>
            </a:r>
            <a:r>
              <a:rPr lang="fr-CA" dirty="0"/>
              <a:t> the U.S. </a:t>
            </a:r>
          </a:p>
          <a:p>
            <a:endParaRPr lang="en-US" dirty="0"/>
          </a:p>
          <a:p>
            <a:r>
              <a:rPr lang="fr-CA" dirty="0"/>
              <a:t>This </a:t>
            </a:r>
            <a:r>
              <a:rPr lang="fr-CA" dirty="0" err="1"/>
              <a:t>paved</a:t>
            </a:r>
            <a:r>
              <a:rPr lang="fr-CA" dirty="0"/>
              <a:t> the </a:t>
            </a:r>
            <a:r>
              <a:rPr lang="fr-CA" dirty="0" err="1"/>
              <a:t>way</a:t>
            </a:r>
            <a:r>
              <a:rPr lang="fr-CA" dirty="0"/>
              <a:t> for a second Conservative </a:t>
            </a:r>
            <a:r>
              <a:rPr lang="fr-CA" dirty="0" err="1"/>
              <a:t>government</a:t>
            </a:r>
            <a:r>
              <a:rPr lang="fr-CA" dirty="0"/>
              <a:t> in 1988, once </a:t>
            </a:r>
            <a:r>
              <a:rPr lang="fr-CA" dirty="0" err="1"/>
              <a:t>again</a:t>
            </a:r>
            <a:r>
              <a:rPr lang="fr-CA" dirty="0"/>
              <a:t> </a:t>
            </a:r>
            <a:r>
              <a:rPr lang="fr-CA" dirty="0" err="1"/>
              <a:t>relying</a:t>
            </a:r>
            <a:r>
              <a:rPr lang="fr-CA" dirty="0"/>
              <a:t> on support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Quebec</a:t>
            </a:r>
            <a:r>
              <a:rPr lang="fr-CA" dirty="0"/>
              <a:t> and the West. </a:t>
            </a:r>
          </a:p>
          <a:p>
            <a:endParaRPr lang="en-US" dirty="0"/>
          </a:p>
          <a:p>
            <a:r>
              <a:rPr lang="en-US" dirty="0"/>
              <a:t>It seemed like the “risky gamble” had paid off. </a:t>
            </a:r>
          </a:p>
        </p:txBody>
      </p:sp>
    </p:spTree>
    <p:extLst>
      <p:ext uri="{BB962C8B-B14F-4D97-AF65-F5344CB8AC3E}">
        <p14:creationId xmlns:p14="http://schemas.microsoft.com/office/powerpoint/2010/main" val="3382858806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success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not last. </a:t>
            </a:r>
          </a:p>
          <a:p>
            <a:endParaRPr lang="fr-CA" dirty="0"/>
          </a:p>
          <a:p>
            <a:r>
              <a:rPr lang="fr-CA" dirty="0"/>
              <a:t>The free </a:t>
            </a:r>
            <a:r>
              <a:rPr lang="fr-CA" dirty="0" err="1"/>
              <a:t>trade</a:t>
            </a:r>
            <a:r>
              <a:rPr lang="fr-CA" dirty="0"/>
              <a:t> agreement </a:t>
            </a:r>
            <a:r>
              <a:rPr lang="fr-CA" dirty="0" err="1"/>
              <a:t>led</a:t>
            </a:r>
            <a:r>
              <a:rPr lang="fr-CA" dirty="0"/>
              <a:t> to </a:t>
            </a:r>
            <a:r>
              <a:rPr lang="fr-CA" dirty="0" err="1"/>
              <a:t>sharp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economic</a:t>
            </a:r>
            <a:r>
              <a:rPr lang="fr-CA" dirty="0"/>
              <a:t> situation of the country </a:t>
            </a:r>
            <a:r>
              <a:rPr lang="fr-CA" dirty="0" err="1"/>
              <a:t>took</a:t>
            </a:r>
            <a:r>
              <a:rPr lang="fr-CA" dirty="0"/>
              <a:t> a </a:t>
            </a:r>
            <a:r>
              <a:rPr lang="fr-CA" dirty="0" err="1"/>
              <a:t>turn</a:t>
            </a:r>
            <a:r>
              <a:rPr lang="fr-CA" dirty="0"/>
              <a:t> for the </a:t>
            </a:r>
            <a:r>
              <a:rPr lang="fr-CA" dirty="0" err="1"/>
              <a:t>worse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Most </a:t>
            </a:r>
            <a:r>
              <a:rPr lang="fr-CA" dirty="0" err="1"/>
              <a:t>importantly</a:t>
            </a:r>
            <a:r>
              <a:rPr lang="fr-CA" dirty="0"/>
              <a:t>, the </a:t>
            </a:r>
            <a:r>
              <a:rPr lang="fr-CA" dirty="0" err="1"/>
              <a:t>constitutional</a:t>
            </a:r>
            <a:r>
              <a:rPr lang="fr-CA" dirty="0"/>
              <a:t> </a:t>
            </a:r>
            <a:r>
              <a:rPr lang="fr-CA" dirty="0" err="1"/>
              <a:t>negotiations</a:t>
            </a:r>
            <a:r>
              <a:rPr lang="fr-CA" dirty="0"/>
              <a:t> (</a:t>
            </a:r>
            <a:r>
              <a:rPr lang="fr-CA" dirty="0" err="1"/>
              <a:t>Meech</a:t>
            </a:r>
            <a:r>
              <a:rPr lang="fr-CA" dirty="0"/>
              <a:t> and Charlottetown)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never</a:t>
            </a:r>
            <a:r>
              <a:rPr lang="fr-CA" dirty="0"/>
              <a:t> </a:t>
            </a:r>
            <a:r>
              <a:rPr lang="fr-CA" dirty="0" err="1"/>
              <a:t>concluded</a:t>
            </a:r>
            <a:r>
              <a:rPr lang="fr-CA" dirty="0"/>
              <a:t> </a:t>
            </a:r>
            <a:r>
              <a:rPr lang="fr-CA" dirty="0" err="1"/>
              <a:t>succesfully</a:t>
            </a:r>
            <a:r>
              <a:rPr lang="fr-CA" dirty="0"/>
              <a:t>.</a:t>
            </a:r>
          </a:p>
          <a:p>
            <a:pPr marL="171450" indent="-171450"/>
            <a:r>
              <a:rPr lang="fr-CA" dirty="0"/>
              <a:t>This </a:t>
            </a:r>
            <a:r>
              <a:rPr lang="fr-CA" dirty="0" err="1"/>
              <a:t>led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to stop </a:t>
            </a:r>
            <a:r>
              <a:rPr lang="fr-CA" dirty="0" err="1"/>
              <a:t>supporting</a:t>
            </a:r>
            <a:r>
              <a:rPr lang="fr-CA" dirty="0"/>
              <a:t> the Conservative Party.</a:t>
            </a:r>
          </a:p>
          <a:p>
            <a:pPr marL="171450" indent="-171450"/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led</a:t>
            </a:r>
            <a:r>
              <a:rPr lang="fr-CA" dirty="0"/>
              <a:t> to the </a:t>
            </a:r>
            <a:r>
              <a:rPr lang="fr-CA" dirty="0" err="1"/>
              <a:t>creation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perspectives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national </a:t>
            </a:r>
            <a:r>
              <a:rPr lang="fr-CA" dirty="0" err="1"/>
              <a:t>ones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87398540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As </a:t>
            </a:r>
            <a:r>
              <a:rPr lang="fr-CA" dirty="0" err="1"/>
              <a:t>seen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, parties in Canada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trying</a:t>
            </a:r>
            <a:r>
              <a:rPr lang="fr-CA" dirty="0"/>
              <a:t> to run </a:t>
            </a:r>
            <a:r>
              <a:rPr lang="fr-CA" dirty="0" err="1"/>
              <a:t>campaigns</a:t>
            </a:r>
            <a:r>
              <a:rPr lang="fr-CA" dirty="0"/>
              <a:t>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promoting</a:t>
            </a:r>
            <a:r>
              <a:rPr lang="fr-CA" dirty="0"/>
              <a:t> national </a:t>
            </a:r>
            <a:r>
              <a:rPr lang="fr-CA" dirty="0" err="1"/>
              <a:t>unity</a:t>
            </a:r>
            <a:r>
              <a:rPr lang="fr-CA" dirty="0"/>
              <a:t> and </a:t>
            </a:r>
            <a:r>
              <a:rPr lang="fr-CA" dirty="0" err="1"/>
              <a:t>brokerage</a:t>
            </a:r>
            <a:r>
              <a:rPr lang="fr-CA" dirty="0"/>
              <a:t>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r>
              <a:rPr lang="fr-CA" dirty="0"/>
              <a:t>Not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for the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appeared</a:t>
            </a:r>
            <a:r>
              <a:rPr lang="fr-CA" dirty="0"/>
              <a:t> in the 1993 </a:t>
            </a:r>
            <a:r>
              <a:rPr lang="fr-CA" dirty="0" err="1"/>
              <a:t>election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Bloc Québécois, a </a:t>
            </a:r>
            <a:r>
              <a:rPr lang="fr-CA" dirty="0" err="1"/>
              <a:t>sovereignist</a:t>
            </a:r>
            <a:r>
              <a:rPr lang="fr-CA" dirty="0"/>
              <a:t> party </a:t>
            </a:r>
            <a:r>
              <a:rPr lang="fr-CA" dirty="0" err="1"/>
              <a:t>with</a:t>
            </a:r>
            <a:r>
              <a:rPr lang="fr-CA" dirty="0"/>
              <a:t> candidates </a:t>
            </a:r>
            <a:r>
              <a:rPr lang="fr-CA" dirty="0" err="1"/>
              <a:t>only</a:t>
            </a:r>
            <a:r>
              <a:rPr lang="fr-CA" dirty="0"/>
              <a:t> in Québec, </a:t>
            </a:r>
            <a:r>
              <a:rPr lang="fr-CA" dirty="0" err="1"/>
              <a:t>said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represent</a:t>
            </a:r>
            <a:r>
              <a:rPr lang="fr-CA" dirty="0"/>
              <a:t> the </a:t>
            </a:r>
            <a:r>
              <a:rPr lang="fr-CA" dirty="0" err="1"/>
              <a:t>interests</a:t>
            </a:r>
            <a:r>
              <a:rPr lang="fr-CA" dirty="0"/>
              <a:t> of Québec in the House of Commons. </a:t>
            </a:r>
          </a:p>
          <a:p>
            <a:endParaRPr lang="fr-CA" dirty="0"/>
          </a:p>
          <a:p>
            <a:r>
              <a:rPr lang="fr-CA" dirty="0"/>
              <a:t>The Reform party </a:t>
            </a:r>
            <a:r>
              <a:rPr lang="fr-CA" dirty="0" err="1"/>
              <a:t>thought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represents</a:t>
            </a:r>
            <a:r>
              <a:rPr lang="fr-CA" dirty="0"/>
              <a:t> the </a:t>
            </a:r>
            <a:r>
              <a:rPr lang="fr-CA" dirty="0" err="1"/>
              <a:t>interests</a:t>
            </a:r>
            <a:r>
              <a:rPr lang="fr-CA" dirty="0"/>
              <a:t> of the West in the House of Commons.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3712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creation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left</a:t>
            </a:r>
            <a:r>
              <a:rPr lang="fr-CA" dirty="0"/>
              <a:t> the Conservative party </a:t>
            </a:r>
            <a:r>
              <a:rPr lang="fr-CA" dirty="0" err="1"/>
              <a:t>without</a:t>
            </a:r>
            <a:r>
              <a:rPr lang="fr-CA" dirty="0"/>
              <a:t> a base.</a:t>
            </a:r>
          </a:p>
          <a:p>
            <a:endParaRPr lang="fr-CA" dirty="0"/>
          </a:p>
          <a:p>
            <a:r>
              <a:rPr lang="fr-CA" dirty="0"/>
              <a:t>In the 1993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went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156 </a:t>
            </a:r>
            <a:r>
              <a:rPr lang="fr-CA" dirty="0" err="1"/>
              <a:t>seats</a:t>
            </a:r>
            <a:r>
              <a:rPr lang="fr-CA" dirty="0"/>
              <a:t> to </a:t>
            </a:r>
            <a:r>
              <a:rPr lang="fr-CA" dirty="0" err="1"/>
              <a:t>only</a:t>
            </a:r>
            <a:r>
              <a:rPr lang="fr-CA" dirty="0"/>
              <a:t> 2! </a:t>
            </a:r>
          </a:p>
          <a:p>
            <a:r>
              <a:rPr lang="fr-CA" dirty="0"/>
              <a:t>The NDP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reduced</a:t>
            </a:r>
            <a:r>
              <a:rPr lang="fr-CA" dirty="0"/>
              <a:t> to 8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r>
              <a:rPr lang="fr-CA" dirty="0"/>
              <a:t>The Bloc Québécois won 54 and the Reform won 53. </a:t>
            </a:r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won 177, in large part </a:t>
            </a:r>
            <a:r>
              <a:rPr lang="fr-CA" dirty="0" err="1"/>
              <a:t>thanks</a:t>
            </a:r>
            <a:r>
              <a:rPr lang="fr-CA" dirty="0"/>
              <a:t> to support in Ontario. </a:t>
            </a:r>
          </a:p>
        </p:txBody>
      </p:sp>
    </p:spTree>
    <p:extLst>
      <p:ext uri="{BB962C8B-B14F-4D97-AF65-F5344CB8AC3E}">
        <p14:creationId xmlns:p14="http://schemas.microsoft.com/office/powerpoint/2010/main" val="468826385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ruled</a:t>
            </a:r>
            <a:r>
              <a:rPr lang="fr-CA" dirty="0"/>
              <a:t> for over a </a:t>
            </a:r>
            <a:r>
              <a:rPr lang="fr-CA" dirty="0" err="1"/>
              <a:t>decade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1993.</a:t>
            </a:r>
          </a:p>
          <a:p>
            <a:endParaRPr lang="fr-CA" dirty="0"/>
          </a:p>
          <a:p>
            <a:r>
              <a:rPr lang="fr-CA" dirty="0"/>
              <a:t>The right-</a:t>
            </a:r>
            <a:r>
              <a:rPr lang="fr-CA" dirty="0" err="1"/>
              <a:t>wing</a:t>
            </a:r>
            <a:r>
              <a:rPr lang="fr-CA" dirty="0"/>
              <a:t> parties (Conservative and Reform/Alliance) </a:t>
            </a:r>
            <a:r>
              <a:rPr lang="fr-CA" dirty="0" err="1"/>
              <a:t>realized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division of right-</a:t>
            </a:r>
            <a:r>
              <a:rPr lang="fr-CA" dirty="0" err="1"/>
              <a:t>wing</a:t>
            </a:r>
            <a:r>
              <a:rPr lang="fr-CA" dirty="0"/>
              <a:t> votes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parties </a:t>
            </a:r>
            <a:r>
              <a:rPr lang="fr-CA" dirty="0" err="1"/>
              <a:t>was</a:t>
            </a:r>
            <a:r>
              <a:rPr lang="fr-CA" dirty="0"/>
              <a:t> a </a:t>
            </a:r>
            <a:r>
              <a:rPr lang="fr-CA" dirty="0" err="1"/>
              <a:t>problem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merged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the new Conservative Party of Canada, of </a:t>
            </a:r>
            <a:r>
              <a:rPr lang="fr-CA" dirty="0" err="1"/>
              <a:t>which</a:t>
            </a:r>
            <a:r>
              <a:rPr lang="fr-CA" dirty="0"/>
              <a:t> Stephen Harper </a:t>
            </a:r>
            <a:r>
              <a:rPr lang="fr-CA" dirty="0" err="1"/>
              <a:t>became</a:t>
            </a:r>
            <a:r>
              <a:rPr lang="fr-CA" dirty="0"/>
              <a:t> the first leader. (2003)</a:t>
            </a:r>
          </a:p>
          <a:p>
            <a:endParaRPr lang="fr-CA" dirty="0"/>
          </a:p>
          <a:p>
            <a:r>
              <a:rPr lang="fr-CA" dirty="0"/>
              <a:t>The Conservative Party won in 2006.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627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Bloc Québécois </a:t>
            </a:r>
            <a:r>
              <a:rPr lang="fr-CA" dirty="0" err="1"/>
              <a:t>remained</a:t>
            </a:r>
            <a:r>
              <a:rPr lang="fr-CA" dirty="0"/>
              <a:t> </a:t>
            </a:r>
            <a:r>
              <a:rPr lang="fr-CA" dirty="0" err="1"/>
              <a:t>relatively</a:t>
            </a:r>
            <a:r>
              <a:rPr lang="fr-CA" dirty="0"/>
              <a:t>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time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lost</a:t>
            </a:r>
            <a:r>
              <a:rPr lang="fr-CA" dirty="0"/>
              <a:t> </a:t>
            </a:r>
            <a:r>
              <a:rPr lang="fr-CA" dirty="0" err="1"/>
              <a:t>steam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1993, but </a:t>
            </a:r>
            <a:r>
              <a:rPr lang="fr-CA" dirty="0" err="1"/>
              <a:t>regained</a:t>
            </a:r>
            <a:r>
              <a:rPr lang="fr-CA" dirty="0"/>
              <a:t> a lot of support </a:t>
            </a:r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sponsorship</a:t>
            </a:r>
            <a:r>
              <a:rPr lang="fr-CA" dirty="0"/>
              <a:t> </a:t>
            </a:r>
            <a:r>
              <a:rPr lang="fr-CA" dirty="0" err="1"/>
              <a:t>scandal</a:t>
            </a:r>
            <a:r>
              <a:rPr lang="fr-CA" dirty="0"/>
              <a:t> (2004 </a:t>
            </a:r>
            <a:r>
              <a:rPr lang="fr-CA" dirty="0" err="1"/>
              <a:t>election</a:t>
            </a:r>
            <a:r>
              <a:rPr lang="fr-CA" dirty="0"/>
              <a:t>). </a:t>
            </a:r>
          </a:p>
          <a:p>
            <a:endParaRPr lang="fr-CA" dirty="0"/>
          </a:p>
          <a:p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manage to </a:t>
            </a:r>
            <a:r>
              <a:rPr lang="fr-CA" dirty="0" err="1"/>
              <a:t>maintain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level</a:t>
            </a:r>
            <a:r>
              <a:rPr lang="fr-CA" dirty="0"/>
              <a:t> of support </a:t>
            </a:r>
            <a:r>
              <a:rPr lang="fr-CA" dirty="0" err="1"/>
              <a:t>during</a:t>
            </a:r>
            <a:r>
              <a:rPr lang="fr-CA" dirty="0"/>
              <a:t> the time Harper </a:t>
            </a:r>
            <a:r>
              <a:rPr lang="fr-CA" dirty="0" err="1"/>
              <a:t>spent</a:t>
            </a:r>
            <a:r>
              <a:rPr lang="fr-CA" dirty="0"/>
              <a:t> in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came back </a:t>
            </a:r>
            <a:r>
              <a:rPr lang="fr-CA" dirty="0" err="1"/>
              <a:t>with</a:t>
            </a:r>
            <a:r>
              <a:rPr lang="fr-CA" dirty="0"/>
              <a:t> 32 </a:t>
            </a:r>
            <a:r>
              <a:rPr lang="fr-CA" dirty="0" err="1"/>
              <a:t>seats</a:t>
            </a:r>
            <a:r>
              <a:rPr lang="fr-CA" dirty="0"/>
              <a:t> in 2019. </a:t>
            </a:r>
          </a:p>
        </p:txBody>
      </p:sp>
    </p:spTree>
    <p:extLst>
      <p:ext uri="{BB962C8B-B14F-4D97-AF65-F5344CB8AC3E}">
        <p14:creationId xmlns:p14="http://schemas.microsoft.com/office/powerpoint/2010/main" val="4104303474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Party </a:t>
            </a:r>
            <a:r>
              <a:rPr lang="fr-CA" dirty="0" err="1"/>
              <a:t>Systems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53938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Political parties are institutions that have many roles in Canada. </a:t>
            </a:r>
          </a:p>
          <a:p>
            <a:endParaRPr lang="en-US" sz="3200" dirty="0"/>
          </a:p>
          <a:p>
            <a:r>
              <a:rPr lang="en-US" sz="3200" dirty="0"/>
              <a:t>They play a role in parliamentary representation.</a:t>
            </a:r>
          </a:p>
          <a:p>
            <a:endParaRPr lang="en-US" sz="3200" dirty="0"/>
          </a:p>
          <a:p>
            <a:r>
              <a:rPr lang="en-US" sz="3200" dirty="0"/>
              <a:t>They are responsible for ensuring the link between the electorate and the governance of Canada. </a:t>
            </a:r>
          </a:p>
        </p:txBody>
      </p:sp>
    </p:spTree>
    <p:extLst>
      <p:ext uri="{BB962C8B-B14F-4D97-AF65-F5344CB8AC3E}">
        <p14:creationId xmlns:p14="http://schemas.microsoft.com/office/powerpoint/2010/main" val="3508067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0ABB-B711-4C37-A144-F6349AC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Important </a:t>
            </a:r>
            <a:r>
              <a:rPr lang="fr-CA" dirty="0" err="1"/>
              <a:t>Roles</a:t>
            </a:r>
            <a:r>
              <a:rPr lang="fr-CA" dirty="0"/>
              <a:t> in the House of Commons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85E7-6AFE-47E2-85CF-ADBD0FA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75916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Party membership in Canada is fairly low. (1-2% of the public)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This is despite the fact that parties can include members who are not voters (noncitizens, people under 18). </a:t>
            </a:r>
          </a:p>
          <a:p>
            <a:pPr marL="0" indent="0">
              <a:buNone/>
            </a:pPr>
            <a:endParaRPr lang="en-US" dirty="0"/>
          </a:p>
          <a:p>
            <a:r>
              <a:rPr lang="fr-CA" dirty="0"/>
              <a:t>Certain groups are </a:t>
            </a:r>
            <a:r>
              <a:rPr lang="fr-CA" dirty="0" err="1"/>
              <a:t>overrepresented</a:t>
            </a:r>
            <a:r>
              <a:rPr lang="fr-CA" dirty="0"/>
              <a:t>. (</a:t>
            </a:r>
            <a:r>
              <a:rPr lang="fr-CA" dirty="0" err="1"/>
              <a:t>whites</a:t>
            </a:r>
            <a:r>
              <a:rPr lang="fr-CA" dirty="0"/>
              <a:t>, men, </a:t>
            </a:r>
            <a:r>
              <a:rPr lang="fr-CA" dirty="0" err="1"/>
              <a:t>older</a:t>
            </a:r>
            <a:r>
              <a:rPr lang="fr-CA" dirty="0"/>
              <a:t> people, </a:t>
            </a:r>
            <a:r>
              <a:rPr lang="fr-CA" dirty="0" err="1"/>
              <a:t>wealthier</a:t>
            </a:r>
            <a:r>
              <a:rPr lang="fr-CA" dirty="0"/>
              <a:t> people)</a:t>
            </a:r>
          </a:p>
          <a:p>
            <a:endParaRPr lang="fr-CA" dirty="0"/>
          </a:p>
          <a:p>
            <a:r>
              <a:rPr lang="fr-CA" dirty="0"/>
              <a:t>Parties do </a:t>
            </a:r>
            <a:r>
              <a:rPr lang="fr-CA" dirty="0" err="1"/>
              <a:t>try</a:t>
            </a:r>
            <a:r>
              <a:rPr lang="fr-CA" dirty="0"/>
              <a:t> to change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fact</a:t>
            </a:r>
            <a:r>
              <a:rPr lang="fr-CA" dirty="0"/>
              <a:t>, by </a:t>
            </a:r>
            <a:r>
              <a:rPr lang="fr-CA" dirty="0" err="1"/>
              <a:t>creating</a:t>
            </a:r>
            <a:r>
              <a:rPr lang="fr-CA" dirty="0"/>
              <a:t> commissions and clubs </a:t>
            </a:r>
            <a:r>
              <a:rPr lang="fr-CA" dirty="0" err="1"/>
              <a:t>targeting</a:t>
            </a:r>
            <a:r>
              <a:rPr lang="fr-CA" dirty="0"/>
              <a:t> </a:t>
            </a:r>
            <a:r>
              <a:rPr lang="fr-CA" dirty="0" err="1"/>
              <a:t>underrepresented</a:t>
            </a:r>
            <a:r>
              <a:rPr lang="fr-CA" dirty="0"/>
              <a:t> groups.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323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There are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 </a:t>
            </a:r>
            <a:r>
              <a:rPr lang="fr-CA" dirty="0" err="1"/>
              <a:t>limiting</a:t>
            </a:r>
            <a:r>
              <a:rPr lang="fr-CA" dirty="0"/>
              <a:t> how parties are </a:t>
            </a:r>
            <a:r>
              <a:rPr lang="fr-CA" dirty="0" err="1"/>
              <a:t>financed</a:t>
            </a:r>
            <a:r>
              <a:rPr lang="fr-CA" dirty="0"/>
              <a:t> in Canada.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introduced</a:t>
            </a:r>
            <a:r>
              <a:rPr lang="fr-CA" dirty="0"/>
              <a:t> in the 1974 </a:t>
            </a:r>
            <a:r>
              <a:rPr lang="fr-CA" dirty="0" err="1"/>
              <a:t>Elections</a:t>
            </a:r>
            <a:r>
              <a:rPr lang="fr-CA" dirty="0"/>
              <a:t> </a:t>
            </a:r>
            <a:r>
              <a:rPr lang="fr-CA" dirty="0" err="1"/>
              <a:t>Expenses</a:t>
            </a:r>
            <a:r>
              <a:rPr lang="fr-CA" dirty="0"/>
              <a:t> </a:t>
            </a:r>
            <a:r>
              <a:rPr lang="fr-CA" dirty="0" err="1"/>
              <a:t>Act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encouraged</a:t>
            </a:r>
            <a:r>
              <a:rPr lang="fr-CA" dirty="0"/>
              <a:t> donations and </a:t>
            </a:r>
            <a:r>
              <a:rPr lang="fr-CA" dirty="0" err="1"/>
              <a:t>encouraged</a:t>
            </a:r>
            <a:r>
              <a:rPr lang="fr-CA" dirty="0"/>
              <a:t> parties to </a:t>
            </a:r>
            <a:r>
              <a:rPr lang="fr-CA" dirty="0" err="1"/>
              <a:t>maintain</a:t>
            </a:r>
            <a:r>
              <a:rPr lang="fr-CA" dirty="0"/>
              <a:t> contact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in-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ensured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</a:t>
            </a:r>
            <a:r>
              <a:rPr lang="fr-CA" dirty="0" err="1"/>
              <a:t>transparency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06085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2003, PM Jean Chrétien </a:t>
            </a:r>
            <a:r>
              <a:rPr lang="fr-CA" dirty="0" err="1"/>
              <a:t>adopted</a:t>
            </a:r>
            <a:r>
              <a:rPr lang="fr-CA" dirty="0"/>
              <a:t> a </a:t>
            </a:r>
            <a:r>
              <a:rPr lang="fr-CA" dirty="0" err="1"/>
              <a:t>law</a:t>
            </a:r>
            <a:r>
              <a:rPr lang="fr-CA" dirty="0"/>
              <a:t> </a:t>
            </a:r>
            <a:r>
              <a:rPr lang="fr-CA" dirty="0" err="1"/>
              <a:t>making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illegal</a:t>
            </a:r>
            <a:r>
              <a:rPr lang="fr-CA" dirty="0"/>
              <a:t> for corporations and unions to </a:t>
            </a:r>
            <a:r>
              <a:rPr lang="fr-CA" dirty="0" err="1"/>
              <a:t>donate</a:t>
            </a:r>
            <a:r>
              <a:rPr lang="fr-CA" dirty="0"/>
              <a:t> to </a:t>
            </a:r>
            <a:r>
              <a:rPr lang="fr-CA" dirty="0" err="1"/>
              <a:t>political</a:t>
            </a:r>
            <a:r>
              <a:rPr lang="fr-CA" dirty="0"/>
              <a:t> parties. </a:t>
            </a:r>
          </a:p>
          <a:p>
            <a:endParaRPr lang="fr-CA" dirty="0"/>
          </a:p>
          <a:p>
            <a:pPr marL="171450" indent="-171450"/>
            <a:r>
              <a:rPr lang="fr-CA" dirty="0"/>
              <a:t>The maximum donation </a:t>
            </a:r>
            <a:r>
              <a:rPr lang="fr-CA" dirty="0" err="1"/>
              <a:t>was</a:t>
            </a:r>
            <a:r>
              <a:rPr lang="fr-CA" dirty="0"/>
              <a:t> set at 5000$ by PM Chrétien.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It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 </a:t>
            </a:r>
            <a:r>
              <a:rPr lang="fr-CA" dirty="0" err="1"/>
              <a:t>reduced</a:t>
            </a:r>
            <a:r>
              <a:rPr lang="fr-CA" dirty="0"/>
              <a:t> </a:t>
            </a:r>
            <a:r>
              <a:rPr lang="fr-CA" dirty="0" err="1"/>
              <a:t>further</a:t>
            </a:r>
            <a:r>
              <a:rPr lang="fr-CA" dirty="0"/>
              <a:t> by PM Harper, and </a:t>
            </a:r>
            <a:r>
              <a:rPr lang="fr-CA" dirty="0" err="1"/>
              <a:t>now</a:t>
            </a:r>
            <a:r>
              <a:rPr lang="fr-CA" dirty="0"/>
              <a:t> stands at about 1575$ per party. </a:t>
            </a:r>
          </a:p>
        </p:txBody>
      </p:sp>
    </p:spTree>
    <p:extLst>
      <p:ext uri="{BB962C8B-B14F-4D97-AF65-F5344CB8AC3E}">
        <p14:creationId xmlns:p14="http://schemas.microsoft.com/office/powerpoint/2010/main" val="1693895101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0970-E0D7-468D-AC77-87632B10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46D0-CF4A-44CA-AA43-12223837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provincial politics, rules vary per province. </a:t>
            </a:r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53E826-D2BA-4BF1-BBE4-13F42BA4972E}"/>
              </a:ext>
            </a:extLst>
          </p:cNvPr>
          <p:cNvGraphicFramePr>
            <a:graphicFrameLocks/>
          </p:cNvGraphicFramePr>
          <p:nvPr/>
        </p:nvGraphicFramePr>
        <p:xfrm>
          <a:off x="2572422" y="2552252"/>
          <a:ext cx="7047155" cy="3940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0679962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Party </a:t>
            </a:r>
            <a:r>
              <a:rPr lang="fr-CA" dirty="0" err="1"/>
              <a:t>activities</a:t>
            </a:r>
            <a:r>
              <a:rPr lang="fr-CA" dirty="0"/>
              <a:t> tend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busy</a:t>
            </a:r>
            <a:r>
              <a:rPr lang="fr-CA" dirty="0"/>
              <a:t> </a:t>
            </a:r>
            <a:r>
              <a:rPr lang="fr-CA" dirty="0" err="1"/>
              <a:t>around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 time.</a:t>
            </a:r>
          </a:p>
          <a:p>
            <a:endParaRPr lang="fr-CA" dirty="0"/>
          </a:p>
          <a:p>
            <a:r>
              <a:rPr lang="fr-CA" dirty="0" err="1"/>
              <a:t>Things</a:t>
            </a:r>
            <a:r>
              <a:rPr lang="fr-CA" dirty="0"/>
              <a:t> are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busy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like to have </a:t>
            </a:r>
            <a:r>
              <a:rPr lang="fr-CA" dirty="0" err="1"/>
              <a:t>greater</a:t>
            </a:r>
            <a:r>
              <a:rPr lang="fr-CA" dirty="0"/>
              <a:t> influence in the party, </a:t>
            </a:r>
            <a:r>
              <a:rPr lang="fr-CA" dirty="0" err="1"/>
              <a:t>especially</a:t>
            </a:r>
            <a:r>
              <a:rPr lang="fr-CA" dirty="0"/>
              <a:t> </a:t>
            </a:r>
            <a:r>
              <a:rPr lang="fr-CA" dirty="0" err="1"/>
              <a:t>regarding</a:t>
            </a:r>
            <a:r>
              <a:rPr lang="fr-CA" dirty="0"/>
              <a:t> the </a:t>
            </a:r>
            <a:r>
              <a:rPr lang="fr-CA" dirty="0" err="1"/>
              <a:t>creation</a:t>
            </a:r>
            <a:r>
              <a:rPr lang="fr-CA" dirty="0"/>
              <a:t> of party </a:t>
            </a:r>
            <a:r>
              <a:rPr lang="fr-CA" dirty="0" err="1"/>
              <a:t>policy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49462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</a:t>
            </a:r>
            <a:r>
              <a:rPr lang="fr-CA" dirty="0" err="1"/>
              <a:t>choice</a:t>
            </a:r>
            <a:r>
              <a:rPr lang="fr-CA" dirty="0"/>
              <a:t> of local candidates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largely</a:t>
            </a:r>
            <a:r>
              <a:rPr lang="fr-CA" dirty="0"/>
              <a:t> </a:t>
            </a:r>
            <a:r>
              <a:rPr lang="fr-CA" dirty="0" err="1"/>
              <a:t>left</a:t>
            </a:r>
            <a:r>
              <a:rPr lang="fr-CA" dirty="0"/>
              <a:t> to the </a:t>
            </a:r>
            <a:r>
              <a:rPr lang="fr-CA" dirty="0" err="1"/>
              <a:t>choice</a:t>
            </a:r>
            <a:r>
              <a:rPr lang="fr-CA" dirty="0"/>
              <a:t> of the </a:t>
            </a:r>
            <a:r>
              <a:rPr lang="fr-CA" dirty="0" err="1"/>
              <a:t>members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Party leaders have the </a:t>
            </a:r>
            <a:r>
              <a:rPr lang="fr-CA" dirty="0" err="1"/>
              <a:t>ability</a:t>
            </a:r>
            <a:r>
              <a:rPr lang="fr-CA" dirty="0"/>
              <a:t> to veto a candidate, but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rarely</a:t>
            </a:r>
            <a:r>
              <a:rPr lang="fr-CA" dirty="0"/>
              <a:t> use </a:t>
            </a:r>
            <a:r>
              <a:rPr lang="fr-CA" dirty="0" err="1"/>
              <a:t>it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impose </a:t>
            </a:r>
            <a:r>
              <a:rPr lang="fr-CA" dirty="0" err="1"/>
              <a:t>their</a:t>
            </a:r>
            <a:r>
              <a:rPr lang="fr-CA" dirty="0"/>
              <a:t> candidate if </a:t>
            </a:r>
            <a:r>
              <a:rPr lang="fr-CA" dirty="0" err="1"/>
              <a:t>they</a:t>
            </a:r>
            <a:r>
              <a:rPr lang="fr-CA" dirty="0"/>
              <a:t> have a star candidate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think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a good </a:t>
            </a:r>
            <a:r>
              <a:rPr lang="fr-CA" dirty="0" err="1"/>
              <a:t>minister</a:t>
            </a:r>
            <a:r>
              <a:rPr lang="fr-CA" dirty="0"/>
              <a:t>, for instance. </a:t>
            </a:r>
          </a:p>
        </p:txBody>
      </p:sp>
    </p:spTree>
    <p:extLst>
      <p:ext uri="{BB962C8B-B14F-4D97-AF65-F5344CB8AC3E}">
        <p14:creationId xmlns:p14="http://schemas.microsoft.com/office/powerpoint/2010/main" val="1771483640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selection</a:t>
            </a:r>
            <a:r>
              <a:rPr lang="fr-CA" dirty="0"/>
              <a:t> of party leaders has </a:t>
            </a:r>
            <a:r>
              <a:rPr lang="fr-CA" dirty="0" err="1"/>
              <a:t>become</a:t>
            </a:r>
            <a:r>
              <a:rPr lang="fr-CA" dirty="0"/>
              <a:t> more open </a:t>
            </a:r>
            <a:r>
              <a:rPr lang="fr-CA" dirty="0" err="1"/>
              <a:t>with</a:t>
            </a:r>
            <a:r>
              <a:rPr lang="fr-CA" dirty="0"/>
              <a:t> time. </a:t>
            </a:r>
          </a:p>
          <a:p>
            <a:endParaRPr lang="fr-CA" dirty="0"/>
          </a:p>
          <a:p>
            <a:r>
              <a:rPr lang="fr-CA" dirty="0" err="1"/>
              <a:t>Initially</a:t>
            </a:r>
            <a:r>
              <a:rPr lang="fr-CA" dirty="0"/>
              <a:t>, leaders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selected</a:t>
            </a:r>
            <a:r>
              <a:rPr lang="fr-CA" dirty="0"/>
              <a:t> by a </a:t>
            </a:r>
            <a:r>
              <a:rPr lang="fr-CA" dirty="0" err="1"/>
              <a:t>small</a:t>
            </a:r>
            <a:r>
              <a:rPr lang="fr-CA" dirty="0"/>
              <a:t> group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included</a:t>
            </a:r>
            <a:r>
              <a:rPr lang="fr-CA" dirty="0"/>
              <a:t> </a:t>
            </a:r>
            <a:r>
              <a:rPr lang="fr-CA" dirty="0" err="1"/>
              <a:t>parliamentarians</a:t>
            </a:r>
            <a:r>
              <a:rPr lang="fr-CA" dirty="0"/>
              <a:t> and party </a:t>
            </a:r>
            <a:r>
              <a:rPr lang="fr-CA" dirty="0" err="1"/>
              <a:t>insiders</a:t>
            </a:r>
            <a:r>
              <a:rPr lang="fr-CA" dirty="0"/>
              <a:t>. There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influence </a:t>
            </a:r>
            <a:r>
              <a:rPr lang="fr-CA" dirty="0" err="1"/>
              <a:t>from</a:t>
            </a:r>
            <a:r>
              <a:rPr lang="fr-CA" dirty="0"/>
              <a:t> the party </a:t>
            </a:r>
            <a:r>
              <a:rPr lang="fr-CA" dirty="0" err="1"/>
              <a:t>members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The 1960s </a:t>
            </a:r>
            <a:r>
              <a:rPr lang="fr-CA" dirty="0" err="1"/>
              <a:t>saw</a:t>
            </a:r>
            <a:r>
              <a:rPr lang="fr-CA" dirty="0"/>
              <a:t> the </a:t>
            </a:r>
            <a:r>
              <a:rPr lang="fr-CA" dirty="0" err="1"/>
              <a:t>beginning</a:t>
            </a:r>
            <a:r>
              <a:rPr lang="fr-CA" dirty="0"/>
              <a:t> of large </a:t>
            </a:r>
            <a:r>
              <a:rPr lang="fr-CA" dirty="0" err="1"/>
              <a:t>delegate</a:t>
            </a:r>
            <a:r>
              <a:rPr lang="fr-CA" dirty="0"/>
              <a:t> conventions.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25261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With</a:t>
            </a:r>
            <a:r>
              <a:rPr lang="fr-CA" dirty="0"/>
              <a:t> time, </a:t>
            </a:r>
            <a:r>
              <a:rPr lang="fr-CA" dirty="0" err="1"/>
              <a:t>even</a:t>
            </a:r>
            <a:r>
              <a:rPr lang="fr-CA" dirty="0"/>
              <a:t> </a:t>
            </a:r>
            <a:r>
              <a:rPr lang="fr-CA" dirty="0" err="1"/>
              <a:t>delegate</a:t>
            </a:r>
            <a:r>
              <a:rPr lang="fr-CA" dirty="0"/>
              <a:t> conventions </a:t>
            </a:r>
            <a:r>
              <a:rPr lang="fr-CA" dirty="0" err="1"/>
              <a:t>seemed</a:t>
            </a:r>
            <a:r>
              <a:rPr lang="fr-CA" dirty="0"/>
              <a:t> </a:t>
            </a:r>
            <a:r>
              <a:rPr lang="fr-CA" dirty="0" err="1"/>
              <a:t>too</a:t>
            </a:r>
            <a:r>
              <a:rPr lang="fr-CA" dirty="0"/>
              <a:t> restrictive.</a:t>
            </a:r>
          </a:p>
          <a:p>
            <a:endParaRPr lang="fr-CA" dirty="0"/>
          </a:p>
          <a:p>
            <a:r>
              <a:rPr lang="fr-CA" dirty="0"/>
              <a:t>The first parties to change the model </a:t>
            </a:r>
            <a:r>
              <a:rPr lang="fr-CA" dirty="0" err="1"/>
              <a:t>federally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the Reform Party and the Bloc Québécois.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adopted</a:t>
            </a:r>
            <a:r>
              <a:rPr lang="fr-CA" dirty="0"/>
              <a:t> </a:t>
            </a:r>
            <a:r>
              <a:rPr lang="fr-CA" dirty="0" err="1"/>
              <a:t>models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all party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cast</a:t>
            </a:r>
            <a:r>
              <a:rPr lang="fr-CA" dirty="0"/>
              <a:t> a vote for the leader.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other</a:t>
            </a:r>
            <a:r>
              <a:rPr lang="fr-CA" dirty="0"/>
              <a:t> parties </a:t>
            </a:r>
            <a:r>
              <a:rPr lang="fr-CA" dirty="0" err="1"/>
              <a:t>had</a:t>
            </a:r>
            <a:r>
              <a:rPr lang="fr-CA" dirty="0"/>
              <a:t> to follow </a:t>
            </a:r>
            <a:r>
              <a:rPr lang="fr-CA" dirty="0" err="1"/>
              <a:t>because</a:t>
            </a:r>
            <a:r>
              <a:rPr lang="fr-CA" dirty="0"/>
              <a:t> of pressure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680907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NDP </a:t>
            </a:r>
            <a:r>
              <a:rPr lang="fr-CA" dirty="0" err="1"/>
              <a:t>follows</a:t>
            </a:r>
            <a:r>
              <a:rPr lang="fr-CA" dirty="0"/>
              <a:t> a direct model of one-</a:t>
            </a:r>
            <a:r>
              <a:rPr lang="fr-CA" dirty="0" err="1"/>
              <a:t>member</a:t>
            </a:r>
            <a:r>
              <a:rPr lang="fr-CA" dirty="0"/>
              <a:t>, one-vote. </a:t>
            </a:r>
          </a:p>
          <a:p>
            <a:endParaRPr lang="fr-CA" dirty="0"/>
          </a:p>
          <a:p>
            <a:r>
              <a:rPr lang="fr-CA" dirty="0"/>
              <a:t>The Conservative Party has </a:t>
            </a:r>
            <a:r>
              <a:rPr lang="fr-CA" dirty="0" err="1"/>
              <a:t>adopted</a:t>
            </a:r>
            <a:r>
              <a:rPr lang="fr-CA" dirty="0"/>
              <a:t> a system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votes are </a:t>
            </a:r>
            <a:r>
              <a:rPr lang="fr-CA" dirty="0" err="1"/>
              <a:t>weighed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constituency</a:t>
            </a:r>
            <a:r>
              <a:rPr lang="fr-CA" dirty="0"/>
              <a:t> has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Finally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adopted</a:t>
            </a:r>
            <a:r>
              <a:rPr lang="fr-CA" dirty="0"/>
              <a:t> a system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even</a:t>
            </a:r>
            <a:r>
              <a:rPr lang="fr-CA" dirty="0"/>
              <a:t> non-</a:t>
            </a:r>
            <a:r>
              <a:rPr lang="fr-CA" dirty="0" err="1"/>
              <a:t>members</a:t>
            </a:r>
            <a:r>
              <a:rPr lang="fr-CA" dirty="0"/>
              <a:t> can vote as « </a:t>
            </a:r>
            <a:r>
              <a:rPr lang="fr-CA" dirty="0" err="1"/>
              <a:t>sympathizers</a:t>
            </a:r>
            <a:r>
              <a:rPr lang="fr-CA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871245018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13F8-79DA-4EE3-913B-61D922ED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parties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1A08-F6EC-49E2-B437-A095C10C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56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92E4-EEEC-4A31-9201-FE94CB8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HoC</a:t>
            </a:r>
            <a:r>
              <a:rPr lang="fr-CA" dirty="0"/>
              <a:t>: The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0153-C6CD-41CD-9546-1D426262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Question </a:t>
            </a:r>
            <a:r>
              <a:rPr lang="fr-CA" dirty="0" err="1"/>
              <a:t>Period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MP </a:t>
            </a:r>
            <a:r>
              <a:rPr lang="fr-CA" dirty="0" err="1"/>
              <a:t>Affairs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Affairs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Caucus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65783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order</a:t>
            </a:r>
            <a:r>
              <a:rPr lang="fr-CA" dirty="0"/>
              <a:t> to </a:t>
            </a:r>
            <a:r>
              <a:rPr lang="fr-CA" dirty="0" err="1"/>
              <a:t>function</a:t>
            </a:r>
            <a:r>
              <a:rPr lang="fr-CA" dirty="0"/>
              <a:t>, </a:t>
            </a:r>
            <a:r>
              <a:rPr lang="fr-CA" dirty="0" err="1"/>
              <a:t>political</a:t>
            </a:r>
            <a:r>
              <a:rPr lang="fr-CA" dirty="0"/>
              <a:t> parties </a:t>
            </a:r>
            <a:r>
              <a:rPr lang="fr-CA" dirty="0" err="1"/>
              <a:t>need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support. </a:t>
            </a:r>
          </a:p>
          <a:p>
            <a:r>
              <a:rPr lang="fr-CA" dirty="0" err="1"/>
              <a:t>We</a:t>
            </a:r>
            <a:r>
              <a:rPr lang="fr-CA" dirty="0"/>
              <a:t> are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going</a:t>
            </a:r>
            <a:r>
              <a:rPr lang="fr-CA" dirty="0"/>
              <a:t> to </a:t>
            </a:r>
            <a:r>
              <a:rPr lang="fr-CA" dirty="0" err="1"/>
              <a:t>conclude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an </a:t>
            </a:r>
            <a:r>
              <a:rPr lang="fr-CA" dirty="0" err="1"/>
              <a:t>overview</a:t>
            </a:r>
            <a:r>
              <a:rPr lang="fr-CA" dirty="0"/>
              <a:t> of </a:t>
            </a:r>
            <a:r>
              <a:rPr lang="fr-CA" dirty="0" err="1"/>
              <a:t>voters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How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Canadians</a:t>
            </a:r>
            <a:r>
              <a:rPr lang="fr-CA" dirty="0"/>
              <a:t> vote?</a:t>
            </a:r>
          </a:p>
          <a:p>
            <a:r>
              <a:rPr lang="fr-CA" dirty="0" err="1"/>
              <a:t>Who</a:t>
            </a:r>
            <a:r>
              <a:rPr lang="fr-CA" dirty="0"/>
              <a:t> votes for </a:t>
            </a:r>
            <a:r>
              <a:rPr lang="fr-CA" dirty="0" err="1"/>
              <a:t>whom</a:t>
            </a:r>
            <a:r>
              <a:rPr lang="fr-CA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47577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Abstention in Canada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fairly</a:t>
            </a:r>
            <a:r>
              <a:rPr lang="fr-CA" dirty="0"/>
              <a:t> high. </a:t>
            </a:r>
          </a:p>
          <a:p>
            <a:endParaRPr lang="fr-CA" dirty="0"/>
          </a:p>
          <a:p>
            <a:r>
              <a:rPr lang="fr-CA" dirty="0"/>
              <a:t>Abstention has </a:t>
            </a:r>
            <a:r>
              <a:rPr lang="fr-CA" dirty="0" err="1"/>
              <a:t>varied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25% to 40% </a:t>
            </a:r>
            <a:r>
              <a:rPr lang="fr-CA" dirty="0" err="1"/>
              <a:t>since</a:t>
            </a:r>
            <a:r>
              <a:rPr lang="fr-CA" dirty="0"/>
              <a:t> the end of the second World </a:t>
            </a:r>
            <a:r>
              <a:rPr lang="fr-CA" dirty="0" err="1"/>
              <a:t>War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 Royal Commission on the topic identifies </a:t>
            </a:r>
            <a:r>
              <a:rPr lang="fr-CA" dirty="0" err="1"/>
              <a:t>three</a:t>
            </a:r>
            <a:r>
              <a:rPr lang="fr-CA" dirty="0"/>
              <a:t> </a:t>
            </a:r>
            <a:r>
              <a:rPr lang="fr-CA" dirty="0" err="1"/>
              <a:t>institutional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low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12750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1E8F-561C-4A60-B926-EC46F4E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D3D3-7804-41B0-8047-E846AE5A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Voter turnout in Canada 1867-present">
            <a:extLst>
              <a:ext uri="{FF2B5EF4-FFF2-40B4-BE49-F238E27FC236}">
                <a16:creationId xmlns:a16="http://schemas.microsoft.com/office/drawing/2014/main" id="{7FDB5865-3492-4F13-B68A-97185131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1690688"/>
            <a:ext cx="7042404" cy="46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30575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3 </a:t>
            </a:r>
            <a:r>
              <a:rPr lang="fr-CA" dirty="0" err="1"/>
              <a:t>institutional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No </a:t>
            </a:r>
            <a:r>
              <a:rPr lang="fr-CA" dirty="0" err="1"/>
              <a:t>mandatory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law</a:t>
            </a:r>
            <a:r>
              <a:rPr lang="fr-CA" dirty="0"/>
              <a:t>. </a:t>
            </a:r>
            <a:r>
              <a:rPr lang="fr-CA" dirty="0" err="1"/>
              <a:t>Unsurprisingly</a:t>
            </a:r>
            <a:r>
              <a:rPr lang="fr-CA" dirty="0"/>
              <a:t>, countries </a:t>
            </a:r>
            <a:r>
              <a:rPr lang="fr-CA" dirty="0" err="1"/>
              <a:t>that</a:t>
            </a:r>
            <a:r>
              <a:rPr lang="fr-CA" dirty="0"/>
              <a:t> force </a:t>
            </a:r>
            <a:r>
              <a:rPr lang="fr-CA" dirty="0" err="1"/>
              <a:t>citizens</a:t>
            </a:r>
            <a:r>
              <a:rPr lang="fr-CA" dirty="0"/>
              <a:t> to vote by </a:t>
            </a:r>
            <a:r>
              <a:rPr lang="fr-CA" dirty="0" err="1"/>
              <a:t>law</a:t>
            </a:r>
            <a:r>
              <a:rPr lang="fr-CA" dirty="0"/>
              <a:t> have a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Bicameralism</a:t>
            </a:r>
            <a:r>
              <a:rPr lang="fr-CA" dirty="0"/>
              <a:t>: countries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chambers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lower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 in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r>
              <a:rPr lang="fr-CA" dirty="0"/>
              <a:t>3. </a:t>
            </a:r>
            <a:r>
              <a:rPr lang="fr-CA" dirty="0" err="1"/>
              <a:t>Majoritarian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system: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</a:t>
            </a:r>
            <a:r>
              <a:rPr lang="fr-CA" dirty="0" err="1"/>
              <a:t>typically</a:t>
            </a:r>
            <a:r>
              <a:rPr lang="fr-CA" dirty="0"/>
              <a:t> have </a:t>
            </a:r>
            <a:r>
              <a:rPr lang="fr-CA" dirty="0" err="1"/>
              <a:t>lower</a:t>
            </a:r>
            <a:r>
              <a:rPr lang="fr-CA" dirty="0"/>
              <a:t> </a:t>
            </a:r>
            <a:r>
              <a:rPr lang="fr-CA" dirty="0" err="1"/>
              <a:t>turnout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countries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proportional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of </a:t>
            </a:r>
            <a:r>
              <a:rPr lang="fr-CA" dirty="0" err="1"/>
              <a:t>voting</a:t>
            </a:r>
            <a:r>
              <a:rPr lang="fr-CA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77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The cause of the drop in </a:t>
            </a:r>
            <a:r>
              <a:rPr lang="fr-CA" dirty="0" err="1"/>
              <a:t>turnout</a:t>
            </a:r>
            <a:r>
              <a:rPr lang="fr-CA" dirty="0"/>
              <a:t> over time </a:t>
            </a:r>
            <a:r>
              <a:rPr lang="fr-CA" dirty="0" err="1"/>
              <a:t>is</a:t>
            </a:r>
            <a:r>
              <a:rPr lang="fr-CA" dirty="0"/>
              <a:t> due to </a:t>
            </a:r>
            <a:r>
              <a:rPr lang="fr-CA" dirty="0" err="1"/>
              <a:t>generational</a:t>
            </a:r>
            <a:r>
              <a:rPr lang="fr-CA" dirty="0"/>
              <a:t> change.</a:t>
            </a:r>
          </a:p>
          <a:p>
            <a:endParaRPr lang="fr-CA" dirty="0"/>
          </a:p>
          <a:p>
            <a:r>
              <a:rPr lang="fr-CA" dirty="0" err="1"/>
              <a:t>Youth</a:t>
            </a:r>
            <a:r>
              <a:rPr lang="fr-CA" dirty="0"/>
              <a:t> are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interested</a:t>
            </a:r>
            <a:r>
              <a:rPr lang="fr-CA" dirty="0"/>
              <a:t> in </a:t>
            </a:r>
            <a:r>
              <a:rPr lang="fr-CA" dirty="0" err="1"/>
              <a:t>politics</a:t>
            </a:r>
            <a:r>
              <a:rPr lang="fr-CA" dirty="0"/>
              <a:t>,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informed</a:t>
            </a:r>
            <a:r>
              <a:rPr lang="fr-CA" dirty="0"/>
              <a:t>, and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likely</a:t>
            </a:r>
            <a:r>
              <a:rPr lang="fr-CA" dirty="0"/>
              <a:t> to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as a </a:t>
            </a:r>
            <a:r>
              <a:rPr lang="fr-CA" dirty="0" err="1"/>
              <a:t>duty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/>
              <a:t>Young </a:t>
            </a:r>
            <a:r>
              <a:rPr lang="fr-CA" dirty="0" err="1"/>
              <a:t>voters</a:t>
            </a:r>
            <a:r>
              <a:rPr lang="fr-CA" dirty="0"/>
              <a:t> show </a:t>
            </a:r>
            <a:r>
              <a:rPr lang="fr-CA" dirty="0" err="1"/>
              <a:t>lower</a:t>
            </a:r>
            <a:r>
              <a:rPr lang="fr-CA" dirty="0"/>
              <a:t> rates of participation. 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endParaRPr lang="fr-CA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dirty="0" err="1"/>
              <a:t>They</a:t>
            </a:r>
            <a:r>
              <a:rPr lang="fr-CA" dirty="0"/>
              <a:t> vote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young</a:t>
            </a:r>
            <a:r>
              <a:rPr lang="fr-CA" dirty="0"/>
              <a:t> </a:t>
            </a:r>
            <a:r>
              <a:rPr lang="fr-CA" dirty="0" err="1"/>
              <a:t>generations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lived</a:t>
            </a:r>
            <a:r>
              <a:rPr lang="fr-CA" dirty="0"/>
              <a:t> in </a:t>
            </a:r>
            <a:r>
              <a:rPr lang="fr-CA" dirty="0" err="1"/>
              <a:t>previous</a:t>
            </a:r>
            <a:r>
              <a:rPr lang="fr-CA" dirty="0"/>
              <a:t> times as </a:t>
            </a:r>
            <a:r>
              <a:rPr lang="fr-CA" dirty="0" err="1"/>
              <a:t>well</a:t>
            </a:r>
            <a:r>
              <a:rPr lang="fr-CA" dirty="0"/>
              <a:t>,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a </a:t>
            </a:r>
            <a:r>
              <a:rPr lang="fr-CA" dirty="0" err="1"/>
              <a:t>difference</a:t>
            </a:r>
            <a:r>
              <a:rPr lang="fr-CA" dirty="0"/>
              <a:t> in </a:t>
            </a:r>
            <a:r>
              <a:rPr lang="fr-CA" dirty="0" err="1"/>
              <a:t>age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0398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Many</a:t>
            </a:r>
            <a:r>
              <a:rPr lang="fr-CA" sz="3200" dirty="0"/>
              <a:t> </a:t>
            </a:r>
            <a:r>
              <a:rPr lang="fr-CA" sz="3200" dirty="0" err="1"/>
              <a:t>explanations</a:t>
            </a:r>
            <a:r>
              <a:rPr lang="fr-CA" sz="3200" dirty="0"/>
              <a:t> have been </a:t>
            </a:r>
            <a:r>
              <a:rPr lang="fr-CA" sz="3200" dirty="0" err="1"/>
              <a:t>offered</a:t>
            </a:r>
            <a:r>
              <a:rPr lang="fr-CA" sz="3200" dirty="0"/>
              <a:t> to </a:t>
            </a:r>
            <a:r>
              <a:rPr lang="fr-CA" sz="3200" dirty="0" err="1"/>
              <a:t>explain</a:t>
            </a:r>
            <a:r>
              <a:rPr lang="fr-CA" sz="3200" dirty="0"/>
              <a:t> vote </a:t>
            </a:r>
            <a:r>
              <a:rPr lang="fr-CA" sz="3200" dirty="0" err="1"/>
              <a:t>choice</a:t>
            </a:r>
            <a:r>
              <a:rPr lang="fr-CA" sz="3200" dirty="0"/>
              <a:t> in Canada.</a:t>
            </a:r>
          </a:p>
          <a:p>
            <a:endParaRPr lang="fr-CA" sz="3200" dirty="0"/>
          </a:p>
          <a:p>
            <a:r>
              <a:rPr lang="fr-CA" sz="3200" dirty="0" err="1"/>
              <a:t>Some</a:t>
            </a:r>
            <a:r>
              <a:rPr lang="fr-CA" sz="3200" dirty="0"/>
              <a:t> argue </a:t>
            </a:r>
            <a:r>
              <a:rPr lang="fr-CA" sz="3200" dirty="0" err="1"/>
              <a:t>that</a:t>
            </a:r>
            <a:r>
              <a:rPr lang="fr-CA" sz="3200" dirty="0"/>
              <a:t> the vote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on </a:t>
            </a:r>
            <a:r>
              <a:rPr lang="fr-CA" sz="3200" dirty="0" err="1"/>
              <a:t>sociodemographic</a:t>
            </a:r>
            <a:r>
              <a:rPr lang="fr-CA" sz="3200" dirty="0"/>
              <a:t> </a:t>
            </a:r>
            <a:r>
              <a:rPr lang="fr-CA" sz="3200" dirty="0" err="1"/>
              <a:t>characteristics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 err="1"/>
              <a:t>These</a:t>
            </a:r>
            <a:r>
              <a:rPr lang="fr-CA" sz="3200" dirty="0"/>
              <a:t> </a:t>
            </a:r>
            <a:r>
              <a:rPr lang="fr-CA" sz="3200" dirty="0" err="1"/>
              <a:t>characteristics</a:t>
            </a:r>
            <a:r>
              <a:rPr lang="fr-CA" sz="3200" dirty="0"/>
              <a:t>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region</a:t>
            </a:r>
            <a:r>
              <a:rPr lang="fr-CA" sz="3200" dirty="0"/>
              <a:t>, religion, </a:t>
            </a:r>
            <a:r>
              <a:rPr lang="fr-CA" sz="3200" dirty="0" err="1"/>
              <a:t>language</a:t>
            </a:r>
            <a:r>
              <a:rPr lang="fr-CA" sz="3200" dirty="0"/>
              <a:t>, </a:t>
            </a:r>
            <a:r>
              <a:rPr lang="fr-CA" sz="3200" dirty="0" err="1"/>
              <a:t>unionization</a:t>
            </a:r>
            <a:r>
              <a:rPr lang="fr-CA" sz="3200" dirty="0"/>
              <a:t> and </a:t>
            </a:r>
            <a:r>
              <a:rPr lang="fr-CA" sz="3200" dirty="0" err="1"/>
              <a:t>gender</a:t>
            </a:r>
            <a:r>
              <a:rPr lang="fr-CA" sz="32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913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Traditionally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obtained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votes in </a:t>
            </a:r>
            <a:r>
              <a:rPr lang="fr-CA" dirty="0" err="1"/>
              <a:t>Quebec</a:t>
            </a:r>
            <a:r>
              <a:rPr lang="fr-CA" dirty="0"/>
              <a:t>, and the Conservatives </a:t>
            </a:r>
            <a:r>
              <a:rPr lang="fr-CA" dirty="0" err="1"/>
              <a:t>obtained</a:t>
            </a:r>
            <a:r>
              <a:rPr lang="fr-CA" dirty="0"/>
              <a:t> votes in the West. </a:t>
            </a:r>
          </a:p>
          <a:p>
            <a:endParaRPr lang="fr-CA" dirty="0"/>
          </a:p>
          <a:p>
            <a:r>
              <a:rPr lang="fr-CA" dirty="0"/>
              <a:t>So </a:t>
            </a:r>
            <a:r>
              <a:rPr lang="fr-CA" dirty="0" err="1"/>
              <a:t>did</a:t>
            </a:r>
            <a:r>
              <a:rPr lang="fr-CA" dirty="0"/>
              <a:t> the NDP, to a </a:t>
            </a:r>
            <a:r>
              <a:rPr lang="fr-CA" dirty="0" err="1"/>
              <a:t>lesser</a:t>
            </a:r>
            <a:r>
              <a:rPr lang="fr-CA" dirty="0"/>
              <a:t> </a:t>
            </a:r>
            <a:r>
              <a:rPr lang="fr-CA" dirty="0" err="1"/>
              <a:t>degree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interrupted</a:t>
            </a:r>
            <a:r>
              <a:rPr lang="fr-CA" dirty="0"/>
              <a:t> by the 1993 </a:t>
            </a:r>
            <a:r>
              <a:rPr lang="fr-CA" dirty="0" err="1"/>
              <a:t>election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4069358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CBD-589A-4F02-9A5D-841C0E0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0422-60EB-4492-8B1C-3512860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fr-CA" dirty="0" err="1"/>
              <a:t>Since</a:t>
            </a:r>
            <a:r>
              <a:rPr lang="fr-CA" dirty="0"/>
              <a:t> 1993,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Ontario and the Atlantic Provinces.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The Reform </a:t>
            </a:r>
            <a:r>
              <a:rPr lang="fr-CA" dirty="0" err="1"/>
              <a:t>replaced</a:t>
            </a:r>
            <a:r>
              <a:rPr lang="fr-CA" dirty="0"/>
              <a:t> the Conservative Party in the West </a:t>
            </a:r>
            <a:r>
              <a:rPr lang="fr-CA" dirty="0" err="1"/>
              <a:t>until</a:t>
            </a:r>
            <a:r>
              <a:rPr lang="fr-CA" dirty="0"/>
              <a:t> the merger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. </a:t>
            </a:r>
          </a:p>
          <a:p>
            <a:pPr marL="171450" indent="-171450"/>
            <a:endParaRPr lang="fr-CA" dirty="0"/>
          </a:p>
          <a:p>
            <a:pPr marL="171450" indent="-171450"/>
            <a:r>
              <a:rPr lang="fr-CA" dirty="0"/>
              <a:t>The Bloc Québécois has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455728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Religion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strongly</a:t>
            </a:r>
            <a:r>
              <a:rPr lang="fr-CA" dirty="0"/>
              <a:t> </a:t>
            </a:r>
            <a:r>
              <a:rPr lang="fr-CA" dirty="0" err="1"/>
              <a:t>associated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vote </a:t>
            </a:r>
            <a:r>
              <a:rPr lang="fr-CA" dirty="0" err="1"/>
              <a:t>choice</a:t>
            </a:r>
            <a:r>
              <a:rPr lang="fr-CA" dirty="0"/>
              <a:t> in Canada.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 err="1"/>
              <a:t>Catholics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Liberal.</a:t>
            </a:r>
          </a:p>
          <a:p>
            <a:r>
              <a:rPr lang="fr-CA" dirty="0"/>
              <a:t>Protestants are more </a:t>
            </a:r>
            <a:r>
              <a:rPr lang="fr-CA" dirty="0" err="1"/>
              <a:t>likely</a:t>
            </a:r>
            <a:r>
              <a:rPr lang="fr-CA" dirty="0"/>
              <a:t> to vote Conservative. </a:t>
            </a:r>
          </a:p>
          <a:p>
            <a:r>
              <a:rPr lang="fr-CA" dirty="0"/>
              <a:t>Non-</a:t>
            </a:r>
            <a:r>
              <a:rPr lang="fr-CA" dirty="0" err="1"/>
              <a:t>believers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for the NDP.</a:t>
            </a:r>
          </a:p>
          <a:p>
            <a:endParaRPr lang="fr-CA" dirty="0"/>
          </a:p>
          <a:p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are </a:t>
            </a:r>
            <a:r>
              <a:rPr lang="fr-CA" dirty="0" err="1"/>
              <a:t>robust</a:t>
            </a:r>
            <a:r>
              <a:rPr lang="fr-CA" dirty="0"/>
              <a:t> over time, </a:t>
            </a:r>
            <a:r>
              <a:rPr lang="fr-CA" dirty="0" err="1"/>
              <a:t>despite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exist</a:t>
            </a:r>
            <a:r>
              <a:rPr lang="fr-CA" dirty="0"/>
              <a:t> </a:t>
            </a:r>
            <a:r>
              <a:rPr lang="fr-CA" dirty="0" err="1"/>
              <a:t>little</a:t>
            </a:r>
            <a:r>
              <a:rPr lang="fr-CA" dirty="0"/>
              <a:t> </a:t>
            </a:r>
            <a:r>
              <a:rPr lang="fr-CA" dirty="0" err="1"/>
              <a:t>religious</a:t>
            </a:r>
            <a:r>
              <a:rPr lang="fr-CA" dirty="0"/>
              <a:t> </a:t>
            </a:r>
            <a:r>
              <a:rPr lang="fr-CA" dirty="0" err="1"/>
              <a:t>character</a:t>
            </a:r>
            <a:r>
              <a:rPr lang="fr-CA" dirty="0"/>
              <a:t> in Canadian </a:t>
            </a:r>
            <a:r>
              <a:rPr lang="fr-CA" dirty="0" err="1"/>
              <a:t>politics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8288171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Language</a:t>
            </a:r>
            <a:r>
              <a:rPr lang="fr-CA" dirty="0"/>
              <a:t> and </a:t>
            </a:r>
            <a:r>
              <a:rPr lang="fr-CA" dirty="0" err="1"/>
              <a:t>origins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for the vote.</a:t>
            </a:r>
          </a:p>
          <a:p>
            <a:endParaRPr lang="fr-CA" dirty="0"/>
          </a:p>
          <a:p>
            <a:r>
              <a:rPr lang="fr-CA" dirty="0"/>
              <a:t>French </a:t>
            </a:r>
            <a:r>
              <a:rPr lang="fr-CA" dirty="0" err="1"/>
              <a:t>Quebecers</a:t>
            </a:r>
            <a:r>
              <a:rPr lang="fr-CA" dirty="0"/>
              <a:t> are </a:t>
            </a:r>
            <a:r>
              <a:rPr lang="fr-CA" dirty="0" err="1"/>
              <a:t>much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vote for the Bloc Québécois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Quebecers</a:t>
            </a:r>
            <a:r>
              <a:rPr lang="fr-CA" dirty="0"/>
              <a:t>.</a:t>
            </a:r>
          </a:p>
          <a:p>
            <a:r>
              <a:rPr lang="fr-CA" dirty="0"/>
              <a:t>English-</a:t>
            </a:r>
            <a:r>
              <a:rPr lang="fr-CA" dirty="0" err="1"/>
              <a:t>speaking</a:t>
            </a:r>
            <a:r>
              <a:rPr lang="fr-CA" dirty="0"/>
              <a:t> </a:t>
            </a:r>
            <a:r>
              <a:rPr lang="fr-CA" dirty="0" err="1"/>
              <a:t>citizens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support the Conservatives.</a:t>
            </a:r>
          </a:p>
          <a:p>
            <a:r>
              <a:rPr lang="fr-CA" dirty="0" err="1"/>
              <a:t>Linguistic</a:t>
            </a:r>
            <a:r>
              <a:rPr lang="fr-CA" dirty="0"/>
              <a:t> </a:t>
            </a:r>
            <a:r>
              <a:rPr lang="fr-CA" dirty="0" err="1"/>
              <a:t>minorities</a:t>
            </a:r>
            <a:r>
              <a:rPr lang="fr-CA" dirty="0"/>
              <a:t> are </a:t>
            </a:r>
            <a:r>
              <a:rPr lang="fr-CA" dirty="0" err="1"/>
              <a:t>much</a:t>
            </a:r>
            <a:r>
              <a:rPr lang="fr-CA" dirty="0"/>
              <a:t> more </a:t>
            </a:r>
            <a:r>
              <a:rPr lang="fr-CA" dirty="0" err="1"/>
              <a:t>likely</a:t>
            </a:r>
            <a:r>
              <a:rPr lang="fr-CA" dirty="0"/>
              <a:t> to vote for the Liberal Party.</a:t>
            </a:r>
          </a:p>
          <a:p>
            <a:endParaRPr lang="fr-CA" dirty="0"/>
          </a:p>
          <a:p>
            <a:r>
              <a:rPr lang="fr-CA" dirty="0" err="1"/>
              <a:t>Citizens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are not of </a:t>
            </a:r>
            <a:r>
              <a:rPr lang="fr-CA" dirty="0" err="1"/>
              <a:t>European</a:t>
            </a:r>
            <a:r>
              <a:rPr lang="fr-CA" dirty="0"/>
              <a:t> </a:t>
            </a:r>
            <a:r>
              <a:rPr lang="fr-CA" dirty="0" err="1"/>
              <a:t>descent</a:t>
            </a:r>
            <a:r>
              <a:rPr lang="fr-CA" dirty="0"/>
              <a:t> are more </a:t>
            </a:r>
            <a:r>
              <a:rPr lang="fr-CA" dirty="0" err="1"/>
              <a:t>likely</a:t>
            </a:r>
            <a:r>
              <a:rPr lang="fr-CA" dirty="0"/>
              <a:t> to vote for the Liberal Party.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6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opposition </a:t>
            </a:r>
            <a:r>
              <a:rPr lang="fr-CA" dirty="0" err="1"/>
              <a:t>MPs</a:t>
            </a:r>
            <a:r>
              <a:rPr lang="fr-CA" dirty="0"/>
              <a:t> do </a:t>
            </a:r>
            <a:r>
              <a:rPr lang="fr-CA" dirty="0" err="1"/>
              <a:t>their</a:t>
            </a:r>
            <a:r>
              <a:rPr lang="fr-CA" dirty="0"/>
              <a:t> best to </a:t>
            </a:r>
            <a:r>
              <a:rPr lang="fr-CA" dirty="0" err="1"/>
              <a:t>hold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account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involves</a:t>
            </a:r>
            <a:r>
              <a:rPr lang="fr-CA" dirty="0"/>
              <a:t> </a:t>
            </a:r>
            <a:r>
              <a:rPr lang="fr-CA" dirty="0" err="1"/>
              <a:t>asking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</a:t>
            </a:r>
            <a:r>
              <a:rPr lang="fr-CA" dirty="0" err="1"/>
              <a:t>difficult</a:t>
            </a:r>
            <a:r>
              <a:rPr lang="fr-CA" dirty="0"/>
              <a:t> questions about how </a:t>
            </a:r>
            <a:r>
              <a:rPr lang="fr-CA" dirty="0" err="1"/>
              <a:t>they</a:t>
            </a:r>
            <a:r>
              <a:rPr lang="fr-CA" dirty="0"/>
              <a:t> manage the country,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important </a:t>
            </a:r>
            <a:r>
              <a:rPr lang="fr-CA" dirty="0" err="1"/>
              <a:t>legislation</a:t>
            </a:r>
            <a:r>
              <a:rPr lang="fr-CA" dirty="0"/>
              <a:t>, how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deal </a:t>
            </a:r>
            <a:r>
              <a:rPr lang="fr-CA" dirty="0" err="1"/>
              <a:t>with</a:t>
            </a:r>
            <a:r>
              <a:rPr lang="fr-CA" dirty="0"/>
              <a:t> an important issue, etc. </a:t>
            </a:r>
          </a:p>
          <a:p>
            <a:endParaRPr lang="fr-CA" dirty="0"/>
          </a:p>
          <a:p>
            <a:r>
              <a:rPr lang="fr-CA" dirty="0"/>
              <a:t>Questions can </a:t>
            </a:r>
            <a:r>
              <a:rPr lang="fr-CA" dirty="0" err="1"/>
              <a:t>also</a:t>
            </a:r>
            <a:r>
              <a:rPr lang="fr-CA" dirty="0"/>
              <a:t> focus on </a:t>
            </a:r>
            <a:r>
              <a:rPr lang="fr-CA" dirty="0" err="1"/>
              <a:t>scandals</a:t>
            </a:r>
            <a:r>
              <a:rPr lang="fr-CA" dirty="0"/>
              <a:t> and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conduct</a:t>
            </a:r>
            <a:r>
              <a:rPr lang="fr-CA" dirty="0"/>
              <a:t> of the </a:t>
            </a:r>
            <a:r>
              <a:rPr lang="fr-CA" dirty="0" err="1"/>
              <a:t>minister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Ministers</a:t>
            </a:r>
            <a:r>
              <a:rPr lang="fr-CA" dirty="0"/>
              <a:t> are not </a:t>
            </a:r>
            <a:r>
              <a:rPr lang="fr-CA" dirty="0" err="1"/>
              <a:t>given</a:t>
            </a:r>
            <a:r>
              <a:rPr lang="fr-CA" dirty="0"/>
              <a:t> the question </a:t>
            </a:r>
            <a:r>
              <a:rPr lang="fr-CA" dirty="0" err="1"/>
              <a:t>ahead</a:t>
            </a:r>
            <a:r>
              <a:rPr lang="fr-CA" dirty="0"/>
              <a:t> of time. 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prepared</a:t>
            </a:r>
            <a:r>
              <a:rPr lang="fr-CA" dirty="0"/>
              <a:t> to </a:t>
            </a:r>
            <a:r>
              <a:rPr lang="fr-CA" dirty="0" err="1"/>
              <a:t>answer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question. </a:t>
            </a:r>
          </a:p>
        </p:txBody>
      </p:sp>
    </p:spTree>
    <p:extLst>
      <p:ext uri="{BB962C8B-B14F-4D97-AF65-F5344CB8AC3E}">
        <p14:creationId xmlns:p14="http://schemas.microsoft.com/office/powerpoint/2010/main" val="2183781458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Another</a:t>
            </a:r>
            <a:r>
              <a:rPr lang="fr-CA" dirty="0"/>
              <a:t> variable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explains</a:t>
            </a:r>
            <a:r>
              <a:rPr lang="fr-CA" dirty="0"/>
              <a:t> </a:t>
            </a:r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party identification. </a:t>
            </a:r>
          </a:p>
          <a:p>
            <a:endParaRPr lang="fr-CA" dirty="0"/>
          </a:p>
          <a:p>
            <a:r>
              <a:rPr lang="fr-CA" dirty="0"/>
              <a:t>Party identification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psychological</a:t>
            </a:r>
            <a:r>
              <a:rPr lang="fr-CA" dirty="0"/>
              <a:t> </a:t>
            </a:r>
            <a:r>
              <a:rPr lang="fr-CA" dirty="0" err="1"/>
              <a:t>attachment</a:t>
            </a:r>
            <a:r>
              <a:rPr lang="fr-CA" dirty="0"/>
              <a:t> to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party. </a:t>
            </a:r>
          </a:p>
          <a:p>
            <a:endParaRPr lang="fr-CA" dirty="0"/>
          </a:p>
          <a:p>
            <a:r>
              <a:rPr lang="fr-CA" dirty="0"/>
              <a:t>The voter </a:t>
            </a:r>
            <a:r>
              <a:rPr lang="fr-CA" dirty="0" err="1"/>
              <a:t>thinks</a:t>
            </a:r>
            <a:r>
              <a:rPr lang="fr-CA" dirty="0"/>
              <a:t> of </a:t>
            </a:r>
            <a:r>
              <a:rPr lang="fr-CA" dirty="0" err="1"/>
              <a:t>themself</a:t>
            </a:r>
            <a:r>
              <a:rPr lang="fr-CA" dirty="0"/>
              <a:t> as </a:t>
            </a:r>
            <a:r>
              <a:rPr lang="fr-CA" dirty="0" err="1"/>
              <a:t>being</a:t>
            </a:r>
            <a:r>
              <a:rPr lang="fr-CA" dirty="0"/>
              <a:t> a Liberal, Conservative, etc. </a:t>
            </a:r>
          </a:p>
          <a:p>
            <a:endParaRPr lang="en-US" dirty="0"/>
          </a:p>
          <a:p>
            <a:r>
              <a:rPr lang="en-US" dirty="0"/>
              <a:t>It is the strongest single determinant of the vote. </a:t>
            </a:r>
          </a:p>
        </p:txBody>
      </p:sp>
    </p:spTree>
    <p:extLst>
      <p:ext uri="{BB962C8B-B14F-4D97-AF65-F5344CB8AC3E}">
        <p14:creationId xmlns:p14="http://schemas.microsoft.com/office/powerpoint/2010/main" val="854292675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In Canada, about </a:t>
            </a:r>
            <a:r>
              <a:rPr lang="fr-CA" sz="3200" dirty="0" err="1"/>
              <a:t>half</a:t>
            </a:r>
            <a:r>
              <a:rPr lang="fr-CA" sz="3200" dirty="0"/>
              <a:t> the public identifies </a:t>
            </a:r>
            <a:r>
              <a:rPr lang="fr-CA" sz="3200" dirty="0" err="1"/>
              <a:t>with</a:t>
            </a:r>
            <a:r>
              <a:rPr lang="fr-CA" sz="3200" dirty="0"/>
              <a:t> a </a:t>
            </a:r>
            <a:r>
              <a:rPr lang="fr-CA" sz="3200" dirty="0" err="1"/>
              <a:t>political</a:t>
            </a:r>
            <a:r>
              <a:rPr lang="fr-CA" sz="3200" dirty="0"/>
              <a:t> party. </a:t>
            </a:r>
          </a:p>
          <a:p>
            <a:endParaRPr lang="fr-CA" sz="3200" dirty="0"/>
          </a:p>
          <a:p>
            <a:r>
              <a:rPr lang="fr-CA" sz="3200" dirty="0"/>
              <a:t>Half of </a:t>
            </a:r>
            <a:r>
              <a:rPr lang="fr-CA" sz="3200" dirty="0" err="1"/>
              <a:t>this</a:t>
            </a:r>
            <a:r>
              <a:rPr lang="fr-CA" sz="3200" dirty="0"/>
              <a:t> group identifies </a:t>
            </a:r>
            <a:r>
              <a:rPr lang="fr-CA" sz="3200" dirty="0" err="1"/>
              <a:t>with</a:t>
            </a:r>
            <a:r>
              <a:rPr lang="fr-CA" sz="3200" dirty="0"/>
              <a:t> the Liberal party.</a:t>
            </a:r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gives</a:t>
            </a:r>
            <a:r>
              <a:rPr lang="fr-CA" sz="3200" dirty="0"/>
              <a:t> the Liberal party a </a:t>
            </a:r>
            <a:r>
              <a:rPr lang="fr-CA" sz="3200" dirty="0" err="1"/>
              <a:t>strong</a:t>
            </a:r>
            <a:r>
              <a:rPr lang="fr-CA" sz="3200" dirty="0"/>
              <a:t> </a:t>
            </a:r>
            <a:r>
              <a:rPr lang="fr-CA" sz="3200" dirty="0" err="1"/>
              <a:t>advantage</a:t>
            </a:r>
            <a:r>
              <a:rPr lang="fr-CA" sz="3200" dirty="0"/>
              <a:t>, as </a:t>
            </a:r>
            <a:r>
              <a:rPr lang="fr-CA" sz="3200" dirty="0" err="1"/>
              <a:t>it</a:t>
            </a:r>
            <a:r>
              <a:rPr lang="fr-CA" sz="3200" dirty="0"/>
              <a:t> has a </a:t>
            </a:r>
            <a:r>
              <a:rPr lang="fr-CA" sz="3200" dirty="0" err="1"/>
              <a:t>bigger</a:t>
            </a:r>
            <a:r>
              <a:rPr lang="fr-CA" sz="3200" dirty="0"/>
              <a:t> base </a:t>
            </a:r>
            <a:r>
              <a:rPr lang="fr-CA" sz="3200" dirty="0" err="1"/>
              <a:t>than</a:t>
            </a:r>
            <a:r>
              <a:rPr lang="fr-CA" sz="3200" dirty="0"/>
              <a:t> the </a:t>
            </a:r>
            <a:r>
              <a:rPr lang="fr-CA" sz="3200" dirty="0" err="1"/>
              <a:t>other</a:t>
            </a:r>
            <a:r>
              <a:rPr lang="fr-CA" sz="3200" dirty="0"/>
              <a:t> parties. </a:t>
            </a:r>
          </a:p>
        </p:txBody>
      </p:sp>
    </p:spTree>
    <p:extLst>
      <p:ext uri="{BB962C8B-B14F-4D97-AF65-F5344CB8AC3E}">
        <p14:creationId xmlns:p14="http://schemas.microsoft.com/office/powerpoint/2010/main" val="2517602915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are issues and leader </a:t>
            </a:r>
            <a:r>
              <a:rPr lang="fr-CA" dirty="0" err="1"/>
              <a:t>evaluations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vote for the party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closely</a:t>
            </a:r>
            <a:r>
              <a:rPr lang="fr-CA" dirty="0"/>
              <a:t> </a:t>
            </a:r>
            <a:r>
              <a:rPr lang="fr-CA" dirty="0" err="1"/>
              <a:t>defends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position on issues.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This can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understood</a:t>
            </a:r>
            <a:r>
              <a:rPr lang="fr-CA" dirty="0"/>
              <a:t> on the basis of </a:t>
            </a:r>
            <a:r>
              <a:rPr lang="fr-CA" dirty="0" err="1"/>
              <a:t>ideology</a:t>
            </a:r>
            <a:r>
              <a:rPr lang="fr-CA" dirty="0"/>
              <a:t> (</a:t>
            </a:r>
            <a:r>
              <a:rPr lang="fr-CA" dirty="0" err="1"/>
              <a:t>Left</a:t>
            </a:r>
            <a:r>
              <a:rPr lang="fr-CA" dirty="0"/>
              <a:t> vs. Right)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 issues. </a:t>
            </a:r>
          </a:p>
        </p:txBody>
      </p:sp>
    </p:spTree>
    <p:extLst>
      <p:ext uri="{BB962C8B-B14F-4D97-AF65-F5344CB8AC3E}">
        <p14:creationId xmlns:p14="http://schemas.microsoft.com/office/powerpoint/2010/main" val="111184976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Finally</a:t>
            </a:r>
            <a:r>
              <a:rPr lang="fr-CA" dirty="0"/>
              <a:t>, leader </a:t>
            </a:r>
            <a:r>
              <a:rPr lang="fr-CA" dirty="0" err="1"/>
              <a:t>evaluations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Traits </a:t>
            </a:r>
            <a:r>
              <a:rPr lang="fr-CA" dirty="0" err="1"/>
              <a:t>matter</a:t>
            </a:r>
            <a:r>
              <a:rPr lang="fr-CA" dirty="0"/>
              <a:t>: </a:t>
            </a:r>
          </a:p>
          <a:p>
            <a:r>
              <a:rPr lang="fr-CA" dirty="0" err="1"/>
              <a:t>Competence</a:t>
            </a:r>
            <a:endParaRPr lang="fr-CA" dirty="0"/>
          </a:p>
          <a:p>
            <a:r>
              <a:rPr lang="fr-CA" dirty="0"/>
              <a:t>Leadership</a:t>
            </a:r>
          </a:p>
          <a:p>
            <a:r>
              <a:rPr lang="fr-CA" dirty="0"/>
              <a:t>Intelligence</a:t>
            </a:r>
          </a:p>
          <a:p>
            <a:r>
              <a:rPr lang="fr-CA" dirty="0" err="1"/>
              <a:t>Honesty</a:t>
            </a:r>
            <a:endParaRPr lang="fr-CA" dirty="0"/>
          </a:p>
          <a:p>
            <a:r>
              <a:rPr lang="fr-CA" dirty="0" err="1"/>
              <a:t>Empathy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6131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343D4-6E38-4059-8ABF-2409DBE4B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8571"/>
            <a:ext cx="7548986" cy="5483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B2952-2484-41DE-977A-220E0853C28D}"/>
              </a:ext>
            </a:extLst>
          </p:cNvPr>
          <p:cNvSpPr txBox="1"/>
          <p:nvPr/>
        </p:nvSpPr>
        <p:spPr>
          <a:xfrm>
            <a:off x="9060873" y="648393"/>
            <a:ext cx="28435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/>
              <a:t>This </a:t>
            </a:r>
            <a:r>
              <a:rPr lang="fr-CA" sz="2800" dirty="0" err="1"/>
              <a:t>is</a:t>
            </a:r>
            <a:r>
              <a:rPr lang="fr-CA" sz="2800" dirty="0"/>
              <a:t> a </a:t>
            </a:r>
            <a:r>
              <a:rPr lang="fr-CA" sz="2800" dirty="0" err="1"/>
              <a:t>comparison</a:t>
            </a:r>
            <a:r>
              <a:rPr lang="fr-CA" sz="2800" dirty="0"/>
              <a:t> of perception of Trudeau as a </a:t>
            </a:r>
            <a:r>
              <a:rPr lang="fr-CA" sz="2800" dirty="0" err="1"/>
              <a:t>strong</a:t>
            </a:r>
            <a:r>
              <a:rPr lang="fr-CA" sz="2800" dirty="0"/>
              <a:t> leader and </a:t>
            </a:r>
            <a:r>
              <a:rPr lang="fr-CA" sz="2800" dirty="0" err="1"/>
              <a:t>voting</a:t>
            </a:r>
            <a:r>
              <a:rPr lang="fr-CA" sz="2800" dirty="0"/>
              <a:t> intentions for the </a:t>
            </a:r>
            <a:r>
              <a:rPr lang="fr-CA" sz="2800" dirty="0" err="1"/>
              <a:t>Liberals</a:t>
            </a:r>
            <a:r>
              <a:rPr lang="fr-CA" sz="2800" dirty="0"/>
              <a:t> in the 2015 </a:t>
            </a:r>
            <a:r>
              <a:rPr lang="fr-CA" sz="2800" dirty="0" err="1"/>
              <a:t>election</a:t>
            </a:r>
            <a:r>
              <a:rPr lang="fr-CA" sz="2800" dirty="0"/>
              <a:t>. </a:t>
            </a:r>
          </a:p>
          <a:p>
            <a:endParaRPr lang="fr-CA" sz="2800" dirty="0"/>
          </a:p>
          <a:p>
            <a:r>
              <a:rPr lang="fr-CA" sz="2800" dirty="0" err="1"/>
              <a:t>We</a:t>
            </a:r>
            <a:r>
              <a:rPr lang="fr-CA" sz="2800" dirty="0"/>
              <a:t> can </a:t>
            </a:r>
            <a:r>
              <a:rPr lang="fr-CA" sz="2800" dirty="0" err="1"/>
              <a:t>see</a:t>
            </a:r>
            <a:r>
              <a:rPr lang="fr-CA" sz="2800" dirty="0"/>
              <a:t> </a:t>
            </a:r>
            <a:r>
              <a:rPr lang="fr-CA" sz="2800" dirty="0" err="1"/>
              <a:t>clearly</a:t>
            </a:r>
            <a:r>
              <a:rPr lang="fr-CA" sz="2800" dirty="0"/>
              <a:t> </a:t>
            </a:r>
            <a:r>
              <a:rPr lang="fr-CA" sz="2800" dirty="0" err="1"/>
              <a:t>that</a:t>
            </a:r>
            <a:r>
              <a:rPr lang="fr-CA" sz="2800" dirty="0"/>
              <a:t> the </a:t>
            </a:r>
            <a:r>
              <a:rPr lang="fr-CA" sz="2800" dirty="0" err="1"/>
              <a:t>two</a:t>
            </a:r>
            <a:r>
              <a:rPr lang="fr-CA" sz="2800" dirty="0"/>
              <a:t> are </a:t>
            </a:r>
            <a:r>
              <a:rPr lang="fr-CA" sz="2800" dirty="0" err="1"/>
              <a:t>closely</a:t>
            </a:r>
            <a:r>
              <a:rPr lang="fr-CA" sz="2800" dirty="0"/>
              <a:t> </a:t>
            </a:r>
            <a:r>
              <a:rPr lang="fr-CA" sz="2800" dirty="0" err="1"/>
              <a:t>linked</a:t>
            </a:r>
            <a:r>
              <a:rPr lang="fr-CA" sz="2800" dirty="0"/>
              <a:t>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99359970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292-5DC6-424B-8DEB-2ABCCBFF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in Canada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005C-F09E-455E-8161-A98796D5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Voting</a:t>
            </a:r>
            <a:r>
              <a:rPr lang="fr-CA" dirty="0"/>
              <a:t> </a:t>
            </a:r>
            <a:r>
              <a:rPr lang="fr-CA" dirty="0" err="1"/>
              <a:t>behaviour</a:t>
            </a:r>
            <a:r>
              <a:rPr lang="fr-CA" dirty="0"/>
              <a:t> can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said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a </a:t>
            </a:r>
            <a:r>
              <a:rPr lang="fr-CA" dirty="0" err="1"/>
              <a:t>function</a:t>
            </a:r>
            <a:r>
              <a:rPr lang="fr-CA" dirty="0"/>
              <a:t> of: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Sociodemographics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Party identification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Issue positions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Leader </a:t>
            </a:r>
            <a:r>
              <a:rPr lang="fr-CA" dirty="0" err="1"/>
              <a:t>evaluations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09751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18F0-E0F1-4AED-B6EE-A191917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E60B-5DA8-4604-8BB5-89C9476E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3006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E58-D00B-4952-A891-4CEC2F22A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POLI 202</a:t>
            </a:r>
            <a:br>
              <a:rPr lang="en-US"/>
            </a:br>
            <a:r>
              <a:rPr lang="en-US"/>
              <a:t>The </a:t>
            </a:r>
            <a:r>
              <a:rPr lang="en-US" dirty="0"/>
              <a:t>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0EC0A-CB88-4813-8FA5-D123C61FC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Electoral Systems</a:t>
            </a:r>
          </a:p>
        </p:txBody>
      </p:sp>
    </p:spTree>
    <p:extLst>
      <p:ext uri="{BB962C8B-B14F-4D97-AF65-F5344CB8AC3E}">
        <p14:creationId xmlns:p14="http://schemas.microsoft.com/office/powerpoint/2010/main" val="3741808466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E77-C576-45A8-8B4D-1736796F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8FF-8E54-442A-AB14-F713BC8E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Canada</a:t>
            </a:r>
            <a:r>
              <a:rPr lang="fr-CA" dirty="0"/>
              <a:t>’s </a:t>
            </a:r>
            <a:r>
              <a:rPr lang="en-US" dirty="0"/>
              <a:t>Electoral System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Other Options</a:t>
            </a:r>
          </a:p>
          <a:p>
            <a:endParaRPr lang="en-US" dirty="0"/>
          </a:p>
          <a:p>
            <a:r>
              <a:rPr lang="en-US" dirty="0"/>
              <a:t>Essay Question</a:t>
            </a:r>
          </a:p>
        </p:txBody>
      </p:sp>
    </p:spTree>
    <p:extLst>
      <p:ext uri="{BB962C8B-B14F-4D97-AF65-F5344CB8AC3E}">
        <p14:creationId xmlns:p14="http://schemas.microsoft.com/office/powerpoint/2010/main" val="2209771011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ABCB-D6A9-42E9-86C2-790282BB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5EB2-5EE0-42AE-9FAA-9A212FB9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The first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do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. </a:t>
            </a:r>
          </a:p>
          <a:p>
            <a:endParaRPr lang="fr-CA" b="1" dirty="0"/>
          </a:p>
          <a:p>
            <a:r>
              <a:rPr lang="fr-CA" b="1" dirty="0" err="1"/>
              <a:t>Electoral</a:t>
            </a:r>
            <a:r>
              <a:rPr lang="fr-CA" b="1" dirty="0"/>
              <a:t> system</a:t>
            </a:r>
            <a:r>
              <a:rPr lang="fr-CA" dirty="0"/>
              <a:t>: « the system </a:t>
            </a:r>
            <a:r>
              <a:rPr lang="fr-CA" dirty="0" err="1"/>
              <a:t>used</a:t>
            </a:r>
            <a:r>
              <a:rPr lang="fr-CA" dirty="0"/>
              <a:t> to count the votes and </a:t>
            </a:r>
            <a:r>
              <a:rPr lang="fr-CA" dirty="0" err="1"/>
              <a:t>determine</a:t>
            </a:r>
            <a:r>
              <a:rPr lang="fr-CA" dirty="0"/>
              <a:t> the </a:t>
            </a:r>
            <a:r>
              <a:rPr lang="fr-CA" dirty="0" err="1"/>
              <a:t>results</a:t>
            </a:r>
            <a:r>
              <a:rPr lang="fr-CA" dirty="0"/>
              <a:t> of </a:t>
            </a:r>
            <a:r>
              <a:rPr lang="fr-CA" dirty="0" err="1"/>
              <a:t>elections</a:t>
            </a:r>
            <a:r>
              <a:rPr lang="fr-CA" dirty="0"/>
              <a:t> »</a:t>
            </a:r>
          </a:p>
          <a:p>
            <a:endParaRPr lang="fr-CA" dirty="0"/>
          </a:p>
          <a:p>
            <a:r>
              <a:rPr lang="fr-CA" dirty="0"/>
              <a:t>The Canadian </a:t>
            </a:r>
            <a:r>
              <a:rPr lang="fr-CA" dirty="0" err="1"/>
              <a:t>electoral</a:t>
            </a:r>
            <a:r>
              <a:rPr lang="fr-CA" dirty="0"/>
              <a:t> system has been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since</a:t>
            </a:r>
            <a:r>
              <a:rPr lang="fr-CA" dirty="0"/>
              <a:t> 1867. </a:t>
            </a:r>
          </a:p>
          <a:p>
            <a:endParaRPr lang="fr-CA" dirty="0"/>
          </a:p>
          <a:p>
            <a:r>
              <a:rPr lang="fr-CA" dirty="0"/>
              <a:t>There have been multiple </a:t>
            </a:r>
            <a:r>
              <a:rPr lang="fr-CA" dirty="0" err="1"/>
              <a:t>attempts</a:t>
            </a:r>
            <a:r>
              <a:rPr lang="fr-CA" dirty="0"/>
              <a:t> to change the </a:t>
            </a:r>
            <a:r>
              <a:rPr lang="fr-CA" dirty="0" err="1"/>
              <a:t>electoral</a:t>
            </a:r>
            <a:r>
              <a:rPr lang="fr-CA" dirty="0"/>
              <a:t> system in Canada at the </a:t>
            </a:r>
            <a:r>
              <a:rPr lang="fr-CA" dirty="0" err="1"/>
              <a:t>federal</a:t>
            </a:r>
            <a:r>
              <a:rPr lang="fr-CA" dirty="0"/>
              <a:t> and provincial </a:t>
            </a:r>
            <a:r>
              <a:rPr lang="fr-CA" dirty="0" err="1"/>
              <a:t>levels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Speaker of the House </a:t>
            </a:r>
            <a:r>
              <a:rPr lang="fr-CA" dirty="0" err="1"/>
              <a:t>gives</a:t>
            </a:r>
            <a:r>
              <a:rPr lang="fr-CA" dirty="0"/>
              <a:t> the first question to the leader of the official opposition.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person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one question,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follow-</a:t>
            </a:r>
            <a:r>
              <a:rPr lang="fr-CA" dirty="0" err="1"/>
              <a:t>ups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Then</a:t>
            </a:r>
            <a:r>
              <a:rPr lang="fr-CA" dirty="0"/>
              <a:t> the leader of the second opposition party </a:t>
            </a:r>
            <a:r>
              <a:rPr lang="fr-CA" dirty="0" err="1"/>
              <a:t>does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, </a:t>
            </a:r>
            <a:r>
              <a:rPr lang="fr-CA" dirty="0" err="1"/>
              <a:t>until</a:t>
            </a:r>
            <a:r>
              <a:rPr lang="fr-CA" dirty="0"/>
              <a:t> all </a:t>
            </a:r>
            <a:r>
              <a:rPr lang="fr-CA" dirty="0" err="1"/>
              <a:t>recognized</a:t>
            </a:r>
            <a:r>
              <a:rPr lang="fr-CA" dirty="0"/>
              <a:t> parties have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, </a:t>
            </a:r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questions, </a:t>
            </a:r>
            <a:r>
              <a:rPr lang="fr-CA" dirty="0" err="1"/>
              <a:t>including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262117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Several</a:t>
            </a:r>
            <a:r>
              <a:rPr lang="fr-CA" dirty="0"/>
              <a:t> provinces have </a:t>
            </a:r>
            <a:r>
              <a:rPr lang="fr-CA" dirty="0" err="1"/>
              <a:t>considered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electoral</a:t>
            </a:r>
            <a:r>
              <a:rPr lang="fr-CA" dirty="0"/>
              <a:t> system:</a:t>
            </a:r>
          </a:p>
          <a:p>
            <a:endParaRPr lang="fr-CA" dirty="0"/>
          </a:p>
          <a:p>
            <a:r>
              <a:rPr lang="fr-CA" dirty="0"/>
              <a:t>British Columbia</a:t>
            </a:r>
          </a:p>
          <a:p>
            <a:r>
              <a:rPr lang="fr-CA" dirty="0"/>
              <a:t>New Brunswick</a:t>
            </a:r>
          </a:p>
          <a:p>
            <a:r>
              <a:rPr lang="fr-CA" dirty="0"/>
              <a:t>Ontario</a:t>
            </a:r>
          </a:p>
          <a:p>
            <a:r>
              <a:rPr lang="fr-CA" dirty="0"/>
              <a:t>PEI</a:t>
            </a:r>
          </a:p>
          <a:p>
            <a:r>
              <a:rPr lang="fr-CA" dirty="0" err="1"/>
              <a:t>Quebec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5257829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7199"/>
          </a:xfrm>
        </p:spPr>
        <p:txBody>
          <a:bodyPr>
            <a:normAutofit/>
          </a:bodyPr>
          <a:lstStyle/>
          <a:p>
            <a:r>
              <a:rPr lang="fr-CA" dirty="0"/>
              <a:t>Most </a:t>
            </a:r>
            <a:r>
              <a:rPr lang="fr-CA" dirty="0" err="1"/>
              <a:t>importantly</a:t>
            </a:r>
            <a:r>
              <a:rPr lang="fr-CA" dirty="0"/>
              <a:t> for </a:t>
            </a:r>
            <a:r>
              <a:rPr lang="fr-CA" dirty="0" err="1"/>
              <a:t>this</a:t>
            </a:r>
            <a:r>
              <a:rPr lang="fr-CA" dirty="0"/>
              <a:t> class, </a:t>
            </a:r>
            <a:r>
              <a:rPr lang="fr-CA" dirty="0" err="1"/>
              <a:t>electoral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a key topic in </a:t>
            </a:r>
            <a:r>
              <a:rPr lang="fr-CA" dirty="0" err="1"/>
              <a:t>recent</a:t>
            </a:r>
            <a:r>
              <a:rPr lang="fr-CA" dirty="0"/>
              <a:t> Canadian </a:t>
            </a:r>
            <a:r>
              <a:rPr lang="fr-CA" dirty="0" err="1"/>
              <a:t>history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In the 2015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both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and NDP </a:t>
            </a:r>
            <a:r>
              <a:rPr lang="fr-CA" dirty="0" err="1"/>
              <a:t>promised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the </a:t>
            </a:r>
            <a:r>
              <a:rPr lang="fr-CA" dirty="0" err="1"/>
              <a:t>campaign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reform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system. 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the </a:t>
            </a:r>
            <a:r>
              <a:rPr lang="fr-CA" dirty="0" err="1"/>
              <a:t>election</a:t>
            </a:r>
            <a:r>
              <a:rPr lang="fr-CA" dirty="0"/>
              <a:t>, the Liberal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decided</a:t>
            </a:r>
            <a:r>
              <a:rPr lang="fr-CA" dirty="0"/>
              <a:t> not to </a:t>
            </a:r>
            <a:r>
              <a:rPr lang="fr-CA" dirty="0" err="1"/>
              <a:t>pursue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issue </a:t>
            </a:r>
            <a:r>
              <a:rPr lang="fr-CA" dirty="0" err="1"/>
              <a:t>further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8029583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0B3-DED9-4480-9561-31DA3C4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11BA-09B0-475D-BA95-69FD7E15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For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reason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reasons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the Canadian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might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changed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discuss</a:t>
            </a:r>
            <a:r>
              <a:rPr lang="fr-CA" dirty="0"/>
              <a:t> alternatives to the </a:t>
            </a:r>
            <a:r>
              <a:rPr lang="fr-CA" dirty="0" err="1"/>
              <a:t>electoral</a:t>
            </a:r>
            <a:r>
              <a:rPr lang="fr-CA" dirty="0"/>
              <a:t> system, as </a:t>
            </a:r>
            <a:r>
              <a:rPr lang="fr-CA" dirty="0" err="1"/>
              <a:t>well</a:t>
            </a:r>
            <a:r>
              <a:rPr lang="fr-CA" dirty="0"/>
              <a:t> as the </a:t>
            </a:r>
            <a:r>
              <a:rPr lang="fr-CA" dirty="0" err="1"/>
              <a:t>consequences</a:t>
            </a:r>
            <a:r>
              <a:rPr lang="fr-CA" dirty="0"/>
              <a:t> of </a:t>
            </a:r>
            <a:r>
              <a:rPr lang="fr-CA" dirty="0" err="1"/>
              <a:t>adopting</a:t>
            </a:r>
            <a:r>
              <a:rPr lang="fr-CA" dirty="0"/>
              <a:t> one of </a:t>
            </a:r>
            <a:r>
              <a:rPr lang="fr-CA" dirty="0" err="1"/>
              <a:t>these</a:t>
            </a:r>
            <a:r>
              <a:rPr lang="fr-CA" dirty="0"/>
              <a:t> alternatives in the Canadian </a:t>
            </a:r>
            <a:r>
              <a:rPr lang="fr-CA" dirty="0" err="1"/>
              <a:t>context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4205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3AA-6FB9-4F6C-910D-F3E54D9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C93C-5B31-46DE-9245-04712FCD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29715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First Past the Post is probably the simplest electoral system there is. </a:t>
            </a:r>
          </a:p>
          <a:p>
            <a:endParaRPr lang="en-US" sz="4000" dirty="0"/>
          </a:p>
          <a:p>
            <a:r>
              <a:rPr lang="en-US" sz="4000" dirty="0"/>
              <a:t>It is usually used in single-member districts (districts where a single individual is elected)</a:t>
            </a:r>
          </a:p>
          <a:p>
            <a:endParaRPr lang="fr-CA" sz="4000" dirty="0"/>
          </a:p>
          <a:p>
            <a:r>
              <a:rPr lang="fr-CA" sz="4000" dirty="0"/>
              <a:t>T</a:t>
            </a:r>
            <a:r>
              <a:rPr lang="en-US" sz="4000" dirty="0"/>
              <a:t>his is the electoral system that Canada uses. </a:t>
            </a:r>
          </a:p>
        </p:txBody>
      </p:sp>
    </p:spTree>
    <p:extLst>
      <p:ext uri="{BB962C8B-B14F-4D97-AF65-F5344CB8AC3E}">
        <p14:creationId xmlns:p14="http://schemas.microsoft.com/office/powerpoint/2010/main" val="1255708443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simple </a:t>
            </a:r>
            <a:r>
              <a:rPr lang="fr-CA" sz="3600" dirty="0" err="1"/>
              <a:t>rule</a:t>
            </a:r>
            <a:r>
              <a:rPr lang="fr-CA" sz="3600" dirty="0"/>
              <a:t>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candidate </a:t>
            </a:r>
            <a:r>
              <a:rPr lang="fr-CA" sz="3600" dirty="0" err="1"/>
              <a:t>with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votes </a:t>
            </a:r>
            <a:r>
              <a:rPr lang="fr-CA" sz="3600" dirty="0" err="1"/>
              <a:t>wins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This </a:t>
            </a:r>
            <a:r>
              <a:rPr lang="fr-CA" sz="3600" dirty="0" err="1"/>
              <a:t>means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a </a:t>
            </a:r>
            <a:r>
              <a:rPr lang="fr-CA" sz="3600" dirty="0" err="1"/>
              <a:t>majority</a:t>
            </a:r>
            <a:r>
              <a:rPr lang="fr-CA" sz="3600" dirty="0"/>
              <a:t> (50%+1) </a:t>
            </a:r>
            <a:r>
              <a:rPr lang="fr-CA" sz="3600" dirty="0" err="1"/>
              <a:t>is</a:t>
            </a:r>
            <a:r>
              <a:rPr lang="fr-CA" sz="3600" dirty="0"/>
              <a:t> not </a:t>
            </a:r>
            <a:r>
              <a:rPr lang="fr-CA" sz="3600" dirty="0" err="1"/>
              <a:t>required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A candidate </a:t>
            </a:r>
            <a:r>
              <a:rPr lang="fr-CA" sz="3600" dirty="0" err="1"/>
              <a:t>simply</a:t>
            </a:r>
            <a:r>
              <a:rPr lang="fr-CA" sz="3600" dirty="0"/>
              <a:t> </a:t>
            </a:r>
            <a:r>
              <a:rPr lang="fr-CA" sz="3600" dirty="0" err="1"/>
              <a:t>needs</a:t>
            </a:r>
            <a:r>
              <a:rPr lang="fr-CA" sz="3600" dirty="0"/>
              <a:t> to have more votes </a:t>
            </a:r>
            <a:r>
              <a:rPr lang="fr-CA" sz="3600" dirty="0" err="1"/>
              <a:t>than</a:t>
            </a:r>
            <a:r>
              <a:rPr lang="fr-CA" sz="3600" dirty="0"/>
              <a:t> the </a:t>
            </a:r>
            <a:r>
              <a:rPr lang="fr-CA" sz="3600" dirty="0" err="1"/>
              <a:t>other</a:t>
            </a:r>
            <a:r>
              <a:rPr lang="fr-CA" sz="3600" dirty="0"/>
              <a:t> challengers to </a:t>
            </a:r>
            <a:r>
              <a:rPr lang="fr-CA" sz="3600" dirty="0" err="1"/>
              <a:t>win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endParaRPr lang="fr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51799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6651-2004-4CA2-BE86-6C21BFC5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11C9-63B4-4C01-9C0B-1E18D36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Imagine 3 candidates</a:t>
            </a:r>
          </a:p>
          <a:p>
            <a:endParaRPr lang="fr-CA" dirty="0"/>
          </a:p>
          <a:p>
            <a:r>
              <a:rPr lang="fr-CA" dirty="0"/>
              <a:t>Candidate A: 40%</a:t>
            </a:r>
          </a:p>
          <a:p>
            <a:r>
              <a:rPr lang="fr-CA" dirty="0"/>
              <a:t>Candidate B: 30%</a:t>
            </a:r>
          </a:p>
          <a:p>
            <a:r>
              <a:rPr lang="fr-CA" dirty="0"/>
              <a:t>Candidate C: 30%</a:t>
            </a:r>
          </a:p>
          <a:p>
            <a:endParaRPr lang="fr-CA" dirty="0"/>
          </a:p>
          <a:p>
            <a:r>
              <a:rPr lang="fr-CA" dirty="0"/>
              <a:t>Candidate A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elected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not </a:t>
            </a:r>
            <a:r>
              <a:rPr lang="fr-CA" dirty="0" err="1"/>
              <a:t>receiving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(50%+1) of the votes.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462173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55F-FC4C-4D32-833A-C9212C5B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9A78-676B-48DD-9099-9D4089A4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literature</a:t>
            </a:r>
            <a:r>
              <a:rPr lang="fr-CA" dirty="0"/>
              <a:t> </a:t>
            </a:r>
            <a:r>
              <a:rPr lang="fr-CA" dirty="0" err="1"/>
              <a:t>recognizes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FPTP has </a:t>
            </a:r>
            <a:r>
              <a:rPr lang="fr-CA" dirty="0" err="1"/>
              <a:t>advantages</a:t>
            </a:r>
            <a:r>
              <a:rPr lang="fr-CA" dirty="0"/>
              <a:t> and drawbacks. </a:t>
            </a:r>
          </a:p>
          <a:p>
            <a:r>
              <a:rPr lang="fr-CA" dirty="0" err="1"/>
              <a:t>What</a:t>
            </a:r>
            <a:r>
              <a:rPr lang="fr-CA" dirty="0"/>
              <a:t> are </a:t>
            </a:r>
            <a:r>
              <a:rPr lang="fr-CA" dirty="0" err="1"/>
              <a:t>some</a:t>
            </a:r>
            <a:r>
              <a:rPr lang="fr-CA" dirty="0"/>
              <a:t> of the </a:t>
            </a:r>
            <a:r>
              <a:rPr lang="fr-CA" dirty="0" err="1"/>
              <a:t>advantages</a:t>
            </a:r>
            <a:r>
              <a:rPr lang="fr-CA" dirty="0"/>
              <a:t> of FPTP?</a:t>
            </a:r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simple. </a:t>
            </a:r>
          </a:p>
          <a:p>
            <a:r>
              <a:rPr lang="fr-CA" dirty="0"/>
              <a:t>It leads to stable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r>
              <a:rPr lang="fr-CA" dirty="0"/>
              <a:t>It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accountability</a:t>
            </a:r>
            <a:r>
              <a:rPr lang="fr-CA" dirty="0"/>
              <a:t> to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r>
              <a:rPr lang="fr-CA" dirty="0"/>
              <a:t>It </a:t>
            </a:r>
            <a:r>
              <a:rPr lang="fr-CA" dirty="0" err="1"/>
              <a:t>creates</a:t>
            </a:r>
            <a:r>
              <a:rPr lang="fr-CA" dirty="0"/>
              <a:t> a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MP and </a:t>
            </a:r>
            <a:r>
              <a:rPr lang="fr-CA" dirty="0" err="1"/>
              <a:t>citizens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8182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FPTP tends to </a:t>
            </a:r>
            <a:r>
              <a:rPr lang="fr-CA" dirty="0" err="1"/>
              <a:t>produce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candidates do not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convince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voters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the </a:t>
            </a:r>
            <a:r>
              <a:rPr lang="fr-CA" dirty="0" err="1"/>
              <a:t>seat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The party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the best at the national </a:t>
            </a:r>
            <a:r>
              <a:rPr lang="fr-CA" dirty="0" err="1"/>
              <a:t>level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benefit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in </a:t>
            </a:r>
            <a:r>
              <a:rPr lang="fr-CA" dirty="0" err="1"/>
              <a:t>many</a:t>
            </a:r>
            <a:r>
              <a:rPr lang="fr-CA" dirty="0"/>
              <a:t> riding.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47351045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Example : Canada, 2015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BC2E08-3522-4F1B-8693-F0BB28BE5677}"/>
              </a:ext>
            </a:extLst>
          </p:cNvPr>
          <p:cNvGraphicFramePr>
            <a:graphicFrameLocks/>
          </p:cNvGraphicFramePr>
          <p:nvPr/>
        </p:nvGraphicFramePr>
        <p:xfrm>
          <a:off x="838200" y="2339181"/>
          <a:ext cx="7482840" cy="3837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3D432C-E6FD-4F6F-A718-9FBB3EF376AE}"/>
              </a:ext>
            </a:extLst>
          </p:cNvPr>
          <p:cNvSpPr txBox="1"/>
          <p:nvPr/>
        </p:nvSpPr>
        <p:spPr>
          <a:xfrm>
            <a:off x="8321040" y="1395750"/>
            <a:ext cx="3481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40$ of the votes in 2015, the </a:t>
            </a:r>
            <a:r>
              <a:rPr lang="fr-CA" dirty="0" err="1"/>
              <a:t>Liberals</a:t>
            </a:r>
            <a:r>
              <a:rPr lang="fr-CA" dirty="0"/>
              <a:t> have </a:t>
            </a:r>
            <a:r>
              <a:rPr lang="fr-CA" dirty="0" err="1"/>
              <a:t>managed</a:t>
            </a:r>
            <a:r>
              <a:rPr lang="fr-CA" dirty="0"/>
              <a:t> to </a:t>
            </a:r>
            <a:r>
              <a:rPr lang="fr-CA" dirty="0" err="1"/>
              <a:t>win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50% of the </a:t>
            </a:r>
            <a:r>
              <a:rPr lang="fr-CA" dirty="0" err="1"/>
              <a:t>seats</a:t>
            </a:r>
            <a:r>
              <a:rPr lang="fr-CA" dirty="0"/>
              <a:t> and </a:t>
            </a:r>
            <a:r>
              <a:rPr lang="fr-CA" dirty="0" err="1"/>
              <a:t>govern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. 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parties have </a:t>
            </a:r>
            <a:r>
              <a:rPr lang="fr-CA" dirty="0" err="1"/>
              <a:t>received</a:t>
            </a:r>
            <a:r>
              <a:rPr lang="fr-CA" dirty="0"/>
              <a:t> a </a:t>
            </a:r>
            <a:r>
              <a:rPr lang="fr-CA" dirty="0" err="1"/>
              <a:t>smaller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share</a:t>
            </a:r>
            <a:r>
              <a:rPr lang="fr-CA" dirty="0"/>
              <a:t> of votes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678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3A54-DA88-4243-A6DC-7A615BE3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A5BF-04E3-4A0B-8E22-965E6CD3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300" dirty="0"/>
              <a:t>The </a:t>
            </a:r>
            <a:r>
              <a:rPr lang="fr-CA" sz="3300" dirty="0" err="1"/>
              <a:t>government</a:t>
            </a:r>
            <a:r>
              <a:rPr lang="fr-CA" sz="3300" dirty="0"/>
              <a:t> can </a:t>
            </a:r>
            <a:r>
              <a:rPr lang="fr-CA" sz="3300" dirty="0" err="1"/>
              <a:t>choose</a:t>
            </a:r>
            <a:r>
              <a:rPr lang="fr-CA" sz="3300" dirty="0"/>
              <a:t> </a:t>
            </a:r>
            <a:r>
              <a:rPr lang="fr-CA" sz="3300" dirty="0" err="1"/>
              <a:t>which</a:t>
            </a:r>
            <a:r>
              <a:rPr lang="fr-CA" sz="3300" dirty="0"/>
              <a:t> </a:t>
            </a:r>
            <a:r>
              <a:rPr lang="fr-CA" sz="3300" dirty="0" err="1"/>
              <a:t>minister</a:t>
            </a:r>
            <a:r>
              <a:rPr lang="fr-CA" sz="3300" dirty="0"/>
              <a:t> </a:t>
            </a:r>
            <a:r>
              <a:rPr lang="fr-CA" sz="3300" dirty="0" err="1"/>
              <a:t>will</a:t>
            </a:r>
            <a:r>
              <a:rPr lang="fr-CA" sz="3300" dirty="0"/>
              <a:t> </a:t>
            </a:r>
            <a:r>
              <a:rPr lang="fr-CA" sz="3300" dirty="0" err="1"/>
              <a:t>answer</a:t>
            </a:r>
            <a:r>
              <a:rPr lang="fr-CA" sz="3300" dirty="0"/>
              <a:t> the question.</a:t>
            </a:r>
          </a:p>
          <a:p>
            <a:endParaRPr lang="fr-CA" sz="3300" dirty="0"/>
          </a:p>
          <a:p>
            <a:r>
              <a:rPr lang="fr-CA" sz="3300" dirty="0"/>
              <a:t>So </a:t>
            </a:r>
            <a:r>
              <a:rPr lang="fr-CA" sz="3300" dirty="0" err="1"/>
              <a:t>even</a:t>
            </a:r>
            <a:r>
              <a:rPr lang="fr-CA" sz="3300" dirty="0"/>
              <a:t> if the MP </a:t>
            </a:r>
            <a:r>
              <a:rPr lang="fr-CA" sz="3300" dirty="0" err="1"/>
              <a:t>wants</a:t>
            </a:r>
            <a:r>
              <a:rPr lang="fr-CA" sz="3300" dirty="0"/>
              <a:t> the Prime </a:t>
            </a:r>
            <a:r>
              <a:rPr lang="fr-CA" sz="3300" dirty="0" err="1"/>
              <a:t>Minister</a:t>
            </a:r>
            <a:r>
              <a:rPr lang="fr-CA" sz="3300" dirty="0"/>
              <a:t> to </a:t>
            </a:r>
            <a:r>
              <a:rPr lang="fr-CA" sz="3300" dirty="0" err="1"/>
              <a:t>answer</a:t>
            </a:r>
            <a:r>
              <a:rPr lang="fr-CA" sz="3300" dirty="0"/>
              <a:t> the question, </a:t>
            </a:r>
            <a:r>
              <a:rPr lang="fr-CA" sz="3300" dirty="0" err="1"/>
              <a:t>another</a:t>
            </a:r>
            <a:r>
              <a:rPr lang="fr-CA" sz="3300" dirty="0"/>
              <a:t> </a:t>
            </a:r>
            <a:r>
              <a:rPr lang="fr-CA" sz="3300" dirty="0" err="1"/>
              <a:t>minister</a:t>
            </a:r>
            <a:r>
              <a:rPr lang="fr-CA" sz="3300" dirty="0"/>
              <a:t> </a:t>
            </a:r>
            <a:r>
              <a:rPr lang="fr-CA" sz="3300" dirty="0" err="1"/>
              <a:t>might</a:t>
            </a:r>
            <a:r>
              <a:rPr lang="fr-CA" sz="3300" dirty="0"/>
              <a:t> </a:t>
            </a:r>
            <a:r>
              <a:rPr lang="fr-CA" sz="3300" dirty="0" err="1"/>
              <a:t>answer</a:t>
            </a:r>
            <a:r>
              <a:rPr lang="fr-CA" sz="3300" dirty="0"/>
              <a:t> </a:t>
            </a:r>
            <a:r>
              <a:rPr lang="fr-CA" sz="3300" dirty="0" err="1"/>
              <a:t>instead</a:t>
            </a:r>
            <a:r>
              <a:rPr lang="fr-CA" sz="3300" dirty="0"/>
              <a:t>. </a:t>
            </a:r>
          </a:p>
          <a:p>
            <a:endParaRPr lang="fr-CA" sz="33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sz="3300" dirty="0"/>
              <a:t>This </a:t>
            </a:r>
            <a:r>
              <a:rPr lang="fr-CA" sz="3300" dirty="0" err="1"/>
              <a:t>rule</a:t>
            </a:r>
            <a:r>
              <a:rPr lang="fr-CA" sz="3300" dirty="0"/>
              <a:t> can </a:t>
            </a:r>
            <a:r>
              <a:rPr lang="fr-CA" sz="3300" dirty="0" err="1"/>
              <a:t>be</a:t>
            </a:r>
            <a:r>
              <a:rPr lang="fr-CA" sz="3300" dirty="0"/>
              <a:t> </a:t>
            </a:r>
            <a:r>
              <a:rPr lang="fr-CA" sz="3300" dirty="0" err="1"/>
              <a:t>used</a:t>
            </a:r>
            <a:r>
              <a:rPr lang="fr-CA" sz="3300" dirty="0"/>
              <a:t> by </a:t>
            </a:r>
            <a:r>
              <a:rPr lang="fr-CA" sz="3300" dirty="0" err="1"/>
              <a:t>government</a:t>
            </a:r>
            <a:r>
              <a:rPr lang="fr-CA" sz="3300" dirty="0"/>
              <a:t> </a:t>
            </a:r>
            <a:r>
              <a:rPr lang="fr-CA" sz="3300" dirty="0" err="1"/>
              <a:t>ministers</a:t>
            </a:r>
            <a:r>
              <a:rPr lang="fr-CA" sz="3300" dirty="0"/>
              <a:t> to </a:t>
            </a:r>
            <a:r>
              <a:rPr lang="fr-CA" sz="3300" dirty="0" err="1"/>
              <a:t>dodge</a:t>
            </a:r>
            <a:r>
              <a:rPr lang="fr-CA" sz="3300" dirty="0"/>
              <a:t> questions. </a:t>
            </a:r>
            <a:endParaRPr lang="en-US" sz="33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300" dirty="0"/>
              <a:t>Can </a:t>
            </a:r>
            <a:r>
              <a:rPr lang="fr-CA" sz="3300" dirty="0" err="1"/>
              <a:t>also</a:t>
            </a:r>
            <a:r>
              <a:rPr lang="fr-CA" sz="3300" dirty="0"/>
              <a:t> </a:t>
            </a:r>
            <a:r>
              <a:rPr lang="fr-CA" sz="3300" dirty="0" err="1"/>
              <a:t>be</a:t>
            </a:r>
            <a:r>
              <a:rPr lang="fr-CA" sz="3300" dirty="0"/>
              <a:t> </a:t>
            </a:r>
            <a:r>
              <a:rPr lang="fr-CA" sz="3300" dirty="0" err="1"/>
              <a:t>used</a:t>
            </a:r>
            <a:r>
              <a:rPr lang="fr-CA" sz="3300" dirty="0"/>
              <a:t> to </a:t>
            </a:r>
            <a:r>
              <a:rPr lang="fr-CA" sz="3300" dirty="0" err="1"/>
              <a:t>be</a:t>
            </a:r>
            <a:r>
              <a:rPr lang="fr-CA" sz="3300" dirty="0"/>
              <a:t> absent </a:t>
            </a:r>
            <a:r>
              <a:rPr lang="fr-CA" sz="3300" dirty="0" err="1"/>
              <a:t>from</a:t>
            </a:r>
            <a:r>
              <a:rPr lang="fr-CA" sz="3300" dirty="0"/>
              <a:t> the House. </a:t>
            </a:r>
            <a:endParaRPr lang="en-US" sz="3300" dirty="0"/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525953076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09D2-3EEB-4C12-A934-00B753B0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F85D-4562-48A9-B630-6B20C941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Example : Canada, 2019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6B9CB5-AD52-4DE2-A679-9A416E50F8F6}"/>
              </a:ext>
            </a:extLst>
          </p:cNvPr>
          <p:cNvGraphicFramePr>
            <a:graphicFrameLocks/>
          </p:cNvGraphicFramePr>
          <p:nvPr/>
        </p:nvGraphicFramePr>
        <p:xfrm>
          <a:off x="838200" y="2224088"/>
          <a:ext cx="6248400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D275A-87DE-4344-8B5C-5B013332B3B8}"/>
              </a:ext>
            </a:extLst>
          </p:cNvPr>
          <p:cNvSpPr txBox="1"/>
          <p:nvPr/>
        </p:nvSpPr>
        <p:spPr>
          <a:xfrm>
            <a:off x="7659445" y="2224088"/>
            <a:ext cx="3694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thing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2019.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obtained</a:t>
            </a:r>
            <a:r>
              <a:rPr lang="fr-CA" dirty="0"/>
              <a:t> </a:t>
            </a:r>
            <a:r>
              <a:rPr lang="fr-CA" dirty="0" err="1"/>
              <a:t>barely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30% of the vote but </a:t>
            </a:r>
            <a:r>
              <a:rPr lang="fr-CA" dirty="0" err="1"/>
              <a:t>obtained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45% of the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NDP and the Greens </a:t>
            </a:r>
            <a:r>
              <a:rPr lang="fr-CA" dirty="0" err="1"/>
              <a:t>were</a:t>
            </a:r>
            <a:r>
              <a:rPr lang="fr-CA" dirty="0"/>
              <a:t> the parties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adversely</a:t>
            </a:r>
            <a:r>
              <a:rPr lang="fr-CA" dirty="0"/>
              <a:t> </a:t>
            </a:r>
            <a:r>
              <a:rPr lang="fr-CA" dirty="0" err="1"/>
              <a:t>affected</a:t>
            </a:r>
            <a:r>
              <a:rPr lang="fr-CA" dirty="0"/>
              <a:t> by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101189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A66B-73ED-4540-AAA8-9AA39B0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E9DA-D5BA-44AA-9343-99BC073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more stable?</a:t>
            </a:r>
          </a:p>
          <a:p>
            <a:endParaRPr lang="fr-CA" dirty="0"/>
          </a:p>
          <a:p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your</a:t>
            </a:r>
            <a:r>
              <a:rPr lang="fr-CA" dirty="0"/>
              <a:t> party </a:t>
            </a:r>
            <a:r>
              <a:rPr lang="fr-CA" dirty="0" err="1"/>
              <a:t>holds</a:t>
            </a:r>
            <a:r>
              <a:rPr lang="fr-CA" dirty="0"/>
              <a:t>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in the House of Commons, </a:t>
            </a:r>
            <a:r>
              <a:rPr lang="fr-CA" dirty="0" err="1"/>
              <a:t>you</a:t>
            </a:r>
            <a:r>
              <a:rPr lang="fr-CA" dirty="0"/>
              <a:t> are </a:t>
            </a:r>
            <a:r>
              <a:rPr lang="fr-CA" dirty="0" err="1"/>
              <a:t>almost</a:t>
            </a:r>
            <a:r>
              <a:rPr lang="fr-CA" dirty="0"/>
              <a:t> </a:t>
            </a:r>
            <a:r>
              <a:rPr lang="fr-CA" dirty="0" err="1"/>
              <a:t>guaranteed</a:t>
            </a:r>
            <a:r>
              <a:rPr lang="fr-CA" dirty="0"/>
              <a:t> not to lose a confidence vote.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6271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43D8-6F13-4C1B-906C-600D8FDC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1C7A-8879-4281-923A-1FDB0E69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Furthermore</a:t>
            </a:r>
            <a:r>
              <a:rPr lang="fr-CA" dirty="0"/>
              <a:t>, the </a:t>
            </a:r>
            <a:r>
              <a:rPr lang="fr-CA" dirty="0" err="1"/>
              <a:t>propensity</a:t>
            </a:r>
            <a:r>
              <a:rPr lang="fr-CA" dirty="0"/>
              <a:t> to </a:t>
            </a:r>
            <a:r>
              <a:rPr lang="fr-CA" dirty="0" err="1"/>
              <a:t>elect</a:t>
            </a:r>
            <a:r>
              <a:rPr lang="fr-CA" dirty="0"/>
              <a:t>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increases</a:t>
            </a:r>
            <a:r>
              <a:rPr lang="fr-CA" dirty="0"/>
              <a:t> the </a:t>
            </a:r>
            <a:r>
              <a:rPr lang="fr-CA" dirty="0" err="1"/>
              <a:t>accountability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Lines of </a:t>
            </a:r>
            <a:r>
              <a:rPr lang="fr-CA" dirty="0" err="1"/>
              <a:t>responsibility</a:t>
            </a:r>
            <a:r>
              <a:rPr lang="fr-CA" dirty="0"/>
              <a:t> are </a:t>
            </a:r>
            <a:r>
              <a:rPr lang="fr-CA" dirty="0" err="1"/>
              <a:t>blurrier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</a:t>
            </a:r>
            <a:r>
              <a:rPr lang="fr-CA" dirty="0" err="1"/>
              <a:t>minority</a:t>
            </a:r>
            <a:r>
              <a:rPr lang="fr-CA" dirty="0"/>
              <a:t> </a:t>
            </a:r>
            <a:r>
              <a:rPr lang="fr-CA" dirty="0" err="1"/>
              <a:t>governments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under</a:t>
            </a:r>
            <a:r>
              <a:rPr lang="fr-CA" dirty="0"/>
              <a:t> coalition </a:t>
            </a:r>
            <a:r>
              <a:rPr lang="fr-CA" dirty="0" err="1"/>
              <a:t>governments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Governments</a:t>
            </a:r>
            <a:r>
              <a:rPr lang="fr-CA" dirty="0"/>
              <a:t> can accuse opposition parties and coalition </a:t>
            </a:r>
            <a:r>
              <a:rPr lang="fr-CA" dirty="0" err="1"/>
              <a:t>partners</a:t>
            </a:r>
            <a:r>
              <a:rPr lang="fr-CA" dirty="0"/>
              <a:t> of blocking </a:t>
            </a:r>
            <a:r>
              <a:rPr lang="fr-CA" dirty="0" err="1"/>
              <a:t>their</a:t>
            </a:r>
            <a:r>
              <a:rPr lang="fr-CA" dirty="0"/>
              <a:t> initiatives,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difficult</a:t>
            </a:r>
            <a:r>
              <a:rPr lang="fr-CA" dirty="0"/>
              <a:t> to </a:t>
            </a:r>
            <a:r>
              <a:rPr lang="fr-CA" dirty="0" err="1"/>
              <a:t>identify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responsible</a:t>
            </a:r>
            <a:r>
              <a:rPr lang="fr-CA" dirty="0"/>
              <a:t> for </a:t>
            </a:r>
            <a:r>
              <a:rPr lang="fr-CA" dirty="0" err="1"/>
              <a:t>governmental</a:t>
            </a:r>
            <a:r>
              <a:rPr lang="fr-CA" dirty="0"/>
              <a:t> 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6619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ACFB-BB15-457A-9381-9B9F15CC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1ED7-8166-4D93-BF7F-FC1A1E32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err="1"/>
              <a:t>Finally</a:t>
            </a:r>
            <a:r>
              <a:rPr lang="fr-CA" sz="3200" dirty="0"/>
              <a:t>, FPTP </a:t>
            </a:r>
            <a:r>
              <a:rPr lang="fr-CA" sz="3200" dirty="0" err="1"/>
              <a:t>creates</a:t>
            </a:r>
            <a:r>
              <a:rPr lang="fr-CA" sz="3200" dirty="0"/>
              <a:t> a </a:t>
            </a:r>
            <a:r>
              <a:rPr lang="fr-CA" sz="3200" dirty="0" err="1"/>
              <a:t>stronger</a:t>
            </a:r>
            <a:r>
              <a:rPr lang="fr-CA" sz="3200" dirty="0"/>
              <a:t> </a:t>
            </a:r>
            <a:r>
              <a:rPr lang="fr-CA" sz="3200" dirty="0" err="1"/>
              <a:t>link</a:t>
            </a:r>
            <a:r>
              <a:rPr lang="fr-CA" sz="3200" dirty="0"/>
              <a:t> </a:t>
            </a:r>
            <a:r>
              <a:rPr lang="fr-CA" sz="3200" dirty="0" err="1"/>
              <a:t>between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and </a:t>
            </a:r>
            <a:r>
              <a:rPr lang="fr-CA" sz="3200" dirty="0" err="1"/>
              <a:t>representative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Since</a:t>
            </a:r>
            <a:r>
              <a:rPr lang="fr-CA" sz="3200" dirty="0"/>
              <a:t> the </a:t>
            </a:r>
            <a:r>
              <a:rPr lang="fr-CA" sz="3200" dirty="0" err="1"/>
              <a:t>representative</a:t>
            </a:r>
            <a:r>
              <a:rPr lang="fr-CA" sz="3200" dirty="0"/>
              <a:t> </a:t>
            </a:r>
            <a:r>
              <a:rPr lang="fr-CA" sz="3200" dirty="0" err="1"/>
              <a:t>represents</a:t>
            </a:r>
            <a:r>
              <a:rPr lang="fr-CA" sz="3200" dirty="0"/>
              <a:t> a </a:t>
            </a:r>
            <a:r>
              <a:rPr lang="fr-CA" sz="3200" dirty="0" err="1"/>
              <a:t>particular</a:t>
            </a:r>
            <a:r>
              <a:rPr lang="fr-CA" sz="3200" dirty="0"/>
              <a:t> district, </a:t>
            </a:r>
            <a:r>
              <a:rPr lang="fr-CA" sz="3200" dirty="0" err="1"/>
              <a:t>then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have an issue know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supposed</a:t>
            </a:r>
            <a:r>
              <a:rPr lang="fr-CA" sz="3200" dirty="0"/>
              <a:t> to </a:t>
            </a:r>
            <a:r>
              <a:rPr lang="fr-CA" sz="3200" dirty="0" err="1"/>
              <a:t>represent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013486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A5DD-9B5F-428B-A91E-319B52B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F85C-D60F-46BA-B727-9A18E705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There are, </a:t>
            </a:r>
            <a:r>
              <a:rPr lang="fr-CA" dirty="0" err="1"/>
              <a:t>however</a:t>
            </a:r>
            <a:r>
              <a:rPr lang="fr-CA" dirty="0"/>
              <a:t>,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criticisms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have been </a:t>
            </a:r>
            <a:r>
              <a:rPr lang="fr-CA" dirty="0" err="1"/>
              <a:t>directed</a:t>
            </a:r>
            <a:r>
              <a:rPr lang="fr-CA" dirty="0"/>
              <a:t> at FPTP. Can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think</a:t>
            </a:r>
            <a:r>
              <a:rPr lang="fr-CA" dirty="0"/>
              <a:t> of </a:t>
            </a:r>
            <a:r>
              <a:rPr lang="fr-CA" dirty="0" err="1"/>
              <a:t>some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?</a:t>
            </a:r>
          </a:p>
          <a:p>
            <a:r>
              <a:rPr lang="fr-CA" dirty="0" err="1"/>
              <a:t>Gives</a:t>
            </a:r>
            <a:r>
              <a:rPr lang="fr-CA" dirty="0"/>
              <a:t> more power to the </a:t>
            </a:r>
            <a:r>
              <a:rPr lang="fr-CA" dirty="0" err="1"/>
              <a:t>government</a:t>
            </a:r>
            <a:endParaRPr lang="en-US" dirty="0"/>
          </a:p>
          <a:p>
            <a:r>
              <a:rPr lang="fr-CA" dirty="0" err="1"/>
              <a:t>Penalizes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</a:t>
            </a:r>
          </a:p>
          <a:p>
            <a:r>
              <a:rPr lang="fr-CA" dirty="0"/>
              <a:t>Bad for </a:t>
            </a:r>
            <a:r>
              <a:rPr lang="fr-CA" dirty="0" err="1"/>
              <a:t>representation</a:t>
            </a:r>
            <a:endParaRPr lang="fr-CA" dirty="0"/>
          </a:p>
          <a:p>
            <a:r>
              <a:rPr lang="fr-CA" dirty="0" err="1"/>
              <a:t>Lowers</a:t>
            </a:r>
            <a:r>
              <a:rPr lang="fr-CA" dirty="0"/>
              <a:t> </a:t>
            </a:r>
            <a:r>
              <a:rPr lang="fr-CA" dirty="0" err="1"/>
              <a:t>turnout</a:t>
            </a:r>
            <a:endParaRPr lang="fr-CA" dirty="0"/>
          </a:p>
          <a:p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endParaRPr lang="fr-CA" dirty="0"/>
          </a:p>
          <a:p>
            <a:r>
              <a:rPr lang="fr-CA" dirty="0"/>
              <a:t>Can fail to </a:t>
            </a:r>
            <a:r>
              <a:rPr lang="fr-CA" dirty="0" err="1"/>
              <a:t>elect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nationally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343686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DA74-A751-4CA7-BCD3-651A689F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BB3B-0E71-4C41-97F5-A9AAC347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giving</a:t>
            </a:r>
            <a:r>
              <a:rPr lang="fr-CA" dirty="0"/>
              <a:t> the </a:t>
            </a:r>
            <a:r>
              <a:rPr lang="fr-CA" dirty="0" err="1"/>
              <a:t>leading</a:t>
            </a:r>
            <a:r>
              <a:rPr lang="fr-CA" dirty="0"/>
              <a:t> party a </a:t>
            </a:r>
            <a:r>
              <a:rPr lang="fr-CA" dirty="0" err="1"/>
              <a:t>majority</a:t>
            </a:r>
            <a:r>
              <a:rPr lang="fr-CA" dirty="0"/>
              <a:t> </a:t>
            </a:r>
            <a:r>
              <a:rPr lang="fr-CA" dirty="0" err="1"/>
              <a:t>helps</a:t>
            </a:r>
            <a:r>
              <a:rPr lang="fr-CA" dirty="0"/>
              <a:t> </a:t>
            </a:r>
            <a:r>
              <a:rPr lang="fr-CA" dirty="0" err="1"/>
              <a:t>form</a:t>
            </a:r>
            <a:r>
              <a:rPr lang="fr-CA" dirty="0"/>
              <a:t> stable </a:t>
            </a:r>
            <a:r>
              <a:rPr lang="fr-CA" dirty="0" err="1"/>
              <a:t>governments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control over the House of Commons. </a:t>
            </a:r>
          </a:p>
          <a:p>
            <a:endParaRPr lang="fr-CA" dirty="0"/>
          </a:p>
          <a:p>
            <a:r>
              <a:rPr lang="fr-CA" dirty="0" err="1"/>
              <a:t>Critics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more power to the opposition and </a:t>
            </a:r>
            <a:r>
              <a:rPr lang="fr-CA" dirty="0" err="1"/>
              <a:t>keep</a:t>
            </a:r>
            <a:r>
              <a:rPr lang="fr-CA" dirty="0"/>
              <a:t> in check the power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3834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4DF1-6541-4E29-A53B-3743D54B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8882-DF4A-4DD2-B6C8-4F6449F8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bonus for the </a:t>
            </a:r>
            <a:r>
              <a:rPr lang="fr-CA" dirty="0" err="1"/>
              <a:t>leading</a:t>
            </a:r>
            <a:r>
              <a:rPr lang="fr-CA" dirty="0"/>
              <a:t> party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implies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parties are </a:t>
            </a:r>
            <a:r>
              <a:rPr lang="fr-CA" dirty="0" err="1"/>
              <a:t>penalized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zero-sum</a:t>
            </a:r>
            <a:r>
              <a:rPr lang="fr-CA" dirty="0"/>
              <a:t> </a:t>
            </a:r>
            <a:r>
              <a:rPr lang="fr-CA" dirty="0" err="1"/>
              <a:t>game</a:t>
            </a:r>
            <a:r>
              <a:rPr lang="fr-CA" dirty="0"/>
              <a:t>: if </a:t>
            </a:r>
            <a:r>
              <a:rPr lang="fr-CA" dirty="0" err="1"/>
              <a:t>somebody</a:t>
            </a:r>
            <a:r>
              <a:rPr lang="fr-CA" dirty="0"/>
              <a:t> </a:t>
            </a:r>
            <a:r>
              <a:rPr lang="fr-CA" dirty="0" err="1"/>
              <a:t>wins</a:t>
            </a:r>
            <a:r>
              <a:rPr lang="fr-CA" dirty="0"/>
              <a:t> more </a:t>
            </a:r>
            <a:r>
              <a:rPr lang="fr-CA" dirty="0" err="1"/>
              <a:t>seats</a:t>
            </a:r>
            <a:r>
              <a:rPr lang="fr-CA" dirty="0"/>
              <a:t>, </a:t>
            </a:r>
            <a:r>
              <a:rPr lang="fr-CA" dirty="0" err="1"/>
              <a:t>someone</a:t>
            </a:r>
            <a:r>
              <a:rPr lang="fr-CA" dirty="0"/>
              <a:t> has to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fewer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Changing</a:t>
            </a:r>
            <a:r>
              <a:rPr lang="fr-CA" dirty="0"/>
              <a:t> the </a:t>
            </a:r>
            <a:r>
              <a:rPr lang="fr-CA" dirty="0" err="1"/>
              <a:t>electoral</a:t>
            </a:r>
            <a:r>
              <a:rPr lang="fr-CA" dirty="0"/>
              <a:t> system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</a:t>
            </a:r>
            <a:r>
              <a:rPr lang="fr-CA" dirty="0" err="1"/>
              <a:t>weight</a:t>
            </a:r>
            <a:r>
              <a:rPr lang="fr-CA" dirty="0"/>
              <a:t> to parties like the NDP and the Greens.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5502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FC54-A563-4D57-BC0F-01195C9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FEED-BF34-4B57-8ACF-4F753E58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Furthermore</a:t>
            </a:r>
            <a:r>
              <a:rPr lang="fr-CA" dirty="0"/>
              <a:t>, FPTP </a:t>
            </a:r>
            <a:r>
              <a:rPr lang="fr-CA" dirty="0" err="1"/>
              <a:t>does</a:t>
            </a:r>
            <a:r>
              <a:rPr lang="fr-CA" dirty="0"/>
              <a:t> not encourage the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minorities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Research</a:t>
            </a:r>
            <a:r>
              <a:rPr lang="fr-CA" dirty="0"/>
              <a:t> has </a:t>
            </a:r>
            <a:r>
              <a:rPr lang="fr-CA" dirty="0" err="1"/>
              <a:t>shown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countries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proportional</a:t>
            </a:r>
            <a:r>
              <a:rPr lang="fr-CA" dirty="0"/>
              <a:t> </a:t>
            </a:r>
            <a:r>
              <a:rPr lang="fr-CA" dirty="0" err="1"/>
              <a:t>representation</a:t>
            </a:r>
            <a:r>
              <a:rPr lang="fr-CA" dirty="0"/>
              <a:t> tend to </a:t>
            </a:r>
            <a:r>
              <a:rPr lang="fr-CA" dirty="0" err="1"/>
              <a:t>elect</a:t>
            </a:r>
            <a:r>
              <a:rPr lang="fr-CA" dirty="0"/>
              <a:t> more </a:t>
            </a:r>
            <a:r>
              <a:rPr lang="fr-CA" dirty="0" err="1"/>
              <a:t>women</a:t>
            </a:r>
            <a:r>
              <a:rPr lang="fr-CA" dirty="0"/>
              <a:t> and </a:t>
            </a:r>
            <a:r>
              <a:rPr lang="fr-CA" dirty="0" err="1"/>
              <a:t>minorities</a:t>
            </a:r>
            <a:r>
              <a:rPr lang="fr-CA" dirty="0"/>
              <a:t> to public office. </a:t>
            </a:r>
          </a:p>
          <a:p>
            <a:endParaRPr lang="fr-CA" dirty="0"/>
          </a:p>
          <a:p>
            <a:r>
              <a:rPr lang="fr-CA" dirty="0" err="1"/>
              <a:t>Likewise</a:t>
            </a:r>
            <a:r>
              <a:rPr lang="fr-CA" dirty="0"/>
              <a:t>, FPTP countries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exhibit</a:t>
            </a:r>
            <a:r>
              <a:rPr lang="fr-CA" dirty="0"/>
              <a:t> </a:t>
            </a:r>
            <a:r>
              <a:rPr lang="fr-CA" dirty="0" err="1"/>
              <a:t>lower</a:t>
            </a:r>
            <a:r>
              <a:rPr lang="fr-CA" dirty="0"/>
              <a:t> rates of </a:t>
            </a:r>
            <a:r>
              <a:rPr lang="fr-CA" dirty="0" err="1"/>
              <a:t>political</a:t>
            </a:r>
            <a:r>
              <a:rPr lang="fr-CA" dirty="0"/>
              <a:t> participation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elections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4638218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EE66-DD70-428A-AAE5-174F48B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E78-9E84-42FE-B1BF-DB79A8F8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FPTP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accentuates</a:t>
            </a:r>
            <a:r>
              <a:rPr lang="fr-CA" dirty="0"/>
              <a:t> </a:t>
            </a:r>
            <a:r>
              <a:rPr lang="fr-CA" dirty="0" err="1"/>
              <a:t>regional</a:t>
            </a:r>
            <a:r>
              <a:rPr lang="fr-CA" dirty="0"/>
              <a:t> </a:t>
            </a:r>
            <a:r>
              <a:rPr lang="fr-CA" dirty="0" err="1"/>
              <a:t>differences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In the 1993 </a:t>
            </a:r>
            <a:r>
              <a:rPr lang="fr-CA" dirty="0" err="1"/>
              <a:t>election</a:t>
            </a:r>
            <a:r>
              <a:rPr lang="fr-CA" dirty="0"/>
              <a:t>, the Bloc won 54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13.52% of the vote.</a:t>
            </a:r>
          </a:p>
          <a:p>
            <a:endParaRPr lang="fr-CA" dirty="0"/>
          </a:p>
          <a:p>
            <a:r>
              <a:rPr lang="fr-CA" dirty="0"/>
              <a:t>The Conservatives won 2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16.04% of the vote.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the Bloc vote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concentrated</a:t>
            </a:r>
            <a:r>
              <a:rPr lang="fr-CA" dirty="0"/>
              <a:t> in </a:t>
            </a:r>
            <a:r>
              <a:rPr lang="fr-CA" dirty="0" err="1"/>
              <a:t>Quebec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the conservative vote </a:t>
            </a:r>
            <a:r>
              <a:rPr lang="fr-CA" dirty="0" err="1"/>
              <a:t>was</a:t>
            </a:r>
            <a:r>
              <a:rPr lang="fr-CA" dirty="0"/>
              <a:t> spread all over Canada. </a:t>
            </a:r>
          </a:p>
          <a:p>
            <a:endParaRPr lang="fr-CA" dirty="0"/>
          </a:p>
          <a:p>
            <a:r>
              <a:rPr lang="en-US" dirty="0">
                <a:effectLst/>
                <a:cs typeface="Arial" panose="020B0604020202020204" pitchFamily="34" charset="0"/>
              </a:rPr>
              <a:t>FPTP thus </a:t>
            </a:r>
            <a:r>
              <a:rPr lang="en-US" dirty="0" err="1">
                <a:effectLst/>
                <a:cs typeface="Arial" panose="020B0604020202020204" pitchFamily="34" charset="0"/>
              </a:rPr>
              <a:t>favours</a:t>
            </a:r>
            <a:r>
              <a:rPr lang="en-US" dirty="0">
                <a:effectLst/>
                <a:cs typeface="Arial" panose="020B0604020202020204" pitchFamily="34" charset="0"/>
              </a:rPr>
              <a:t> parties that target regional interests, which may </a:t>
            </a:r>
            <a:r>
              <a:rPr lang="en-US" dirty="0" err="1">
                <a:effectLst/>
                <a:cs typeface="Arial" panose="020B0604020202020204" pitchFamily="34" charset="0"/>
              </a:rPr>
              <a:t>weakennational</a:t>
            </a:r>
            <a:r>
              <a:rPr lang="en-US" dirty="0">
                <a:effectLst/>
                <a:cs typeface="Arial" panose="020B0604020202020204" pitchFamily="34" charset="0"/>
              </a:rPr>
              <a:t> unity.</a:t>
            </a:r>
            <a:endParaRPr lang="fr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77666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D089-F565-4718-A53A-6F744F91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FF0C-D122-49C7-B6FA-2107A6A5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One of the </a:t>
            </a:r>
            <a:r>
              <a:rPr lang="fr-CA" sz="3600" dirty="0" err="1"/>
              <a:t>most</a:t>
            </a:r>
            <a:r>
              <a:rPr lang="fr-CA" sz="3600" dirty="0"/>
              <a:t> important issues of FPTP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can fail to </a:t>
            </a:r>
            <a:r>
              <a:rPr lang="fr-CA" sz="3600" dirty="0" err="1"/>
              <a:t>elect</a:t>
            </a:r>
            <a:r>
              <a:rPr lang="fr-CA" sz="3600" dirty="0"/>
              <a:t> the </a:t>
            </a:r>
            <a:r>
              <a:rPr lang="fr-CA" sz="3600" dirty="0" err="1"/>
              <a:t>nationally</a:t>
            </a:r>
            <a:r>
              <a:rPr lang="fr-CA" sz="3600" dirty="0"/>
              <a:t>/</a:t>
            </a:r>
            <a:r>
              <a:rPr lang="fr-CA" sz="3600" dirty="0" err="1"/>
              <a:t>provincially</a:t>
            </a:r>
            <a:r>
              <a:rPr lang="fr-CA" sz="3600" dirty="0"/>
              <a:t> </a:t>
            </a:r>
            <a:r>
              <a:rPr lang="fr-CA" sz="3600" dirty="0" err="1"/>
              <a:t>leading</a:t>
            </a:r>
            <a:r>
              <a:rPr lang="fr-CA" sz="3600" dirty="0"/>
              <a:t> party. </a:t>
            </a:r>
          </a:p>
          <a:p>
            <a:endParaRPr lang="fr-CA" sz="3600" dirty="0"/>
          </a:p>
          <a:p>
            <a:r>
              <a:rPr lang="fr-CA" sz="3600" dirty="0" err="1"/>
              <a:t>Because</a:t>
            </a:r>
            <a:r>
              <a:rPr lang="fr-CA" sz="3600" dirty="0"/>
              <a:t>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focuses</a:t>
            </a:r>
            <a:r>
              <a:rPr lang="fr-CA" sz="3600" dirty="0"/>
              <a:t> </a:t>
            </a:r>
            <a:r>
              <a:rPr lang="fr-CA" sz="3600" dirty="0" err="1"/>
              <a:t>only</a:t>
            </a:r>
            <a:r>
              <a:rPr lang="fr-CA" sz="3600" dirty="0"/>
              <a:t> on </a:t>
            </a:r>
            <a:r>
              <a:rPr lang="fr-CA" sz="3600" dirty="0" err="1"/>
              <a:t>ridings</a:t>
            </a:r>
            <a:r>
              <a:rPr lang="fr-CA" sz="3600" dirty="0"/>
              <a:t>,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does</a:t>
            </a:r>
            <a:r>
              <a:rPr lang="fr-CA" sz="3600" dirty="0"/>
              <a:t> not </a:t>
            </a:r>
            <a:r>
              <a:rPr lang="fr-CA" sz="3600" dirty="0" err="1"/>
              <a:t>take</a:t>
            </a:r>
            <a:r>
              <a:rPr lang="fr-CA" sz="3600" dirty="0"/>
              <a:t> </a:t>
            </a:r>
            <a:r>
              <a:rPr lang="fr-CA" sz="3600" dirty="0" err="1"/>
              <a:t>into</a:t>
            </a:r>
            <a:r>
              <a:rPr lang="fr-CA" sz="3600" dirty="0"/>
              <a:t> </a:t>
            </a:r>
            <a:r>
              <a:rPr lang="fr-CA" sz="3600" dirty="0" err="1"/>
              <a:t>account</a:t>
            </a:r>
            <a:r>
              <a:rPr lang="fr-CA" sz="3600" dirty="0"/>
              <a:t> the distribution of the total vote. </a:t>
            </a:r>
          </a:p>
          <a:p>
            <a:endParaRPr lang="fr-CA" sz="3600" dirty="0"/>
          </a:p>
          <a:p>
            <a:r>
              <a:rPr lang="fr-CA" sz="3600" dirty="0"/>
              <a:t>This can lead the loser of the vote to </a:t>
            </a:r>
            <a:r>
              <a:rPr lang="fr-CA" sz="3600" dirty="0" err="1"/>
              <a:t>nevertheless</a:t>
            </a:r>
            <a:r>
              <a:rPr lang="fr-CA" sz="3600" dirty="0"/>
              <a:t> </a:t>
            </a:r>
            <a:r>
              <a:rPr lang="fr-CA" sz="3600" dirty="0" err="1"/>
              <a:t>win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seats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44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6D36-89B4-4F9F-B411-F44EBF69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Question </a:t>
            </a:r>
            <a:r>
              <a:rPr lang="fr-CA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26FA-B736-43EF-A223-1EE8B59B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A </a:t>
            </a:r>
            <a:r>
              <a:rPr lang="fr-CA" dirty="0" err="1"/>
              <a:t>characteristic</a:t>
            </a:r>
            <a:r>
              <a:rPr lang="fr-CA" dirty="0"/>
              <a:t> unique to Question </a:t>
            </a:r>
            <a:r>
              <a:rPr lang="fr-CA" dirty="0" err="1"/>
              <a:t>Period</a:t>
            </a:r>
            <a:r>
              <a:rPr lang="fr-CA" dirty="0"/>
              <a:t> in Canada </a:t>
            </a:r>
            <a:r>
              <a:rPr lang="fr-CA" dirty="0" err="1"/>
              <a:t>is</a:t>
            </a:r>
            <a:r>
              <a:rPr lang="fr-CA" dirty="0"/>
              <a:t> the « </a:t>
            </a:r>
            <a:r>
              <a:rPr lang="fr-CA" dirty="0" err="1"/>
              <a:t>scrum</a:t>
            </a:r>
            <a:r>
              <a:rPr lang="fr-CA" dirty="0"/>
              <a:t> ».</a:t>
            </a:r>
          </a:p>
          <a:p>
            <a:endParaRPr lang="fr-CA" dirty="0"/>
          </a:p>
          <a:p>
            <a:r>
              <a:rPr lang="fr-CA" dirty="0" err="1"/>
              <a:t>After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journalists</a:t>
            </a:r>
            <a:r>
              <a:rPr lang="fr-CA" dirty="0"/>
              <a:t> can </a:t>
            </a:r>
            <a:r>
              <a:rPr lang="fr-CA" dirty="0" err="1"/>
              <a:t>ask</a:t>
            </a:r>
            <a:r>
              <a:rPr lang="fr-CA" dirty="0"/>
              <a:t> questions of Cabinet </a:t>
            </a:r>
            <a:r>
              <a:rPr lang="fr-CA" dirty="0" err="1"/>
              <a:t>ministers</a:t>
            </a:r>
            <a:r>
              <a:rPr lang="fr-CA" dirty="0"/>
              <a:t> and </a:t>
            </a:r>
            <a:r>
              <a:rPr lang="fr-CA" dirty="0" err="1"/>
              <a:t>MPs</a:t>
            </a:r>
            <a:r>
              <a:rPr lang="fr-CA" dirty="0"/>
              <a:t> in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informal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agenda and </a:t>
            </a:r>
            <a:r>
              <a:rPr lang="fr-CA" dirty="0" err="1"/>
              <a:t>communicate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public.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creates</a:t>
            </a:r>
            <a:r>
              <a:rPr lang="fr-CA" dirty="0"/>
              <a:t> </a:t>
            </a:r>
            <a:r>
              <a:rPr lang="fr-CA" dirty="0" err="1"/>
              <a:t>strong</a:t>
            </a:r>
            <a:r>
              <a:rPr lang="fr-CA" dirty="0"/>
              <a:t> </a:t>
            </a:r>
            <a:r>
              <a:rPr lang="fr-CA" dirty="0" err="1"/>
              <a:t>incentives</a:t>
            </a:r>
            <a:r>
              <a:rPr lang="fr-CA" dirty="0"/>
              <a:t> for </a:t>
            </a:r>
            <a:r>
              <a:rPr lang="fr-CA" dirty="0" err="1"/>
              <a:t>parliamentarians</a:t>
            </a:r>
            <a:r>
              <a:rPr lang="fr-CA" dirty="0"/>
              <a:t> to </a:t>
            </a:r>
            <a:r>
              <a:rPr lang="fr-CA" dirty="0" err="1"/>
              <a:t>shine</a:t>
            </a:r>
            <a:r>
              <a:rPr lang="fr-CA" dirty="0"/>
              <a:t> in Question </a:t>
            </a:r>
            <a:r>
              <a:rPr lang="fr-CA" dirty="0" err="1"/>
              <a:t>Period</a:t>
            </a:r>
            <a:r>
              <a:rPr lang="fr-CA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They</a:t>
            </a:r>
            <a:r>
              <a:rPr lang="fr-CA" dirty="0"/>
              <a:t> know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filmed</a:t>
            </a:r>
            <a:r>
              <a:rPr lang="fr-CA" dirty="0"/>
              <a:t>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interviewed</a:t>
            </a:r>
            <a:r>
              <a:rPr lang="fr-CA" dirty="0"/>
              <a:t> right </a:t>
            </a:r>
            <a:r>
              <a:rPr lang="fr-CA" dirty="0" err="1"/>
              <a:t>after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9117380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2591" y="2006334"/>
          <a:ext cx="8982456" cy="441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Parti </a:t>
                      </a:r>
                      <a:r>
                        <a:rPr lang="fr-CA" sz="3200" dirty="0" err="1"/>
                        <a:t>Quebecois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42.87%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77</a:t>
                      </a:r>
                    </a:p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62%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1240673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43.55%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ADQ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11.81%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 err="1"/>
              <a:t>Quebec</a:t>
            </a:r>
            <a:r>
              <a:rPr lang="fr-CA" sz="4000" dirty="0"/>
              <a:t>, 1998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35F29-5CED-40A9-8471-C3CDEC8894DA}"/>
              </a:ext>
            </a:extLst>
          </p:cNvPr>
          <p:cNvSpPr txBox="1"/>
          <p:nvPr/>
        </p:nvSpPr>
        <p:spPr>
          <a:xfrm>
            <a:off x="9746429" y="2006334"/>
            <a:ext cx="199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votes, but the Parti Québécois </a:t>
            </a:r>
            <a:r>
              <a:rPr lang="fr-CA" dirty="0" err="1"/>
              <a:t>received</a:t>
            </a:r>
            <a:r>
              <a:rPr lang="fr-CA" dirty="0"/>
              <a:t> a lot more </a:t>
            </a:r>
            <a:r>
              <a:rPr lang="fr-CA" dirty="0" err="1"/>
              <a:t>seats</a:t>
            </a:r>
            <a:r>
              <a:rPr lang="fr-CA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853350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Plurality Voting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1298448"/>
            <a:ext cx="64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New Brunswick, 2018 </a:t>
            </a:r>
            <a:r>
              <a:rPr lang="fr-CA" sz="4000" dirty="0" err="1"/>
              <a:t>election</a:t>
            </a:r>
            <a:endParaRPr lang="en-US" sz="4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B3BF42-4BC8-47A7-A5F7-5B1D38143C07}"/>
              </a:ext>
            </a:extLst>
          </p:cNvPr>
          <p:cNvGraphicFramePr>
            <a:graphicFrameLocks noGrp="1"/>
          </p:cNvGraphicFramePr>
          <p:nvPr/>
        </p:nvGraphicFramePr>
        <p:xfrm>
          <a:off x="450925" y="2017536"/>
          <a:ext cx="8982456" cy="445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843473705"/>
                    </a:ext>
                  </a:extLst>
                </a:gridCol>
              </a:tblGrid>
              <a:tr h="125570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38%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43%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People</a:t>
                      </a:r>
                      <a:r>
                        <a:rPr lang="fr-CA" sz="3200" dirty="0"/>
                        <a:t>’s Alliance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13%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12%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7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CF07D7-032A-44DD-99B5-C30FAB2C8A67}"/>
              </a:ext>
            </a:extLst>
          </p:cNvPr>
          <p:cNvSpPr txBox="1"/>
          <p:nvPr/>
        </p:nvSpPr>
        <p:spPr>
          <a:xfrm>
            <a:off x="9757186" y="2151529"/>
            <a:ext cx="1983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more votes, but the Conservatives </a:t>
            </a:r>
            <a:r>
              <a:rPr lang="fr-CA" dirty="0" err="1"/>
              <a:t>narrowly</a:t>
            </a:r>
            <a:r>
              <a:rPr lang="fr-CA" dirty="0"/>
              <a:t> won 1 extra </a:t>
            </a:r>
            <a:r>
              <a:rPr lang="fr-CA" dirty="0" err="1"/>
              <a:t>seat</a:t>
            </a:r>
            <a:r>
              <a:rPr lang="fr-CA" dirty="0"/>
              <a:t> and </a:t>
            </a:r>
            <a:r>
              <a:rPr lang="fr-CA" dirty="0" err="1"/>
              <a:t>formed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in New Brunswick.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004287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56AA-B4EF-41E9-9C3F-23AEB70D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41"/>
            <a:ext cx="10515600" cy="1325563"/>
          </a:xfrm>
        </p:spPr>
        <p:txBody>
          <a:bodyPr/>
          <a:lstStyle/>
          <a:p>
            <a:r>
              <a:rPr lang="en-US" b="1" dirty="0"/>
              <a:t>Plurality Voting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18A3-D879-4BE1-8672-6BE7BC6E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253331"/>
            <a:ext cx="10515600" cy="4351338"/>
          </a:xfrm>
        </p:spPr>
        <p:txBody>
          <a:bodyPr/>
          <a:lstStyle/>
          <a:p>
            <a:r>
              <a:rPr lang="fr-CA" dirty="0"/>
              <a:t>Canada, 2019 </a:t>
            </a:r>
            <a:r>
              <a:rPr lang="fr-CA" dirty="0" err="1"/>
              <a:t>election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9F2B63-C265-4563-B018-5B54095FC80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14406"/>
          <a:ext cx="8982456" cy="420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339">
                  <a:extLst>
                    <a:ext uri="{9D8B030D-6E8A-4147-A177-3AD203B41FA5}">
                      <a16:colId xmlns:a16="http://schemas.microsoft.com/office/drawing/2014/main" val="1749954568"/>
                    </a:ext>
                  </a:extLst>
                </a:gridCol>
                <a:gridCol w="2039379">
                  <a:extLst>
                    <a:ext uri="{9D8B030D-6E8A-4147-A177-3AD203B41FA5}">
                      <a16:colId xmlns:a16="http://schemas.microsoft.com/office/drawing/2014/main" val="2848520328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3615762125"/>
                    </a:ext>
                  </a:extLst>
                </a:gridCol>
                <a:gridCol w="2086369">
                  <a:extLst>
                    <a:ext uri="{9D8B030D-6E8A-4147-A177-3AD203B41FA5}">
                      <a16:colId xmlns:a16="http://schemas.microsoft.com/office/drawing/2014/main" val="2752544680"/>
                    </a:ext>
                  </a:extLst>
                </a:gridCol>
              </a:tblGrid>
              <a:tr h="723246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Seats</a:t>
                      </a:r>
                      <a:r>
                        <a:rPr lang="fr-CA" sz="3200" dirty="0"/>
                        <a:t> 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07203"/>
                  </a:ext>
                </a:extLst>
              </a:tr>
              <a:tr h="706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Liberals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1296301"/>
                  </a:ext>
                </a:extLst>
              </a:tr>
              <a:tr h="7567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Conservatives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634495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4449431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Bloc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32</a:t>
                      </a:r>
                      <a:endParaRPr lang="en-C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77309"/>
                  </a:ext>
                </a:extLst>
              </a:tr>
              <a:tr h="6735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168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24A170-D45C-49D1-A05C-35932DB93268}"/>
              </a:ext>
            </a:extLst>
          </p:cNvPr>
          <p:cNvSpPr txBox="1"/>
          <p:nvPr/>
        </p:nvSpPr>
        <p:spPr>
          <a:xfrm>
            <a:off x="10002644" y="2018371"/>
            <a:ext cx="1817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 the 2019 </a:t>
            </a:r>
            <a:r>
              <a:rPr lang="fr-CA" dirty="0" err="1"/>
              <a:t>federal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, the Conservatives won the </a:t>
            </a:r>
            <a:r>
              <a:rPr lang="fr-CA" dirty="0" err="1"/>
              <a:t>most</a:t>
            </a:r>
            <a:r>
              <a:rPr lang="fr-CA" dirty="0"/>
              <a:t> votes but the </a:t>
            </a:r>
            <a:r>
              <a:rPr lang="fr-CA" dirty="0" err="1"/>
              <a:t>Liberals</a:t>
            </a:r>
            <a:r>
              <a:rPr lang="fr-CA" dirty="0"/>
              <a:t> won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152554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F0B7-DAEC-40FF-8B68-407855BA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Plurality Voting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D3F7-647B-4156-BADB-EDD149B2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02293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As </a:t>
            </a:r>
            <a:r>
              <a:rPr lang="fr-CA" sz="4000" dirty="0" err="1"/>
              <a:t>discussed</a:t>
            </a:r>
            <a:r>
              <a:rPr lang="fr-CA" sz="4000" dirty="0"/>
              <a:t>, </a:t>
            </a:r>
            <a:r>
              <a:rPr lang="fr-CA" sz="4000" dirty="0" err="1"/>
              <a:t>plurality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can lead to the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governments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do not have the support of a </a:t>
            </a:r>
            <a:r>
              <a:rPr lang="fr-CA" sz="4000" dirty="0" err="1"/>
              <a:t>majority</a:t>
            </a:r>
            <a:r>
              <a:rPr lang="fr-CA" sz="4000" dirty="0"/>
              <a:t> of the population. </a:t>
            </a:r>
          </a:p>
          <a:p>
            <a:endParaRPr lang="fr-CA" sz="4000" dirty="0"/>
          </a:p>
          <a:p>
            <a:r>
              <a:rPr lang="fr-CA" sz="4000" dirty="0" err="1"/>
              <a:t>Some</a:t>
            </a:r>
            <a:r>
              <a:rPr lang="fr-CA" sz="4000" dirty="0"/>
              <a:t> have </a:t>
            </a:r>
            <a:r>
              <a:rPr lang="fr-CA" sz="4000" dirty="0" err="1"/>
              <a:t>developed</a:t>
            </a:r>
            <a:r>
              <a:rPr lang="fr-CA" sz="4000" dirty="0"/>
              <a:t> </a:t>
            </a:r>
            <a:r>
              <a:rPr lang="fr-CA" sz="4000" dirty="0" err="1"/>
              <a:t>majority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as a solution. 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3328614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Majority Voting Systems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Majority-runoff: France (presidential)</a:t>
            </a:r>
          </a:p>
          <a:p>
            <a:pPr lvl="1"/>
            <a:r>
              <a:rPr lang="en-US" sz="3600" dirty="0"/>
              <a:t>Alternative Voting: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51034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are </a:t>
            </a:r>
            <a:r>
              <a:rPr lang="fr-CA" sz="3600" dirty="0" err="1"/>
              <a:t>very</a:t>
            </a:r>
            <a:r>
              <a:rPr lang="fr-CA" sz="3600" dirty="0"/>
              <a:t> </a:t>
            </a:r>
            <a:r>
              <a:rPr lang="fr-CA" sz="3600" dirty="0" err="1"/>
              <a:t>similar</a:t>
            </a:r>
            <a:r>
              <a:rPr lang="fr-CA" sz="3600" dirty="0"/>
              <a:t> to </a:t>
            </a:r>
            <a:r>
              <a:rPr lang="fr-CA" sz="3600" dirty="0" err="1"/>
              <a:t>plurality</a:t>
            </a:r>
            <a:r>
              <a:rPr lang="fr-CA" sz="3600" dirty="0"/>
              <a:t> </a:t>
            </a:r>
            <a:r>
              <a:rPr lang="fr-CA" sz="3600" dirty="0" err="1"/>
              <a:t>voting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The </a:t>
            </a:r>
            <a:r>
              <a:rPr lang="fr-CA" sz="3600" dirty="0" err="1"/>
              <a:t>biggest</a:t>
            </a:r>
            <a:r>
              <a:rPr lang="fr-CA" sz="3600" dirty="0"/>
              <a:t> </a:t>
            </a:r>
            <a:r>
              <a:rPr lang="fr-CA" sz="3600" dirty="0" err="1"/>
              <a:t>difference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</a:t>
            </a:r>
            <a:r>
              <a:rPr lang="fr-CA" sz="3600" dirty="0" err="1"/>
              <a:t>they</a:t>
            </a:r>
            <a:r>
              <a:rPr lang="fr-CA" sz="3600" dirty="0"/>
              <a:t> </a:t>
            </a:r>
            <a:r>
              <a:rPr lang="fr-CA" sz="3600" dirty="0" err="1"/>
              <a:t>require</a:t>
            </a:r>
            <a:r>
              <a:rPr lang="fr-CA" sz="3600" dirty="0"/>
              <a:t> 50%+1 of the population to support a candidate to </a:t>
            </a:r>
            <a:r>
              <a:rPr lang="fr-CA" sz="3600" dirty="0" err="1"/>
              <a:t>elect</a:t>
            </a:r>
            <a:r>
              <a:rPr lang="fr-CA" sz="3600" dirty="0"/>
              <a:t> the candidate.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18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E04C-8428-4EA7-9E6D-80B0BAA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FCD6-4800-443A-A5FE-B8C483FB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cs typeface="Arial" panose="020B0604020202020204" pitchFamily="34" charset="0"/>
              </a:rPr>
              <a:t>Under majority run-off, there are two rounds of voting.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1: If a candidate wins 50%+1 of the vote, this candidate wins and the election is over.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If no candidate wins 50%+1 of the vote, then the top 2 candidates advance to the second round and all other candidates are eliminated. 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Round 2: Opposing only the top 2 candidates as determined by round 1. Since the vote is split in the middle, one of the two candidates should be able to earn a majority. 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54522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Majority</a:t>
            </a:r>
            <a:r>
              <a:rPr lang="fr-CA" dirty="0"/>
              <a:t> Run-Off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type of </a:t>
            </a:r>
            <a:r>
              <a:rPr lang="fr-CA" dirty="0" err="1"/>
              <a:t>majority</a:t>
            </a:r>
            <a:r>
              <a:rPr lang="fr-CA" dirty="0"/>
              <a:t> vote (19 </a:t>
            </a:r>
            <a:r>
              <a:rPr lang="fr-CA" dirty="0" err="1"/>
              <a:t>presidential</a:t>
            </a:r>
            <a:r>
              <a:rPr lang="fr-CA" dirty="0"/>
              <a:t> </a:t>
            </a:r>
            <a:r>
              <a:rPr lang="fr-CA" dirty="0" err="1"/>
              <a:t>elections+Mali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system,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two</a:t>
            </a:r>
            <a:r>
              <a:rPr lang="fr-CA" dirty="0"/>
              <a:t> rounds of </a:t>
            </a:r>
            <a:r>
              <a:rPr lang="fr-CA" dirty="0" err="1"/>
              <a:t>voting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92332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This </a:t>
            </a:r>
            <a:r>
              <a:rPr lang="fr-CA" sz="3200" dirty="0" err="1"/>
              <a:t>gives</a:t>
            </a:r>
            <a:r>
              <a:rPr lang="fr-CA" sz="3200" dirty="0"/>
              <a:t> </a:t>
            </a:r>
            <a:r>
              <a:rPr lang="fr-CA" sz="3200" dirty="0" err="1"/>
              <a:t>voters</a:t>
            </a:r>
            <a:r>
              <a:rPr lang="fr-CA" sz="3200" dirty="0"/>
              <a:t> the </a:t>
            </a:r>
            <a:r>
              <a:rPr lang="fr-CA" sz="3200" dirty="0" err="1"/>
              <a:t>opportunity</a:t>
            </a:r>
            <a:r>
              <a:rPr lang="fr-CA" sz="3200" dirty="0"/>
              <a:t> to vote for </a:t>
            </a:r>
            <a:r>
              <a:rPr lang="fr-CA" sz="3200" dirty="0" err="1"/>
              <a:t>small</a:t>
            </a:r>
            <a:r>
              <a:rPr lang="fr-CA" sz="3200" dirty="0"/>
              <a:t> parties in the first round. </a:t>
            </a:r>
          </a:p>
          <a:p>
            <a:endParaRPr lang="fr-CA" sz="3200" dirty="0"/>
          </a:p>
          <a:p>
            <a:r>
              <a:rPr lang="fr-CA" sz="3200" dirty="0" err="1"/>
              <a:t>Prevents</a:t>
            </a:r>
            <a:r>
              <a:rPr lang="fr-CA" sz="3200" dirty="0"/>
              <a:t> vote </a:t>
            </a:r>
            <a:r>
              <a:rPr lang="fr-CA" sz="3200" dirty="0" err="1"/>
              <a:t>splitting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influencing</a:t>
            </a:r>
            <a:r>
              <a:rPr lang="fr-CA" sz="3200" dirty="0"/>
              <a:t> the </a:t>
            </a:r>
            <a:r>
              <a:rPr lang="fr-CA" sz="3200" dirty="0" err="1"/>
              <a:t>results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Sends</a:t>
            </a:r>
            <a:r>
              <a:rPr lang="fr-CA" sz="3200" dirty="0"/>
              <a:t> signal to </a:t>
            </a:r>
            <a:r>
              <a:rPr lang="fr-CA" sz="3200" dirty="0" err="1"/>
              <a:t>presidential</a:t>
            </a:r>
            <a:r>
              <a:rPr lang="fr-CA" sz="3200" dirty="0"/>
              <a:t> candidates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79717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47A3-C6DA-465E-914E-5FD54D8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MP </a:t>
            </a:r>
            <a:r>
              <a:rPr lang="fr-CA" dirty="0" err="1"/>
              <a:t>Affairs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1C67-3D56-42CD-841D-CB387345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introduce</a:t>
            </a:r>
            <a:r>
              <a:rPr lang="fr-CA" dirty="0"/>
              <a:t> motions and bills.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order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determined</a:t>
            </a:r>
            <a:r>
              <a:rPr lang="fr-CA" dirty="0"/>
              <a:t> </a:t>
            </a:r>
            <a:r>
              <a:rPr lang="fr-CA" dirty="0" err="1"/>
              <a:t>randomly</a:t>
            </a:r>
            <a:r>
              <a:rPr lang="fr-CA" dirty="0"/>
              <a:t> at the </a:t>
            </a:r>
            <a:r>
              <a:rPr lang="fr-CA" dirty="0" err="1"/>
              <a:t>beginning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session. </a:t>
            </a:r>
          </a:p>
          <a:p>
            <a:endParaRPr lang="fr-CA" dirty="0"/>
          </a:p>
          <a:p>
            <a:r>
              <a:rPr lang="fr-CA" dirty="0" err="1"/>
              <a:t>Sometimes</a:t>
            </a:r>
            <a:r>
              <a:rPr lang="fr-CA" dirty="0"/>
              <a:t>, parties </a:t>
            </a:r>
            <a:r>
              <a:rPr lang="fr-CA" dirty="0" err="1"/>
              <a:t>will</a:t>
            </a:r>
            <a:r>
              <a:rPr lang="fr-CA" dirty="0"/>
              <a:t> use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member’s</a:t>
            </a:r>
            <a:r>
              <a:rPr lang="fr-CA" dirty="0"/>
              <a:t> </a:t>
            </a:r>
            <a:r>
              <a:rPr lang="fr-CA" dirty="0" err="1"/>
              <a:t>turn</a:t>
            </a:r>
            <a:r>
              <a:rPr lang="fr-CA" dirty="0"/>
              <a:t> to </a:t>
            </a:r>
            <a:r>
              <a:rPr lang="fr-CA" dirty="0" err="1"/>
              <a:t>advance</a:t>
            </a:r>
            <a:r>
              <a:rPr lang="fr-CA" dirty="0"/>
              <a:t> the </a:t>
            </a:r>
            <a:r>
              <a:rPr lang="fr-CA" dirty="0" err="1"/>
              <a:t>interest</a:t>
            </a:r>
            <a:r>
              <a:rPr lang="fr-CA" dirty="0"/>
              <a:t> of the party </a:t>
            </a:r>
            <a:r>
              <a:rPr lang="fr-CA" dirty="0" err="1"/>
              <a:t>instead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The MP loses the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speak</a:t>
            </a:r>
            <a:r>
              <a:rPr lang="fr-CA" dirty="0"/>
              <a:t> about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priorities</a:t>
            </a:r>
            <a:r>
              <a:rPr lang="fr-CA" dirty="0"/>
              <a:t>, but </a:t>
            </a:r>
            <a:r>
              <a:rPr lang="fr-CA" dirty="0" err="1"/>
              <a:t>they</a:t>
            </a:r>
            <a:r>
              <a:rPr lang="fr-CA" dirty="0"/>
              <a:t> can gain a national profile and the gratitude of </a:t>
            </a:r>
            <a:r>
              <a:rPr lang="fr-CA" dirty="0" err="1"/>
              <a:t>their</a:t>
            </a:r>
            <a:r>
              <a:rPr lang="fr-CA" dirty="0"/>
              <a:t> party.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14635974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Run-Off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7472" y="1459484"/>
          <a:ext cx="6709664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448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Round 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A9527D-474E-4B5E-B348-632B9AAB74CE}"/>
              </a:ext>
            </a:extLst>
          </p:cNvPr>
          <p:cNvSpPr txBox="1"/>
          <p:nvPr/>
        </p:nvSpPr>
        <p:spPr>
          <a:xfrm>
            <a:off x="7670800" y="1498600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the NDP and Green </a:t>
            </a:r>
            <a:r>
              <a:rPr lang="fr-CA" dirty="0" err="1"/>
              <a:t>voters</a:t>
            </a:r>
            <a:r>
              <a:rPr lang="fr-CA" dirty="0"/>
              <a:t> have to vote for one of the </a:t>
            </a:r>
            <a:r>
              <a:rPr lang="fr-CA" dirty="0" err="1"/>
              <a:t>two</a:t>
            </a:r>
            <a:r>
              <a:rPr lang="fr-CA" dirty="0"/>
              <a:t> leaders.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60% of the vote.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(I </a:t>
            </a:r>
            <a:r>
              <a:rPr lang="fr-CA" dirty="0" err="1"/>
              <a:t>make</a:t>
            </a:r>
            <a:r>
              <a:rPr lang="fr-CA" dirty="0"/>
              <a:t> the </a:t>
            </a:r>
            <a:r>
              <a:rPr lang="fr-CA" dirty="0" err="1"/>
              <a:t>assumption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NDP and 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prefer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to the Conservatives in a 2-to-1 ratio)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0251700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04252"/>
          <a:ext cx="7354824" cy="474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00">
                  <a:extLst>
                    <a:ext uri="{9D8B030D-6E8A-4147-A177-3AD203B41FA5}">
                      <a16:colId xmlns:a16="http://schemas.microsoft.com/office/drawing/2014/main" val="2434604517"/>
                    </a:ext>
                  </a:extLst>
                </a:gridCol>
                <a:gridCol w="2434524">
                  <a:extLst>
                    <a:ext uri="{9D8B030D-6E8A-4147-A177-3AD203B41FA5}">
                      <a16:colId xmlns:a16="http://schemas.microsoft.com/office/drawing/2014/main" val="2582891179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929836996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3827467307"/>
                    </a:ext>
                  </a:extLst>
                </a:gridCol>
              </a:tblGrid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Ideology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1st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2nd round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3851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Chirac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19.88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82.21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021166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Le Pen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Far 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16.86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17.79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147021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Jospin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16.18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4133172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Bayrou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Center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6.84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872349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Laguiller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1748633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Chevènement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3944397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Mamère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4604386"/>
                  </a:ext>
                </a:extLst>
              </a:tr>
              <a:tr h="69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effectLst/>
                        </a:rPr>
                        <a:t>Besancenot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Left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802230"/>
                  </a:ext>
                </a:extLst>
              </a:tr>
              <a:tr h="381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Josse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4.23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3438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43329D-E4D3-461C-9BD6-3CB8EABD159B}"/>
              </a:ext>
            </a:extLst>
          </p:cNvPr>
          <p:cNvSpPr txBox="1"/>
          <p:nvPr/>
        </p:nvSpPr>
        <p:spPr>
          <a:xfrm>
            <a:off x="8978900" y="552311"/>
            <a:ext cx="294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Sometimes</a:t>
            </a:r>
            <a:r>
              <a:rPr lang="fr-CA" dirty="0"/>
              <a:t> the goals of the system are not </a:t>
            </a:r>
            <a:r>
              <a:rPr lang="fr-CA" dirty="0" err="1"/>
              <a:t>achieved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France (2002), the vote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so</a:t>
            </a:r>
            <a:r>
              <a:rPr lang="fr-CA" dirty="0"/>
              <a:t> </a:t>
            </a:r>
            <a:r>
              <a:rPr lang="fr-CA" dirty="0" err="1"/>
              <a:t>divided</a:t>
            </a:r>
            <a:r>
              <a:rPr lang="fr-CA" dirty="0"/>
              <a:t> in the first round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the right and far right made </a:t>
            </a:r>
            <a:r>
              <a:rPr lang="fr-CA" dirty="0" err="1"/>
              <a:t>it</a:t>
            </a:r>
            <a:r>
              <a:rPr lang="fr-CA" dirty="0"/>
              <a:t> to the second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despite</a:t>
            </a:r>
            <a:r>
              <a:rPr lang="fr-CA" dirty="0"/>
              <a:t> the </a:t>
            </a:r>
            <a:r>
              <a:rPr lang="fr-CA" dirty="0" err="1"/>
              <a:t>fact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vote for the parties on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clearly</a:t>
            </a:r>
            <a:r>
              <a:rPr lang="fr-CA" dirty="0"/>
              <a:t> </a:t>
            </a:r>
            <a:r>
              <a:rPr lang="fr-CA" dirty="0" err="1"/>
              <a:t>higher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up.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Vote </a:t>
            </a:r>
            <a:r>
              <a:rPr lang="fr-CA" dirty="0" err="1"/>
              <a:t>splitting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affect </a:t>
            </a:r>
            <a:r>
              <a:rPr lang="fr-CA" dirty="0" err="1"/>
              <a:t>outcome</a:t>
            </a:r>
            <a:r>
              <a:rPr lang="fr-CA" dirty="0"/>
              <a:t> of final stage, but can affect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final stage. 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9405841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/>
              <a:t>The Alternative Vote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One big drawback of the </a:t>
            </a:r>
            <a:r>
              <a:rPr lang="fr-CA" sz="3200" dirty="0" err="1"/>
              <a:t>previous</a:t>
            </a:r>
            <a:r>
              <a:rPr lang="fr-CA" sz="3200" dirty="0"/>
              <a:t> </a:t>
            </a:r>
            <a:r>
              <a:rPr lang="fr-CA" sz="3200" dirty="0" err="1"/>
              <a:t>method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it</a:t>
            </a:r>
            <a:r>
              <a:rPr lang="fr-CA" sz="3200" dirty="0"/>
              <a:t> forces </a:t>
            </a:r>
            <a:r>
              <a:rPr lang="fr-CA" sz="3200" dirty="0" err="1"/>
              <a:t>voters</a:t>
            </a:r>
            <a:r>
              <a:rPr lang="fr-CA" sz="3200" dirty="0"/>
              <a:t> to vote </a:t>
            </a:r>
            <a:r>
              <a:rPr lang="fr-CA" sz="3200" dirty="0" err="1"/>
              <a:t>twice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A solution to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problem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presented</a:t>
            </a:r>
            <a:r>
              <a:rPr lang="fr-CA" sz="3200" dirty="0"/>
              <a:t> by the alternative vote. </a:t>
            </a:r>
          </a:p>
        </p:txBody>
      </p:sp>
    </p:spTree>
    <p:extLst>
      <p:ext uri="{BB962C8B-B14F-4D97-AF65-F5344CB8AC3E}">
        <p14:creationId xmlns:p14="http://schemas.microsoft.com/office/powerpoint/2010/main" val="1869428735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Majority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 dirty="0"/>
              <a:t>The Alternative Vote</a:t>
            </a:r>
          </a:p>
          <a:p>
            <a:r>
              <a:rPr lang="fr-CA" sz="3600" dirty="0" err="1"/>
              <a:t>Voters</a:t>
            </a:r>
            <a:r>
              <a:rPr lang="fr-CA" sz="3600" dirty="0"/>
              <a:t> are </a:t>
            </a:r>
            <a:r>
              <a:rPr lang="fr-CA" sz="3600" dirty="0" err="1"/>
              <a:t>asked</a:t>
            </a:r>
            <a:r>
              <a:rPr lang="fr-CA" sz="3600" dirty="0"/>
              <a:t> to </a:t>
            </a:r>
            <a:r>
              <a:rPr lang="fr-CA" sz="3600" dirty="0" err="1"/>
              <a:t>rank</a:t>
            </a:r>
            <a:r>
              <a:rPr lang="fr-CA" sz="3600" dirty="0"/>
              <a:t> the candidates in </a:t>
            </a:r>
            <a:r>
              <a:rPr lang="fr-CA" sz="3600" dirty="0" err="1"/>
              <a:t>their</a:t>
            </a:r>
            <a:r>
              <a:rPr lang="fr-CA" sz="3600" dirty="0"/>
              <a:t> </a:t>
            </a:r>
            <a:r>
              <a:rPr lang="fr-CA" sz="3600" dirty="0" err="1"/>
              <a:t>order</a:t>
            </a:r>
            <a:r>
              <a:rPr lang="fr-CA" sz="3600" dirty="0"/>
              <a:t> of </a:t>
            </a:r>
            <a:r>
              <a:rPr lang="fr-CA" sz="3600" dirty="0" err="1"/>
              <a:t>preference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First </a:t>
            </a:r>
            <a:r>
              <a:rPr lang="fr-CA" sz="3600" dirty="0" err="1"/>
              <a:t>choices</a:t>
            </a:r>
            <a:r>
              <a:rPr lang="fr-CA" sz="3600" dirty="0"/>
              <a:t> are </a:t>
            </a:r>
            <a:r>
              <a:rPr lang="fr-CA" sz="3600" dirty="0" err="1"/>
              <a:t>counted</a:t>
            </a:r>
            <a:r>
              <a:rPr lang="fr-CA" sz="3600" dirty="0"/>
              <a:t>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7330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Alternative Vote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3191" y="1472184"/>
          <a:ext cx="8238745" cy="484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66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870527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913626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Count 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65%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Conservatives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-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3726" y="1216152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B566B-2980-4D38-ADBD-998FC95E7BAE}"/>
              </a:ext>
            </a:extLst>
          </p:cNvPr>
          <p:cNvSpPr txBox="1"/>
          <p:nvPr/>
        </p:nvSpPr>
        <p:spPr>
          <a:xfrm>
            <a:off x="8983726" y="1539317"/>
            <a:ext cx="28150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, </a:t>
            </a:r>
            <a:r>
              <a:rPr lang="fr-CA" dirty="0" err="1"/>
              <a:t>nobody</a:t>
            </a:r>
            <a:r>
              <a:rPr lang="fr-CA" dirty="0"/>
              <a:t> </a:t>
            </a:r>
            <a:r>
              <a:rPr lang="fr-CA" dirty="0" err="1"/>
              <a:t>receives</a:t>
            </a:r>
            <a:r>
              <a:rPr lang="fr-CA" dirty="0"/>
              <a:t> 50%+1 of the vote in the first round.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second round, votes for the Greens are </a:t>
            </a:r>
            <a:r>
              <a:rPr lang="fr-CA" dirty="0" err="1"/>
              <a:t>reallocated</a:t>
            </a:r>
            <a:r>
              <a:rPr lang="fr-CA" dirty="0"/>
              <a:t> to </a:t>
            </a:r>
            <a:r>
              <a:rPr lang="fr-CA" dirty="0" err="1"/>
              <a:t>their</a:t>
            </a:r>
            <a:r>
              <a:rPr lang="fr-CA" dirty="0"/>
              <a:t> second </a:t>
            </a:r>
            <a:r>
              <a:rPr lang="fr-CA" dirty="0" err="1"/>
              <a:t>choice</a:t>
            </a:r>
            <a:r>
              <a:rPr lang="fr-CA" dirty="0"/>
              <a:t>. 5% go to the </a:t>
            </a:r>
            <a:r>
              <a:rPr lang="fr-CA" dirty="0" err="1"/>
              <a:t>Liberals</a:t>
            </a:r>
            <a:r>
              <a:rPr lang="fr-CA" dirty="0"/>
              <a:t>, 5% go to the NDP. </a:t>
            </a:r>
            <a:r>
              <a:rPr lang="fr-CA" dirty="0" err="1"/>
              <a:t>Still</a:t>
            </a:r>
            <a:r>
              <a:rPr lang="fr-CA" dirty="0"/>
              <a:t> no 50%+1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the </a:t>
            </a:r>
            <a:r>
              <a:rPr lang="fr-CA" dirty="0" err="1"/>
              <a:t>third</a:t>
            </a:r>
            <a:r>
              <a:rPr lang="fr-CA" dirty="0"/>
              <a:t> round, votes for the NDP are </a:t>
            </a:r>
            <a:r>
              <a:rPr lang="fr-CA" dirty="0" err="1"/>
              <a:t>reallocated</a:t>
            </a:r>
            <a:r>
              <a:rPr lang="fr-CA" dirty="0"/>
              <a:t> to the </a:t>
            </a:r>
            <a:r>
              <a:rPr lang="fr-CA" dirty="0" err="1"/>
              <a:t>next</a:t>
            </a:r>
            <a:r>
              <a:rPr lang="fr-CA" dirty="0"/>
              <a:t> </a:t>
            </a:r>
            <a:r>
              <a:rPr lang="fr-CA" dirty="0" err="1"/>
              <a:t>preference</a:t>
            </a:r>
            <a:r>
              <a:rPr lang="fr-CA" dirty="0"/>
              <a:t>. 20 go to the </a:t>
            </a:r>
            <a:r>
              <a:rPr lang="fr-CA" dirty="0" err="1"/>
              <a:t>Liberals</a:t>
            </a:r>
            <a:r>
              <a:rPr lang="fr-CA" dirty="0"/>
              <a:t>, and 5 go to the Conservatives.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win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Green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became</a:t>
            </a:r>
            <a:r>
              <a:rPr lang="fr-CA" dirty="0"/>
              <a:t> NDP are </a:t>
            </a:r>
            <a:r>
              <a:rPr lang="fr-CA" dirty="0" err="1"/>
              <a:t>now</a:t>
            </a:r>
            <a:r>
              <a:rPr lang="fr-CA" dirty="0"/>
              <a:t> down to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choice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657501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7D1D-EABD-4222-A767-B8247C2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Majority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5108-A031-45C5-B3E1-26B1021F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56653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PR can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used</a:t>
            </a:r>
            <a:r>
              <a:rPr lang="fr-CA" sz="3200" dirty="0"/>
              <a:t> in </a:t>
            </a:r>
            <a:r>
              <a:rPr lang="fr-CA" sz="3200" dirty="0" err="1"/>
              <a:t>multimember</a:t>
            </a:r>
            <a:r>
              <a:rPr lang="fr-CA" sz="3200" dirty="0"/>
              <a:t> districts. </a:t>
            </a:r>
          </a:p>
          <a:p>
            <a:endParaRPr lang="fr-CA" sz="3200" dirty="0"/>
          </a:p>
          <a:p>
            <a:r>
              <a:rPr lang="fr-CA" sz="3200" dirty="0"/>
              <a:t>29 countries use the </a:t>
            </a:r>
            <a:r>
              <a:rPr lang="fr-CA" sz="3200" dirty="0" err="1"/>
              <a:t>list</a:t>
            </a:r>
            <a:r>
              <a:rPr lang="fr-CA" sz="3200" dirty="0"/>
              <a:t> system. </a:t>
            </a:r>
          </a:p>
          <a:p>
            <a:endParaRPr lang="fr-CA" sz="3200" dirty="0"/>
          </a:p>
          <a:p>
            <a:r>
              <a:rPr lang="fr-CA" sz="3200" dirty="0"/>
              <a:t>The parties </a:t>
            </a:r>
            <a:r>
              <a:rPr lang="fr-CA" sz="3200" dirty="0" err="1"/>
              <a:t>elect</a:t>
            </a:r>
            <a:r>
              <a:rPr lang="fr-CA" sz="3200" dirty="0"/>
              <a:t> a </a:t>
            </a:r>
            <a:r>
              <a:rPr lang="fr-CA" sz="3200" dirty="0" err="1"/>
              <a:t>number</a:t>
            </a:r>
            <a:r>
              <a:rPr lang="fr-CA" sz="3200" dirty="0"/>
              <a:t> of candidates </a:t>
            </a:r>
            <a:r>
              <a:rPr lang="fr-CA" sz="3200" dirty="0" err="1"/>
              <a:t>equivalent</a:t>
            </a:r>
            <a:r>
              <a:rPr lang="fr-CA" sz="3200" dirty="0"/>
              <a:t> to the </a:t>
            </a:r>
            <a:r>
              <a:rPr lang="fr-CA" sz="3200" dirty="0" err="1"/>
              <a:t>number</a:t>
            </a:r>
            <a:r>
              <a:rPr lang="fr-CA" sz="3200" dirty="0"/>
              <a:t> of votes </a:t>
            </a:r>
            <a:r>
              <a:rPr lang="fr-CA" sz="3200" dirty="0" err="1"/>
              <a:t>they</a:t>
            </a:r>
            <a:r>
              <a:rPr lang="fr-CA" sz="3200" dirty="0"/>
              <a:t> </a:t>
            </a:r>
            <a:r>
              <a:rPr lang="fr-CA" sz="3200" dirty="0" err="1"/>
              <a:t>receive</a:t>
            </a:r>
            <a:r>
              <a:rPr lang="fr-C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209909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Not all PR </a:t>
            </a:r>
            <a:r>
              <a:rPr lang="fr-CA" sz="3200" dirty="0" err="1"/>
              <a:t>systems</a:t>
            </a:r>
            <a:r>
              <a:rPr lang="fr-CA" sz="3200" dirty="0"/>
              <a:t> are the </a:t>
            </a:r>
            <a:r>
              <a:rPr lang="fr-CA" sz="3200" dirty="0" err="1"/>
              <a:t>same</a:t>
            </a:r>
            <a:r>
              <a:rPr lang="fr-CA" sz="3200" dirty="0"/>
              <a:t>. </a:t>
            </a:r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differentiated</a:t>
            </a:r>
            <a:r>
              <a:rPr lang="fr-CA" sz="3200" dirty="0"/>
              <a:t> </a:t>
            </a:r>
            <a:r>
              <a:rPr lang="fr-CA" sz="3200" dirty="0" err="1"/>
              <a:t>based</a:t>
            </a:r>
            <a:r>
              <a:rPr lang="fr-CA" sz="3200" dirty="0"/>
              <a:t> on </a:t>
            </a:r>
            <a:r>
              <a:rPr lang="fr-CA" sz="3200" dirty="0" err="1"/>
              <a:t>many</a:t>
            </a:r>
            <a:r>
              <a:rPr lang="fr-CA" sz="3200" dirty="0"/>
              <a:t> dimensions.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/>
              <a:t>District size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Thresholds</a:t>
            </a:r>
            <a:endParaRPr lang="fr-CA" sz="3200" dirty="0"/>
          </a:p>
          <a:p>
            <a:pPr marL="742950" indent="-742950">
              <a:buFont typeface="+mj-lt"/>
              <a:buAutoNum type="arabicPeriod"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707003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District size</a:t>
            </a:r>
          </a:p>
          <a:p>
            <a:r>
              <a:rPr lang="fr-CA" sz="4000" dirty="0"/>
              <a:t>The </a:t>
            </a:r>
            <a:r>
              <a:rPr lang="fr-CA" sz="4000" dirty="0" err="1"/>
              <a:t>whole</a:t>
            </a:r>
            <a:r>
              <a:rPr lang="fr-CA" sz="4000" dirty="0"/>
              <a:t> country </a:t>
            </a:r>
            <a:r>
              <a:rPr lang="fr-CA" sz="4000" dirty="0" err="1"/>
              <a:t>is</a:t>
            </a:r>
            <a:r>
              <a:rPr lang="fr-CA" sz="4000" dirty="0"/>
              <a:t> 1 district. (</a:t>
            </a:r>
            <a:r>
              <a:rPr lang="fr-CA" sz="4000" dirty="0" err="1"/>
              <a:t>Israel</a:t>
            </a:r>
            <a:r>
              <a:rPr lang="fr-CA" sz="4000" dirty="0"/>
              <a:t>, </a:t>
            </a:r>
            <a:r>
              <a:rPr lang="fr-CA" sz="4000" dirty="0" err="1"/>
              <a:t>Netherlands</a:t>
            </a:r>
            <a:r>
              <a:rPr lang="fr-CA" sz="4000" dirty="0"/>
              <a:t>, </a:t>
            </a:r>
            <a:r>
              <a:rPr lang="fr-CA" sz="4000" dirty="0" err="1"/>
              <a:t>Slovakia</a:t>
            </a:r>
            <a:r>
              <a:rPr lang="fr-CA" sz="4000" dirty="0"/>
              <a:t>)</a:t>
            </a:r>
          </a:p>
          <a:p>
            <a:r>
              <a:rPr lang="fr-CA" sz="4000" dirty="0"/>
              <a:t>In the 26 </a:t>
            </a:r>
            <a:r>
              <a:rPr lang="fr-CA" sz="4000" dirty="0" err="1"/>
              <a:t>other</a:t>
            </a:r>
            <a:r>
              <a:rPr lang="fr-CA" sz="4000" dirty="0"/>
              <a:t> countries, district sizes </a:t>
            </a:r>
            <a:r>
              <a:rPr lang="fr-CA" sz="4000" dirty="0" err="1"/>
              <a:t>vary</a:t>
            </a:r>
            <a:r>
              <a:rPr lang="fr-CA" sz="4000" dirty="0"/>
              <a:t> but are </a:t>
            </a:r>
            <a:r>
              <a:rPr lang="fr-CA" sz="4000" dirty="0" err="1"/>
              <a:t>smaller</a:t>
            </a:r>
            <a:r>
              <a:rPr lang="fr-CA" sz="4000" dirty="0"/>
              <a:t> </a:t>
            </a:r>
            <a:r>
              <a:rPr lang="fr-CA" sz="4000" dirty="0" err="1"/>
              <a:t>than</a:t>
            </a:r>
            <a:r>
              <a:rPr lang="fr-CA" sz="4000" dirty="0"/>
              <a:t> the </a:t>
            </a:r>
            <a:r>
              <a:rPr lang="fr-CA" sz="4000" dirty="0" err="1"/>
              <a:t>whole</a:t>
            </a:r>
            <a:r>
              <a:rPr lang="fr-CA" sz="4000" dirty="0"/>
              <a:t> country.</a:t>
            </a:r>
          </a:p>
        </p:txBody>
      </p:sp>
    </p:spTree>
    <p:extLst>
      <p:ext uri="{BB962C8B-B14F-4D97-AF65-F5344CB8AC3E}">
        <p14:creationId xmlns:p14="http://schemas.microsoft.com/office/powerpoint/2010/main" val="1948764967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/>
              <a:t>The </a:t>
            </a:r>
            <a:r>
              <a:rPr lang="fr-CA" sz="4000" dirty="0" err="1"/>
              <a:t>number</a:t>
            </a:r>
            <a:r>
              <a:rPr lang="fr-CA" sz="4000" dirty="0"/>
              <a:t> of </a:t>
            </a:r>
            <a:r>
              <a:rPr lang="fr-CA" sz="4000" dirty="0" err="1"/>
              <a:t>members</a:t>
            </a:r>
            <a:r>
              <a:rPr lang="fr-CA" sz="4000" dirty="0"/>
              <a:t> per district </a:t>
            </a:r>
            <a:r>
              <a:rPr lang="fr-CA" sz="4000" dirty="0" err="1"/>
              <a:t>is</a:t>
            </a:r>
            <a:r>
              <a:rPr lang="fr-CA" sz="4000" dirty="0"/>
              <a:t> a </a:t>
            </a:r>
            <a:r>
              <a:rPr lang="fr-CA" sz="4000" dirty="0" err="1"/>
              <a:t>trade</a:t>
            </a:r>
            <a:r>
              <a:rPr lang="fr-CA" sz="4000" dirty="0"/>
              <a:t>-off.</a:t>
            </a:r>
          </a:p>
          <a:p>
            <a:endParaRPr lang="fr-CA" sz="4000" dirty="0"/>
          </a:p>
          <a:p>
            <a:r>
              <a:rPr lang="fr-CA" sz="4000" dirty="0" err="1"/>
              <a:t>When</a:t>
            </a:r>
            <a:r>
              <a:rPr lang="fr-CA" sz="4000" dirty="0"/>
              <a:t> the </a:t>
            </a:r>
            <a:r>
              <a:rPr lang="fr-CA" sz="4000" dirty="0" err="1"/>
              <a:t>number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big, the </a:t>
            </a:r>
            <a:r>
              <a:rPr lang="fr-CA" sz="4000" dirty="0" err="1"/>
              <a:t>result</a:t>
            </a:r>
            <a:r>
              <a:rPr lang="fr-CA" sz="4000" dirty="0"/>
              <a:t> </a:t>
            </a:r>
            <a:r>
              <a:rPr lang="fr-CA" sz="4000" dirty="0" err="1"/>
              <a:t>is</a:t>
            </a:r>
            <a:r>
              <a:rPr lang="fr-CA" sz="4000" dirty="0"/>
              <a:t> more </a:t>
            </a:r>
            <a:r>
              <a:rPr lang="fr-CA" sz="4000" dirty="0" err="1"/>
              <a:t>representative</a:t>
            </a:r>
            <a:r>
              <a:rPr lang="fr-CA" sz="4000" dirty="0"/>
              <a:t>, but the </a:t>
            </a:r>
            <a:r>
              <a:rPr lang="fr-CA" sz="4000" dirty="0" err="1"/>
              <a:t>representative</a:t>
            </a:r>
            <a:r>
              <a:rPr lang="fr-CA" sz="4000" dirty="0"/>
              <a:t> </a:t>
            </a:r>
            <a:r>
              <a:rPr lang="fr-CA" sz="4000" dirty="0" err="1"/>
              <a:t>may</a:t>
            </a:r>
            <a:r>
              <a:rPr lang="fr-CA" sz="4000" dirty="0"/>
              <a:t> </a:t>
            </a:r>
            <a:r>
              <a:rPr lang="fr-CA" sz="4000" dirty="0" err="1"/>
              <a:t>be</a:t>
            </a:r>
            <a:r>
              <a:rPr lang="fr-CA" sz="4000" dirty="0"/>
              <a:t> </a:t>
            </a:r>
            <a:r>
              <a:rPr lang="fr-CA" sz="4000" dirty="0" err="1"/>
              <a:t>disconnected</a:t>
            </a:r>
            <a:r>
              <a:rPr lang="fr-CA" sz="4000" dirty="0"/>
              <a:t> </a:t>
            </a:r>
            <a:r>
              <a:rPr lang="fr-CA" sz="4000" dirty="0" err="1"/>
              <a:t>from</a:t>
            </a:r>
            <a:r>
              <a:rPr lang="fr-CA" sz="4000" dirty="0"/>
              <a:t> the </a:t>
            </a:r>
            <a:r>
              <a:rPr lang="fr-CA" sz="4000" dirty="0" err="1"/>
              <a:t>voters</a:t>
            </a:r>
            <a:r>
              <a:rPr lang="fr-CA" sz="4000" dirty="0"/>
              <a:t>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41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3600" dirty="0"/>
              <a:t>One of the </a:t>
            </a:r>
            <a:r>
              <a:rPr lang="fr-CA" sz="3600" dirty="0" err="1"/>
              <a:t>most</a:t>
            </a:r>
            <a:r>
              <a:rPr lang="fr-CA" sz="3600" dirty="0"/>
              <a:t> important </a:t>
            </a:r>
            <a:r>
              <a:rPr lang="fr-CA" sz="3600" dirty="0" err="1"/>
              <a:t>roles</a:t>
            </a:r>
            <a:r>
              <a:rPr lang="fr-CA" sz="3600" dirty="0"/>
              <a:t> of the Crown in the </a:t>
            </a:r>
            <a:r>
              <a:rPr lang="fr-CA" sz="3600" dirty="0" err="1"/>
              <a:t>legislative</a:t>
            </a:r>
            <a:r>
              <a:rPr lang="fr-CA" sz="3600" dirty="0"/>
              <a:t> process </a:t>
            </a:r>
            <a:r>
              <a:rPr lang="fr-CA" sz="3600" dirty="0" err="1"/>
              <a:t>consists</a:t>
            </a:r>
            <a:r>
              <a:rPr lang="fr-CA" sz="3600" dirty="0"/>
              <a:t> in the power of Royal Assent. </a:t>
            </a:r>
          </a:p>
          <a:p>
            <a:endParaRPr lang="fr-CA" sz="3600" dirty="0"/>
          </a:p>
          <a:p>
            <a:r>
              <a:rPr lang="fr-CA" sz="3600" dirty="0"/>
              <a:t>This </a:t>
            </a:r>
            <a:r>
              <a:rPr lang="fr-CA" sz="3600" dirty="0" err="1"/>
              <a:t>is</a:t>
            </a:r>
            <a:r>
              <a:rPr lang="fr-CA" sz="3600" dirty="0"/>
              <a:t> a public </a:t>
            </a:r>
            <a:r>
              <a:rPr lang="fr-CA" sz="3600" dirty="0" err="1"/>
              <a:t>declaration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legitimate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/>
              <a:t>At the end of the </a:t>
            </a:r>
            <a:r>
              <a:rPr lang="fr-CA" sz="3600" dirty="0" err="1"/>
              <a:t>legislative</a:t>
            </a:r>
            <a:r>
              <a:rPr lang="fr-CA" sz="3600" dirty="0"/>
              <a:t> process,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must </a:t>
            </a:r>
            <a:r>
              <a:rPr lang="fr-CA" sz="3600" dirty="0" err="1"/>
              <a:t>sign</a:t>
            </a:r>
            <a:r>
              <a:rPr lang="fr-CA" sz="3600" dirty="0"/>
              <a:t> a bill </a:t>
            </a:r>
            <a:r>
              <a:rPr lang="fr-CA" sz="3600" dirty="0" err="1"/>
              <a:t>so</a:t>
            </a:r>
            <a:r>
              <a:rPr lang="fr-CA" sz="3600" dirty="0"/>
              <a:t> </a:t>
            </a:r>
            <a:r>
              <a:rPr lang="fr-CA" sz="3600" dirty="0" err="1"/>
              <a:t>that</a:t>
            </a:r>
            <a:r>
              <a:rPr lang="fr-CA" sz="3600" dirty="0"/>
              <a:t> the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becomes</a:t>
            </a:r>
            <a:r>
              <a:rPr lang="fr-CA" sz="3600" dirty="0"/>
              <a:t> effective.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27855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47A3-C6DA-465E-914E-5FD54D8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Governmental</a:t>
            </a:r>
            <a:r>
              <a:rPr lang="fr-CA" dirty="0"/>
              <a:t> </a:t>
            </a:r>
            <a:r>
              <a:rPr lang="fr-CA" dirty="0" err="1"/>
              <a:t>Affairs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1C67-3D56-42CD-841D-CB387345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takes</a:t>
            </a:r>
            <a:r>
              <a:rPr lang="fr-CA" dirty="0"/>
              <a:t> the </a:t>
            </a:r>
            <a:r>
              <a:rPr lang="fr-CA" dirty="0" err="1"/>
              <a:t>lion’s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of the time in the House of Commons.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bills </a:t>
            </a:r>
            <a:r>
              <a:rPr lang="fr-CA" dirty="0" err="1"/>
              <a:t>introduced</a:t>
            </a:r>
            <a:r>
              <a:rPr lang="fr-CA" dirty="0"/>
              <a:t> by the </a:t>
            </a:r>
            <a:r>
              <a:rPr lang="fr-CA" dirty="0" err="1"/>
              <a:t>government</a:t>
            </a:r>
            <a:r>
              <a:rPr lang="fr-CA" dirty="0"/>
              <a:t> are </a:t>
            </a:r>
            <a:r>
              <a:rPr lang="fr-CA" dirty="0" err="1"/>
              <a:t>discussed</a:t>
            </a:r>
            <a:r>
              <a:rPr lang="fr-CA" dirty="0"/>
              <a:t>, </a:t>
            </a:r>
            <a:r>
              <a:rPr lang="fr-CA" dirty="0" err="1"/>
              <a:t>debated</a:t>
            </a:r>
            <a:r>
              <a:rPr lang="fr-CA" dirty="0"/>
              <a:t>, and </a:t>
            </a:r>
            <a:r>
              <a:rPr lang="fr-CA" dirty="0" err="1"/>
              <a:t>amended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can </a:t>
            </a:r>
            <a:r>
              <a:rPr lang="fr-CA" dirty="0" err="1"/>
              <a:t>include</a:t>
            </a:r>
            <a:r>
              <a:rPr lang="fr-CA" dirty="0"/>
              <a:t> the budget or 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. </a:t>
            </a:r>
          </a:p>
          <a:p>
            <a:r>
              <a:rPr lang="fr-CA" dirty="0" err="1"/>
              <a:t>Which</a:t>
            </a:r>
            <a:r>
              <a:rPr lang="fr-CA" dirty="0"/>
              <a:t> bills are </a:t>
            </a:r>
            <a:r>
              <a:rPr lang="fr-CA" dirty="0" err="1"/>
              <a:t>submitted</a:t>
            </a:r>
            <a:r>
              <a:rPr lang="fr-CA" dirty="0"/>
              <a:t> and in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determined</a:t>
            </a:r>
            <a:r>
              <a:rPr lang="fr-CA" dirty="0"/>
              <a:t> by the House leader of the </a:t>
            </a:r>
            <a:r>
              <a:rPr lang="fr-CA" dirty="0" err="1"/>
              <a:t>governing</a:t>
            </a:r>
            <a:r>
              <a:rPr lang="fr-CA" dirty="0"/>
              <a:t> party. </a:t>
            </a:r>
          </a:p>
        </p:txBody>
      </p:sp>
    </p:spTree>
    <p:extLst>
      <p:ext uri="{BB962C8B-B14F-4D97-AF65-F5344CB8AC3E}">
        <p14:creationId xmlns:p14="http://schemas.microsoft.com/office/powerpoint/2010/main" val="43844128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8" y="14566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Why more representatives means accurate representation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5008" y="1469291"/>
          <a:ext cx="8229091" cy="508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383">
                  <a:extLst>
                    <a:ext uri="{9D8B030D-6E8A-4147-A177-3AD203B41FA5}">
                      <a16:colId xmlns:a16="http://schemas.microsoft.com/office/drawing/2014/main" val="4092800628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3305897199"/>
                    </a:ext>
                  </a:extLst>
                </a:gridCol>
                <a:gridCol w="1522636">
                  <a:extLst>
                    <a:ext uri="{9D8B030D-6E8A-4147-A177-3AD203B41FA5}">
                      <a16:colId xmlns:a16="http://schemas.microsoft.com/office/drawing/2014/main" val="1971274230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1605753214"/>
                    </a:ext>
                  </a:extLst>
                </a:gridCol>
                <a:gridCol w="1557718">
                  <a:extLst>
                    <a:ext uri="{9D8B030D-6E8A-4147-A177-3AD203B41FA5}">
                      <a16:colId xmlns:a16="http://schemas.microsoft.com/office/drawing/2014/main" val="2713101905"/>
                    </a:ext>
                  </a:extLst>
                </a:gridCol>
              </a:tblGrid>
              <a:tr h="91589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Votes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 </a:t>
                      </a:r>
                      <a:r>
                        <a:rPr lang="fr-CA" sz="3200" dirty="0" err="1"/>
                        <a:t>rep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 10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100 </a:t>
                      </a:r>
                      <a:r>
                        <a:rPr lang="fr-CA" sz="3200" dirty="0" err="1"/>
                        <a:t>reps</a:t>
                      </a:r>
                      <a:r>
                        <a:rPr lang="fr-CA" sz="3200" dirty="0"/>
                        <a:t>.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86097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Liberals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985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 err="1"/>
                        <a:t>Conser</a:t>
                      </a:r>
                      <a:endParaRPr lang="fr-CA" sz="3200" dirty="0"/>
                    </a:p>
                    <a:p>
                      <a:pPr algn="ctr"/>
                      <a:r>
                        <a:rPr lang="fr-CA" sz="3200" dirty="0" err="1"/>
                        <a:t>vatives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35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95208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NDP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34974"/>
                  </a:ext>
                </a:extLst>
              </a:tr>
              <a:tr h="982608"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5%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dirty="0"/>
                        <a:t>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07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74582" y="822960"/>
            <a:ext cx="301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1A2C-896F-456A-8418-123436D426F0}"/>
              </a:ext>
            </a:extLst>
          </p:cNvPr>
          <p:cNvSpPr txBox="1"/>
          <p:nvPr/>
        </p:nvSpPr>
        <p:spPr>
          <a:xfrm>
            <a:off x="8974582" y="1469291"/>
            <a:ext cx="30132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example</a:t>
            </a:r>
            <a:r>
              <a:rPr lang="fr-CA" dirty="0"/>
              <a:t> to the </a:t>
            </a:r>
            <a:r>
              <a:rPr lang="fr-CA" dirty="0" err="1"/>
              <a:t>left</a:t>
            </a:r>
            <a:r>
              <a:rPr lang="fr-CA" dirty="0"/>
              <a:t> </a:t>
            </a:r>
            <a:r>
              <a:rPr lang="fr-CA" dirty="0" err="1"/>
              <a:t>illustrates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more </a:t>
            </a:r>
            <a:r>
              <a:rPr lang="fr-CA" dirty="0" err="1"/>
              <a:t>representatives</a:t>
            </a:r>
            <a:r>
              <a:rPr lang="fr-CA" dirty="0"/>
              <a:t> can </a:t>
            </a:r>
            <a:r>
              <a:rPr lang="fr-CA" dirty="0" err="1"/>
              <a:t>represent</a:t>
            </a:r>
            <a:r>
              <a:rPr lang="fr-CA" dirty="0"/>
              <a:t> the vote </a:t>
            </a:r>
            <a:r>
              <a:rPr lang="fr-CA" dirty="0" err="1"/>
              <a:t>better</a:t>
            </a:r>
            <a:r>
              <a:rPr lang="fr-CA" dirty="0"/>
              <a:t>.</a:t>
            </a:r>
          </a:p>
          <a:p>
            <a:r>
              <a:rPr lang="fr-CA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 </a:t>
            </a:r>
            <a:r>
              <a:rPr lang="fr-CA" dirty="0" err="1"/>
              <a:t>representative</a:t>
            </a:r>
            <a:r>
              <a:rPr lang="fr-CA" dirty="0"/>
              <a:t>, 60% of </a:t>
            </a:r>
            <a:r>
              <a:rPr lang="fr-CA" dirty="0" err="1"/>
              <a:t>voters</a:t>
            </a:r>
            <a:r>
              <a:rPr lang="fr-CA" dirty="0"/>
              <a:t> do not have a </a:t>
            </a:r>
            <a:r>
              <a:rPr lang="fr-CA" dirty="0" err="1"/>
              <a:t>representative</a:t>
            </a:r>
            <a:r>
              <a:rPr lang="fr-CA" dirty="0"/>
              <a:t> in </a:t>
            </a:r>
            <a:r>
              <a:rPr lang="fr-CA" dirty="0" err="1"/>
              <a:t>Parliament</a:t>
            </a:r>
            <a:r>
              <a:rPr lang="fr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10, all </a:t>
            </a:r>
            <a:r>
              <a:rPr lang="fr-CA" dirty="0" err="1"/>
              <a:t>voters</a:t>
            </a:r>
            <a:r>
              <a:rPr lang="fr-CA" dirty="0"/>
              <a:t> are </a:t>
            </a:r>
            <a:r>
              <a:rPr lang="fr-CA" dirty="0" err="1"/>
              <a:t>represented</a:t>
            </a:r>
            <a:r>
              <a:rPr lang="fr-CA" dirty="0"/>
              <a:t>, but the proportions of Conservatives and Green are a </a:t>
            </a:r>
            <a:r>
              <a:rPr lang="fr-CA" dirty="0" err="1"/>
              <a:t>little</a:t>
            </a:r>
            <a:r>
              <a:rPr lang="fr-CA" dirty="0"/>
              <a:t> off.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With</a:t>
            </a:r>
            <a:r>
              <a:rPr lang="fr-CA" dirty="0"/>
              <a:t> 100, the proportions are </a:t>
            </a:r>
            <a:r>
              <a:rPr lang="fr-CA" dirty="0" err="1"/>
              <a:t>represented</a:t>
            </a:r>
            <a:r>
              <a:rPr lang="fr-CA" dirty="0"/>
              <a:t> </a:t>
            </a:r>
            <a:r>
              <a:rPr lang="fr-CA" dirty="0" err="1"/>
              <a:t>perfectly</a:t>
            </a:r>
            <a:r>
              <a:rPr lang="fr-CA" dirty="0"/>
              <a:t>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786993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pPr marL="0" indent="0">
              <a:buNone/>
            </a:pPr>
            <a:endParaRPr lang="fr-CA" sz="4000" dirty="0"/>
          </a:p>
          <a:p>
            <a:r>
              <a:rPr lang="fr-CA" sz="4000" dirty="0" err="1"/>
              <a:t>Thresholds</a:t>
            </a:r>
            <a:r>
              <a:rPr lang="fr-CA" sz="4000" dirty="0"/>
              <a:t> </a:t>
            </a:r>
            <a:r>
              <a:rPr lang="fr-CA" sz="4000" dirty="0" err="1"/>
              <a:t>represent</a:t>
            </a:r>
            <a:r>
              <a:rPr lang="fr-CA" sz="4000" dirty="0"/>
              <a:t> a minimum value of support </a:t>
            </a:r>
            <a:r>
              <a:rPr lang="fr-CA" sz="4000" dirty="0" err="1"/>
              <a:t>that</a:t>
            </a:r>
            <a:r>
              <a:rPr lang="fr-CA" sz="4000" dirty="0"/>
              <a:t> parties must gain to </a:t>
            </a:r>
            <a:r>
              <a:rPr lang="fr-CA" sz="4000" dirty="0" err="1"/>
              <a:t>receive</a:t>
            </a:r>
            <a:r>
              <a:rPr lang="fr-CA" sz="4000" dirty="0"/>
              <a:t> </a:t>
            </a:r>
            <a:r>
              <a:rPr lang="fr-CA" sz="4000" dirty="0" err="1"/>
              <a:t>seats</a:t>
            </a:r>
            <a:r>
              <a:rPr lang="fr-CA" sz="4000" dirty="0"/>
              <a:t> in PR. </a:t>
            </a:r>
          </a:p>
        </p:txBody>
      </p:sp>
    </p:spTree>
    <p:extLst>
      <p:ext uri="{BB962C8B-B14F-4D97-AF65-F5344CB8AC3E}">
        <p14:creationId xmlns:p14="http://schemas.microsoft.com/office/powerpoint/2010/main" val="2371102056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Thresholds</a:t>
            </a:r>
            <a:endParaRPr lang="fr-CA" sz="4000" dirty="0"/>
          </a:p>
          <a:p>
            <a:r>
              <a:rPr lang="fr-CA" sz="4000" dirty="0"/>
              <a:t>19 countries </a:t>
            </a:r>
            <a:r>
              <a:rPr lang="fr-CA" sz="4000" dirty="0" err="1"/>
              <a:t>with</a:t>
            </a:r>
            <a:r>
              <a:rPr lang="fr-CA" sz="4000" dirty="0"/>
              <a:t> </a:t>
            </a:r>
            <a:r>
              <a:rPr lang="fr-CA" sz="4000" dirty="0" err="1"/>
              <a:t>list</a:t>
            </a:r>
            <a:r>
              <a:rPr lang="fr-CA" sz="4000" dirty="0"/>
              <a:t> PR have a </a:t>
            </a:r>
            <a:r>
              <a:rPr lang="fr-CA" sz="4000" dirty="0" err="1"/>
              <a:t>threshold</a:t>
            </a:r>
            <a:r>
              <a:rPr lang="fr-CA" sz="4000" dirty="0"/>
              <a:t> (out of 29). </a:t>
            </a:r>
          </a:p>
          <a:p>
            <a:r>
              <a:rPr lang="fr-CA" sz="4000" dirty="0" err="1"/>
              <a:t>Turkey</a:t>
            </a:r>
            <a:r>
              <a:rPr lang="fr-CA" sz="4000" dirty="0"/>
              <a:t> </a:t>
            </a:r>
            <a:r>
              <a:rPr lang="fr-CA" sz="4000" dirty="0" err="1"/>
              <a:t>requires</a:t>
            </a:r>
            <a:r>
              <a:rPr lang="fr-CA" sz="4000" dirty="0"/>
              <a:t> 10%, and </a:t>
            </a:r>
            <a:r>
              <a:rPr lang="fr-CA" sz="4000" dirty="0" err="1"/>
              <a:t>Poland</a:t>
            </a:r>
            <a:r>
              <a:rPr lang="fr-CA" sz="4000" dirty="0"/>
              <a:t> 7%. </a:t>
            </a:r>
          </a:p>
          <a:p>
            <a:r>
              <a:rPr lang="fr-CA" sz="4000" dirty="0"/>
              <a:t>All </a:t>
            </a:r>
            <a:r>
              <a:rPr lang="fr-CA" sz="4000" dirty="0" err="1"/>
              <a:t>other</a:t>
            </a:r>
            <a:r>
              <a:rPr lang="fr-CA" sz="4000" dirty="0"/>
              <a:t> countries are </a:t>
            </a:r>
            <a:r>
              <a:rPr lang="fr-CA" sz="4000" dirty="0" err="1"/>
              <a:t>lower</a:t>
            </a:r>
            <a:r>
              <a:rPr lang="fr-CA" sz="4000" dirty="0"/>
              <a:t>, </a:t>
            </a:r>
            <a:r>
              <a:rPr lang="fr-CA" sz="4000" dirty="0" err="1"/>
              <a:t>typically</a:t>
            </a:r>
            <a:r>
              <a:rPr lang="fr-CA" sz="4000" dirty="0"/>
              <a:t> at 3 </a:t>
            </a:r>
            <a:r>
              <a:rPr lang="fr-CA" sz="4000" dirty="0" err="1"/>
              <a:t>ot</a:t>
            </a:r>
            <a:r>
              <a:rPr lang="fr-CA" sz="4000" dirty="0"/>
              <a:t> 5%.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927396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3200" dirty="0" err="1"/>
              <a:t>Selection</a:t>
            </a:r>
            <a:r>
              <a:rPr lang="fr-CA" sz="3200" dirty="0"/>
              <a:t> of Candidates</a:t>
            </a:r>
          </a:p>
          <a:p>
            <a:pPr marL="0" indent="0">
              <a:buNone/>
            </a:pPr>
            <a:endParaRPr lang="fr-CA" sz="3200" dirty="0"/>
          </a:p>
          <a:p>
            <a:r>
              <a:rPr lang="fr-CA" sz="3200" dirty="0"/>
              <a:t>A final question relates to the </a:t>
            </a:r>
            <a:r>
              <a:rPr lang="fr-CA" sz="3200" dirty="0" err="1"/>
              <a:t>selection</a:t>
            </a:r>
            <a:r>
              <a:rPr lang="fr-CA" sz="3200" dirty="0"/>
              <a:t> of candidates. </a:t>
            </a:r>
          </a:p>
          <a:p>
            <a:endParaRPr lang="fr-CA" sz="3200" dirty="0"/>
          </a:p>
          <a:p>
            <a:r>
              <a:rPr lang="fr-CA" sz="3200" dirty="0"/>
              <a:t>In </a:t>
            </a:r>
            <a:r>
              <a:rPr lang="fr-CA" sz="3200" dirty="0" err="1"/>
              <a:t>most</a:t>
            </a:r>
            <a:r>
              <a:rPr lang="fr-CA" sz="3200" dirty="0"/>
              <a:t> PR countries (17/29), </a:t>
            </a:r>
            <a:r>
              <a:rPr lang="fr-CA" sz="3200" dirty="0" err="1"/>
              <a:t>voters</a:t>
            </a:r>
            <a:r>
              <a:rPr lang="fr-CA" sz="3200" dirty="0"/>
              <a:t> can </a:t>
            </a:r>
            <a:r>
              <a:rPr lang="fr-CA" sz="3200" dirty="0" err="1"/>
              <a:t>only</a:t>
            </a:r>
            <a:r>
              <a:rPr lang="fr-CA" sz="3200" dirty="0"/>
              <a:t> vote for the party.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do not </a:t>
            </a:r>
            <a:r>
              <a:rPr lang="fr-CA" sz="3200" dirty="0" err="1"/>
              <a:t>get</a:t>
            </a:r>
            <a:r>
              <a:rPr lang="fr-CA" sz="3200" dirty="0"/>
              <a:t> to </a:t>
            </a:r>
            <a:r>
              <a:rPr lang="fr-CA" sz="3200" dirty="0" err="1"/>
              <a:t>choose</a:t>
            </a:r>
            <a:r>
              <a:rPr lang="fr-CA" sz="3200" dirty="0"/>
              <a:t> the candidate. </a:t>
            </a:r>
          </a:p>
        </p:txBody>
      </p:sp>
    </p:spTree>
    <p:extLst>
      <p:ext uri="{BB962C8B-B14F-4D97-AF65-F5344CB8AC3E}">
        <p14:creationId xmlns:p14="http://schemas.microsoft.com/office/powerpoint/2010/main" val="147588998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Proportional Voting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4000" dirty="0" err="1"/>
              <a:t>Selection</a:t>
            </a:r>
            <a:r>
              <a:rPr lang="fr-CA" sz="4000" dirty="0"/>
              <a:t> of Candidates</a:t>
            </a:r>
          </a:p>
          <a:p>
            <a:r>
              <a:rPr lang="fr-CA" sz="4000" dirty="0"/>
              <a:t>In the </a:t>
            </a:r>
            <a:r>
              <a:rPr lang="fr-CA" sz="4000" dirty="0" err="1"/>
              <a:t>other</a:t>
            </a:r>
            <a:r>
              <a:rPr lang="fr-CA" sz="4000" dirty="0"/>
              <a:t> 12 countries, </a:t>
            </a:r>
            <a:r>
              <a:rPr lang="fr-CA" sz="4000" dirty="0" err="1"/>
              <a:t>voters</a:t>
            </a:r>
            <a:r>
              <a:rPr lang="fr-CA" sz="4000" dirty="0"/>
              <a:t> can </a:t>
            </a:r>
            <a:r>
              <a:rPr lang="fr-CA" sz="4000" dirty="0" err="1"/>
              <a:t>indicate</a:t>
            </a:r>
            <a:r>
              <a:rPr lang="fr-CA" sz="4000" dirty="0"/>
              <a:t> </a:t>
            </a:r>
            <a:r>
              <a:rPr lang="fr-CA" sz="4000" dirty="0" err="1"/>
              <a:t>which</a:t>
            </a:r>
            <a:r>
              <a:rPr lang="fr-CA" sz="4000" dirty="0"/>
              <a:t> candidates </a:t>
            </a:r>
            <a:r>
              <a:rPr lang="fr-CA" sz="4000" dirty="0" err="1"/>
              <a:t>they</a:t>
            </a:r>
            <a:r>
              <a:rPr lang="fr-CA" sz="4000" dirty="0"/>
              <a:t> </a:t>
            </a:r>
            <a:r>
              <a:rPr lang="fr-CA" sz="4000" dirty="0" err="1"/>
              <a:t>prefer</a:t>
            </a:r>
            <a:r>
              <a:rPr lang="fr-CA" sz="4000" dirty="0"/>
              <a:t>. </a:t>
            </a:r>
          </a:p>
          <a:p>
            <a:r>
              <a:rPr lang="fr-CA" sz="4000" dirty="0"/>
              <a:t>This can alter the </a:t>
            </a:r>
            <a:r>
              <a:rPr lang="fr-CA" sz="4000" dirty="0" err="1"/>
              <a:t>order</a:t>
            </a:r>
            <a:r>
              <a:rPr lang="fr-CA" sz="4000" dirty="0"/>
              <a:t> of </a:t>
            </a:r>
            <a:r>
              <a:rPr lang="fr-CA" sz="4000" dirty="0" err="1"/>
              <a:t>election</a:t>
            </a:r>
            <a:r>
              <a:rPr lang="fr-CA" sz="4000" dirty="0"/>
              <a:t> of </a:t>
            </a:r>
            <a:r>
              <a:rPr lang="fr-CA" sz="4000" dirty="0" err="1"/>
              <a:t>some</a:t>
            </a:r>
            <a:r>
              <a:rPr lang="fr-CA" sz="4000" dirty="0"/>
              <a:t> candidates on the party </a:t>
            </a:r>
            <a:r>
              <a:rPr lang="fr-CA" sz="4000" dirty="0" err="1"/>
              <a:t>list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113459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702-6809-43B7-95C1-AB67A8B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Proportional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74B0-D1D0-461A-967C-4D3079A9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5569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18"/>
            <a:ext cx="10515600" cy="4351338"/>
          </a:xfrm>
        </p:spPr>
        <p:txBody>
          <a:bodyPr>
            <a:noAutofit/>
          </a:bodyPr>
          <a:lstStyle/>
          <a:p>
            <a:r>
              <a:rPr lang="fr-CA" sz="3800" dirty="0"/>
              <a:t>A final </a:t>
            </a:r>
            <a:r>
              <a:rPr lang="fr-CA" sz="3800" dirty="0" err="1"/>
              <a:t>criticism</a:t>
            </a:r>
            <a:r>
              <a:rPr lang="fr-CA" sz="3800" dirty="0"/>
              <a:t>  </a:t>
            </a:r>
            <a:r>
              <a:rPr lang="fr-CA" sz="3800" dirty="0" err="1"/>
              <a:t>often</a:t>
            </a:r>
            <a:r>
              <a:rPr lang="fr-CA" sz="3800" dirty="0"/>
              <a:t> </a:t>
            </a:r>
            <a:r>
              <a:rPr lang="fr-CA" sz="3800" dirty="0" err="1"/>
              <a:t>addressed</a:t>
            </a:r>
            <a:r>
              <a:rPr lang="fr-CA" sz="3800" dirty="0"/>
              <a:t> to </a:t>
            </a:r>
            <a:r>
              <a:rPr lang="fr-CA" sz="3800" dirty="0" err="1"/>
              <a:t>plurality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 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that</a:t>
            </a:r>
            <a:r>
              <a:rPr lang="fr-CA" sz="3800" dirty="0"/>
              <a:t> </a:t>
            </a:r>
            <a:r>
              <a:rPr lang="fr-CA" sz="3800" dirty="0" err="1"/>
              <a:t>voters</a:t>
            </a:r>
            <a:r>
              <a:rPr lang="fr-CA" sz="3800" dirty="0"/>
              <a:t> are </a:t>
            </a:r>
            <a:r>
              <a:rPr lang="fr-CA" sz="3800" dirty="0" err="1"/>
              <a:t>encouraged</a:t>
            </a:r>
            <a:r>
              <a:rPr lang="fr-CA" sz="3800" dirty="0"/>
              <a:t> to vote </a:t>
            </a:r>
            <a:r>
              <a:rPr lang="fr-CA" sz="3800" dirty="0" err="1"/>
              <a:t>strategically</a:t>
            </a:r>
            <a:r>
              <a:rPr lang="fr-CA" sz="3800" dirty="0"/>
              <a:t> by the system. </a:t>
            </a:r>
          </a:p>
          <a:p>
            <a:endParaRPr lang="fr-CA" sz="3800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fr-CA" sz="4000" dirty="0"/>
              <a:t>The argument </a:t>
            </a:r>
            <a:r>
              <a:rPr lang="fr-CA" sz="4000" dirty="0" err="1"/>
              <a:t>holds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</a:t>
            </a:r>
            <a:r>
              <a:rPr lang="fr-CA" sz="4000" dirty="0" err="1"/>
              <a:t>other</a:t>
            </a:r>
            <a:r>
              <a:rPr lang="fr-CA" sz="4000" dirty="0"/>
              <a:t> </a:t>
            </a:r>
            <a:r>
              <a:rPr lang="fr-CA" sz="4000" dirty="0" err="1"/>
              <a:t>voting</a:t>
            </a:r>
            <a:r>
              <a:rPr lang="fr-CA" sz="4000" dirty="0"/>
              <a:t> </a:t>
            </a:r>
            <a:r>
              <a:rPr lang="fr-CA" sz="4000" dirty="0" err="1"/>
              <a:t>systems</a:t>
            </a:r>
            <a:r>
              <a:rPr lang="fr-CA" sz="4000" dirty="0"/>
              <a:t> do not </a:t>
            </a:r>
            <a:r>
              <a:rPr lang="fr-CA" sz="4000" dirty="0" err="1"/>
              <a:t>induce</a:t>
            </a:r>
            <a:r>
              <a:rPr lang="fr-CA" sz="4000" dirty="0"/>
              <a:t> </a:t>
            </a:r>
            <a:r>
              <a:rPr lang="fr-CA" sz="4000" dirty="0" err="1"/>
              <a:t>this</a:t>
            </a:r>
            <a:r>
              <a:rPr lang="fr-CA" sz="4000" dirty="0"/>
              <a:t> </a:t>
            </a:r>
            <a:r>
              <a:rPr lang="fr-CA" sz="4000" dirty="0" err="1"/>
              <a:t>incentive</a:t>
            </a:r>
            <a:r>
              <a:rPr lang="fr-CA" sz="4000" dirty="0"/>
              <a:t>, and </a:t>
            </a:r>
            <a:r>
              <a:rPr lang="fr-CA" sz="4000" dirty="0" err="1"/>
              <a:t>thus</a:t>
            </a:r>
            <a:r>
              <a:rPr lang="fr-CA" sz="4000" dirty="0"/>
              <a:t> are </a:t>
            </a:r>
            <a:r>
              <a:rPr lang="fr-CA" sz="4000" dirty="0" err="1"/>
              <a:t>better</a:t>
            </a:r>
            <a:r>
              <a:rPr lang="fr-CA" sz="4000" dirty="0"/>
              <a:t>.</a:t>
            </a:r>
          </a:p>
          <a:p>
            <a:endParaRPr lang="fr-CA" sz="3800" dirty="0"/>
          </a:p>
          <a:p>
            <a:r>
              <a:rPr lang="fr-CA" sz="3800" dirty="0"/>
              <a:t>This </a:t>
            </a:r>
            <a:r>
              <a:rPr lang="fr-CA" sz="3800" dirty="0" err="1"/>
              <a:t>is</a:t>
            </a:r>
            <a:r>
              <a:rPr lang="fr-CA" sz="3800" dirty="0"/>
              <a:t> WRONG!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12801280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800" dirty="0"/>
              <a:t>Let us first </a:t>
            </a:r>
            <a:r>
              <a:rPr lang="fr-CA" sz="3800" dirty="0" err="1"/>
              <a:t>define</a:t>
            </a:r>
            <a:r>
              <a:rPr lang="fr-CA" sz="3800" dirty="0"/>
              <a:t> </a:t>
            </a:r>
            <a:r>
              <a:rPr lang="fr-CA" sz="3800" dirty="0" err="1"/>
              <a:t>what</a:t>
            </a:r>
            <a:r>
              <a:rPr lang="fr-CA" sz="3800" dirty="0"/>
              <a:t> </a:t>
            </a:r>
            <a:r>
              <a:rPr lang="fr-CA" sz="3800" dirty="0" err="1"/>
              <a:t>is</a:t>
            </a:r>
            <a:r>
              <a:rPr lang="fr-CA" sz="3800" dirty="0"/>
              <a:t> </a:t>
            </a:r>
            <a:r>
              <a:rPr lang="fr-CA" sz="3800" dirty="0" err="1"/>
              <a:t>strategic</a:t>
            </a:r>
            <a:r>
              <a:rPr lang="fr-CA" sz="3800" dirty="0"/>
              <a:t> </a:t>
            </a:r>
            <a:r>
              <a:rPr lang="fr-CA" sz="3800" dirty="0" err="1"/>
              <a:t>voting</a:t>
            </a:r>
            <a:r>
              <a:rPr lang="fr-CA" sz="3800" dirty="0"/>
              <a:t>. </a:t>
            </a:r>
          </a:p>
          <a:p>
            <a:r>
              <a:rPr lang="fr-CA" sz="3800" dirty="0"/>
              <a:t>Strategic </a:t>
            </a:r>
            <a:r>
              <a:rPr lang="fr-CA" sz="3800" dirty="0" err="1"/>
              <a:t>voting</a:t>
            </a:r>
            <a:r>
              <a:rPr lang="fr-CA" sz="3800" dirty="0"/>
              <a:t> </a:t>
            </a:r>
            <a:r>
              <a:rPr lang="fr-CA" sz="3800" dirty="0" err="1"/>
              <a:t>occurs</a:t>
            </a:r>
            <a:r>
              <a:rPr lang="fr-CA" sz="3800" dirty="0"/>
              <a:t> </a:t>
            </a:r>
            <a:r>
              <a:rPr lang="fr-CA" sz="3800" dirty="0" err="1"/>
              <a:t>when</a:t>
            </a:r>
            <a:r>
              <a:rPr lang="fr-CA" sz="3800" dirty="0"/>
              <a:t>:</a:t>
            </a:r>
          </a:p>
          <a:p>
            <a:pPr lvl="1"/>
            <a:r>
              <a:rPr lang="fr-CA" sz="3400" dirty="0"/>
              <a:t>A voter has </a:t>
            </a:r>
            <a:r>
              <a:rPr lang="fr-CA" sz="3400" dirty="0" err="1"/>
              <a:t>preferences</a:t>
            </a:r>
            <a:r>
              <a:rPr lang="fr-CA" sz="3400" dirty="0"/>
              <a:t> A&gt;B&gt;C and;</a:t>
            </a:r>
          </a:p>
          <a:p>
            <a:pPr lvl="1"/>
            <a:r>
              <a:rPr lang="fr-CA" sz="3400" dirty="0"/>
              <a:t>Party A has no chance to </a:t>
            </a:r>
            <a:r>
              <a:rPr lang="fr-CA" sz="3400" dirty="0" err="1"/>
              <a:t>win</a:t>
            </a:r>
            <a:r>
              <a:rPr lang="fr-CA" sz="3400" dirty="0"/>
              <a:t> an </a:t>
            </a:r>
            <a:r>
              <a:rPr lang="fr-CA" sz="3400" dirty="0" err="1"/>
              <a:t>election</a:t>
            </a:r>
            <a:r>
              <a:rPr lang="fr-CA" sz="3400" dirty="0"/>
              <a:t> and;</a:t>
            </a:r>
          </a:p>
          <a:p>
            <a:pPr lvl="1"/>
            <a:r>
              <a:rPr lang="fr-CA" sz="3400" dirty="0"/>
              <a:t>The voter </a:t>
            </a:r>
            <a:r>
              <a:rPr lang="fr-CA" sz="3400" dirty="0" err="1"/>
              <a:t>chooses</a:t>
            </a:r>
            <a:r>
              <a:rPr lang="fr-CA" sz="3400" dirty="0"/>
              <a:t> to vote for party B to </a:t>
            </a:r>
            <a:r>
              <a:rPr lang="fr-CA" sz="3400" dirty="0" err="1"/>
              <a:t>prevent</a:t>
            </a:r>
            <a:r>
              <a:rPr lang="fr-CA" sz="3400" dirty="0"/>
              <a:t> party C </a:t>
            </a:r>
            <a:r>
              <a:rPr lang="fr-CA" sz="3400" dirty="0" err="1"/>
              <a:t>from</a:t>
            </a:r>
            <a:r>
              <a:rPr lang="fr-CA" sz="3400" dirty="0"/>
              <a:t> </a:t>
            </a:r>
            <a:r>
              <a:rPr lang="fr-CA" sz="3400" dirty="0" err="1"/>
              <a:t>winning</a:t>
            </a:r>
            <a:r>
              <a:rPr lang="fr-CA" sz="3400" dirty="0"/>
              <a:t> </a:t>
            </a:r>
            <a:r>
              <a:rPr lang="fr-CA" sz="3400" dirty="0" err="1"/>
              <a:t>instead</a:t>
            </a:r>
            <a:r>
              <a:rPr lang="fr-CA" sz="3400" dirty="0"/>
              <a:t> of </a:t>
            </a:r>
            <a:r>
              <a:rPr lang="fr-CA" sz="3400" dirty="0" err="1"/>
              <a:t>voting</a:t>
            </a:r>
            <a:r>
              <a:rPr lang="fr-CA" sz="3400" dirty="0"/>
              <a:t> for </a:t>
            </a:r>
            <a:r>
              <a:rPr lang="fr-CA" sz="3400" dirty="0" err="1"/>
              <a:t>their</a:t>
            </a:r>
            <a:r>
              <a:rPr lang="fr-CA" sz="3400" dirty="0"/>
              <a:t> </a:t>
            </a:r>
            <a:r>
              <a:rPr lang="fr-CA" sz="3400" dirty="0" err="1"/>
              <a:t>number</a:t>
            </a:r>
            <a:r>
              <a:rPr lang="fr-CA" sz="3400" dirty="0"/>
              <a:t> 1 </a:t>
            </a:r>
            <a:r>
              <a:rPr lang="fr-CA" sz="3400" dirty="0" err="1"/>
              <a:t>preference</a:t>
            </a:r>
            <a:r>
              <a:rPr lang="fr-CA" sz="3400" dirty="0"/>
              <a:t> (party A). </a:t>
            </a:r>
          </a:p>
        </p:txBody>
      </p:sp>
    </p:spTree>
    <p:extLst>
      <p:ext uri="{BB962C8B-B14F-4D97-AF65-F5344CB8AC3E}">
        <p14:creationId xmlns:p14="http://schemas.microsoft.com/office/powerpoint/2010/main" val="1627852499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But </a:t>
            </a:r>
            <a:r>
              <a:rPr lang="fr-CA" sz="3600" dirty="0" err="1"/>
              <a:t>this</a:t>
            </a:r>
            <a:r>
              <a:rPr lang="fr-CA" sz="3600" dirty="0"/>
              <a:t> can </a:t>
            </a:r>
            <a:r>
              <a:rPr lang="fr-CA" sz="3600" dirty="0" err="1"/>
              <a:t>exist</a:t>
            </a:r>
            <a:r>
              <a:rPr lang="fr-CA" sz="3600" dirty="0"/>
              <a:t> in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systems</a:t>
            </a:r>
            <a:r>
              <a:rPr lang="fr-CA" sz="3600" dirty="0"/>
              <a:t> as </a:t>
            </a:r>
            <a:r>
              <a:rPr lang="fr-CA" sz="3600" dirty="0" err="1"/>
              <a:t>well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 err="1"/>
              <a:t>Remember</a:t>
            </a:r>
            <a:r>
              <a:rPr lang="fr-CA" sz="3600" dirty="0"/>
              <a:t> the </a:t>
            </a:r>
            <a:r>
              <a:rPr lang="fr-CA" sz="3600" dirty="0" err="1"/>
              <a:t>example</a:t>
            </a:r>
            <a:r>
              <a:rPr lang="fr-CA" sz="3600" dirty="0"/>
              <a:t> of </a:t>
            </a:r>
            <a:r>
              <a:rPr lang="fr-CA" sz="3600" dirty="0" err="1"/>
              <a:t>majority</a:t>
            </a:r>
            <a:r>
              <a:rPr lang="fr-CA" sz="3600" dirty="0"/>
              <a:t> </a:t>
            </a:r>
            <a:r>
              <a:rPr lang="fr-CA" sz="3600" dirty="0" err="1"/>
              <a:t>run</a:t>
            </a:r>
            <a:r>
              <a:rPr lang="fr-CA" sz="3600" dirty="0"/>
              <a:t>-off </a:t>
            </a:r>
            <a:r>
              <a:rPr lang="fr-CA" sz="3600" dirty="0" err="1"/>
              <a:t>from</a:t>
            </a:r>
            <a:r>
              <a:rPr lang="fr-CA" sz="3600" dirty="0"/>
              <a:t> France 2002.</a:t>
            </a:r>
          </a:p>
          <a:p>
            <a:pPr marL="0" indent="0">
              <a:buNone/>
            </a:pP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2176983096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works</a:t>
            </a:r>
            <a:r>
              <a:rPr lang="fr-CA" sz="3400" dirty="0"/>
              <a:t> for PR </a:t>
            </a:r>
            <a:r>
              <a:rPr lang="fr-CA" sz="3400" dirty="0" err="1"/>
              <a:t>systems</a:t>
            </a:r>
            <a:r>
              <a:rPr lang="fr-CA" sz="3400" dirty="0"/>
              <a:t>. </a:t>
            </a:r>
          </a:p>
          <a:p>
            <a:r>
              <a:rPr lang="fr-CA" sz="3400" dirty="0"/>
              <a:t>Imagine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you</a:t>
            </a:r>
            <a:r>
              <a:rPr lang="fr-CA" sz="3400" dirty="0"/>
              <a:t> have a system </a:t>
            </a:r>
            <a:r>
              <a:rPr lang="fr-CA" sz="3400" dirty="0" err="1"/>
              <a:t>with</a:t>
            </a:r>
            <a:r>
              <a:rPr lang="fr-CA" sz="3400" dirty="0"/>
              <a:t> a 5% </a:t>
            </a:r>
            <a:r>
              <a:rPr lang="fr-CA" sz="3400" dirty="0" err="1"/>
              <a:t>threshold</a:t>
            </a:r>
            <a:r>
              <a:rPr lang="fr-CA" sz="3400" dirty="0"/>
              <a:t>, like Germany. </a:t>
            </a:r>
          </a:p>
          <a:p>
            <a:r>
              <a:rPr lang="fr-CA" sz="3400" dirty="0"/>
              <a:t>You like the </a:t>
            </a:r>
            <a:r>
              <a:rPr lang="fr-CA" sz="3400" dirty="0" err="1"/>
              <a:t>Socialists</a:t>
            </a:r>
            <a:r>
              <a:rPr lang="fr-CA" sz="3400" dirty="0"/>
              <a:t> more </a:t>
            </a:r>
            <a:r>
              <a:rPr lang="fr-CA" sz="3400" dirty="0" err="1"/>
              <a:t>than</a:t>
            </a:r>
            <a:r>
              <a:rPr lang="fr-CA" sz="3400" dirty="0"/>
              <a:t> the Greens, but </a:t>
            </a:r>
            <a:r>
              <a:rPr lang="fr-CA" sz="3400" dirty="0" err="1"/>
              <a:t>you</a:t>
            </a:r>
            <a:r>
              <a:rPr lang="fr-CA" sz="3400" dirty="0"/>
              <a:t> </a:t>
            </a:r>
            <a:r>
              <a:rPr lang="fr-CA" sz="3400" dirty="0" err="1"/>
              <a:t>see</a:t>
            </a:r>
            <a:r>
              <a:rPr lang="fr-CA" sz="3400" dirty="0"/>
              <a:t> </a:t>
            </a:r>
            <a:r>
              <a:rPr lang="fr-CA" sz="3400" dirty="0" err="1"/>
              <a:t>that</a:t>
            </a:r>
            <a:r>
              <a:rPr lang="fr-CA" sz="3400" dirty="0"/>
              <a:t> the Greens are </a:t>
            </a:r>
            <a:r>
              <a:rPr lang="fr-CA" sz="3400" dirty="0" err="1"/>
              <a:t>around</a:t>
            </a:r>
            <a:r>
              <a:rPr lang="fr-CA" sz="3400" dirty="0"/>
              <a:t> 5% in the </a:t>
            </a:r>
            <a:r>
              <a:rPr lang="fr-CA" sz="3400" dirty="0" err="1"/>
              <a:t>polls</a:t>
            </a:r>
            <a:r>
              <a:rPr lang="fr-CA" sz="3400" dirty="0"/>
              <a:t>. </a:t>
            </a:r>
          </a:p>
          <a:p>
            <a:r>
              <a:rPr lang="fr-CA" sz="3400" dirty="0"/>
              <a:t>You </a:t>
            </a:r>
            <a:r>
              <a:rPr lang="fr-CA" sz="3400" dirty="0" err="1"/>
              <a:t>decide</a:t>
            </a:r>
            <a:r>
              <a:rPr lang="fr-CA" sz="3400" dirty="0"/>
              <a:t> to vote for the Greens to </a:t>
            </a:r>
            <a:r>
              <a:rPr lang="fr-CA" sz="3400" dirty="0" err="1"/>
              <a:t>make</a:t>
            </a:r>
            <a:r>
              <a:rPr lang="fr-CA" sz="3400" dirty="0"/>
              <a:t> sure </a:t>
            </a:r>
            <a:r>
              <a:rPr lang="fr-CA" sz="3400" dirty="0" err="1"/>
              <a:t>they</a:t>
            </a:r>
            <a:r>
              <a:rPr lang="fr-CA" sz="3400" dirty="0"/>
              <a:t> have </a:t>
            </a:r>
            <a:r>
              <a:rPr lang="fr-CA" sz="3400" dirty="0" err="1"/>
              <a:t>seats</a:t>
            </a:r>
            <a:r>
              <a:rPr lang="fr-CA" sz="3400" dirty="0"/>
              <a:t> and </a:t>
            </a:r>
            <a:r>
              <a:rPr lang="fr-CA" sz="3400" dirty="0" err="1"/>
              <a:t>that</a:t>
            </a:r>
            <a:r>
              <a:rPr lang="fr-CA" sz="3400" dirty="0"/>
              <a:t> </a:t>
            </a:r>
            <a:r>
              <a:rPr lang="fr-CA" sz="3400" dirty="0" err="1"/>
              <a:t>they</a:t>
            </a:r>
            <a:r>
              <a:rPr lang="fr-CA" sz="3400" dirty="0"/>
              <a:t> can support the </a:t>
            </a:r>
            <a:r>
              <a:rPr lang="fr-CA" sz="3400" dirty="0" err="1"/>
              <a:t>Socialists</a:t>
            </a:r>
            <a:r>
              <a:rPr lang="fr-CA" sz="3400" dirty="0"/>
              <a:t> in </a:t>
            </a:r>
            <a:r>
              <a:rPr lang="fr-CA" sz="3400" dirty="0" err="1"/>
              <a:t>Parliament</a:t>
            </a:r>
            <a:r>
              <a:rPr lang="fr-CA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848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14B-D217-46E7-B97C-0374CFDA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E27E-1BD9-48C9-8604-9817AE4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A caucus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party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meet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fellow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party.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play</a:t>
            </a:r>
            <a:r>
              <a:rPr lang="fr-CA" dirty="0"/>
              <a:t>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role</a:t>
            </a:r>
            <a:r>
              <a:rPr lang="fr-CA" dirty="0"/>
              <a:t> for the </a:t>
            </a:r>
            <a:r>
              <a:rPr lang="fr-CA" dirty="0" err="1"/>
              <a:t>government</a:t>
            </a:r>
            <a:r>
              <a:rPr lang="fr-CA" dirty="0"/>
              <a:t> party and the opposition. </a:t>
            </a:r>
          </a:p>
          <a:p>
            <a:endParaRPr lang="fr-CA" dirty="0"/>
          </a:p>
          <a:p>
            <a:r>
              <a:rPr lang="fr-CA" dirty="0"/>
              <a:t>For the opposition, </a:t>
            </a:r>
            <a:r>
              <a:rPr lang="fr-CA" dirty="0" err="1"/>
              <a:t>such</a:t>
            </a:r>
            <a:r>
              <a:rPr lang="fr-CA" dirty="0"/>
              <a:t> meetings are </a:t>
            </a:r>
            <a:r>
              <a:rPr lang="fr-CA" dirty="0" err="1"/>
              <a:t>mostly</a:t>
            </a:r>
            <a:r>
              <a:rPr lang="fr-CA" dirty="0"/>
              <a:t> about </a:t>
            </a:r>
            <a:r>
              <a:rPr lang="fr-CA" dirty="0" err="1"/>
              <a:t>strategy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decide</a:t>
            </a:r>
            <a:r>
              <a:rPr lang="fr-CA" dirty="0"/>
              <a:t>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focus on </a:t>
            </a:r>
            <a:r>
              <a:rPr lang="fr-CA" dirty="0" err="1"/>
              <a:t>during</a:t>
            </a:r>
            <a:r>
              <a:rPr lang="fr-CA" dirty="0"/>
              <a:t> Question </a:t>
            </a:r>
            <a:r>
              <a:rPr lang="fr-CA" dirty="0" err="1"/>
              <a:t>period</a:t>
            </a:r>
            <a:r>
              <a:rPr lang="fr-CA" dirty="0"/>
              <a:t>, </a:t>
            </a:r>
            <a:r>
              <a:rPr lang="fr-CA" dirty="0" err="1"/>
              <a:t>decide</a:t>
            </a:r>
            <a:r>
              <a:rPr lang="fr-CA" dirty="0"/>
              <a:t> </a:t>
            </a:r>
            <a:r>
              <a:rPr lang="fr-CA" dirty="0" err="1"/>
              <a:t>policy</a:t>
            </a:r>
            <a:r>
              <a:rPr lang="fr-CA" dirty="0"/>
              <a:t> stance on </a:t>
            </a:r>
            <a:r>
              <a:rPr lang="fr-CA" dirty="0" err="1"/>
              <a:t>legislation</a:t>
            </a:r>
            <a:r>
              <a:rPr lang="fr-CA" dirty="0"/>
              <a:t>, and </a:t>
            </a:r>
            <a:r>
              <a:rPr lang="fr-CA" dirty="0" err="1"/>
              <a:t>generally</a:t>
            </a:r>
            <a:r>
              <a:rPr lang="fr-CA" dirty="0"/>
              <a:t> how to oppose the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664265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This </a:t>
            </a:r>
            <a:r>
              <a:rPr lang="fr-CA" sz="3400" dirty="0" err="1"/>
              <a:t>also</a:t>
            </a:r>
            <a:r>
              <a:rPr lang="fr-CA" sz="3400" dirty="0"/>
              <a:t> </a:t>
            </a:r>
            <a:r>
              <a:rPr lang="fr-CA" sz="3400" dirty="0" err="1"/>
              <a:t>occurs</a:t>
            </a:r>
            <a:r>
              <a:rPr lang="fr-CA" sz="3400" dirty="0"/>
              <a:t> </a:t>
            </a:r>
            <a:r>
              <a:rPr lang="fr-CA" sz="3400" dirty="0" err="1"/>
              <a:t>under</a:t>
            </a:r>
            <a:r>
              <a:rPr lang="fr-CA" sz="3400" dirty="0"/>
              <a:t> the alternative vote. </a:t>
            </a:r>
          </a:p>
          <a:p>
            <a:r>
              <a:rPr lang="fr-CA" sz="3400" dirty="0">
                <a:hlinkClick r:id="rId3"/>
              </a:rPr>
              <a:t>Imagine </a:t>
            </a:r>
            <a:r>
              <a:rPr lang="fr-CA" sz="3400" dirty="0" err="1">
                <a:hlinkClick r:id="rId3"/>
              </a:rPr>
              <a:t>this</a:t>
            </a:r>
            <a:r>
              <a:rPr lang="fr-CA" sz="3400" dirty="0">
                <a:hlinkClick r:id="rId3"/>
              </a:rPr>
              <a:t> scenario of British </a:t>
            </a:r>
            <a:r>
              <a:rPr lang="fr-CA" sz="3400" dirty="0" err="1">
                <a:hlinkClick r:id="rId3"/>
              </a:rPr>
              <a:t>elections</a:t>
            </a:r>
            <a:r>
              <a:rPr lang="fr-CA" sz="3400" dirty="0">
                <a:hlinkClick r:id="rId3"/>
              </a:rPr>
              <a:t> </a:t>
            </a:r>
            <a:r>
              <a:rPr lang="fr-CA" sz="3400" dirty="0" err="1">
                <a:hlinkClick r:id="rId3"/>
              </a:rPr>
              <a:t>under</a:t>
            </a:r>
            <a:r>
              <a:rPr lang="fr-CA" sz="3400" dirty="0">
                <a:hlinkClick r:id="rId3"/>
              </a:rPr>
              <a:t> the alternative vote. </a:t>
            </a:r>
            <a:r>
              <a:rPr lang="fr-CA" sz="3400" dirty="0"/>
              <a:t>(</a:t>
            </a:r>
            <a:r>
              <a:rPr lang="fr-CA" sz="3400" dirty="0" err="1"/>
              <a:t>ctrl+click</a:t>
            </a:r>
            <a:r>
              <a:rPr lang="fr-CA" sz="3400" dirty="0"/>
              <a:t> to </a:t>
            </a:r>
            <a:r>
              <a:rPr lang="fr-CA" sz="3400" dirty="0" err="1"/>
              <a:t>see</a:t>
            </a:r>
            <a:r>
              <a:rPr lang="fr-CA" sz="3400" dirty="0"/>
              <a:t> full post)</a:t>
            </a:r>
          </a:p>
          <a:p>
            <a:r>
              <a:rPr lang="fr-CA" sz="3400" dirty="0" err="1"/>
              <a:t>Here</a:t>
            </a:r>
            <a:r>
              <a:rPr lang="fr-CA" sz="3400" dirty="0"/>
              <a:t> </a:t>
            </a:r>
            <a:r>
              <a:rPr lang="fr-CA" sz="3400" dirty="0" err="1"/>
              <a:t>everyone</a:t>
            </a:r>
            <a:r>
              <a:rPr lang="fr-CA" sz="3400" dirty="0"/>
              <a:t> votes </a:t>
            </a:r>
            <a:r>
              <a:rPr lang="fr-CA" sz="3400" dirty="0" err="1"/>
              <a:t>sincerely</a:t>
            </a:r>
            <a:r>
              <a:rPr lang="fr-CA" sz="3400" dirty="0"/>
              <a:t> (first </a:t>
            </a:r>
            <a:r>
              <a:rPr lang="fr-CA" sz="3400" dirty="0" err="1"/>
              <a:t>preference</a:t>
            </a:r>
            <a:r>
              <a:rPr lang="fr-CA" sz="3400" dirty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09273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781158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461484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69550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4377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38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+8,000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4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eliminated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0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+7,000</a:t>
                      </a:r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9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11900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3400" dirty="0"/>
              <a:t>The Conservatives are not happy </a:t>
            </a:r>
            <a:r>
              <a:rPr lang="fr-CA" sz="3400" dirty="0" err="1"/>
              <a:t>with</a:t>
            </a:r>
            <a:r>
              <a:rPr lang="fr-CA" sz="3400" dirty="0"/>
              <a:t> </a:t>
            </a:r>
            <a:r>
              <a:rPr lang="fr-CA" sz="3400" dirty="0" err="1"/>
              <a:t>this</a:t>
            </a:r>
            <a:r>
              <a:rPr lang="fr-CA" sz="3400" dirty="0"/>
              <a:t> </a:t>
            </a:r>
            <a:r>
              <a:rPr lang="fr-CA" sz="3400" dirty="0" err="1"/>
              <a:t>outcome</a:t>
            </a:r>
            <a:r>
              <a:rPr lang="fr-CA" sz="3400" dirty="0"/>
              <a:t>.</a:t>
            </a:r>
          </a:p>
          <a:p>
            <a:r>
              <a:rPr lang="fr-CA" sz="3400" dirty="0" err="1"/>
              <a:t>They</a:t>
            </a:r>
            <a:r>
              <a:rPr lang="fr-CA" sz="3400" dirty="0"/>
              <a:t> </a:t>
            </a:r>
            <a:r>
              <a:rPr lang="fr-CA" sz="3400" dirty="0" err="1"/>
              <a:t>would</a:t>
            </a:r>
            <a:r>
              <a:rPr lang="fr-CA" sz="3400" dirty="0"/>
              <a:t> </a:t>
            </a:r>
            <a:r>
              <a:rPr lang="fr-CA" sz="3400" dirty="0" err="1"/>
              <a:t>prefer</a:t>
            </a:r>
            <a:r>
              <a:rPr lang="fr-CA" sz="3400" dirty="0"/>
              <a:t> a </a:t>
            </a:r>
            <a:r>
              <a:rPr lang="fr-CA" sz="3400" dirty="0" err="1"/>
              <a:t>LibDem</a:t>
            </a:r>
            <a:r>
              <a:rPr lang="fr-CA" sz="3400" dirty="0"/>
              <a:t> </a:t>
            </a:r>
            <a:r>
              <a:rPr lang="fr-CA" sz="3400" dirty="0" err="1"/>
              <a:t>win</a:t>
            </a:r>
            <a:r>
              <a:rPr lang="fr-CA" sz="3400" dirty="0"/>
              <a:t>. </a:t>
            </a:r>
          </a:p>
          <a:p>
            <a:r>
              <a:rPr lang="fr-CA" sz="3400" dirty="0"/>
              <a:t>So 3000 Conservatives change </a:t>
            </a:r>
            <a:r>
              <a:rPr lang="fr-CA" sz="3400" dirty="0" err="1"/>
              <a:t>their</a:t>
            </a:r>
            <a:r>
              <a:rPr lang="fr-CA" sz="3400" dirty="0"/>
              <a:t> first vote to </a:t>
            </a:r>
            <a:r>
              <a:rPr lang="fr-CA" sz="3400" dirty="0" err="1"/>
              <a:t>LibDem</a:t>
            </a:r>
            <a:r>
              <a:rPr lang="fr-CA" sz="3400" dirty="0"/>
              <a:t>.</a:t>
            </a:r>
          </a:p>
          <a:p>
            <a:r>
              <a:rPr lang="fr-CA" sz="3400" dirty="0"/>
              <a:t>This changes the </a:t>
            </a:r>
            <a:r>
              <a:rPr lang="fr-CA" sz="3400" dirty="0" err="1"/>
              <a:t>outcome</a:t>
            </a:r>
            <a:r>
              <a:rPr lang="fr-CA" sz="3400" dirty="0"/>
              <a:t>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175030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89344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1225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98568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978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First round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Transfers of votes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Final 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55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eliminated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918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Liberal Democrat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18,000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+15,000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Labour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 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+2,000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22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91136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A" sz="4800" dirty="0"/>
              <a:t>The </a:t>
            </a:r>
            <a:r>
              <a:rPr lang="fr-CA" sz="4800" dirty="0" err="1"/>
              <a:t>lesson</a:t>
            </a:r>
            <a:r>
              <a:rPr lang="fr-CA" sz="4800" dirty="0"/>
              <a:t> </a:t>
            </a:r>
            <a:r>
              <a:rPr lang="fr-CA" sz="4800" dirty="0" err="1"/>
              <a:t>here</a:t>
            </a:r>
            <a:r>
              <a:rPr lang="fr-CA" sz="4800" dirty="0"/>
              <a:t> </a:t>
            </a:r>
            <a:r>
              <a:rPr lang="fr-CA" sz="4800" dirty="0" err="1"/>
              <a:t>is</a:t>
            </a:r>
            <a:r>
              <a:rPr lang="fr-CA" sz="4800" dirty="0"/>
              <a:t> </a:t>
            </a:r>
            <a:r>
              <a:rPr lang="fr-CA" sz="4800" dirty="0" err="1"/>
              <a:t>that</a:t>
            </a:r>
            <a:r>
              <a:rPr lang="fr-CA" sz="4800" dirty="0"/>
              <a:t> </a:t>
            </a:r>
            <a:r>
              <a:rPr lang="fr-CA" sz="4800" dirty="0" err="1"/>
              <a:t>strategic</a:t>
            </a:r>
            <a:r>
              <a:rPr lang="fr-CA" sz="4800" dirty="0"/>
              <a:t> </a:t>
            </a:r>
            <a:r>
              <a:rPr lang="fr-CA" sz="4800" dirty="0" err="1"/>
              <a:t>voting</a:t>
            </a:r>
            <a:r>
              <a:rPr lang="fr-CA" sz="4800" dirty="0"/>
              <a:t> can </a:t>
            </a:r>
            <a:r>
              <a:rPr lang="fr-CA" sz="4800" dirty="0" err="1"/>
              <a:t>occur</a:t>
            </a:r>
            <a:r>
              <a:rPr lang="fr-CA" sz="4800" dirty="0"/>
              <a:t> </a:t>
            </a:r>
            <a:r>
              <a:rPr lang="fr-CA" sz="4800" dirty="0" err="1"/>
              <a:t>under</a:t>
            </a:r>
            <a:r>
              <a:rPr lang="fr-CA" sz="4800" dirty="0"/>
              <a:t> </a:t>
            </a:r>
            <a:r>
              <a:rPr lang="fr-CA" sz="4800" dirty="0" err="1"/>
              <a:t>every</a:t>
            </a:r>
            <a:r>
              <a:rPr lang="fr-CA" sz="4800" dirty="0"/>
              <a:t> </a:t>
            </a:r>
            <a:r>
              <a:rPr lang="fr-CA" sz="4800" dirty="0" err="1"/>
              <a:t>electoral</a:t>
            </a:r>
            <a:r>
              <a:rPr lang="fr-CA" sz="4800" dirty="0"/>
              <a:t> system. </a:t>
            </a:r>
          </a:p>
          <a:p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2087958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14B-D217-46E7-B97C-0374CFDA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E27E-1BD9-48C9-8604-9817AE4A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for </a:t>
            </a:r>
            <a:r>
              <a:rPr lang="fr-CA" dirty="0" err="1"/>
              <a:t>governmental</a:t>
            </a:r>
            <a:r>
              <a:rPr lang="fr-CA" dirty="0"/>
              <a:t> parties.</a:t>
            </a:r>
          </a:p>
          <a:p>
            <a:r>
              <a:rPr lang="fr-CA" dirty="0" err="1"/>
              <a:t>Governmental</a:t>
            </a:r>
            <a:r>
              <a:rPr lang="fr-CA" dirty="0"/>
              <a:t> parties have </a:t>
            </a:r>
            <a:r>
              <a:rPr lang="fr-CA" dirty="0" err="1"/>
              <a:t>two</a:t>
            </a:r>
            <a:r>
              <a:rPr lang="fr-CA" dirty="0"/>
              <a:t> types of </a:t>
            </a:r>
            <a:r>
              <a:rPr lang="fr-CA" dirty="0" err="1"/>
              <a:t>members</a:t>
            </a:r>
            <a:r>
              <a:rPr lang="fr-CA" dirty="0"/>
              <a:t>: </a:t>
            </a:r>
            <a:r>
              <a:rPr lang="fr-CA" dirty="0" err="1"/>
              <a:t>ministers</a:t>
            </a:r>
            <a:r>
              <a:rPr lang="fr-CA" dirty="0"/>
              <a:t> and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r>
              <a:rPr lang="fr-CA" dirty="0" err="1"/>
              <a:t>MPs</a:t>
            </a:r>
            <a:r>
              <a:rPr lang="fr-CA" dirty="0"/>
              <a:t> use caucus meetings to tell the Cabinet </a:t>
            </a:r>
            <a:r>
              <a:rPr lang="fr-CA" dirty="0" err="1"/>
              <a:t>members</a:t>
            </a:r>
            <a:r>
              <a:rPr lang="fr-CA" dirty="0"/>
              <a:t> about the </a:t>
            </a:r>
            <a:r>
              <a:rPr lang="fr-CA" dirty="0" err="1"/>
              <a:t>views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constituents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announce</a:t>
            </a:r>
            <a:r>
              <a:rPr lang="fr-CA" dirty="0"/>
              <a:t> new </a:t>
            </a:r>
            <a:r>
              <a:rPr lang="fr-CA" dirty="0" err="1"/>
              <a:t>legislation</a:t>
            </a:r>
            <a:r>
              <a:rPr lang="fr-CA" dirty="0"/>
              <a:t> to the caucus, and the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try</a:t>
            </a:r>
            <a:r>
              <a:rPr lang="fr-CA" dirty="0"/>
              <a:t> to change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legislation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public. </a:t>
            </a:r>
          </a:p>
          <a:p>
            <a:r>
              <a:rPr lang="fr-CA" dirty="0"/>
              <a:t>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try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messaging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, and </a:t>
            </a:r>
            <a:r>
              <a:rPr lang="fr-CA" dirty="0" err="1"/>
              <a:t>decide</a:t>
            </a:r>
            <a:r>
              <a:rPr lang="fr-CA" dirty="0"/>
              <a:t> to </a:t>
            </a:r>
            <a:r>
              <a:rPr lang="fr-CA" dirty="0" err="1"/>
              <a:t>refine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if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appear</a:t>
            </a:r>
            <a:r>
              <a:rPr lang="fr-CA" dirty="0"/>
              <a:t> to </a:t>
            </a:r>
            <a:r>
              <a:rPr lang="fr-CA" dirty="0" err="1"/>
              <a:t>work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2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432-55DA-4EEC-B7FC-DA20EDC0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Caucus meetings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206E-05AE-46D4-AD09-6E8C796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49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3200" dirty="0"/>
              <a:t>Most bills come </a:t>
            </a:r>
            <a:r>
              <a:rPr lang="fr-CA" sz="3200" dirty="0" err="1"/>
              <a:t>from</a:t>
            </a:r>
            <a:r>
              <a:rPr lang="fr-CA" sz="3200" dirty="0"/>
              <a:t> the Cabinet.</a:t>
            </a:r>
          </a:p>
          <a:p>
            <a:endParaRPr lang="fr-CA" sz="3200" dirty="0"/>
          </a:p>
          <a:p>
            <a:r>
              <a:rPr lang="fr-CA" sz="3200" dirty="0" err="1"/>
              <a:t>They</a:t>
            </a:r>
            <a:r>
              <a:rPr lang="fr-CA" sz="3200" dirty="0"/>
              <a:t> are </a:t>
            </a:r>
            <a:r>
              <a:rPr lang="fr-CA" sz="3200" dirty="0" err="1"/>
              <a:t>developed</a:t>
            </a:r>
            <a:r>
              <a:rPr lang="fr-CA" sz="3200" dirty="0"/>
              <a:t> in a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accountable</a:t>
            </a:r>
            <a:r>
              <a:rPr lang="fr-CA" sz="3200" dirty="0"/>
              <a:t> to the Cabinet</a:t>
            </a:r>
          </a:p>
          <a:p>
            <a:endParaRPr lang="fr-CA" sz="3200" dirty="0"/>
          </a:p>
          <a:p>
            <a:r>
              <a:rPr lang="fr-CA" sz="3200" dirty="0"/>
              <a:t>The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chaired</a:t>
            </a:r>
            <a:r>
              <a:rPr lang="fr-CA" sz="3200" dirty="0"/>
              <a:t> by a </a:t>
            </a:r>
            <a:r>
              <a:rPr lang="fr-CA" sz="3200" dirty="0" err="1"/>
              <a:t>minister</a:t>
            </a:r>
            <a:r>
              <a:rPr lang="fr-CA" sz="3200" dirty="0"/>
              <a:t>, and can </a:t>
            </a:r>
            <a:r>
              <a:rPr lang="fr-CA" sz="3200" dirty="0" err="1"/>
              <a:t>include</a:t>
            </a:r>
            <a:r>
              <a:rPr lang="fr-CA" sz="3200" dirty="0"/>
              <a:t> </a:t>
            </a:r>
            <a:r>
              <a:rPr lang="fr-CA" sz="3200" dirty="0" err="1"/>
              <a:t>whoever</a:t>
            </a:r>
            <a:r>
              <a:rPr lang="fr-CA" sz="3200" dirty="0"/>
              <a:t> </a:t>
            </a:r>
            <a:r>
              <a:rPr lang="fr-CA" sz="3200" dirty="0" err="1"/>
              <a:t>they</a:t>
            </a:r>
            <a:r>
              <a:rPr lang="fr-CA" sz="3200" dirty="0"/>
              <a:t> (and the PM) </a:t>
            </a:r>
            <a:r>
              <a:rPr lang="fr-CA" sz="3200" dirty="0" err="1"/>
              <a:t>want</a:t>
            </a:r>
            <a:r>
              <a:rPr lang="fr-CA" sz="3200" dirty="0"/>
              <a:t>. </a:t>
            </a:r>
            <a:endParaRPr lang="en-US" sz="3200" dirty="0"/>
          </a:p>
          <a:p>
            <a:endParaRPr lang="fr-CA" sz="3200" dirty="0"/>
          </a:p>
          <a:p>
            <a:r>
              <a:rPr lang="fr-CA" sz="3200" dirty="0"/>
              <a:t>This </a:t>
            </a:r>
            <a:r>
              <a:rPr lang="fr-CA" sz="3200" dirty="0" err="1"/>
              <a:t>committee</a:t>
            </a:r>
            <a:r>
              <a:rPr lang="fr-CA" sz="3200" dirty="0"/>
              <a:t> </a:t>
            </a:r>
            <a:r>
              <a:rPr lang="fr-CA" sz="3200" dirty="0" err="1"/>
              <a:t>comes</a:t>
            </a:r>
            <a:r>
              <a:rPr lang="fr-CA" sz="3200" dirty="0"/>
              <a:t> up </a:t>
            </a:r>
            <a:r>
              <a:rPr lang="fr-CA" sz="3200" dirty="0" err="1"/>
              <a:t>with</a:t>
            </a:r>
            <a:r>
              <a:rPr lang="fr-CA" sz="3200" dirty="0"/>
              <a:t> a </a:t>
            </a:r>
            <a:r>
              <a:rPr lang="fr-CA" sz="3200" dirty="0" err="1"/>
              <a:t>fleshed</a:t>
            </a:r>
            <a:r>
              <a:rPr lang="fr-CA" sz="3200" dirty="0"/>
              <a:t> out </a:t>
            </a:r>
            <a:r>
              <a:rPr lang="fr-CA" sz="3200" dirty="0" err="1"/>
              <a:t>proposal</a:t>
            </a:r>
            <a:r>
              <a:rPr lang="fr-CA" sz="3200" dirty="0"/>
              <a:t>, </a:t>
            </a:r>
            <a:r>
              <a:rPr lang="fr-CA" sz="3200" dirty="0" err="1"/>
              <a:t>which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submitted</a:t>
            </a:r>
            <a:r>
              <a:rPr lang="fr-CA" sz="3200" dirty="0"/>
              <a:t> to the Cabinet. </a:t>
            </a:r>
          </a:p>
        </p:txBody>
      </p:sp>
    </p:spTree>
    <p:extLst>
      <p:ext uri="{BB962C8B-B14F-4D97-AF65-F5344CB8AC3E}">
        <p14:creationId xmlns:p14="http://schemas.microsoft.com/office/powerpoint/2010/main" val="3968278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/>
              <a:t>If the Cabinet </a:t>
            </a:r>
            <a:r>
              <a:rPr lang="fr-CA" dirty="0" err="1"/>
              <a:t>approves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the Ministry of Justice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write</a:t>
            </a:r>
            <a:r>
              <a:rPr lang="fr-CA" dirty="0"/>
              <a:t> the official bill in </a:t>
            </a:r>
            <a:r>
              <a:rPr lang="fr-CA" dirty="0" err="1"/>
              <a:t>both</a:t>
            </a:r>
            <a:r>
              <a:rPr lang="fr-CA" dirty="0"/>
              <a:t> official </a:t>
            </a:r>
            <a:r>
              <a:rPr lang="fr-CA" dirty="0" err="1"/>
              <a:t>languages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one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sponsor </a:t>
            </a:r>
            <a:r>
              <a:rPr lang="fr-CA" dirty="0" err="1"/>
              <a:t>it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makes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compliant </a:t>
            </a:r>
            <a:r>
              <a:rPr lang="fr-CA" dirty="0" err="1"/>
              <a:t>with</a:t>
            </a:r>
            <a:r>
              <a:rPr lang="fr-CA" dirty="0"/>
              <a:t> the Charter of </a:t>
            </a:r>
            <a:r>
              <a:rPr lang="fr-CA" dirty="0" err="1"/>
              <a:t>Rights</a:t>
            </a:r>
            <a:r>
              <a:rPr lang="fr-CA" dirty="0"/>
              <a:t> and </a:t>
            </a:r>
            <a:r>
              <a:rPr lang="fr-CA" dirty="0" err="1"/>
              <a:t>Freedoms</a:t>
            </a:r>
            <a:r>
              <a:rPr lang="fr-CA" dirty="0"/>
              <a:t>.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The Ministry of Justice </a:t>
            </a:r>
            <a:r>
              <a:rPr lang="fr-CA" dirty="0" err="1"/>
              <a:t>returns</a:t>
            </a:r>
            <a:r>
              <a:rPr lang="fr-CA" dirty="0"/>
              <a:t> the bill to Cabinet for </a:t>
            </a:r>
            <a:r>
              <a:rPr lang="fr-CA" dirty="0" err="1"/>
              <a:t>approval</a:t>
            </a:r>
            <a:r>
              <a:rPr lang="fr-CA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these</a:t>
            </a:r>
            <a:r>
              <a:rPr lang="fr-CA" dirty="0"/>
              <a:t> </a:t>
            </a:r>
            <a:r>
              <a:rPr lang="fr-CA" dirty="0" err="1"/>
              <a:t>steps</a:t>
            </a:r>
            <a:r>
              <a:rPr lang="fr-CA" dirty="0"/>
              <a:t> are </a:t>
            </a:r>
            <a:r>
              <a:rPr lang="fr-CA" dirty="0" err="1"/>
              <a:t>completed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House leader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schedule</a:t>
            </a:r>
            <a:r>
              <a:rPr lang="fr-CA" dirty="0"/>
              <a:t> the bill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Parliamentary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8661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48 </a:t>
            </a:r>
            <a:r>
              <a:rPr lang="fr-CA" dirty="0" err="1"/>
              <a:t>hours</a:t>
            </a:r>
            <a:r>
              <a:rPr lang="fr-CA" dirty="0"/>
              <a:t> </a:t>
            </a:r>
            <a:r>
              <a:rPr lang="fr-CA" dirty="0" err="1"/>
              <a:t>later</a:t>
            </a:r>
            <a:r>
              <a:rPr lang="fr-CA" dirty="0"/>
              <a:t>, the bill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announced</a:t>
            </a:r>
            <a:r>
              <a:rPr lang="fr-CA" dirty="0"/>
              <a:t> in the House. This </a:t>
            </a:r>
            <a:r>
              <a:rPr lang="fr-CA" dirty="0" err="1"/>
              <a:t>gives</a:t>
            </a:r>
            <a:r>
              <a:rPr lang="fr-CA" dirty="0"/>
              <a:t> time to </a:t>
            </a:r>
            <a:r>
              <a:rPr lang="fr-CA" dirty="0" err="1"/>
              <a:t>other</a:t>
            </a:r>
            <a:r>
              <a:rPr lang="fr-CA" dirty="0"/>
              <a:t> parties to </a:t>
            </a:r>
            <a:r>
              <a:rPr lang="fr-CA" dirty="0" err="1"/>
              <a:t>prepare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</a:t>
            </a:r>
            <a:r>
              <a:rPr lang="fr-CA" dirty="0" err="1"/>
              <a:t>three</a:t>
            </a:r>
            <a:r>
              <a:rPr lang="fr-CA" dirty="0"/>
              <a:t> votes (</a:t>
            </a:r>
            <a:r>
              <a:rPr lang="fr-CA" dirty="0" err="1"/>
              <a:t>referred</a:t>
            </a:r>
            <a:r>
              <a:rPr lang="fr-CA" dirty="0"/>
              <a:t> to as « </a:t>
            </a:r>
            <a:r>
              <a:rPr lang="fr-CA" dirty="0" err="1"/>
              <a:t>readings</a:t>
            </a:r>
            <a:r>
              <a:rPr lang="fr-CA" dirty="0"/>
              <a:t> ») </a:t>
            </a:r>
            <a:r>
              <a:rPr lang="fr-CA" dirty="0" err="1"/>
              <a:t>before</a:t>
            </a:r>
            <a:r>
              <a:rPr lang="fr-CA" dirty="0"/>
              <a:t>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First </a:t>
            </a:r>
            <a:r>
              <a:rPr lang="fr-CA" dirty="0" err="1"/>
              <a:t>reading</a:t>
            </a:r>
            <a:r>
              <a:rPr lang="fr-CA" dirty="0"/>
              <a:t>: The House states </a:t>
            </a:r>
            <a:r>
              <a:rPr lang="fr-CA" dirty="0" err="1"/>
              <a:t>that</a:t>
            </a:r>
            <a:r>
              <a:rPr lang="fr-CA" dirty="0"/>
              <a:t> the bill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receivable</a:t>
            </a:r>
            <a:r>
              <a:rPr lang="fr-CA" dirty="0"/>
              <a:t> </a:t>
            </a:r>
            <a:r>
              <a:rPr lang="fr-CA" dirty="0" err="1"/>
              <a:t>according</a:t>
            </a:r>
            <a:r>
              <a:rPr lang="fr-CA" dirty="0"/>
              <a:t> to the </a:t>
            </a:r>
            <a:r>
              <a:rPr lang="fr-CA" dirty="0" err="1"/>
              <a:t>rules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bill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public. </a:t>
            </a:r>
          </a:p>
        </p:txBody>
      </p:sp>
    </p:spTree>
    <p:extLst>
      <p:ext uri="{BB962C8B-B14F-4D97-AF65-F5344CB8AC3E}">
        <p14:creationId xmlns:p14="http://schemas.microsoft.com/office/powerpoint/2010/main" val="2630836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/>
              <a:t>Second </a:t>
            </a:r>
            <a:r>
              <a:rPr lang="fr-CA" u="sng" dirty="0" err="1"/>
              <a:t>reading</a:t>
            </a:r>
            <a:endParaRPr lang="fr-CA" u="sng" dirty="0"/>
          </a:p>
          <a:p>
            <a:r>
              <a:rPr lang="fr-CA" dirty="0"/>
              <a:t>At </a:t>
            </a:r>
            <a:r>
              <a:rPr lang="fr-CA" dirty="0" err="1"/>
              <a:t>this</a:t>
            </a:r>
            <a:r>
              <a:rPr lang="fr-CA" dirty="0"/>
              <a:t> stage, </a:t>
            </a:r>
            <a:r>
              <a:rPr lang="fr-CA" dirty="0" err="1"/>
              <a:t>MPs</a:t>
            </a:r>
            <a:r>
              <a:rPr lang="fr-CA" dirty="0"/>
              <a:t> vote on the </a:t>
            </a:r>
            <a:r>
              <a:rPr lang="fr-CA" dirty="0" err="1"/>
              <a:t>general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</a:t>
            </a:r>
            <a:r>
              <a:rPr lang="fr-CA" dirty="0" err="1"/>
              <a:t>behind</a:t>
            </a:r>
            <a:r>
              <a:rPr lang="fr-CA" dirty="0"/>
              <a:t> the bill.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gives</a:t>
            </a:r>
            <a:r>
              <a:rPr lang="fr-CA" dirty="0"/>
              <a:t> an </a:t>
            </a:r>
            <a:r>
              <a:rPr lang="fr-CA" dirty="0" err="1"/>
              <a:t>opportunity</a:t>
            </a:r>
            <a:r>
              <a:rPr lang="fr-CA" dirty="0"/>
              <a:t> for opposition </a:t>
            </a:r>
            <a:r>
              <a:rPr lang="fr-CA" dirty="0" err="1"/>
              <a:t>MPs</a:t>
            </a:r>
            <a:r>
              <a:rPr lang="fr-CA" dirty="0"/>
              <a:t> to state </a:t>
            </a:r>
            <a:r>
              <a:rPr lang="fr-CA" dirty="0" err="1"/>
              <a:t>their</a:t>
            </a:r>
            <a:r>
              <a:rPr lang="fr-CA" dirty="0"/>
              <a:t> opinion on the bill </a:t>
            </a:r>
            <a:r>
              <a:rPr lang="fr-CA" dirty="0" err="1"/>
              <a:t>during</a:t>
            </a:r>
            <a:r>
              <a:rPr lang="fr-CA" dirty="0"/>
              <a:t> </a:t>
            </a:r>
            <a:r>
              <a:rPr lang="fr-CA" dirty="0" err="1"/>
              <a:t>debate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At </a:t>
            </a:r>
            <a:r>
              <a:rPr lang="fr-CA" dirty="0" err="1"/>
              <a:t>this</a:t>
            </a:r>
            <a:r>
              <a:rPr lang="fr-CA" dirty="0"/>
              <a:t> stage, the vote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concerns</a:t>
            </a:r>
            <a:r>
              <a:rPr lang="fr-CA" dirty="0"/>
              <a:t> the </a:t>
            </a:r>
            <a:r>
              <a:rPr lang="fr-CA" dirty="0" err="1"/>
              <a:t>general</a:t>
            </a:r>
            <a:r>
              <a:rPr lang="fr-CA" dirty="0"/>
              <a:t> </a:t>
            </a:r>
            <a:r>
              <a:rPr lang="fr-CA" dirty="0" err="1"/>
              <a:t>principle</a:t>
            </a:r>
            <a:r>
              <a:rPr lang="fr-CA" dirty="0"/>
              <a:t> and objective of the bill, but not the </a:t>
            </a:r>
            <a:r>
              <a:rPr lang="fr-CA" dirty="0" err="1"/>
              <a:t>details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9149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If the second </a:t>
            </a:r>
            <a:r>
              <a:rPr lang="fr-CA" dirty="0" err="1"/>
              <a:t>reading</a:t>
            </a:r>
            <a:r>
              <a:rPr lang="fr-CA" dirty="0"/>
              <a:t> passes, </a:t>
            </a:r>
            <a:r>
              <a:rPr lang="fr-CA" dirty="0" err="1"/>
              <a:t>committees</a:t>
            </a:r>
            <a:r>
              <a:rPr lang="fr-CA" dirty="0"/>
              <a:t> are </a:t>
            </a:r>
            <a:r>
              <a:rPr lang="fr-CA" dirty="0" err="1"/>
              <a:t>constituted</a:t>
            </a:r>
            <a:r>
              <a:rPr lang="fr-CA" dirty="0"/>
              <a:t> by </a:t>
            </a:r>
            <a:r>
              <a:rPr lang="fr-CA" dirty="0" err="1"/>
              <a:t>representatives</a:t>
            </a:r>
            <a:r>
              <a:rPr lang="fr-CA" dirty="0"/>
              <a:t> of the parties in the House of Commons in proportion of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.</a:t>
            </a:r>
          </a:p>
          <a:p>
            <a:r>
              <a:rPr lang="fr-CA" dirty="0"/>
              <a:t>If the </a:t>
            </a:r>
            <a:r>
              <a:rPr lang="fr-CA" dirty="0" err="1"/>
              <a:t>governmental</a:t>
            </a:r>
            <a:r>
              <a:rPr lang="fr-CA" dirty="0"/>
              <a:t> party has </a:t>
            </a:r>
            <a:r>
              <a:rPr lang="fr-CA" dirty="0" err="1"/>
              <a:t>most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HoC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have </a:t>
            </a:r>
            <a:r>
              <a:rPr lang="fr-CA" dirty="0" err="1"/>
              <a:t>most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 as </a:t>
            </a:r>
            <a:r>
              <a:rPr lang="fr-CA" dirty="0" err="1"/>
              <a:t>well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supposed</a:t>
            </a:r>
            <a:r>
              <a:rPr lang="fr-CA" dirty="0"/>
              <a:t> to </a:t>
            </a:r>
            <a:r>
              <a:rPr lang="fr-CA" dirty="0" err="1"/>
              <a:t>study</a:t>
            </a:r>
            <a:r>
              <a:rPr lang="fr-CA" dirty="0"/>
              <a:t> bills in </a:t>
            </a:r>
            <a:r>
              <a:rPr lang="fr-CA" dirty="0" err="1"/>
              <a:t>great</a:t>
            </a:r>
            <a:r>
              <a:rPr lang="fr-CA" dirty="0"/>
              <a:t> </a:t>
            </a:r>
            <a:r>
              <a:rPr lang="fr-CA" dirty="0" err="1"/>
              <a:t>detail</a:t>
            </a:r>
            <a:r>
              <a:rPr lang="fr-CA" dirty="0"/>
              <a:t>.</a:t>
            </a:r>
          </a:p>
          <a:p>
            <a:r>
              <a:rPr lang="fr-CA" dirty="0" err="1"/>
              <a:t>Committees</a:t>
            </a:r>
            <a:r>
              <a:rPr lang="fr-CA" dirty="0"/>
              <a:t> can </a:t>
            </a:r>
            <a:r>
              <a:rPr lang="fr-CA" dirty="0" err="1"/>
              <a:t>summon</a:t>
            </a:r>
            <a:r>
              <a:rPr lang="fr-CA" dirty="0"/>
              <a:t> </a:t>
            </a:r>
            <a:r>
              <a:rPr lang="fr-CA" dirty="0" err="1"/>
              <a:t>witnesses</a:t>
            </a:r>
            <a:r>
              <a:rPr lang="fr-CA" dirty="0"/>
              <a:t> and </a:t>
            </a:r>
            <a:r>
              <a:rPr lang="fr-CA" dirty="0" err="1"/>
              <a:t>request</a:t>
            </a:r>
            <a:r>
              <a:rPr lang="fr-CA" dirty="0"/>
              <a:t> documents </a:t>
            </a:r>
            <a:r>
              <a:rPr lang="fr-CA" dirty="0" err="1"/>
              <a:t>necessary</a:t>
            </a:r>
            <a:r>
              <a:rPr lang="fr-CA" dirty="0"/>
              <a:t> for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855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MPs</a:t>
            </a:r>
            <a:r>
              <a:rPr lang="fr-CA" dirty="0"/>
              <a:t> can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amendments</a:t>
            </a:r>
            <a:r>
              <a:rPr lang="fr-CA" dirty="0"/>
              <a:t>, </a:t>
            </a:r>
            <a:r>
              <a:rPr lang="fr-CA" dirty="0" err="1"/>
              <a:t>which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either</a:t>
            </a:r>
            <a:r>
              <a:rPr lang="fr-CA" dirty="0"/>
              <a:t> </a:t>
            </a:r>
            <a:r>
              <a:rPr lang="fr-CA" dirty="0" err="1"/>
              <a:t>adopted</a:t>
            </a:r>
            <a:r>
              <a:rPr lang="fr-CA" dirty="0"/>
              <a:t> or </a:t>
            </a:r>
            <a:r>
              <a:rPr lang="fr-CA" dirty="0" err="1"/>
              <a:t>rejected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. </a:t>
            </a:r>
          </a:p>
          <a:p>
            <a:r>
              <a:rPr lang="fr-CA" dirty="0"/>
              <a:t>The </a:t>
            </a:r>
            <a:r>
              <a:rPr lang="fr-CA" dirty="0" err="1"/>
              <a:t>committee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write</a:t>
            </a:r>
            <a:r>
              <a:rPr lang="fr-CA" dirty="0"/>
              <a:t> a report </a:t>
            </a:r>
            <a:r>
              <a:rPr lang="fr-CA" dirty="0" err="1"/>
              <a:t>informing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of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happened</a:t>
            </a:r>
            <a:r>
              <a:rPr lang="fr-CA" dirty="0"/>
              <a:t> in </a:t>
            </a:r>
            <a:r>
              <a:rPr lang="fr-CA" dirty="0" err="1"/>
              <a:t>committee</a:t>
            </a:r>
            <a:r>
              <a:rPr lang="fr-CA" dirty="0"/>
              <a:t>. </a:t>
            </a:r>
          </a:p>
          <a:p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step</a:t>
            </a:r>
            <a:r>
              <a:rPr lang="fr-CA" dirty="0"/>
              <a:t>,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reading</a:t>
            </a:r>
            <a:r>
              <a:rPr lang="fr-CA" dirty="0"/>
              <a:t> of the bill.</a:t>
            </a:r>
          </a:p>
          <a:p>
            <a:r>
              <a:rPr lang="fr-CA" dirty="0"/>
              <a:t>If </a:t>
            </a:r>
            <a:r>
              <a:rPr lang="fr-CA" dirty="0" err="1"/>
              <a:t>it</a:t>
            </a:r>
            <a:r>
              <a:rPr lang="fr-CA" dirty="0"/>
              <a:t> passes, the </a:t>
            </a:r>
            <a:r>
              <a:rPr lang="fr-CA" dirty="0" err="1"/>
              <a:t>debate</a:t>
            </a:r>
            <a:r>
              <a:rPr lang="fr-CA" dirty="0"/>
              <a:t> ends in the House of Commons, and the bill </a:t>
            </a:r>
            <a:r>
              <a:rPr lang="fr-CA" dirty="0" err="1"/>
              <a:t>is</a:t>
            </a:r>
            <a:r>
              <a:rPr lang="fr-CA" dirty="0"/>
              <a:t> sent to the </a:t>
            </a:r>
            <a:r>
              <a:rPr lang="fr-CA" dirty="0" err="1"/>
              <a:t>Senate</a:t>
            </a:r>
            <a:r>
              <a:rPr lang="fr-CA" dirty="0"/>
              <a:t> and the </a:t>
            </a:r>
            <a:r>
              <a:rPr lang="fr-CA" dirty="0" err="1"/>
              <a:t>governor</a:t>
            </a:r>
            <a:r>
              <a:rPr lang="fr-CA" dirty="0"/>
              <a:t> </a:t>
            </a:r>
            <a:r>
              <a:rPr lang="fr-CA" dirty="0" err="1"/>
              <a:t>general</a:t>
            </a:r>
            <a:r>
              <a:rPr lang="fr-CA" dirty="0"/>
              <a:t> for Royal Assent. </a:t>
            </a:r>
          </a:p>
          <a:p>
            <a:r>
              <a:rPr lang="fr-CA" dirty="0"/>
              <a:t>The </a:t>
            </a:r>
            <a:r>
              <a:rPr lang="fr-CA" dirty="0" err="1"/>
              <a:t>Senate</a:t>
            </a:r>
            <a:r>
              <a:rPr lang="fr-CA" dirty="0"/>
              <a:t> </a:t>
            </a:r>
            <a:r>
              <a:rPr lang="fr-CA" dirty="0" err="1"/>
              <a:t>follows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 as the House of Commons (3 </a:t>
            </a:r>
            <a:r>
              <a:rPr lang="fr-CA" dirty="0" err="1"/>
              <a:t>readings</a:t>
            </a:r>
            <a:r>
              <a:rPr lang="fr-CA" dirty="0"/>
              <a:t>, </a:t>
            </a:r>
            <a:r>
              <a:rPr lang="fr-CA" dirty="0" err="1"/>
              <a:t>committee</a:t>
            </a:r>
            <a:r>
              <a:rPr lang="fr-CA" dirty="0"/>
              <a:t>, etc.).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DAB4-FAC8-44B9-B97C-C5D51C95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D26A-9434-41FF-BCA3-E7865D53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600" dirty="0"/>
              <a:t>In </a:t>
            </a:r>
            <a:r>
              <a:rPr lang="fr-CA" sz="3600" dirty="0" err="1"/>
              <a:t>theory</a:t>
            </a:r>
            <a:r>
              <a:rPr lang="fr-CA" sz="3600" dirty="0"/>
              <a:t>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</a:t>
            </a:r>
            <a:r>
              <a:rPr lang="fr-CA" sz="3600" dirty="0" err="1"/>
              <a:t>could</a:t>
            </a:r>
            <a:r>
              <a:rPr lang="fr-CA" sz="3600" dirty="0"/>
              <a:t> refuse to </a:t>
            </a:r>
            <a:r>
              <a:rPr lang="fr-CA" sz="3600" dirty="0" err="1"/>
              <a:t>sign</a:t>
            </a:r>
            <a:r>
              <a:rPr lang="fr-CA" sz="3600" dirty="0"/>
              <a:t> a </a:t>
            </a:r>
            <a:r>
              <a:rPr lang="fr-CA" sz="3600" dirty="0" err="1"/>
              <a:t>law</a:t>
            </a:r>
            <a:r>
              <a:rPr lang="fr-CA" sz="3600" dirty="0"/>
              <a:t> </a:t>
            </a:r>
            <a:r>
              <a:rPr lang="fr-CA" sz="3600" dirty="0" err="1"/>
              <a:t>supported</a:t>
            </a:r>
            <a:r>
              <a:rPr lang="fr-CA" sz="3600" dirty="0"/>
              <a:t> by the House of Commons and the </a:t>
            </a:r>
            <a:r>
              <a:rPr lang="fr-CA" sz="3600" dirty="0" err="1"/>
              <a:t>Senate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 err="1"/>
              <a:t>Today</a:t>
            </a:r>
            <a:r>
              <a:rPr lang="fr-CA" sz="3600" dirty="0"/>
              <a:t>, the </a:t>
            </a:r>
            <a:r>
              <a:rPr lang="fr-CA" sz="3600" dirty="0" err="1"/>
              <a:t>governor</a:t>
            </a:r>
            <a:r>
              <a:rPr lang="fr-CA" sz="3600" dirty="0"/>
              <a:t> </a:t>
            </a:r>
            <a:r>
              <a:rPr lang="fr-CA" sz="3600" dirty="0" err="1"/>
              <a:t>general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sign</a:t>
            </a:r>
            <a:r>
              <a:rPr lang="fr-CA" sz="3600" dirty="0"/>
              <a:t> </a:t>
            </a:r>
            <a:r>
              <a:rPr lang="fr-CA" sz="3600" dirty="0" err="1"/>
              <a:t>any</a:t>
            </a:r>
            <a:r>
              <a:rPr lang="fr-CA" sz="3600" dirty="0"/>
              <a:t> </a:t>
            </a:r>
            <a:r>
              <a:rPr lang="fr-CA" sz="3600" dirty="0" err="1"/>
              <a:t>law</a:t>
            </a:r>
            <a:r>
              <a:rPr lang="fr-CA" sz="3600" dirty="0"/>
              <a:t> sent by the </a:t>
            </a:r>
            <a:r>
              <a:rPr lang="fr-CA" sz="3600" dirty="0" err="1"/>
              <a:t>HoC</a:t>
            </a:r>
            <a:r>
              <a:rPr lang="fr-CA" sz="3600" dirty="0"/>
              <a:t> and </a:t>
            </a:r>
            <a:r>
              <a:rPr lang="fr-CA" sz="3600" dirty="0" err="1"/>
              <a:t>Senate</a:t>
            </a:r>
            <a:r>
              <a:rPr lang="fr-CA" sz="3600" dirty="0"/>
              <a:t>. </a:t>
            </a:r>
            <a:r>
              <a:rPr lang="fr-CA" sz="3600" dirty="0" err="1"/>
              <a:t>They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not use </a:t>
            </a:r>
            <a:r>
              <a:rPr lang="fr-CA" sz="3600" dirty="0" err="1"/>
              <a:t>this</a:t>
            </a:r>
            <a:r>
              <a:rPr lang="fr-CA" sz="3600" dirty="0"/>
              <a:t> power to influence the content of the </a:t>
            </a:r>
            <a:r>
              <a:rPr lang="fr-CA" sz="3600" dirty="0" err="1"/>
              <a:t>law</a:t>
            </a:r>
            <a:r>
              <a:rPr lang="fr-CA" sz="3600" dirty="0"/>
              <a:t>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05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B1C0-055C-4832-9B17-515EAFFC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 bill </a:t>
            </a:r>
            <a:r>
              <a:rPr lang="fr-CA" dirty="0" err="1"/>
              <a:t>becomes</a:t>
            </a:r>
            <a:r>
              <a:rPr lang="fr-CA" dirty="0"/>
              <a:t> a </a:t>
            </a:r>
            <a:r>
              <a:rPr lang="fr-CA" dirty="0" err="1"/>
              <a:t>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1393-FF78-4D27-814F-9E92748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6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4291-53DE-4BD1-9B2A-6A7D87DC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157D-5845-48C7-B413-5CEA0654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6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D216-083F-495F-9A8A-BE6071DD3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POLI 202: </a:t>
            </a:r>
            <a:r>
              <a:rPr lang="en-US" dirty="0"/>
              <a:t>The Government of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947DB-F262-4ECF-905C-9CD5E4938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The Cabinet and the Executive</a:t>
            </a:r>
          </a:p>
        </p:txBody>
      </p:sp>
    </p:spTree>
    <p:extLst>
      <p:ext uri="{BB962C8B-B14F-4D97-AF65-F5344CB8AC3E}">
        <p14:creationId xmlns:p14="http://schemas.microsoft.com/office/powerpoint/2010/main" val="1081172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EC4F-4B3F-456E-BC03-B120D659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5BA6-1F90-4219-8550-5A2B4F46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Responsible Government</a:t>
            </a:r>
          </a:p>
          <a:p>
            <a:r>
              <a:rPr lang="en-US" sz="4000" dirty="0"/>
              <a:t>Composition of Cabinet</a:t>
            </a:r>
          </a:p>
          <a:p>
            <a:r>
              <a:rPr lang="en-US" sz="4000" dirty="0"/>
              <a:t>The Workings of the Cabinet</a:t>
            </a:r>
          </a:p>
          <a:p>
            <a:r>
              <a:rPr lang="en-US" sz="4000" dirty="0"/>
              <a:t>Concentration of Power at the </a:t>
            </a:r>
            <a:r>
              <a:rPr lang="en-US" sz="4000" dirty="0" err="1"/>
              <a:t>centre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6720-1E3F-4600-8B8D-017076D6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6AB0-ED3F-4E60-9F63-CBDACAFF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Steps in government 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Members of Parliament are elected by citizens.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Cabinet members are selected by the PM from the MPs.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Cabinet must hold the </a:t>
            </a:r>
            <a:r>
              <a:rPr lang="en-US" sz="3200" b="1" i="1" dirty="0"/>
              <a:t>confidence of the House </a:t>
            </a:r>
            <a:r>
              <a:rPr lang="en-US" sz="3200" dirty="0"/>
              <a:t>to govern.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Important to note that Canadians only elect a Member of Parliament. They do not directly vote for the government or the Prime Minister. </a:t>
            </a:r>
          </a:p>
        </p:txBody>
      </p:sp>
    </p:spTree>
    <p:extLst>
      <p:ext uri="{BB962C8B-B14F-4D97-AF65-F5344CB8AC3E}">
        <p14:creationId xmlns:p14="http://schemas.microsoft.com/office/powerpoint/2010/main" val="444518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26B-2F8C-4DA2-99D4-CE98483A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A0E5-21CC-4381-A6CF-A8F0CE66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« The Cabinet must </a:t>
            </a:r>
            <a:r>
              <a:rPr lang="fr-CA" sz="3200" dirty="0" err="1"/>
              <a:t>hold</a:t>
            </a:r>
            <a:r>
              <a:rPr lang="fr-CA" sz="3200" dirty="0"/>
              <a:t> the confidence of the House. »</a:t>
            </a:r>
          </a:p>
          <a:p>
            <a:endParaRPr lang="fr-CA" sz="3200" dirty="0"/>
          </a:p>
          <a:p>
            <a:endParaRPr lang="fr-CA" sz="3200" dirty="0"/>
          </a:p>
          <a:p>
            <a:r>
              <a:rPr lang="fr-CA" sz="3200" dirty="0" err="1"/>
              <a:t>What</a:t>
            </a:r>
            <a:r>
              <a:rPr lang="fr-CA" sz="3200" dirty="0"/>
              <a:t> </a:t>
            </a:r>
            <a:r>
              <a:rPr lang="fr-CA" sz="3200" dirty="0" err="1"/>
              <a:t>this</a:t>
            </a:r>
            <a:r>
              <a:rPr lang="fr-CA" sz="3200" dirty="0"/>
              <a:t> </a:t>
            </a:r>
            <a:r>
              <a:rPr lang="fr-CA" sz="3200" dirty="0" err="1"/>
              <a:t>means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a </a:t>
            </a:r>
            <a:r>
              <a:rPr lang="fr-CA" sz="3200" dirty="0" err="1"/>
              <a:t>majority</a:t>
            </a:r>
            <a:r>
              <a:rPr lang="fr-CA" sz="3200" dirty="0"/>
              <a:t> of </a:t>
            </a:r>
            <a:r>
              <a:rPr lang="fr-CA" sz="3200" dirty="0" err="1"/>
              <a:t>MPs</a:t>
            </a:r>
            <a:r>
              <a:rPr lang="fr-CA" sz="3200" dirty="0"/>
              <a:t> in the House of Commons must support the </a:t>
            </a:r>
            <a:r>
              <a:rPr lang="fr-CA" sz="3200" dirty="0" err="1"/>
              <a:t>government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en-US" sz="3200" dirty="0"/>
              <a:t>Different from the situation in Presidential countries like the United States.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37762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36AE-0900-4273-A856-E1BF807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6B3-3CA4-4408-A48B-B64673D3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government is not explicitly written in the Canadian Constitution. </a:t>
            </a:r>
          </a:p>
          <a:p>
            <a:endParaRPr lang="en-US" dirty="0"/>
          </a:p>
          <a:p>
            <a:r>
              <a:rPr lang="en-US" dirty="0"/>
              <a:t>It is considered a constitutional convention. </a:t>
            </a:r>
          </a:p>
          <a:p>
            <a:endParaRPr lang="en-US" dirty="0"/>
          </a:p>
          <a:p>
            <a:r>
              <a:rPr lang="en-US" dirty="0"/>
              <a:t>Constitutional conventions are unwritten rules that have to be followed nonetheless.</a:t>
            </a:r>
          </a:p>
        </p:txBody>
      </p:sp>
    </p:spTree>
    <p:extLst>
      <p:ext uri="{BB962C8B-B14F-4D97-AF65-F5344CB8AC3E}">
        <p14:creationId xmlns:p14="http://schemas.microsoft.com/office/powerpoint/2010/main" val="2366147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36AE-0900-4273-A856-E1BF807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6B3-3CA4-4408-A48B-B64673D3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Responsible government only matters for the relationship between the Cabinet and the House of Commons. </a:t>
            </a:r>
          </a:p>
          <a:p>
            <a:endParaRPr lang="en-US" dirty="0"/>
          </a:p>
          <a:p>
            <a:r>
              <a:rPr lang="en-US" dirty="0"/>
              <a:t>It does not matter for the relationship between the Cabinet and the Senate. </a:t>
            </a:r>
          </a:p>
          <a:p>
            <a:endParaRPr lang="en-US" dirty="0"/>
          </a:p>
          <a:p>
            <a:r>
              <a:rPr lang="en-US" dirty="0"/>
              <a:t>The Senate cannot vote on a motion of non-confidence and cannot force the government to resign.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121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6E4-B9EA-4C10-AAFF-8F786DF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1321-18E8-447E-AD68-CCB89D3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By default,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presumed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do </a:t>
            </a:r>
            <a:r>
              <a:rPr lang="fr-CA" dirty="0" err="1"/>
              <a:t>give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confidence to Cabinet.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withdrawing</a:t>
            </a:r>
            <a:r>
              <a:rPr lang="fr-CA" dirty="0"/>
              <a:t> confidence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requires</a:t>
            </a:r>
            <a:r>
              <a:rPr lang="fr-CA" dirty="0"/>
              <a:t> a vote.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means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initial formation of the Cabinet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require</a:t>
            </a:r>
            <a:r>
              <a:rPr lang="fr-CA" dirty="0"/>
              <a:t> a vote.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6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78DA-B116-4FAA-B1B5-ED740857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7F69-2BBA-48E1-B0ED-34F0CEF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err="1"/>
              <a:t>What</a:t>
            </a:r>
            <a:r>
              <a:rPr lang="fr-CA" dirty="0"/>
              <a:t> are motions of confidence?</a:t>
            </a:r>
          </a:p>
          <a:p>
            <a:r>
              <a:rPr lang="fr-CA" dirty="0" err="1"/>
              <a:t>Any</a:t>
            </a:r>
            <a:r>
              <a:rPr lang="fr-CA" dirty="0"/>
              <a:t> bill </a:t>
            </a:r>
            <a:r>
              <a:rPr lang="fr-CA" dirty="0" err="1"/>
              <a:t>that</a:t>
            </a:r>
            <a:r>
              <a:rPr lang="fr-CA" dirty="0"/>
              <a:t> carries </a:t>
            </a:r>
            <a:r>
              <a:rPr lang="fr-CA" dirty="0" err="1"/>
              <a:t>budgetary</a:t>
            </a:r>
            <a:r>
              <a:rPr lang="fr-CA" dirty="0"/>
              <a:t> implications </a:t>
            </a:r>
            <a:r>
              <a:rPr lang="fr-CA" dirty="0" err="1"/>
              <a:t>is</a:t>
            </a:r>
            <a:r>
              <a:rPr lang="fr-CA" dirty="0"/>
              <a:t> a motion of confidence.</a:t>
            </a:r>
          </a:p>
          <a:p>
            <a:r>
              <a:rPr lang="fr-CA" dirty="0"/>
              <a:t>The speech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Throne</a:t>
            </a:r>
            <a:r>
              <a:rPr lang="fr-CA" dirty="0"/>
              <a:t>.</a:t>
            </a:r>
          </a:p>
          <a:p>
            <a:r>
              <a:rPr lang="fr-CA" dirty="0" err="1"/>
              <a:t>Any</a:t>
            </a:r>
            <a:r>
              <a:rPr lang="fr-CA" dirty="0"/>
              <a:t> bill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states </a:t>
            </a:r>
            <a:r>
              <a:rPr lang="fr-CA" dirty="0" err="1"/>
              <a:t>is</a:t>
            </a:r>
            <a:r>
              <a:rPr lang="fr-CA" dirty="0"/>
              <a:t> a motion of confidence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becomes</a:t>
            </a:r>
            <a:r>
              <a:rPr lang="fr-CA" dirty="0"/>
              <a:t> a motion of confidence.</a:t>
            </a:r>
          </a:p>
          <a:p>
            <a:r>
              <a:rPr lang="fr-CA" dirty="0"/>
              <a:t>An explicit motion of confidence </a:t>
            </a:r>
            <a:r>
              <a:rPr lang="fr-CA" dirty="0" err="1"/>
              <a:t>submitted</a:t>
            </a:r>
            <a:r>
              <a:rPr lang="fr-CA" dirty="0"/>
              <a:t> by an opposition party.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At the </a:t>
            </a:r>
            <a:r>
              <a:rPr lang="fr-CA" sz="3200" dirty="0" err="1"/>
              <a:t>beginning</a:t>
            </a:r>
            <a:r>
              <a:rPr lang="fr-CA" sz="3200" dirty="0"/>
              <a:t> of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parliamentary</a:t>
            </a:r>
            <a:r>
              <a:rPr lang="fr-CA" sz="3200" dirty="0"/>
              <a:t> session,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reads</a:t>
            </a:r>
            <a:r>
              <a:rPr lang="fr-CA" sz="3200" dirty="0"/>
              <a:t> the Speech </a:t>
            </a:r>
            <a:r>
              <a:rPr lang="fr-CA" sz="3200" dirty="0" err="1"/>
              <a:t>from</a:t>
            </a:r>
            <a:r>
              <a:rPr lang="fr-CA" sz="3200" dirty="0"/>
              <a:t> the </a:t>
            </a:r>
            <a:r>
              <a:rPr lang="fr-CA" sz="3200" dirty="0" err="1"/>
              <a:t>Throne</a:t>
            </a:r>
            <a:r>
              <a:rPr lang="fr-CA" sz="3200" dirty="0"/>
              <a:t>. </a:t>
            </a:r>
          </a:p>
          <a:p>
            <a:endParaRPr lang="fr-CA" sz="3200" dirty="0"/>
          </a:p>
          <a:p>
            <a:r>
              <a:rPr lang="fr-CA" sz="3200" dirty="0"/>
              <a:t>This sets out the </a:t>
            </a:r>
            <a:r>
              <a:rPr lang="fr-CA" sz="3200" dirty="0" err="1"/>
              <a:t>government’s</a:t>
            </a:r>
            <a:r>
              <a:rPr lang="fr-CA" sz="3200" dirty="0"/>
              <a:t> plans for the </a:t>
            </a:r>
            <a:r>
              <a:rPr lang="fr-CA" sz="3200" dirty="0" err="1"/>
              <a:t>coming</a:t>
            </a:r>
            <a:r>
              <a:rPr lang="fr-CA" sz="3200" dirty="0"/>
              <a:t> </a:t>
            </a:r>
            <a:r>
              <a:rPr lang="fr-CA" sz="3200" dirty="0" err="1"/>
              <a:t>legislative</a:t>
            </a:r>
            <a:r>
              <a:rPr lang="fr-CA" sz="3200" dirty="0"/>
              <a:t> session. </a:t>
            </a:r>
          </a:p>
          <a:p>
            <a:endParaRPr lang="fr-CA" sz="3200" dirty="0"/>
          </a:p>
          <a:p>
            <a:r>
              <a:rPr lang="fr-CA" sz="3200" dirty="0"/>
              <a:t>In practice, the Speech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written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 and </a:t>
            </a:r>
            <a:r>
              <a:rPr lang="fr-CA" sz="3200" dirty="0" err="1"/>
              <a:t>his</a:t>
            </a:r>
            <a:r>
              <a:rPr lang="fr-CA" sz="3200" dirty="0"/>
              <a:t> staff. It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only</a:t>
            </a:r>
            <a:r>
              <a:rPr lang="fr-CA" sz="3200" dirty="0"/>
              <a:t> </a:t>
            </a:r>
            <a:r>
              <a:rPr lang="fr-CA" sz="3200" dirty="0" err="1"/>
              <a:t>read</a:t>
            </a:r>
            <a:r>
              <a:rPr lang="fr-CA" sz="3200" dirty="0"/>
              <a:t> by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9214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5D4E-F48C-4B85-AE71-E49B54A0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E473-91F6-40AD-BE5A-87073E09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easiest</a:t>
            </a:r>
            <a:r>
              <a:rPr lang="fr-CA" dirty="0"/>
              <a:t> </a:t>
            </a:r>
            <a:r>
              <a:rPr lang="fr-CA" dirty="0" err="1"/>
              <a:t>way</a:t>
            </a:r>
            <a:r>
              <a:rPr lang="fr-CA" dirty="0"/>
              <a:t> for a </a:t>
            </a:r>
            <a:r>
              <a:rPr lang="fr-CA" dirty="0" err="1"/>
              <a:t>government</a:t>
            </a:r>
            <a:r>
              <a:rPr lang="fr-CA" dirty="0"/>
              <a:t> to </a:t>
            </a:r>
            <a:r>
              <a:rPr lang="fr-CA" dirty="0" err="1"/>
              <a:t>maintain</a:t>
            </a:r>
            <a:r>
              <a:rPr lang="fr-CA" dirty="0"/>
              <a:t> the support of the House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party </a:t>
            </a:r>
            <a:r>
              <a:rPr lang="fr-CA" dirty="0" err="1"/>
              <a:t>holds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of the </a:t>
            </a:r>
            <a:r>
              <a:rPr lang="fr-CA" dirty="0" err="1"/>
              <a:t>seats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</a:t>
            </a:r>
            <a:r>
              <a:rPr lang="fr-CA" dirty="0" err="1"/>
              <a:t>retaining</a:t>
            </a:r>
            <a:r>
              <a:rPr lang="fr-CA" dirty="0"/>
              <a:t> the confidence of a </a:t>
            </a:r>
            <a:r>
              <a:rPr lang="fr-CA" dirty="0" err="1"/>
              <a:t>majority</a:t>
            </a:r>
            <a:r>
              <a:rPr lang="fr-CA" dirty="0"/>
              <a:t> of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easier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4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BE86-9CE9-40EF-A1F4-4A9C2110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CF78-8B83-468D-9D62-A77B3F0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To do </a:t>
            </a:r>
            <a:r>
              <a:rPr lang="fr-CA" dirty="0" err="1"/>
              <a:t>so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vote in </a:t>
            </a:r>
            <a:r>
              <a:rPr lang="fr-CA" dirty="0" err="1"/>
              <a:t>favour</a:t>
            </a:r>
            <a:r>
              <a:rPr lang="fr-CA" dirty="0"/>
              <a:t> of the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talk of party </a:t>
            </a:r>
            <a:r>
              <a:rPr lang="fr-CA" dirty="0" err="1"/>
              <a:t>lines</a:t>
            </a:r>
            <a:r>
              <a:rPr lang="fr-CA" dirty="0"/>
              <a:t> or party discipline in Canadian </a:t>
            </a:r>
            <a:r>
              <a:rPr lang="fr-CA" dirty="0" err="1"/>
              <a:t>politics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Achieving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by </a:t>
            </a:r>
            <a:r>
              <a:rPr lang="fr-CA" dirty="0" err="1"/>
              <a:t>rewarding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for </a:t>
            </a:r>
            <a:r>
              <a:rPr lang="fr-CA" dirty="0" err="1"/>
              <a:t>loyalty</a:t>
            </a:r>
            <a:r>
              <a:rPr lang="fr-CA" dirty="0"/>
              <a:t> and </a:t>
            </a:r>
            <a:r>
              <a:rPr lang="fr-CA" dirty="0" err="1"/>
              <a:t>punishing</a:t>
            </a:r>
            <a:r>
              <a:rPr lang="fr-CA" dirty="0"/>
              <a:t> dissent. </a:t>
            </a:r>
          </a:p>
        </p:txBody>
      </p:sp>
    </p:spTree>
    <p:extLst>
      <p:ext uri="{BB962C8B-B14F-4D97-AF65-F5344CB8AC3E}">
        <p14:creationId xmlns:p14="http://schemas.microsoft.com/office/powerpoint/2010/main" val="284560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EEB8-3BBA-485E-B0EB-C8A7DB3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7078-4697-4716-8872-C6BB30EA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follow the </a:t>
            </a:r>
            <a:r>
              <a:rPr lang="fr-CA" dirty="0" err="1"/>
              <a:t>rules</a:t>
            </a:r>
            <a:r>
              <a:rPr lang="fr-CA" dirty="0"/>
              <a:t> can </a:t>
            </a:r>
            <a:r>
              <a:rPr lang="fr-CA" dirty="0" err="1"/>
              <a:t>expect</a:t>
            </a:r>
            <a:r>
              <a:rPr lang="fr-CA" dirty="0"/>
              <a:t> </a:t>
            </a:r>
            <a:r>
              <a:rPr lang="en-US" dirty="0"/>
              <a:t>positions in the party (cabinet, shadow cabinet), party function (whip, House leader), fundraising support, photo-op with leader, senator position, etc. </a:t>
            </a:r>
          </a:p>
          <a:p>
            <a:endParaRPr lang="en-US" dirty="0"/>
          </a:p>
          <a:p>
            <a:r>
              <a:rPr lang="en-US" dirty="0"/>
              <a:t>MPs who do not will rarely be promoted, may not be supported by the party for reelection, and may even be excluded from the party.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749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E77-B120-4333-849F-E9A111CA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145-7837-4B97-B792-5E9593FB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has </a:t>
            </a:r>
            <a:r>
              <a:rPr lang="fr-CA" dirty="0" err="1"/>
              <a:t>led</a:t>
            </a:r>
            <a:r>
              <a:rPr lang="fr-CA" dirty="0"/>
              <a:t> to </a:t>
            </a:r>
            <a:r>
              <a:rPr lang="fr-CA" dirty="0" err="1"/>
              <a:t>debates</a:t>
            </a:r>
            <a:r>
              <a:rPr lang="fr-CA" dirty="0"/>
              <a:t> about the </a:t>
            </a:r>
            <a:r>
              <a:rPr lang="fr-CA" dirty="0" err="1"/>
              <a:t>role</a:t>
            </a:r>
            <a:r>
              <a:rPr lang="fr-CA" dirty="0"/>
              <a:t> of party discipline. </a:t>
            </a:r>
          </a:p>
          <a:p>
            <a:endParaRPr lang="fr-CA" dirty="0"/>
          </a:p>
          <a:p>
            <a:r>
              <a:rPr lang="fr-CA" dirty="0" err="1"/>
              <a:t>Some</a:t>
            </a:r>
            <a:r>
              <a:rPr lang="fr-CA" dirty="0"/>
              <a:t> argue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essential for </a:t>
            </a:r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If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voted</a:t>
            </a:r>
            <a:r>
              <a:rPr lang="fr-CA" dirty="0"/>
              <a:t> </a:t>
            </a:r>
            <a:r>
              <a:rPr lang="fr-CA" dirty="0" err="1"/>
              <a:t>however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,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lose confidence by </a:t>
            </a:r>
            <a:r>
              <a:rPr lang="fr-CA" dirty="0" err="1"/>
              <a:t>mistake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65993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E77-B120-4333-849F-E9A111CA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C145-7837-4B97-B792-5E9593FB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Party discipline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allies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making</a:t>
            </a:r>
            <a:r>
              <a:rPr lang="fr-CA" dirty="0"/>
              <a:t> tough </a:t>
            </a:r>
            <a:r>
              <a:rPr lang="fr-CA" dirty="0" err="1"/>
              <a:t>decisions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helps</a:t>
            </a:r>
            <a:r>
              <a:rPr lang="fr-CA" dirty="0"/>
              <a:t> the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defend</a:t>
            </a:r>
            <a:r>
              <a:rPr lang="fr-CA" dirty="0"/>
              <a:t> </a:t>
            </a:r>
            <a:r>
              <a:rPr lang="fr-CA" dirty="0" err="1"/>
              <a:t>unpopular</a:t>
            </a:r>
            <a:r>
              <a:rPr lang="fr-CA" dirty="0"/>
              <a:t> but </a:t>
            </a:r>
            <a:r>
              <a:rPr lang="fr-CA" dirty="0" err="1"/>
              <a:t>necessary</a:t>
            </a:r>
            <a:r>
              <a:rPr lang="fr-CA" dirty="0"/>
              <a:t> positions (</a:t>
            </a:r>
            <a:r>
              <a:rPr lang="fr-CA" dirty="0" err="1"/>
              <a:t>raising</a:t>
            </a:r>
            <a:r>
              <a:rPr lang="fr-CA" dirty="0"/>
              <a:t> taxes, restrictions for public </a:t>
            </a:r>
            <a:r>
              <a:rPr lang="fr-CA" dirty="0" err="1"/>
              <a:t>health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/>
              <a:t>Party discipline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helpful</a:t>
            </a:r>
            <a:r>
              <a:rPr lang="fr-CA" dirty="0"/>
              <a:t> to </a:t>
            </a:r>
            <a:r>
              <a:rPr lang="fr-CA" dirty="0" err="1"/>
              <a:t>voters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keep</a:t>
            </a:r>
            <a:r>
              <a:rPr lang="fr-CA" dirty="0"/>
              <a:t> </a:t>
            </a:r>
            <a:r>
              <a:rPr lang="fr-CA" dirty="0" err="1"/>
              <a:t>track</a:t>
            </a:r>
            <a:r>
              <a:rPr lang="fr-CA" dirty="0"/>
              <a:t> of </a:t>
            </a:r>
            <a:r>
              <a:rPr lang="fr-CA" dirty="0" err="1"/>
              <a:t>what</a:t>
            </a:r>
            <a:r>
              <a:rPr lang="fr-CA" dirty="0"/>
              <a:t> parties do,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having</a:t>
            </a:r>
            <a:r>
              <a:rPr lang="fr-CA" dirty="0"/>
              <a:t> to </a:t>
            </a:r>
            <a:r>
              <a:rPr lang="fr-CA" dirty="0" err="1"/>
              <a:t>track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representative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Easier</a:t>
            </a:r>
            <a:r>
              <a:rPr lang="fr-CA" dirty="0"/>
              <a:t> to </a:t>
            </a:r>
            <a:r>
              <a:rPr lang="fr-CA" dirty="0" err="1"/>
              <a:t>track</a:t>
            </a:r>
            <a:r>
              <a:rPr lang="fr-CA" dirty="0"/>
              <a:t> 4-5 parties </a:t>
            </a:r>
            <a:r>
              <a:rPr lang="fr-CA" dirty="0" err="1"/>
              <a:t>than</a:t>
            </a:r>
            <a:r>
              <a:rPr lang="fr-CA" dirty="0"/>
              <a:t> 338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5836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AA2-58F4-4002-9631-95995F2E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8971-263F-482A-BCD9-D9F98D10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Others</a:t>
            </a:r>
            <a:r>
              <a:rPr lang="fr-CA" dirty="0"/>
              <a:t> </a:t>
            </a:r>
            <a:r>
              <a:rPr lang="fr-CA" dirty="0" err="1"/>
              <a:t>counter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limits</a:t>
            </a:r>
            <a:r>
              <a:rPr lang="fr-CA" dirty="0"/>
              <a:t> the </a:t>
            </a:r>
            <a:r>
              <a:rPr lang="fr-CA" dirty="0" err="1"/>
              <a:t>ability</a:t>
            </a:r>
            <a:r>
              <a:rPr lang="fr-CA" dirty="0"/>
              <a:t> of </a:t>
            </a:r>
            <a:r>
              <a:rPr lang="fr-CA" dirty="0" err="1"/>
              <a:t>MPs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riding. </a:t>
            </a:r>
          </a:p>
          <a:p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National parties will not always want what each riding wants. Forcing MPs to vote makes it harder for them to represent their ridings.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Takes away responsibility and judgment from role of MP. Diminishes the role.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7697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E95-BA7E-4DC3-A77B-5E06755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5D67-5EE7-4BC7-8C42-5E4C16DD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 err="1"/>
              <a:t>When</a:t>
            </a:r>
            <a:r>
              <a:rPr lang="fr-CA" sz="4000" dirty="0"/>
              <a:t> the </a:t>
            </a:r>
            <a:r>
              <a:rPr lang="fr-CA" sz="4000" dirty="0" err="1"/>
              <a:t>governing</a:t>
            </a:r>
            <a:r>
              <a:rPr lang="fr-CA" sz="4000" dirty="0"/>
              <a:t> party </a:t>
            </a:r>
            <a:r>
              <a:rPr lang="fr-CA" sz="4000" dirty="0" err="1"/>
              <a:t>does</a:t>
            </a:r>
            <a:r>
              <a:rPr lang="fr-CA" sz="4000" dirty="0"/>
              <a:t> not </a:t>
            </a:r>
            <a:r>
              <a:rPr lang="fr-CA" sz="4000" dirty="0" err="1"/>
              <a:t>hold</a:t>
            </a:r>
            <a:r>
              <a:rPr lang="fr-CA" sz="4000" dirty="0"/>
              <a:t> a </a:t>
            </a:r>
            <a:r>
              <a:rPr lang="fr-CA" sz="4000" dirty="0" err="1"/>
              <a:t>majority</a:t>
            </a:r>
            <a:r>
              <a:rPr lang="fr-CA" sz="4000" dirty="0"/>
              <a:t> of </a:t>
            </a:r>
            <a:r>
              <a:rPr lang="fr-CA" sz="4000" dirty="0" err="1"/>
              <a:t>seats</a:t>
            </a:r>
            <a:r>
              <a:rPr lang="fr-CA" sz="4000" dirty="0"/>
              <a:t>, </a:t>
            </a:r>
            <a:r>
              <a:rPr lang="fr-CA" sz="4000" dirty="0" err="1"/>
              <a:t>then</a:t>
            </a:r>
            <a:r>
              <a:rPr lang="fr-CA" sz="4000" dirty="0"/>
              <a:t> </a:t>
            </a:r>
            <a:r>
              <a:rPr lang="fr-CA" sz="4000" dirty="0" err="1"/>
              <a:t>things</a:t>
            </a:r>
            <a:r>
              <a:rPr lang="fr-CA" sz="4000" dirty="0"/>
              <a:t> </a:t>
            </a:r>
            <a:r>
              <a:rPr lang="fr-CA" sz="4000" dirty="0" err="1"/>
              <a:t>become</a:t>
            </a:r>
            <a:r>
              <a:rPr lang="fr-CA" sz="4000" dirty="0"/>
              <a:t> more </a:t>
            </a:r>
            <a:r>
              <a:rPr lang="fr-CA" sz="4000" dirty="0" err="1"/>
              <a:t>complicated</a:t>
            </a:r>
            <a:r>
              <a:rPr lang="fr-CA" sz="4000" dirty="0"/>
              <a:t>. </a:t>
            </a:r>
          </a:p>
          <a:p>
            <a:endParaRPr lang="fr-CA" sz="4000" dirty="0"/>
          </a:p>
          <a:p>
            <a:r>
              <a:rPr lang="fr-CA" sz="4000" dirty="0"/>
              <a:t>2 options: case-by-case </a:t>
            </a:r>
            <a:r>
              <a:rPr lang="fr-CA" sz="4000" dirty="0" err="1"/>
              <a:t>governance</a:t>
            </a:r>
            <a:r>
              <a:rPr lang="fr-CA" sz="4000" dirty="0"/>
              <a:t> or coalition </a:t>
            </a:r>
            <a:r>
              <a:rPr lang="fr-CA" sz="4000" dirty="0" err="1"/>
              <a:t>governments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1466066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Case by case </a:t>
            </a:r>
            <a:r>
              <a:rPr lang="fr-CA" dirty="0" err="1"/>
              <a:t>governance</a:t>
            </a:r>
            <a:r>
              <a:rPr lang="fr-CA" dirty="0"/>
              <a:t>:</a:t>
            </a:r>
          </a:p>
          <a:p>
            <a:endParaRPr lang="fr-CA" dirty="0"/>
          </a:p>
          <a:p>
            <a:r>
              <a:rPr lang="fr-CA" dirty="0"/>
              <a:t>In 2005, the Liberal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led</a:t>
            </a:r>
            <a:r>
              <a:rPr lang="fr-CA" dirty="0"/>
              <a:t> by Paul Martin </a:t>
            </a:r>
            <a:r>
              <a:rPr lang="fr-CA" dirty="0" err="1"/>
              <a:t>had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a </a:t>
            </a:r>
            <a:r>
              <a:rPr lang="fr-CA" dirty="0" err="1"/>
              <a:t>majority</a:t>
            </a:r>
            <a:r>
              <a:rPr lang="fr-CA" dirty="0"/>
              <a:t> of </a:t>
            </a:r>
            <a:r>
              <a:rPr lang="fr-CA" dirty="0" err="1"/>
              <a:t>seats</a:t>
            </a:r>
            <a:r>
              <a:rPr lang="fr-CA" dirty="0"/>
              <a:t> in the House of Commons. </a:t>
            </a:r>
          </a:p>
          <a:p>
            <a:endParaRPr lang="fr-CA" dirty="0"/>
          </a:p>
          <a:p>
            <a:r>
              <a:rPr lang="fr-CA" dirty="0" err="1"/>
              <a:t>Besieged</a:t>
            </a:r>
            <a:r>
              <a:rPr lang="fr-CA" dirty="0"/>
              <a:t> by </a:t>
            </a:r>
            <a:r>
              <a:rPr lang="fr-CA" dirty="0" err="1"/>
              <a:t>negative</a:t>
            </a:r>
            <a:r>
              <a:rPr lang="fr-CA" dirty="0"/>
              <a:t> public opinion due to the </a:t>
            </a:r>
            <a:r>
              <a:rPr lang="fr-CA" dirty="0" err="1"/>
              <a:t>sponsorship</a:t>
            </a:r>
            <a:r>
              <a:rPr lang="fr-CA" dirty="0"/>
              <a:t> </a:t>
            </a:r>
            <a:r>
              <a:rPr lang="fr-CA" dirty="0" err="1"/>
              <a:t>scandal</a:t>
            </a:r>
            <a:r>
              <a:rPr lang="fr-CA" dirty="0"/>
              <a:t>, 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needed</a:t>
            </a:r>
            <a:r>
              <a:rPr lang="fr-CA" dirty="0"/>
              <a:t> to </a:t>
            </a:r>
            <a:r>
              <a:rPr lang="fr-CA" dirty="0" err="1"/>
              <a:t>find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</a:t>
            </a:r>
            <a:r>
              <a:rPr lang="fr-CA" dirty="0" err="1"/>
              <a:t>willing</a:t>
            </a:r>
            <a:r>
              <a:rPr lang="fr-CA" dirty="0"/>
              <a:t> to support </a:t>
            </a:r>
            <a:r>
              <a:rPr lang="fr-CA" dirty="0" err="1"/>
              <a:t>their</a:t>
            </a:r>
            <a:r>
              <a:rPr lang="fr-CA" dirty="0"/>
              <a:t> budget.</a:t>
            </a:r>
          </a:p>
          <a:p>
            <a:endParaRPr lang="fr-CA" dirty="0"/>
          </a:p>
          <a:p>
            <a:r>
              <a:rPr lang="fr-CA" dirty="0"/>
              <a:t>The NDP </a:t>
            </a:r>
            <a:r>
              <a:rPr lang="fr-CA" dirty="0" err="1"/>
              <a:t>negotiated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support in exchange for 4.6 billion in </a:t>
            </a:r>
            <a:r>
              <a:rPr lang="fr-CA" dirty="0" err="1"/>
              <a:t>spending</a:t>
            </a:r>
            <a:r>
              <a:rPr lang="fr-CA" dirty="0"/>
              <a:t> </a:t>
            </a:r>
            <a:r>
              <a:rPr lang="fr-CA" dirty="0" err="1"/>
              <a:t>towards</a:t>
            </a:r>
            <a:r>
              <a:rPr lang="fr-CA" dirty="0"/>
              <a:t> the </a:t>
            </a:r>
            <a:r>
              <a:rPr lang="fr-CA" dirty="0" err="1"/>
              <a:t>NDP’s</a:t>
            </a:r>
            <a:r>
              <a:rPr lang="fr-CA" dirty="0"/>
              <a:t> </a:t>
            </a:r>
            <a:r>
              <a:rPr lang="fr-CA" dirty="0" err="1"/>
              <a:t>priorities</a:t>
            </a:r>
            <a:r>
              <a:rPr lang="fr-CA" dirty="0"/>
              <a:t> (</a:t>
            </a:r>
            <a:r>
              <a:rPr lang="fr-CA" dirty="0" err="1"/>
              <a:t>such</a:t>
            </a:r>
            <a:r>
              <a:rPr lang="fr-CA" dirty="0"/>
              <a:t> as the </a:t>
            </a:r>
            <a:r>
              <a:rPr lang="fr-CA" dirty="0" err="1"/>
              <a:t>environment</a:t>
            </a:r>
            <a:r>
              <a:rPr lang="fr-CA" dirty="0"/>
              <a:t> and social </a:t>
            </a:r>
            <a:r>
              <a:rPr lang="fr-CA" dirty="0" err="1"/>
              <a:t>housing</a:t>
            </a:r>
            <a:r>
              <a:rPr lang="fr-CA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1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Coalition </a:t>
            </a:r>
            <a:r>
              <a:rPr lang="fr-CA" dirty="0" err="1"/>
              <a:t>governments</a:t>
            </a:r>
            <a:r>
              <a:rPr lang="fr-CA" dirty="0"/>
              <a:t> are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more stable </a:t>
            </a:r>
            <a:r>
              <a:rPr lang="fr-CA" dirty="0" err="1"/>
              <a:t>than</a:t>
            </a:r>
            <a:r>
              <a:rPr lang="fr-CA" dirty="0"/>
              <a:t> case by case arrangements. </a:t>
            </a:r>
          </a:p>
          <a:p>
            <a:endParaRPr lang="fr-CA" dirty="0"/>
          </a:p>
          <a:p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require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or more parties to enter a </a:t>
            </a:r>
            <a:r>
              <a:rPr lang="fr-CA" dirty="0" err="1"/>
              <a:t>formal</a:t>
            </a:r>
            <a:r>
              <a:rPr lang="fr-CA" dirty="0"/>
              <a:t> agreement to </a:t>
            </a:r>
            <a:r>
              <a:rPr lang="fr-CA" dirty="0" err="1"/>
              <a:t>govern</a:t>
            </a:r>
            <a:r>
              <a:rPr lang="fr-CA" dirty="0"/>
              <a:t> </a:t>
            </a:r>
            <a:r>
              <a:rPr lang="fr-CA" dirty="0" err="1"/>
              <a:t>together</a:t>
            </a:r>
            <a:r>
              <a:rPr lang="fr-CA" dirty="0"/>
              <a:t> for a set </a:t>
            </a:r>
            <a:r>
              <a:rPr lang="fr-CA" dirty="0" err="1"/>
              <a:t>period</a:t>
            </a:r>
            <a:r>
              <a:rPr lang="fr-CA" dirty="0"/>
              <a:t> of time.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case, the Cabinet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parties.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rare in Canadian </a:t>
            </a:r>
            <a:r>
              <a:rPr lang="fr-CA" dirty="0" err="1"/>
              <a:t>politics</a:t>
            </a:r>
            <a:r>
              <a:rPr lang="fr-CA" dirty="0"/>
              <a:t>, but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theoretically</a:t>
            </a:r>
            <a:r>
              <a:rPr lang="fr-CA" dirty="0"/>
              <a:t> possible. </a:t>
            </a:r>
          </a:p>
          <a:p>
            <a:pPr marL="0" indent="0">
              <a:buNone/>
            </a:pP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360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3E5-1B75-44AF-A784-6BF634B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Responsible</a:t>
            </a:r>
            <a:r>
              <a:rPr lang="fr-CA" dirty="0"/>
              <a:t> </a:t>
            </a:r>
            <a:r>
              <a:rPr lang="fr-CA" dirty="0" err="1"/>
              <a:t>government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9B19-DD15-484E-A8C5-2D3441B0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British Columbia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currently</a:t>
            </a:r>
            <a:r>
              <a:rPr lang="fr-CA" dirty="0"/>
              <a:t> run by a coalition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There are 87 </a:t>
            </a:r>
            <a:r>
              <a:rPr lang="fr-CA" dirty="0" err="1"/>
              <a:t>seats</a:t>
            </a:r>
            <a:r>
              <a:rPr lang="fr-CA" dirty="0"/>
              <a:t> in the </a:t>
            </a:r>
            <a:r>
              <a:rPr lang="fr-CA" dirty="0" err="1"/>
              <a:t>legislature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To have </a:t>
            </a:r>
            <a:r>
              <a:rPr lang="fr-CA" dirty="0" err="1"/>
              <a:t>majority</a:t>
            </a:r>
            <a:r>
              <a:rPr lang="fr-CA" dirty="0"/>
              <a:t>, a party </a:t>
            </a:r>
            <a:r>
              <a:rPr lang="fr-CA" dirty="0" err="1"/>
              <a:t>needs</a:t>
            </a:r>
            <a:r>
              <a:rPr lang="fr-CA" dirty="0"/>
              <a:t> 44 </a:t>
            </a:r>
            <a:r>
              <a:rPr lang="fr-CA" dirty="0" err="1"/>
              <a:t>seats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Liberals</a:t>
            </a:r>
            <a:r>
              <a:rPr lang="fr-CA" dirty="0"/>
              <a:t> </a:t>
            </a:r>
            <a:r>
              <a:rPr lang="fr-CA" dirty="0" err="1"/>
              <a:t>received</a:t>
            </a:r>
            <a:r>
              <a:rPr lang="fr-CA" dirty="0"/>
              <a:t> 43, NDP 41, and Greens 3 in the 2017 </a:t>
            </a:r>
            <a:r>
              <a:rPr lang="fr-CA" dirty="0" err="1"/>
              <a:t>election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NDP and Greens </a:t>
            </a:r>
            <a:r>
              <a:rPr lang="fr-CA" dirty="0" err="1"/>
              <a:t>formed</a:t>
            </a:r>
            <a:r>
              <a:rPr lang="fr-CA" dirty="0"/>
              <a:t> a coalition, </a:t>
            </a:r>
            <a:r>
              <a:rPr lang="fr-CA" dirty="0" err="1"/>
              <a:t>despite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party </a:t>
            </a: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fewer</a:t>
            </a:r>
            <a:r>
              <a:rPr lang="fr-CA" dirty="0"/>
              <a:t> </a:t>
            </a:r>
            <a:r>
              <a:rPr lang="fr-CA" dirty="0" err="1"/>
              <a:t>seats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the </a:t>
            </a:r>
            <a:r>
              <a:rPr lang="fr-CA" dirty="0" err="1"/>
              <a:t>Liberals</a:t>
            </a:r>
            <a:r>
              <a:rPr lang="fr-CA" dirty="0"/>
              <a:t> on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owns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52" y="1733232"/>
            <a:ext cx="10750296" cy="4759643"/>
          </a:xfrm>
        </p:spPr>
        <p:txBody>
          <a:bodyPr>
            <a:normAutofit fontScale="92500" lnSpcReduction="10000"/>
          </a:bodyPr>
          <a:lstStyle/>
          <a:p>
            <a:r>
              <a:rPr lang="fr-CA" sz="3200" dirty="0"/>
              <a:t>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plays</a:t>
            </a:r>
            <a:r>
              <a:rPr lang="fr-CA" sz="3200" dirty="0"/>
              <a:t> a </a:t>
            </a:r>
            <a:r>
              <a:rPr lang="fr-CA" sz="3200" dirty="0" err="1"/>
              <a:t>very</a:t>
            </a:r>
            <a:r>
              <a:rPr lang="fr-CA" sz="3200" dirty="0"/>
              <a:t> important </a:t>
            </a:r>
            <a:r>
              <a:rPr lang="fr-CA" sz="3200" dirty="0" err="1"/>
              <a:t>role</a:t>
            </a:r>
            <a:r>
              <a:rPr lang="fr-CA" sz="3200" dirty="0"/>
              <a:t> in </a:t>
            </a:r>
            <a:r>
              <a:rPr lang="fr-CA" sz="3200" dirty="0" err="1"/>
              <a:t>terms</a:t>
            </a:r>
            <a:r>
              <a:rPr lang="fr-CA" sz="3200" dirty="0"/>
              <a:t> of </a:t>
            </a:r>
            <a:r>
              <a:rPr lang="fr-CA" sz="3200" dirty="0" err="1"/>
              <a:t>government</a:t>
            </a:r>
            <a:r>
              <a:rPr lang="fr-CA" sz="3200" dirty="0"/>
              <a:t> formation. </a:t>
            </a:r>
          </a:p>
          <a:p>
            <a:r>
              <a:rPr lang="fr-CA" sz="3200" dirty="0" err="1"/>
              <a:t>After</a:t>
            </a:r>
            <a:r>
              <a:rPr lang="fr-CA" sz="3200" dirty="0"/>
              <a:t>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election</a:t>
            </a:r>
            <a:r>
              <a:rPr lang="fr-CA" sz="3200" dirty="0"/>
              <a:t>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</a:t>
            </a:r>
            <a:r>
              <a:rPr lang="fr-CA" sz="3200" dirty="0" err="1"/>
              <a:t>asks</a:t>
            </a:r>
            <a:r>
              <a:rPr lang="fr-CA" sz="3200" dirty="0"/>
              <a:t> a party leader to </a:t>
            </a:r>
            <a:r>
              <a:rPr lang="fr-CA" sz="3200" dirty="0" err="1"/>
              <a:t>form</a:t>
            </a:r>
            <a:r>
              <a:rPr lang="fr-CA" sz="3200" dirty="0"/>
              <a:t> the </a:t>
            </a:r>
            <a:r>
              <a:rPr lang="fr-CA" sz="3200" dirty="0" err="1"/>
              <a:t>government</a:t>
            </a:r>
            <a:r>
              <a:rPr lang="fr-CA" sz="3200" dirty="0"/>
              <a:t>. </a:t>
            </a:r>
          </a:p>
          <a:p>
            <a:r>
              <a:rPr lang="fr-CA" sz="3200" dirty="0"/>
              <a:t>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can </a:t>
            </a:r>
            <a:r>
              <a:rPr lang="fr-CA" sz="3200" dirty="0" err="1"/>
              <a:t>also</a:t>
            </a:r>
            <a:r>
              <a:rPr lang="fr-CA" sz="3200" dirty="0"/>
              <a:t> </a:t>
            </a:r>
            <a:r>
              <a:rPr lang="fr-CA" sz="3200" dirty="0" err="1"/>
              <a:t>prorogue</a:t>
            </a:r>
            <a:r>
              <a:rPr lang="fr-CA" sz="3200" dirty="0"/>
              <a:t> or dissolve the House </a:t>
            </a:r>
            <a:r>
              <a:rPr lang="fr-CA" sz="3200" dirty="0" err="1"/>
              <a:t>when</a:t>
            </a:r>
            <a:r>
              <a:rPr lang="fr-CA" sz="3200" dirty="0"/>
              <a:t> </a:t>
            </a:r>
            <a:r>
              <a:rPr lang="fr-CA" sz="3200" dirty="0" err="1"/>
              <a:t>requested</a:t>
            </a:r>
            <a:r>
              <a:rPr lang="fr-CA" sz="3200" dirty="0"/>
              <a:t> by the Prime </a:t>
            </a:r>
            <a:r>
              <a:rPr lang="fr-CA" sz="3200" dirty="0" err="1"/>
              <a:t>Minister</a:t>
            </a:r>
            <a:r>
              <a:rPr lang="fr-CA" sz="3200" dirty="0"/>
              <a:t>. </a:t>
            </a:r>
          </a:p>
          <a:p>
            <a:pPr lvl="1"/>
            <a:r>
              <a:rPr lang="fr-CA" sz="2800" dirty="0"/>
              <a:t>Prorogation: </a:t>
            </a:r>
            <a:r>
              <a:rPr lang="fr-CA" sz="2800" dirty="0" err="1"/>
              <a:t>Ending</a:t>
            </a:r>
            <a:r>
              <a:rPr lang="fr-CA" sz="2800" dirty="0"/>
              <a:t> the </a:t>
            </a:r>
            <a:r>
              <a:rPr lang="fr-CA" sz="2800" dirty="0" err="1"/>
              <a:t>parliamentary</a:t>
            </a:r>
            <a:r>
              <a:rPr lang="fr-CA" sz="2800" dirty="0"/>
              <a:t> session, </a:t>
            </a:r>
            <a:r>
              <a:rPr lang="fr-CA" sz="2800" dirty="0" err="1"/>
              <a:t>suspending</a:t>
            </a:r>
            <a:r>
              <a:rPr lang="fr-CA" sz="2800" dirty="0"/>
              <a:t> </a:t>
            </a:r>
            <a:r>
              <a:rPr lang="fr-CA" sz="2800" dirty="0" err="1"/>
              <a:t>Parliament</a:t>
            </a:r>
            <a:r>
              <a:rPr lang="fr-CA" sz="2800" dirty="0"/>
              <a:t> </a:t>
            </a:r>
            <a:r>
              <a:rPr lang="fr-CA" sz="2800" dirty="0" err="1"/>
              <a:t>until</a:t>
            </a:r>
            <a:r>
              <a:rPr lang="fr-CA" sz="2800" dirty="0"/>
              <a:t> the </a:t>
            </a:r>
            <a:r>
              <a:rPr lang="fr-CA" sz="2800" dirty="0" err="1"/>
              <a:t>next</a:t>
            </a:r>
            <a:r>
              <a:rPr lang="fr-CA" sz="2800" dirty="0"/>
              <a:t> one. </a:t>
            </a:r>
          </a:p>
          <a:p>
            <a:pPr lvl="1"/>
            <a:r>
              <a:rPr lang="fr-CA" sz="2800" dirty="0"/>
              <a:t>Dissolution: </a:t>
            </a:r>
            <a:r>
              <a:rPr lang="fr-CA" sz="2800" dirty="0" err="1"/>
              <a:t>Ending</a:t>
            </a:r>
            <a:r>
              <a:rPr lang="fr-CA" sz="2800" dirty="0"/>
              <a:t> the </a:t>
            </a:r>
            <a:r>
              <a:rPr lang="fr-CA" sz="2800" dirty="0" err="1"/>
              <a:t>parliamentary</a:t>
            </a:r>
            <a:r>
              <a:rPr lang="fr-CA" sz="2800" dirty="0"/>
              <a:t> session and </a:t>
            </a:r>
            <a:r>
              <a:rPr lang="fr-CA" sz="2800" dirty="0" err="1"/>
              <a:t>triggering</a:t>
            </a:r>
            <a:r>
              <a:rPr lang="fr-CA" sz="2800" dirty="0"/>
              <a:t> an </a:t>
            </a:r>
            <a:r>
              <a:rPr lang="fr-CA" sz="2800" dirty="0" err="1"/>
              <a:t>election</a:t>
            </a:r>
            <a:r>
              <a:rPr lang="fr-CA" sz="2800" dirty="0"/>
              <a:t>. </a:t>
            </a:r>
          </a:p>
          <a:p>
            <a:r>
              <a:rPr lang="fr-CA" sz="3200" dirty="0" err="1"/>
              <a:t>Theoretically</a:t>
            </a:r>
            <a:r>
              <a:rPr lang="fr-CA" sz="3200" dirty="0"/>
              <a:t>, the </a:t>
            </a:r>
            <a:r>
              <a:rPr lang="fr-CA" sz="3200" dirty="0" err="1"/>
              <a:t>governor</a:t>
            </a:r>
            <a:r>
              <a:rPr lang="fr-CA" sz="3200" dirty="0"/>
              <a:t> </a:t>
            </a:r>
            <a:r>
              <a:rPr lang="fr-CA" sz="3200" dirty="0" err="1"/>
              <a:t>general</a:t>
            </a:r>
            <a:r>
              <a:rPr lang="fr-CA" sz="3200" dirty="0"/>
              <a:t> can </a:t>
            </a:r>
            <a:r>
              <a:rPr lang="fr-CA" sz="3200" dirty="0" err="1"/>
              <a:t>seek</a:t>
            </a:r>
            <a:r>
              <a:rPr lang="fr-CA" sz="3200" dirty="0"/>
              <a:t> to replace the </a:t>
            </a:r>
            <a:r>
              <a:rPr lang="fr-CA" sz="3200" dirty="0" err="1"/>
              <a:t>government</a:t>
            </a:r>
            <a:r>
              <a:rPr lang="fr-CA" sz="3200" dirty="0"/>
              <a:t> if </a:t>
            </a:r>
            <a:r>
              <a:rPr lang="fr-CA" sz="3200" dirty="0" err="1"/>
              <a:t>it</a:t>
            </a:r>
            <a:r>
              <a:rPr lang="fr-CA" sz="3200" dirty="0"/>
              <a:t> </a:t>
            </a:r>
            <a:r>
              <a:rPr lang="fr-CA" sz="3200" dirty="0" err="1"/>
              <a:t>is</a:t>
            </a:r>
            <a:r>
              <a:rPr lang="fr-CA" sz="3200" dirty="0"/>
              <a:t> </a:t>
            </a:r>
            <a:r>
              <a:rPr lang="fr-CA" sz="3200" dirty="0" err="1"/>
              <a:t>defeated</a:t>
            </a:r>
            <a:r>
              <a:rPr lang="fr-CA" sz="3200" dirty="0"/>
              <a:t> in the House. </a:t>
            </a:r>
          </a:p>
        </p:txBody>
      </p:sp>
    </p:spTree>
    <p:extLst>
      <p:ext uri="{BB962C8B-B14F-4D97-AF65-F5344CB8AC3E}">
        <p14:creationId xmlns:p14="http://schemas.microsoft.com/office/powerpoint/2010/main" val="23122988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C377-D605-41C6-8316-86FD7066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B83C-6AD2-406E-B9C5-3257E6DE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If the </a:t>
            </a:r>
            <a:r>
              <a:rPr lang="fr-CA" dirty="0" err="1"/>
              <a:t>government</a:t>
            </a:r>
            <a:r>
              <a:rPr lang="fr-CA" dirty="0"/>
              <a:t> loses the confidence of the House,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must </a:t>
            </a:r>
            <a:r>
              <a:rPr lang="fr-CA" dirty="0" err="1"/>
              <a:t>resign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The </a:t>
            </a:r>
            <a:r>
              <a:rPr lang="fr-CA" dirty="0" err="1"/>
              <a:t>Governor</a:t>
            </a:r>
            <a:r>
              <a:rPr lang="fr-CA" dirty="0"/>
              <a:t> General can </a:t>
            </a:r>
            <a:r>
              <a:rPr lang="fr-CA" dirty="0" err="1"/>
              <a:t>then</a:t>
            </a:r>
            <a:r>
              <a:rPr lang="fr-CA" dirty="0"/>
              <a:t> do </a:t>
            </a:r>
            <a:r>
              <a:rPr lang="fr-CA" dirty="0" err="1"/>
              <a:t>either</a:t>
            </a:r>
            <a:r>
              <a:rPr lang="fr-CA" dirty="0"/>
              <a:t> of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things</a:t>
            </a:r>
            <a:r>
              <a:rPr lang="fr-CA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Call for an </a:t>
            </a:r>
            <a:r>
              <a:rPr lang="fr-CA" dirty="0" err="1"/>
              <a:t>election</a:t>
            </a:r>
            <a:r>
              <a:rPr lang="fr-CA" dirty="0"/>
              <a:t> (dissolution of </a:t>
            </a:r>
            <a:r>
              <a:rPr lang="fr-CA" dirty="0" err="1"/>
              <a:t>Parliament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Ask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leader to </a:t>
            </a:r>
            <a:r>
              <a:rPr lang="fr-CA" dirty="0" err="1"/>
              <a:t>form</a:t>
            </a:r>
            <a:r>
              <a:rPr lang="fr-CA" dirty="0"/>
              <a:t> a </a:t>
            </a:r>
            <a:r>
              <a:rPr lang="fr-CA" dirty="0" err="1"/>
              <a:t>government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endParaRPr lang="fr-CA" dirty="0"/>
          </a:p>
          <a:p>
            <a:r>
              <a:rPr lang="fr-CA" dirty="0" err="1"/>
              <a:t>Governor</a:t>
            </a:r>
            <a:r>
              <a:rPr lang="fr-CA" dirty="0"/>
              <a:t> General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usually</a:t>
            </a:r>
            <a:r>
              <a:rPr lang="fr-CA" dirty="0"/>
              <a:t> call for an </a:t>
            </a:r>
            <a:r>
              <a:rPr lang="fr-CA" dirty="0" err="1"/>
              <a:t>election</a:t>
            </a:r>
            <a:r>
              <a:rPr lang="fr-CA" dirty="0"/>
              <a:t>.</a:t>
            </a:r>
          </a:p>
          <a:p>
            <a:r>
              <a:rPr lang="fr-CA" dirty="0"/>
              <a:t>The </a:t>
            </a:r>
            <a:r>
              <a:rPr lang="fr-CA" dirty="0" err="1"/>
              <a:t>other</a:t>
            </a:r>
            <a:r>
              <a:rPr lang="fr-CA" dirty="0"/>
              <a:t> option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</a:t>
            </a:r>
            <a:r>
              <a:rPr lang="fr-CA" dirty="0" err="1"/>
              <a:t>shortly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an </a:t>
            </a:r>
            <a:r>
              <a:rPr lang="fr-CA" dirty="0" err="1"/>
              <a:t>election</a:t>
            </a:r>
            <a:r>
              <a:rPr lang="fr-CA" dirty="0"/>
              <a:t> if </a:t>
            </a:r>
            <a:r>
              <a:rPr lang="fr-CA" dirty="0" err="1"/>
              <a:t>there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credible</a:t>
            </a:r>
            <a:r>
              <a:rPr lang="fr-CA" dirty="0"/>
              <a:t> alternative (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believe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party can </a:t>
            </a:r>
            <a:r>
              <a:rPr lang="fr-CA" dirty="0" err="1"/>
              <a:t>maintain</a:t>
            </a:r>
            <a:r>
              <a:rPr lang="fr-CA" dirty="0"/>
              <a:t> the confidence of the House)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00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6BF-3E58-44BC-BC6C-0A6E493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1DD1-E850-483C-9937-46CC9BF8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0491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The Prime </a:t>
            </a:r>
            <a:r>
              <a:rPr lang="fr-CA" dirty="0" err="1"/>
              <a:t>minister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central </a:t>
            </a:r>
            <a:r>
              <a:rPr lang="fr-CA" dirty="0" err="1"/>
              <a:t>player</a:t>
            </a:r>
            <a:r>
              <a:rPr lang="fr-CA" dirty="0"/>
              <a:t> of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the </a:t>
            </a:r>
            <a:r>
              <a:rPr lang="fr-CA" dirty="0" err="1"/>
              <a:t>role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mentioned</a:t>
            </a:r>
            <a:r>
              <a:rPr lang="fr-CA" dirty="0"/>
              <a:t> in the Constitution, </a:t>
            </a:r>
            <a:r>
              <a:rPr lang="fr-CA" dirty="0" err="1"/>
              <a:t>it</a:t>
            </a:r>
            <a:r>
              <a:rPr lang="fr-CA" dirty="0"/>
              <a:t> relies on conventions, practices, and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preferences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</a:t>
            </a:r>
            <a:r>
              <a:rPr lang="fr-CA" dirty="0" err="1"/>
              <a:t>formal</a:t>
            </a:r>
            <a:r>
              <a:rPr lang="fr-CA" dirty="0"/>
              <a:t> </a:t>
            </a:r>
            <a:r>
              <a:rPr lang="fr-CA" dirty="0" err="1"/>
              <a:t>rules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Furthermore</a:t>
            </a:r>
            <a:r>
              <a:rPr lang="fr-CA" dirty="0"/>
              <a:t>, Cabinet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private</a:t>
            </a:r>
            <a:r>
              <a:rPr lang="fr-CA" dirty="0"/>
              <a:t> </a:t>
            </a:r>
            <a:r>
              <a:rPr lang="fr-CA" dirty="0" err="1"/>
              <a:t>entity</a:t>
            </a:r>
            <a:r>
              <a:rPr lang="fr-CA" dirty="0"/>
              <a:t>, </a:t>
            </a:r>
            <a:r>
              <a:rPr lang="fr-CA" dirty="0" err="1"/>
              <a:t>unlike</a:t>
            </a:r>
            <a:r>
              <a:rPr lang="fr-CA" dirty="0"/>
              <a:t> the House of Commons. This </a:t>
            </a:r>
            <a:r>
              <a:rPr lang="fr-CA" dirty="0" err="1"/>
              <a:t>makes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more </a:t>
            </a:r>
            <a:r>
              <a:rPr lang="fr-CA" dirty="0" err="1"/>
              <a:t>difficult</a:t>
            </a:r>
            <a:r>
              <a:rPr lang="fr-CA" dirty="0"/>
              <a:t> to know how </a:t>
            </a:r>
            <a:r>
              <a:rPr lang="fr-CA" dirty="0" err="1"/>
              <a:t>things</a:t>
            </a:r>
            <a:r>
              <a:rPr lang="fr-CA" dirty="0"/>
              <a:t> </a:t>
            </a:r>
            <a:r>
              <a:rPr lang="fr-CA" dirty="0" err="1"/>
              <a:t>actually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 in Cabinet. </a:t>
            </a:r>
          </a:p>
          <a:p>
            <a:endParaRPr lang="fr-CA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rely</a:t>
            </a:r>
            <a:r>
              <a:rPr lang="fr-CA" dirty="0"/>
              <a:t> on </a:t>
            </a:r>
            <a:r>
              <a:rPr lang="fr-CA" dirty="0" err="1"/>
              <a:t>testimony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political</a:t>
            </a:r>
            <a:r>
              <a:rPr lang="fr-CA" dirty="0"/>
              <a:t> </a:t>
            </a:r>
            <a:r>
              <a:rPr lang="fr-CA" dirty="0" err="1"/>
              <a:t>actors</a:t>
            </a:r>
            <a:r>
              <a:rPr lang="fr-CA" dirty="0"/>
              <a:t> to </a:t>
            </a:r>
            <a:r>
              <a:rPr lang="fr-CA" dirty="0" err="1"/>
              <a:t>learn</a:t>
            </a:r>
            <a:r>
              <a:rPr lang="fr-CA" dirty="0"/>
              <a:t> about the </a:t>
            </a:r>
            <a:r>
              <a:rPr lang="fr-CA" dirty="0" err="1"/>
              <a:t>inner</a:t>
            </a:r>
            <a:r>
              <a:rPr lang="fr-CA" dirty="0"/>
              <a:t> </a:t>
            </a:r>
            <a:r>
              <a:rPr lang="fr-CA" dirty="0" err="1"/>
              <a:t>workings</a:t>
            </a:r>
            <a:r>
              <a:rPr lang="fr-CA" dirty="0"/>
              <a:t> of Cabinet,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or </a:t>
            </a:r>
            <a:r>
              <a:rPr lang="fr-CA" dirty="0" err="1"/>
              <a:t>may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reliable. 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84757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There are </a:t>
            </a:r>
            <a:r>
              <a:rPr lang="fr-CA" sz="3600" dirty="0" err="1"/>
              <a:t>two</a:t>
            </a:r>
            <a:r>
              <a:rPr lang="fr-CA" sz="3600" dirty="0"/>
              <a:t> </a:t>
            </a:r>
            <a:r>
              <a:rPr lang="fr-CA" sz="3600" dirty="0" err="1"/>
              <a:t>ways</a:t>
            </a:r>
            <a:r>
              <a:rPr lang="fr-CA" sz="3600" dirty="0"/>
              <a:t> to </a:t>
            </a:r>
            <a:r>
              <a:rPr lang="fr-CA" sz="3600" dirty="0" err="1"/>
              <a:t>become</a:t>
            </a:r>
            <a:r>
              <a:rPr lang="fr-CA" sz="3600" dirty="0"/>
              <a:t> Prime </a:t>
            </a:r>
            <a:r>
              <a:rPr lang="fr-CA" sz="3600" dirty="0" err="1"/>
              <a:t>Minister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common</a:t>
            </a:r>
            <a:r>
              <a:rPr lang="fr-CA" sz="3600" dirty="0"/>
              <a:t> </a:t>
            </a:r>
            <a:r>
              <a:rPr lang="fr-CA" sz="3600" dirty="0" err="1"/>
              <a:t>way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through</a:t>
            </a:r>
            <a:r>
              <a:rPr lang="fr-CA" sz="3600" dirty="0"/>
              <a:t> an </a:t>
            </a:r>
            <a:r>
              <a:rPr lang="fr-CA" sz="3600" dirty="0" err="1"/>
              <a:t>election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A party leader runs </a:t>
            </a:r>
            <a:r>
              <a:rPr lang="fr-CA" sz="3600" dirty="0" err="1"/>
              <a:t>during</a:t>
            </a:r>
            <a:r>
              <a:rPr lang="fr-CA" sz="3600" dirty="0"/>
              <a:t> an </a:t>
            </a:r>
            <a:r>
              <a:rPr lang="fr-CA" sz="3600" dirty="0" err="1"/>
              <a:t>election</a:t>
            </a:r>
            <a:r>
              <a:rPr lang="fr-CA" sz="3600" dirty="0"/>
              <a:t>, </a:t>
            </a:r>
            <a:r>
              <a:rPr lang="fr-CA" sz="3600" dirty="0" err="1"/>
              <a:t>wins</a:t>
            </a:r>
            <a:r>
              <a:rPr lang="fr-CA" sz="3600" dirty="0"/>
              <a:t> the </a:t>
            </a:r>
            <a:r>
              <a:rPr lang="fr-CA" sz="3600" dirty="0" err="1"/>
              <a:t>most</a:t>
            </a:r>
            <a:r>
              <a:rPr lang="fr-CA" sz="3600" dirty="0"/>
              <a:t> </a:t>
            </a:r>
            <a:r>
              <a:rPr lang="fr-CA" sz="3600" dirty="0" err="1"/>
              <a:t>seats</a:t>
            </a:r>
            <a:r>
              <a:rPr lang="fr-CA" sz="3600" dirty="0"/>
              <a:t> in the House of Commons, and </a:t>
            </a:r>
            <a:r>
              <a:rPr lang="fr-CA" sz="3600" dirty="0" err="1"/>
              <a:t>becomes</a:t>
            </a:r>
            <a:r>
              <a:rPr lang="fr-CA" sz="3600" dirty="0"/>
              <a:t> Prime </a:t>
            </a:r>
            <a:r>
              <a:rPr lang="fr-CA" sz="3600" dirty="0" err="1"/>
              <a:t>Minister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2490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3600" dirty="0"/>
              <a:t>The second </a:t>
            </a:r>
            <a:r>
              <a:rPr lang="fr-CA" sz="3600" dirty="0" err="1"/>
              <a:t>path</a:t>
            </a:r>
            <a:r>
              <a:rPr lang="fr-CA" sz="3600" dirty="0"/>
              <a:t> to Prime </a:t>
            </a:r>
            <a:r>
              <a:rPr lang="fr-CA" sz="3600" dirty="0" err="1"/>
              <a:t>ministership</a:t>
            </a:r>
            <a:r>
              <a:rPr lang="fr-CA" sz="3600" dirty="0"/>
              <a:t> </a:t>
            </a:r>
            <a:r>
              <a:rPr lang="fr-CA" sz="3600" dirty="0" err="1"/>
              <a:t>is</a:t>
            </a:r>
            <a:r>
              <a:rPr lang="fr-CA" sz="3600" dirty="0"/>
              <a:t> succession</a:t>
            </a:r>
          </a:p>
          <a:p>
            <a:endParaRPr lang="fr-CA" sz="3600" dirty="0"/>
          </a:p>
          <a:p>
            <a:r>
              <a:rPr lang="fr-CA" sz="3600" dirty="0"/>
              <a:t>If a Prime </a:t>
            </a:r>
            <a:r>
              <a:rPr lang="fr-CA" sz="3600" dirty="0" err="1"/>
              <a:t>minister</a:t>
            </a:r>
            <a:r>
              <a:rPr lang="fr-CA" sz="3600" dirty="0"/>
              <a:t> </a:t>
            </a:r>
            <a:r>
              <a:rPr lang="fr-CA" sz="3600" dirty="0" err="1"/>
              <a:t>resigns</a:t>
            </a:r>
            <a:r>
              <a:rPr lang="fr-CA" sz="3600" dirty="0"/>
              <a:t> or dies </a:t>
            </a:r>
            <a:r>
              <a:rPr lang="fr-CA" sz="3600" dirty="0" err="1"/>
              <a:t>while</a:t>
            </a:r>
            <a:r>
              <a:rPr lang="fr-CA" sz="3600" dirty="0"/>
              <a:t> in </a:t>
            </a:r>
            <a:r>
              <a:rPr lang="fr-CA" sz="3600" dirty="0" err="1"/>
              <a:t>exercise</a:t>
            </a:r>
            <a:r>
              <a:rPr lang="fr-CA" sz="3600" dirty="0"/>
              <a:t>, </a:t>
            </a:r>
            <a:r>
              <a:rPr lang="fr-CA" sz="3600" dirty="0" err="1"/>
              <a:t>somebody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</a:t>
            </a:r>
            <a:r>
              <a:rPr lang="fr-CA" sz="3600" dirty="0" err="1"/>
              <a:t>called</a:t>
            </a:r>
            <a:r>
              <a:rPr lang="fr-CA" sz="3600" dirty="0"/>
              <a:t> </a:t>
            </a:r>
            <a:r>
              <a:rPr lang="fr-CA" sz="3600" dirty="0" err="1"/>
              <a:t>upon</a:t>
            </a:r>
            <a:r>
              <a:rPr lang="fr-CA" sz="3600" dirty="0"/>
              <a:t> to </a:t>
            </a:r>
            <a:r>
              <a:rPr lang="fr-CA" sz="3600" dirty="0" err="1"/>
              <a:t>take</a:t>
            </a:r>
            <a:r>
              <a:rPr lang="fr-CA" sz="3600" dirty="0"/>
              <a:t> </a:t>
            </a:r>
            <a:r>
              <a:rPr lang="fr-CA" sz="3600" dirty="0" err="1"/>
              <a:t>their</a:t>
            </a:r>
            <a:r>
              <a:rPr lang="fr-CA" sz="3600" dirty="0"/>
              <a:t> place.</a:t>
            </a:r>
            <a:endParaRPr lang="en-US" sz="3600" dirty="0"/>
          </a:p>
          <a:p>
            <a:endParaRPr lang="fr-CA" sz="3600" dirty="0"/>
          </a:p>
          <a:p>
            <a:r>
              <a:rPr lang="fr-CA" sz="3600" dirty="0" err="1"/>
              <a:t>Since</a:t>
            </a:r>
            <a:r>
              <a:rPr lang="fr-CA" sz="3600" dirty="0"/>
              <a:t> 1945, five Prime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were</a:t>
            </a:r>
            <a:r>
              <a:rPr lang="fr-CA" sz="3600" dirty="0"/>
              <a:t> </a:t>
            </a:r>
            <a:r>
              <a:rPr lang="fr-CA" sz="3600" dirty="0" err="1"/>
              <a:t>selected</a:t>
            </a:r>
            <a:r>
              <a:rPr lang="fr-CA" sz="3600" dirty="0"/>
              <a:t> </a:t>
            </a:r>
            <a:r>
              <a:rPr lang="fr-CA" sz="3600" dirty="0" err="1"/>
              <a:t>this</a:t>
            </a:r>
            <a:r>
              <a:rPr lang="fr-CA" sz="3600" dirty="0"/>
              <a:t> </a:t>
            </a:r>
            <a:r>
              <a:rPr lang="fr-CA" sz="3600" dirty="0" err="1"/>
              <a:t>way</a:t>
            </a:r>
            <a:r>
              <a:rPr lang="fr-CA" sz="3600" dirty="0"/>
              <a:t>: Louis St-Laurent, Pierre Trudeau, John Turner, Kim Campbell, and Paul Martin. </a:t>
            </a:r>
          </a:p>
        </p:txBody>
      </p:sp>
    </p:spTree>
    <p:extLst>
      <p:ext uri="{BB962C8B-B14F-4D97-AF65-F5344CB8AC3E}">
        <p14:creationId xmlns:p14="http://schemas.microsoft.com/office/powerpoint/2010/main" val="10971265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Legally</a:t>
            </a:r>
            <a:r>
              <a:rPr lang="fr-CA" dirty="0"/>
              <a:t> </a:t>
            </a:r>
            <a:r>
              <a:rPr lang="fr-CA" dirty="0" err="1"/>
              <a:t>speaking</a:t>
            </a:r>
            <a:r>
              <a:rPr lang="fr-CA" dirty="0"/>
              <a:t>,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perfectly</a:t>
            </a:r>
            <a:r>
              <a:rPr lang="fr-CA" dirty="0"/>
              <a:t> acceptable.</a:t>
            </a:r>
          </a:p>
          <a:p>
            <a:endParaRPr lang="fr-CA" dirty="0"/>
          </a:p>
          <a:p>
            <a:r>
              <a:rPr lang="fr-CA" dirty="0"/>
              <a:t>Even </a:t>
            </a:r>
            <a:r>
              <a:rPr lang="fr-CA" dirty="0" err="1"/>
              <a:t>though</a:t>
            </a:r>
            <a:r>
              <a:rPr lang="fr-CA" dirty="0"/>
              <a:t> the new PM </a:t>
            </a:r>
            <a:r>
              <a:rPr lang="fr-CA" dirty="0" err="1"/>
              <a:t>was</a:t>
            </a:r>
            <a:r>
              <a:rPr lang="fr-CA" dirty="0"/>
              <a:t> not </a:t>
            </a:r>
            <a:r>
              <a:rPr lang="fr-CA" dirty="0" err="1"/>
              <a:t>voted</a:t>
            </a:r>
            <a:r>
              <a:rPr lang="fr-CA" dirty="0"/>
              <a:t> in </a:t>
            </a:r>
            <a:r>
              <a:rPr lang="fr-CA" dirty="0" err="1"/>
              <a:t>during</a:t>
            </a:r>
            <a:r>
              <a:rPr lang="fr-CA" dirty="0"/>
              <a:t> an </a:t>
            </a:r>
            <a:r>
              <a:rPr lang="fr-CA" dirty="0" err="1"/>
              <a:t>election</a:t>
            </a:r>
            <a:r>
              <a:rPr lang="fr-CA" dirty="0"/>
              <a:t>,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legitimate</a:t>
            </a:r>
            <a:r>
              <a:rPr lang="fr-CA" dirty="0"/>
              <a:t>. 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 err="1"/>
              <a:t>Remember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Canadians</a:t>
            </a:r>
            <a:r>
              <a:rPr lang="fr-CA" dirty="0"/>
              <a:t> </a:t>
            </a:r>
            <a:r>
              <a:rPr lang="fr-CA" dirty="0" err="1"/>
              <a:t>elect</a:t>
            </a:r>
            <a:r>
              <a:rPr lang="fr-CA" dirty="0"/>
              <a:t> </a:t>
            </a:r>
            <a:r>
              <a:rPr lang="fr-CA" dirty="0" err="1"/>
              <a:t>parliamentarians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a </a:t>
            </a:r>
            <a:r>
              <a:rPr lang="fr-CA" dirty="0" err="1"/>
              <a:t>government</a:t>
            </a:r>
            <a:r>
              <a:rPr lang="fr-CA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Canadians</a:t>
            </a:r>
            <a:r>
              <a:rPr lang="fr-CA" dirty="0"/>
              <a:t> do not </a:t>
            </a:r>
            <a:r>
              <a:rPr lang="fr-CA" dirty="0" err="1"/>
              <a:t>choose</a:t>
            </a:r>
            <a:r>
              <a:rPr lang="fr-CA" dirty="0"/>
              <a:t> a PM or </a:t>
            </a:r>
            <a:r>
              <a:rPr lang="fr-CA" dirty="0" err="1"/>
              <a:t>government</a:t>
            </a:r>
            <a:r>
              <a:rPr lang="fr-CA" dirty="0"/>
              <a:t>.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choose</a:t>
            </a:r>
            <a:r>
              <a:rPr lang="fr-CA" dirty="0"/>
              <a:t> </a:t>
            </a:r>
            <a:r>
              <a:rPr lang="fr-CA" dirty="0" err="1"/>
              <a:t>MPs</a:t>
            </a:r>
            <a:r>
              <a:rPr lang="fr-C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49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3600" dirty="0"/>
              <a:t>The Prime </a:t>
            </a:r>
            <a:r>
              <a:rPr lang="fr-CA" sz="3600" dirty="0" err="1"/>
              <a:t>minister</a:t>
            </a:r>
            <a:r>
              <a:rPr lang="fr-CA" sz="3600" dirty="0"/>
              <a:t> has the power to appoint the </a:t>
            </a:r>
            <a:r>
              <a:rPr lang="fr-CA" sz="3600" dirty="0" err="1"/>
              <a:t>other</a:t>
            </a:r>
            <a:r>
              <a:rPr lang="fr-CA" sz="3600" dirty="0"/>
              <a:t> </a:t>
            </a:r>
            <a:r>
              <a:rPr lang="fr-CA" sz="3600" dirty="0" err="1"/>
              <a:t>members</a:t>
            </a:r>
            <a:r>
              <a:rPr lang="fr-CA" sz="3600" dirty="0"/>
              <a:t> of the Cabinet.</a:t>
            </a:r>
          </a:p>
          <a:p>
            <a:endParaRPr lang="fr-CA" sz="3600" dirty="0"/>
          </a:p>
          <a:p>
            <a:r>
              <a:rPr lang="fr-CA" sz="3600" dirty="0"/>
              <a:t>The PM </a:t>
            </a:r>
            <a:r>
              <a:rPr lang="fr-CA" sz="3600" dirty="0" err="1"/>
              <a:t>also</a:t>
            </a:r>
            <a:r>
              <a:rPr lang="fr-CA" sz="3600" dirty="0"/>
              <a:t> has the power to </a:t>
            </a:r>
            <a:r>
              <a:rPr lang="fr-CA" sz="3600" dirty="0" err="1"/>
              <a:t>fire</a:t>
            </a:r>
            <a:r>
              <a:rPr lang="fr-CA" sz="3600" dirty="0"/>
              <a:t> </a:t>
            </a:r>
            <a:r>
              <a:rPr lang="fr-CA" sz="3600" dirty="0" err="1"/>
              <a:t>them</a:t>
            </a:r>
            <a:r>
              <a:rPr lang="fr-CA" sz="3600" dirty="0"/>
              <a:t> at </a:t>
            </a:r>
            <a:r>
              <a:rPr lang="fr-CA" sz="3600" dirty="0" err="1"/>
              <a:t>will</a:t>
            </a:r>
            <a:r>
              <a:rPr lang="fr-CA" sz="3600" dirty="0"/>
              <a:t>, </a:t>
            </a:r>
            <a:r>
              <a:rPr lang="fr-CA" sz="3600" dirty="0" err="1"/>
              <a:t>which</a:t>
            </a:r>
            <a:r>
              <a:rPr lang="fr-CA" sz="3600" dirty="0"/>
              <a:t> </a:t>
            </a:r>
            <a:r>
              <a:rPr lang="fr-CA" sz="3600" dirty="0" err="1"/>
              <a:t>gives</a:t>
            </a:r>
            <a:r>
              <a:rPr lang="fr-CA" sz="3600" dirty="0"/>
              <a:t> the PM a lot of power over the </a:t>
            </a:r>
            <a:r>
              <a:rPr lang="fr-CA" sz="3600" dirty="0" err="1"/>
              <a:t>ministers</a:t>
            </a:r>
            <a:r>
              <a:rPr lang="fr-CA" sz="3600" dirty="0"/>
              <a:t> in office. </a:t>
            </a:r>
          </a:p>
          <a:p>
            <a:endParaRPr lang="fr-CA" sz="3600" dirty="0"/>
          </a:p>
          <a:p>
            <a:r>
              <a:rPr lang="fr-CA" sz="3600" dirty="0"/>
              <a:t>The PM can </a:t>
            </a:r>
            <a:r>
              <a:rPr lang="fr-CA" sz="3600" dirty="0" err="1"/>
              <a:t>also</a:t>
            </a:r>
            <a:r>
              <a:rPr lang="fr-CA" sz="3600" dirty="0"/>
              <a:t> </a:t>
            </a:r>
            <a:r>
              <a:rPr lang="fr-CA" sz="3600" dirty="0" err="1"/>
              <a:t>decide</a:t>
            </a:r>
            <a:r>
              <a:rPr lang="fr-CA" sz="3600" dirty="0"/>
              <a:t> on the structure of Cabinet and how </a:t>
            </a:r>
            <a:r>
              <a:rPr lang="fr-CA" sz="3600" dirty="0" err="1"/>
              <a:t>it</a:t>
            </a:r>
            <a:r>
              <a:rPr lang="fr-CA" sz="3600" dirty="0"/>
              <a:t> </a:t>
            </a:r>
            <a:r>
              <a:rPr lang="fr-CA" sz="3600" dirty="0" err="1"/>
              <a:t>will</a:t>
            </a:r>
            <a:r>
              <a:rPr lang="fr-CA" sz="3600" dirty="0"/>
              <a:t> </a:t>
            </a:r>
            <a:r>
              <a:rPr lang="fr-CA" sz="3600" dirty="0" err="1"/>
              <a:t>be</a:t>
            </a:r>
            <a:r>
              <a:rPr lang="fr-CA" sz="3600" dirty="0"/>
              <a:t> run. </a:t>
            </a:r>
          </a:p>
          <a:p>
            <a:endParaRPr lang="fr-CA" sz="3600" dirty="0"/>
          </a:p>
          <a:p>
            <a:r>
              <a:rPr lang="fr-CA" sz="3600" dirty="0"/>
              <a:t>The Cabinet </a:t>
            </a:r>
            <a:r>
              <a:rPr lang="fr-CA" sz="3600" dirty="0" err="1"/>
              <a:t>does</a:t>
            </a:r>
            <a:r>
              <a:rPr lang="fr-CA" sz="3600" dirty="0"/>
              <a:t> not have a </a:t>
            </a:r>
            <a:r>
              <a:rPr lang="fr-CA" sz="3600" dirty="0" err="1"/>
              <a:t>fixed</a:t>
            </a:r>
            <a:r>
              <a:rPr lang="fr-CA" sz="3600" dirty="0"/>
              <a:t> structure. The PM can </a:t>
            </a:r>
            <a:r>
              <a:rPr lang="fr-CA" sz="3600" dirty="0" err="1"/>
              <a:t>thus</a:t>
            </a:r>
            <a:r>
              <a:rPr lang="fr-CA" sz="3600" dirty="0"/>
              <a:t> </a:t>
            </a:r>
            <a:r>
              <a:rPr lang="fr-CA" sz="3600" dirty="0" err="1"/>
              <a:t>create</a:t>
            </a:r>
            <a:r>
              <a:rPr lang="fr-CA" sz="3600" dirty="0"/>
              <a:t> new </a:t>
            </a:r>
            <a:r>
              <a:rPr lang="fr-CA" sz="3600" dirty="0" err="1"/>
              <a:t>departments</a:t>
            </a:r>
            <a:r>
              <a:rPr lang="fr-CA" sz="3600" dirty="0"/>
              <a:t> if </a:t>
            </a:r>
            <a:r>
              <a:rPr lang="fr-CA" sz="3600" dirty="0" err="1"/>
              <a:t>so</a:t>
            </a:r>
            <a:r>
              <a:rPr lang="fr-CA" sz="3600" dirty="0"/>
              <a:t> </a:t>
            </a:r>
            <a:r>
              <a:rPr lang="fr-CA" sz="3600" dirty="0" err="1"/>
              <a:t>desired</a:t>
            </a:r>
            <a:r>
              <a:rPr lang="fr-CA" sz="3600" dirty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3718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The Prime </a:t>
            </a:r>
            <a:r>
              <a:rPr lang="fr-CA" sz="3600" dirty="0" err="1"/>
              <a:t>minister</a:t>
            </a:r>
            <a:r>
              <a:rPr lang="fr-CA" sz="3600" dirty="0"/>
              <a:t> has full latitude to select the </a:t>
            </a:r>
            <a:r>
              <a:rPr lang="fr-CA" sz="3600" dirty="0" err="1"/>
              <a:t>ministers</a:t>
            </a:r>
            <a:r>
              <a:rPr lang="fr-CA" sz="3600" dirty="0"/>
              <a:t> in </a:t>
            </a:r>
            <a:r>
              <a:rPr lang="fr-CA" sz="3600" dirty="0" err="1"/>
              <a:t>theory</a:t>
            </a:r>
            <a:r>
              <a:rPr lang="fr-CA" sz="3600" dirty="0"/>
              <a:t>.</a:t>
            </a:r>
          </a:p>
          <a:p>
            <a:endParaRPr lang="fr-CA" sz="3600" dirty="0"/>
          </a:p>
          <a:p>
            <a:r>
              <a:rPr lang="fr-CA" sz="3600" dirty="0"/>
              <a:t>In practice, the options are </a:t>
            </a:r>
            <a:r>
              <a:rPr lang="fr-CA" sz="3600" dirty="0" err="1"/>
              <a:t>limited</a:t>
            </a:r>
            <a:r>
              <a:rPr lang="fr-CA" sz="3600" dirty="0"/>
              <a:t>. </a:t>
            </a:r>
          </a:p>
          <a:p>
            <a:endParaRPr lang="fr-CA" sz="3600" dirty="0"/>
          </a:p>
          <a:p>
            <a:r>
              <a:rPr lang="fr-CA" sz="3600" dirty="0" err="1"/>
              <a:t>Because</a:t>
            </a:r>
            <a:r>
              <a:rPr lang="fr-CA" sz="3600" dirty="0"/>
              <a:t> of </a:t>
            </a:r>
            <a:r>
              <a:rPr lang="fr-CA" sz="3600" dirty="0" err="1"/>
              <a:t>responsible</a:t>
            </a:r>
            <a:r>
              <a:rPr lang="fr-CA" sz="3600" dirty="0"/>
              <a:t> </a:t>
            </a:r>
            <a:r>
              <a:rPr lang="fr-CA" sz="3600" dirty="0" err="1"/>
              <a:t>government</a:t>
            </a:r>
            <a:r>
              <a:rPr lang="fr-CA" sz="3600" dirty="0"/>
              <a:t>, the PM </a:t>
            </a:r>
            <a:r>
              <a:rPr lang="fr-CA" sz="3600" dirty="0" err="1"/>
              <a:t>is</a:t>
            </a:r>
            <a:r>
              <a:rPr lang="fr-CA" sz="3600" dirty="0"/>
              <a:t> </a:t>
            </a:r>
            <a:r>
              <a:rPr lang="fr-CA" sz="3600" dirty="0" err="1"/>
              <a:t>expected</a:t>
            </a:r>
            <a:r>
              <a:rPr lang="fr-CA" sz="3600" dirty="0"/>
              <a:t> to select </a:t>
            </a:r>
            <a:r>
              <a:rPr lang="fr-CA" sz="3600" dirty="0" err="1"/>
              <a:t>ministers</a:t>
            </a:r>
            <a:r>
              <a:rPr lang="fr-CA" sz="3600" dirty="0"/>
              <a:t> </a:t>
            </a:r>
            <a:r>
              <a:rPr lang="fr-CA" sz="3600" dirty="0" err="1"/>
              <a:t>from</a:t>
            </a:r>
            <a:r>
              <a:rPr lang="fr-CA" sz="3600" dirty="0"/>
              <a:t> the </a:t>
            </a:r>
            <a:r>
              <a:rPr lang="fr-CA" sz="3600" dirty="0" err="1"/>
              <a:t>MPs</a:t>
            </a:r>
            <a:r>
              <a:rPr lang="fr-CA" sz="3600" dirty="0"/>
              <a:t>. </a:t>
            </a:r>
          </a:p>
          <a:p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773380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81E-0352-4B79-9B60-8150C706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53CC-CAAF-4324-8ECE-70918CDD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3200" dirty="0" err="1"/>
              <a:t>Otherwise</a:t>
            </a:r>
            <a:r>
              <a:rPr lang="fr-CA" sz="3200" dirty="0"/>
              <a:t>, the </a:t>
            </a:r>
            <a:r>
              <a:rPr lang="fr-CA" sz="3200" dirty="0" err="1"/>
              <a:t>MPs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unable</a:t>
            </a:r>
            <a:r>
              <a:rPr lang="fr-CA" sz="3200" dirty="0"/>
              <a:t> to question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during</a:t>
            </a:r>
            <a:r>
              <a:rPr lang="fr-CA" sz="3200" dirty="0"/>
              <a:t> Question </a:t>
            </a:r>
            <a:r>
              <a:rPr lang="fr-CA" sz="3200" dirty="0" err="1"/>
              <a:t>Period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Having</a:t>
            </a:r>
            <a:r>
              <a:rPr lang="fr-CA" sz="3200" dirty="0"/>
              <a:t>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</a:t>
            </a:r>
            <a:r>
              <a:rPr lang="fr-CA" sz="3200" dirty="0" err="1"/>
              <a:t>sit</a:t>
            </a:r>
            <a:r>
              <a:rPr lang="fr-CA" sz="3200" dirty="0"/>
              <a:t> in the House of Commons </a:t>
            </a:r>
            <a:r>
              <a:rPr lang="fr-CA" sz="3200" dirty="0" err="1"/>
              <a:t>is</a:t>
            </a:r>
            <a:r>
              <a:rPr lang="fr-CA" sz="3200" dirty="0"/>
              <a:t> a good </a:t>
            </a:r>
            <a:r>
              <a:rPr lang="fr-CA" sz="3200" dirty="0" err="1"/>
              <a:t>way</a:t>
            </a:r>
            <a:r>
              <a:rPr lang="fr-CA" sz="3200" dirty="0"/>
              <a:t> for the PM to have allies in the House of Commons. </a:t>
            </a:r>
          </a:p>
          <a:p>
            <a:endParaRPr lang="fr-CA" sz="3200" dirty="0"/>
          </a:p>
          <a:p>
            <a:r>
              <a:rPr lang="fr-CA" sz="3200" dirty="0"/>
              <a:t>It </a:t>
            </a:r>
            <a:r>
              <a:rPr lang="fr-CA" sz="3200" dirty="0" err="1"/>
              <a:t>helps</a:t>
            </a:r>
            <a:r>
              <a:rPr lang="fr-CA" sz="3200" dirty="0"/>
              <a:t> </a:t>
            </a:r>
            <a:r>
              <a:rPr lang="fr-CA" sz="3200" dirty="0" err="1"/>
              <a:t>defend</a:t>
            </a:r>
            <a:r>
              <a:rPr lang="fr-CA" sz="3200" dirty="0"/>
              <a:t> a </a:t>
            </a:r>
            <a:r>
              <a:rPr lang="fr-CA" sz="3200" dirty="0" err="1"/>
              <a:t>common</a:t>
            </a:r>
            <a:r>
              <a:rPr lang="fr-CA" sz="3200" dirty="0"/>
              <a:t> agenda and </a:t>
            </a:r>
            <a:r>
              <a:rPr lang="fr-CA" sz="3200" dirty="0" err="1"/>
              <a:t>act</a:t>
            </a:r>
            <a:r>
              <a:rPr lang="fr-CA" sz="3200" dirty="0"/>
              <a:t> as a team </a:t>
            </a:r>
            <a:r>
              <a:rPr lang="fr-CA" sz="3200" dirty="0" err="1"/>
              <a:t>during</a:t>
            </a:r>
            <a:r>
              <a:rPr lang="fr-CA" sz="3200" dirty="0"/>
              <a:t> Question </a:t>
            </a:r>
            <a:r>
              <a:rPr lang="fr-CA" sz="3200" dirty="0" err="1"/>
              <a:t>Period</a:t>
            </a:r>
            <a:r>
              <a:rPr lang="fr-CA" sz="3200" dirty="0"/>
              <a:t>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05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rule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informal</a:t>
            </a:r>
            <a:r>
              <a:rPr lang="fr-CA" dirty="0"/>
              <a:t>, and </a:t>
            </a:r>
            <a:r>
              <a:rPr lang="fr-CA" dirty="0" err="1"/>
              <a:t>there</a:t>
            </a:r>
            <a:r>
              <a:rPr lang="fr-CA" dirty="0"/>
              <a:t> are </a:t>
            </a:r>
            <a:r>
              <a:rPr lang="fr-CA" dirty="0" err="1"/>
              <a:t>some</a:t>
            </a:r>
            <a:r>
              <a:rPr lang="fr-CA" dirty="0"/>
              <a:t> exceptions.</a:t>
            </a:r>
          </a:p>
          <a:p>
            <a:endParaRPr lang="fr-CA" dirty="0"/>
          </a:p>
          <a:p>
            <a:r>
              <a:rPr lang="fr-CA" dirty="0"/>
              <a:t>If a </a:t>
            </a:r>
            <a:r>
              <a:rPr lang="fr-CA" dirty="0" err="1"/>
              <a:t>governing</a:t>
            </a:r>
            <a:r>
              <a:rPr lang="fr-CA" dirty="0"/>
              <a:t> party leader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elected</a:t>
            </a:r>
            <a:r>
              <a:rPr lang="fr-CA" dirty="0"/>
              <a:t> as an MP, </a:t>
            </a:r>
            <a:r>
              <a:rPr lang="fr-CA" dirty="0" err="1"/>
              <a:t>they</a:t>
            </a:r>
            <a:r>
              <a:rPr lang="fr-CA" dirty="0"/>
              <a:t> can </a:t>
            </a:r>
            <a:r>
              <a:rPr lang="fr-CA" dirty="0" err="1"/>
              <a:t>still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PM.  </a:t>
            </a:r>
          </a:p>
          <a:p>
            <a:endParaRPr lang="fr-CA" dirty="0"/>
          </a:p>
          <a:p>
            <a:r>
              <a:rPr lang="fr-CA" dirty="0" err="1"/>
              <a:t>Every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name</a:t>
            </a:r>
            <a:r>
              <a:rPr lang="fr-CA" dirty="0"/>
              <a:t> </a:t>
            </a:r>
            <a:r>
              <a:rPr lang="fr-CA" dirty="0" err="1"/>
              <a:t>someone</a:t>
            </a:r>
            <a:r>
              <a:rPr lang="fr-CA" dirty="0"/>
              <a:t> to </a:t>
            </a:r>
            <a:r>
              <a:rPr lang="fr-CA" dirty="0" err="1"/>
              <a:t>represent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in the </a:t>
            </a:r>
            <a:r>
              <a:rPr lang="fr-CA" dirty="0" err="1"/>
              <a:t>Senate</a:t>
            </a:r>
            <a:r>
              <a:rPr lang="fr-CA" dirty="0"/>
              <a:t>,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usually</a:t>
            </a:r>
            <a:r>
              <a:rPr lang="fr-CA" dirty="0"/>
              <a:t> a Senator </a:t>
            </a:r>
            <a:r>
              <a:rPr lang="fr-CA" dirty="0" err="1"/>
              <a:t>rather</a:t>
            </a:r>
            <a:r>
              <a:rPr lang="fr-CA" dirty="0"/>
              <a:t> </a:t>
            </a:r>
            <a:r>
              <a:rPr lang="fr-CA" dirty="0" err="1"/>
              <a:t>than</a:t>
            </a:r>
            <a:r>
              <a:rPr lang="fr-CA" dirty="0"/>
              <a:t> an MP.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292-49BD-4273-8DA6-82C8321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Crown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EFD-B30F-4D3E-AABC-1FCDA00C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35432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other</a:t>
            </a:r>
            <a:r>
              <a:rPr lang="fr-CA" dirty="0"/>
              <a:t> cases, </a:t>
            </a:r>
            <a:r>
              <a:rPr lang="fr-CA" dirty="0" err="1"/>
              <a:t>individuals</a:t>
            </a:r>
            <a:r>
              <a:rPr lang="fr-CA" dirty="0"/>
              <a:t> have been </a:t>
            </a:r>
            <a:r>
              <a:rPr lang="fr-CA" dirty="0" err="1"/>
              <a:t>named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their</a:t>
            </a:r>
            <a:r>
              <a:rPr lang="fr-CA" dirty="0"/>
              <a:t> expertise or a pressing </a:t>
            </a:r>
            <a:r>
              <a:rPr lang="fr-CA" dirty="0" err="1"/>
              <a:t>need</a:t>
            </a:r>
            <a:r>
              <a:rPr lang="fr-CA" dirty="0"/>
              <a:t> for </a:t>
            </a:r>
            <a:r>
              <a:rPr lang="fr-CA" dirty="0" err="1"/>
              <a:t>their</a:t>
            </a:r>
            <a:r>
              <a:rPr lang="fr-CA" dirty="0"/>
              <a:t> services. </a:t>
            </a:r>
          </a:p>
          <a:p>
            <a:r>
              <a:rPr lang="fr-CA" dirty="0"/>
              <a:t>Lucien Bouchard (1988)</a:t>
            </a:r>
          </a:p>
          <a:p>
            <a:r>
              <a:rPr lang="fr-CA" dirty="0"/>
              <a:t>Stéphane Dion (1996)</a:t>
            </a:r>
          </a:p>
          <a:p>
            <a:r>
              <a:rPr lang="fr-CA" dirty="0"/>
              <a:t>Pierre </a:t>
            </a:r>
            <a:r>
              <a:rPr lang="fr-CA" dirty="0" err="1"/>
              <a:t>Pettigrew</a:t>
            </a:r>
            <a:r>
              <a:rPr lang="fr-CA" dirty="0"/>
              <a:t> (1996)</a:t>
            </a:r>
          </a:p>
          <a:p>
            <a:r>
              <a:rPr lang="fr-CA" dirty="0"/>
              <a:t>Michael Fortier (2006)</a:t>
            </a:r>
          </a:p>
          <a:p>
            <a:r>
              <a:rPr lang="fr-CA" dirty="0"/>
              <a:t>In </a:t>
            </a:r>
            <a:r>
              <a:rPr lang="fr-CA" dirty="0" err="1"/>
              <a:t>each</a:t>
            </a:r>
            <a:r>
              <a:rPr lang="fr-CA" dirty="0"/>
              <a:t> of </a:t>
            </a:r>
            <a:r>
              <a:rPr lang="fr-CA" dirty="0" err="1"/>
              <a:t>these</a:t>
            </a:r>
            <a:r>
              <a:rPr lang="fr-CA" dirty="0"/>
              <a:t> cases,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were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seek</a:t>
            </a:r>
            <a:r>
              <a:rPr lang="fr-CA" dirty="0"/>
              <a:t> </a:t>
            </a:r>
            <a:r>
              <a:rPr lang="fr-CA" dirty="0" err="1"/>
              <a:t>proper</a:t>
            </a:r>
            <a:r>
              <a:rPr lang="fr-CA" dirty="0"/>
              <a:t> </a:t>
            </a:r>
            <a:r>
              <a:rPr lang="fr-CA" dirty="0" err="1"/>
              <a:t>election</a:t>
            </a:r>
            <a:r>
              <a:rPr lang="fr-CA" dirty="0"/>
              <a:t> at the </a:t>
            </a:r>
            <a:r>
              <a:rPr lang="fr-CA" dirty="0" err="1"/>
              <a:t>earliest</a:t>
            </a:r>
            <a:r>
              <a:rPr lang="fr-CA" dirty="0"/>
              <a:t> </a:t>
            </a:r>
            <a:r>
              <a:rPr lang="fr-CA" dirty="0" err="1"/>
              <a:t>opportunity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268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This can </a:t>
            </a:r>
            <a:r>
              <a:rPr lang="fr-CA" dirty="0" err="1"/>
              <a:t>seriously</a:t>
            </a:r>
            <a:r>
              <a:rPr lang="fr-CA" dirty="0"/>
              <a:t> </a:t>
            </a:r>
            <a:r>
              <a:rPr lang="fr-CA" dirty="0" err="1"/>
              <a:t>restrict</a:t>
            </a:r>
            <a:r>
              <a:rPr lang="fr-CA" dirty="0"/>
              <a:t> the options of a Prime </a:t>
            </a:r>
            <a:r>
              <a:rPr lang="fr-CA" dirty="0" err="1"/>
              <a:t>minister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How </a:t>
            </a:r>
            <a:r>
              <a:rPr lang="fr-CA" dirty="0" err="1"/>
              <a:t>many</a:t>
            </a:r>
            <a:r>
              <a:rPr lang="fr-CA" dirty="0"/>
              <a:t> people have the </a:t>
            </a:r>
            <a:r>
              <a:rPr lang="fr-CA" dirty="0" err="1"/>
              <a:t>experience</a:t>
            </a:r>
            <a:r>
              <a:rPr lang="fr-CA" dirty="0"/>
              <a:t> to lead the </a:t>
            </a:r>
            <a:r>
              <a:rPr lang="fr-CA" dirty="0" err="1"/>
              <a:t>ministry</a:t>
            </a:r>
            <a:r>
              <a:rPr lang="fr-CA" dirty="0"/>
              <a:t> of Finance out of 157 people? (size of the </a:t>
            </a:r>
            <a:r>
              <a:rPr lang="fr-CA" dirty="0" err="1"/>
              <a:t>governmental</a:t>
            </a:r>
            <a:r>
              <a:rPr lang="fr-CA" dirty="0"/>
              <a:t> caucus at the time of </a:t>
            </a:r>
            <a:r>
              <a:rPr lang="fr-CA" dirty="0" err="1"/>
              <a:t>writing</a:t>
            </a:r>
            <a:r>
              <a:rPr lang="fr-CA" dirty="0"/>
              <a:t>)</a:t>
            </a:r>
          </a:p>
          <a:p>
            <a:endParaRPr lang="fr-CA" dirty="0"/>
          </a:p>
          <a:p>
            <a:r>
              <a:rPr lang="fr-CA" dirty="0" err="1"/>
              <a:t>Then</a:t>
            </a:r>
            <a:r>
              <a:rPr lang="fr-CA" dirty="0"/>
              <a:t> do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again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Foreign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, Justice, </a:t>
            </a:r>
            <a:r>
              <a:rPr lang="fr-CA" dirty="0" err="1"/>
              <a:t>Environment</a:t>
            </a:r>
            <a:r>
              <a:rPr lang="fr-CA" dirty="0"/>
              <a:t>, </a:t>
            </a:r>
            <a:r>
              <a:rPr lang="fr-CA" dirty="0" err="1"/>
              <a:t>Intergovernmental</a:t>
            </a:r>
            <a:r>
              <a:rPr lang="fr-CA" dirty="0"/>
              <a:t> </a:t>
            </a:r>
            <a:r>
              <a:rPr lang="fr-CA" dirty="0" err="1"/>
              <a:t>Affairs</a:t>
            </a:r>
            <a:r>
              <a:rPr lang="fr-CA" dirty="0"/>
              <a:t>, etc.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limits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options </a:t>
            </a:r>
            <a:r>
              <a:rPr lang="fr-CA" dirty="0" err="1"/>
              <a:t>quite</a:t>
            </a:r>
            <a:r>
              <a:rPr lang="fr-CA" dirty="0"/>
              <a:t> a bit.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1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 in the </a:t>
            </a:r>
            <a:r>
              <a:rPr lang="fr-CA" dirty="0" err="1"/>
              <a:t>selection</a:t>
            </a:r>
            <a:r>
              <a:rPr lang="fr-CA" dirty="0"/>
              <a:t> of Cabinet </a:t>
            </a:r>
            <a:r>
              <a:rPr lang="fr-CA" dirty="0" err="1"/>
              <a:t>members</a:t>
            </a:r>
            <a:r>
              <a:rPr lang="fr-CA" dirty="0"/>
              <a:t> relate to </a:t>
            </a:r>
            <a:r>
              <a:rPr lang="fr-CA" dirty="0" err="1"/>
              <a:t>what</a:t>
            </a:r>
            <a:r>
              <a:rPr lang="fr-CA" dirty="0"/>
              <a:t> the PM </a:t>
            </a:r>
            <a:r>
              <a:rPr lang="fr-CA" dirty="0" err="1"/>
              <a:t>thinks</a:t>
            </a:r>
            <a:r>
              <a:rPr lang="fr-CA" dirty="0"/>
              <a:t> of </a:t>
            </a:r>
            <a:r>
              <a:rPr lang="fr-CA" dirty="0" err="1"/>
              <a:t>them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relationships</a:t>
            </a:r>
            <a:r>
              <a:rPr lang="fr-CA" dirty="0"/>
              <a:t> and </a:t>
            </a:r>
            <a:r>
              <a:rPr lang="fr-CA" dirty="0" err="1"/>
              <a:t>loyalty</a:t>
            </a:r>
            <a:r>
              <a:rPr lang="fr-CA" dirty="0"/>
              <a:t> </a:t>
            </a:r>
            <a:r>
              <a:rPr lang="fr-CA" dirty="0" err="1"/>
              <a:t>matter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People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supported</a:t>
            </a:r>
            <a:r>
              <a:rPr lang="fr-CA" dirty="0"/>
              <a:t> the PM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campaigned</a:t>
            </a:r>
            <a:r>
              <a:rPr lang="fr-CA" dirty="0"/>
              <a:t> to lead the party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rewarded</a:t>
            </a:r>
            <a:r>
              <a:rPr lang="fr-CA" dirty="0"/>
              <a:t> for </a:t>
            </a:r>
            <a:r>
              <a:rPr lang="fr-CA" dirty="0" err="1"/>
              <a:t>their</a:t>
            </a:r>
            <a:r>
              <a:rPr lang="fr-CA" dirty="0"/>
              <a:t> support. </a:t>
            </a:r>
          </a:p>
          <a:p>
            <a:endParaRPr lang="fr-CA" dirty="0"/>
          </a:p>
          <a:p>
            <a:r>
              <a:rPr lang="fr-CA" dirty="0" err="1"/>
              <a:t>Those</a:t>
            </a:r>
            <a:r>
              <a:rPr lang="fr-CA" dirty="0"/>
              <a:t> </a:t>
            </a:r>
            <a:r>
              <a:rPr lang="fr-CA" dirty="0" err="1"/>
              <a:t>who</a:t>
            </a:r>
            <a:r>
              <a:rPr lang="fr-CA" dirty="0"/>
              <a:t>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may</a:t>
            </a:r>
            <a:r>
              <a:rPr lang="fr-CA" dirty="0"/>
              <a:t> have trouble </a:t>
            </a:r>
            <a:r>
              <a:rPr lang="fr-CA" dirty="0" err="1"/>
              <a:t>getting</a:t>
            </a:r>
            <a:r>
              <a:rPr lang="fr-CA" dirty="0"/>
              <a:t> in Cabinet. </a:t>
            </a:r>
          </a:p>
        </p:txBody>
      </p:sp>
    </p:spTree>
    <p:extLst>
      <p:ext uri="{BB962C8B-B14F-4D97-AF65-F5344CB8AC3E}">
        <p14:creationId xmlns:p14="http://schemas.microsoft.com/office/powerpoint/2010/main" val="36937572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4FA-74B5-4E10-9CC9-06C5C699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CF3-15D1-4F88-B4D9-AA7187C2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sz="3200" dirty="0" err="1"/>
              <a:t>Finally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are </a:t>
            </a:r>
            <a:r>
              <a:rPr lang="fr-CA" sz="3200" dirty="0" err="1"/>
              <a:t>political</a:t>
            </a:r>
            <a:r>
              <a:rPr lang="fr-CA" sz="3200" dirty="0"/>
              <a:t> </a:t>
            </a:r>
            <a:r>
              <a:rPr lang="fr-CA" sz="3200" dirty="0" err="1"/>
              <a:t>considerations</a:t>
            </a:r>
            <a:r>
              <a:rPr lang="fr-CA" sz="3200" dirty="0"/>
              <a:t> to </a:t>
            </a:r>
            <a:r>
              <a:rPr lang="fr-CA" sz="3200" dirty="0" err="1"/>
              <a:t>take</a:t>
            </a:r>
            <a:r>
              <a:rPr lang="fr-CA" sz="3200" dirty="0"/>
              <a:t> </a:t>
            </a:r>
            <a:r>
              <a:rPr lang="fr-CA" sz="3200" dirty="0" err="1"/>
              <a:t>into</a:t>
            </a:r>
            <a:r>
              <a:rPr lang="fr-CA" sz="3200" dirty="0"/>
              <a:t> </a:t>
            </a:r>
            <a:r>
              <a:rPr lang="fr-CA" sz="3200" dirty="0" err="1"/>
              <a:t>account</a:t>
            </a:r>
            <a:r>
              <a:rPr lang="fr-CA" sz="3200" dirty="0"/>
              <a:t> as </a:t>
            </a:r>
            <a:r>
              <a:rPr lang="fr-CA" sz="3200" dirty="0" err="1"/>
              <a:t>well</a:t>
            </a:r>
            <a:r>
              <a:rPr lang="fr-CA" sz="3200" dirty="0"/>
              <a:t>.</a:t>
            </a:r>
          </a:p>
          <a:p>
            <a:endParaRPr lang="fr-CA" sz="3200" dirty="0"/>
          </a:p>
          <a:p>
            <a:r>
              <a:rPr lang="fr-CA" sz="3200" dirty="0" err="1"/>
              <a:t>Traditionally</a:t>
            </a:r>
            <a:r>
              <a:rPr lang="fr-CA" sz="3200" dirty="0"/>
              <a:t>, the </a:t>
            </a:r>
            <a:r>
              <a:rPr lang="fr-CA" sz="3200" dirty="0" err="1"/>
              <a:t>regional</a:t>
            </a:r>
            <a:r>
              <a:rPr lang="fr-CA" sz="3200" dirty="0"/>
              <a:t> division of Cabinet has been an issue. </a:t>
            </a:r>
          </a:p>
          <a:p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 err="1"/>
              <a:t>Canadians</a:t>
            </a:r>
            <a:r>
              <a:rPr lang="fr-CA" sz="3200" dirty="0"/>
              <a:t> </a:t>
            </a:r>
            <a:r>
              <a:rPr lang="fr-CA" sz="3200" dirty="0" err="1"/>
              <a:t>from</a:t>
            </a:r>
            <a:r>
              <a:rPr lang="fr-CA" sz="3200" dirty="0"/>
              <a:t> </a:t>
            </a:r>
            <a:r>
              <a:rPr lang="fr-CA" sz="3200" dirty="0" err="1"/>
              <a:t>every</a:t>
            </a:r>
            <a:r>
              <a:rPr lang="fr-CA" sz="3200" dirty="0"/>
              <a:t> </a:t>
            </a:r>
            <a:r>
              <a:rPr lang="fr-CA" sz="3200" dirty="0" err="1"/>
              <a:t>region</a:t>
            </a:r>
            <a:r>
              <a:rPr lang="fr-CA" sz="3200" dirty="0"/>
              <a:t> </a:t>
            </a:r>
            <a:r>
              <a:rPr lang="fr-CA" sz="3200" dirty="0" err="1"/>
              <a:t>want</a:t>
            </a:r>
            <a:r>
              <a:rPr lang="fr-CA" sz="3200" dirty="0"/>
              <a:t> </a:t>
            </a:r>
            <a:r>
              <a:rPr lang="fr-CA" sz="3200" dirty="0" err="1"/>
              <a:t>ministers</a:t>
            </a:r>
            <a:r>
              <a:rPr lang="fr-CA" sz="3200" dirty="0"/>
              <a:t> </a:t>
            </a:r>
            <a:r>
              <a:rPr lang="fr-CA" sz="3200" dirty="0" err="1"/>
              <a:t>who</a:t>
            </a:r>
            <a:r>
              <a:rPr lang="fr-CA" sz="3200" dirty="0"/>
              <a:t> can </a:t>
            </a:r>
            <a:r>
              <a:rPr lang="fr-CA" sz="3200" dirty="0" err="1"/>
              <a:t>represent</a:t>
            </a:r>
            <a:r>
              <a:rPr lang="fr-CA" sz="3200" dirty="0"/>
              <a:t> </a:t>
            </a:r>
            <a:r>
              <a:rPr lang="fr-CA" sz="3200" dirty="0" err="1"/>
              <a:t>them</a:t>
            </a:r>
            <a:r>
              <a:rPr lang="fr-CA" sz="3200" dirty="0"/>
              <a:t> in Cabinet.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This can </a:t>
            </a:r>
            <a:r>
              <a:rPr lang="fr-CA" sz="3200" dirty="0" err="1"/>
              <a:t>especially</a:t>
            </a:r>
            <a:r>
              <a:rPr lang="fr-CA" sz="3200" dirty="0"/>
              <a:t> </a:t>
            </a:r>
            <a:r>
              <a:rPr lang="fr-CA" sz="3200" dirty="0" err="1"/>
              <a:t>be</a:t>
            </a:r>
            <a:r>
              <a:rPr lang="fr-CA" sz="3200" dirty="0"/>
              <a:t> an issue </a:t>
            </a:r>
            <a:r>
              <a:rPr lang="fr-CA" sz="3200" dirty="0" err="1"/>
              <a:t>when</a:t>
            </a:r>
            <a:r>
              <a:rPr lang="fr-CA" sz="3200" dirty="0"/>
              <a:t> the party </a:t>
            </a:r>
            <a:r>
              <a:rPr lang="fr-CA" sz="3200" dirty="0" err="1"/>
              <a:t>did</a:t>
            </a:r>
            <a:r>
              <a:rPr lang="fr-CA" sz="3200" dirty="0"/>
              <a:t> </a:t>
            </a:r>
            <a:r>
              <a:rPr lang="fr-CA" sz="3200" dirty="0" err="1"/>
              <a:t>well</a:t>
            </a:r>
            <a:r>
              <a:rPr lang="fr-CA" sz="3200" dirty="0"/>
              <a:t> in </a:t>
            </a:r>
            <a:r>
              <a:rPr lang="fr-CA" sz="3200" dirty="0" err="1"/>
              <a:t>some</a:t>
            </a:r>
            <a:r>
              <a:rPr lang="fr-CA" sz="3200" dirty="0"/>
              <a:t> </a:t>
            </a:r>
            <a:r>
              <a:rPr lang="fr-CA" sz="3200" dirty="0" err="1"/>
              <a:t>regions</a:t>
            </a:r>
            <a:r>
              <a:rPr lang="fr-CA" sz="3200" dirty="0"/>
              <a:t> of the country but not </a:t>
            </a:r>
            <a:r>
              <a:rPr lang="fr-CA" sz="3200" dirty="0" err="1"/>
              <a:t>others</a:t>
            </a:r>
            <a:r>
              <a:rPr lang="fr-CA" sz="3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3200" dirty="0"/>
              <a:t>In the </a:t>
            </a:r>
            <a:r>
              <a:rPr lang="fr-CA" sz="3200" dirty="0" err="1"/>
              <a:t>most</a:t>
            </a:r>
            <a:r>
              <a:rPr lang="fr-CA" sz="3200" dirty="0"/>
              <a:t> </a:t>
            </a:r>
            <a:r>
              <a:rPr lang="fr-CA" sz="3200" dirty="0" err="1"/>
              <a:t>recent</a:t>
            </a:r>
            <a:r>
              <a:rPr lang="fr-CA" sz="3200" dirty="0"/>
              <a:t> </a:t>
            </a:r>
            <a:r>
              <a:rPr lang="fr-CA" sz="3200" dirty="0" err="1"/>
              <a:t>election</a:t>
            </a:r>
            <a:r>
              <a:rPr lang="fr-CA" sz="3200" dirty="0"/>
              <a:t>, </a:t>
            </a:r>
            <a:r>
              <a:rPr lang="fr-CA" sz="3200" dirty="0" err="1"/>
              <a:t>there</a:t>
            </a:r>
            <a:r>
              <a:rPr lang="fr-CA" sz="3200" dirty="0"/>
              <a:t> </a:t>
            </a:r>
            <a:r>
              <a:rPr lang="fr-CA" sz="3200" dirty="0" err="1"/>
              <a:t>were</a:t>
            </a:r>
            <a:r>
              <a:rPr lang="fr-CA" sz="3200" dirty="0"/>
              <a:t> </a:t>
            </a:r>
            <a:r>
              <a:rPr lang="fr-CA" sz="3200" dirty="0" err="1"/>
              <a:t>concerns</a:t>
            </a:r>
            <a:r>
              <a:rPr lang="fr-CA" sz="3200" dirty="0"/>
              <a:t> </a:t>
            </a:r>
            <a:r>
              <a:rPr lang="fr-CA" sz="3200" dirty="0" err="1"/>
              <a:t>that</a:t>
            </a:r>
            <a:r>
              <a:rPr lang="fr-CA" sz="3200" dirty="0"/>
              <a:t> </a:t>
            </a:r>
            <a:r>
              <a:rPr lang="fr-CA" sz="3200" dirty="0" err="1"/>
              <a:t>Albertans</a:t>
            </a:r>
            <a:r>
              <a:rPr lang="fr-CA" sz="3200" dirty="0"/>
              <a:t> </a:t>
            </a:r>
            <a:r>
              <a:rPr lang="fr-CA" sz="3200" dirty="0" err="1"/>
              <a:t>would</a:t>
            </a:r>
            <a:r>
              <a:rPr lang="fr-CA" sz="3200" dirty="0"/>
              <a:t> not </a:t>
            </a:r>
            <a:r>
              <a:rPr lang="fr-CA" sz="3200" dirty="0" err="1"/>
              <a:t>be</a:t>
            </a:r>
            <a:r>
              <a:rPr lang="fr-CA" sz="3200" dirty="0"/>
              <a:t> </a:t>
            </a:r>
            <a:r>
              <a:rPr lang="fr-CA" sz="3200" dirty="0" err="1"/>
              <a:t>represented</a:t>
            </a:r>
            <a:r>
              <a:rPr lang="fr-CA" sz="3200" dirty="0"/>
              <a:t> in Cabinet. 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643746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7B38-6183-4528-ADE0-744015E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275B-E280-41B8-9810-528C1EC3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Language</a:t>
            </a:r>
            <a:r>
              <a:rPr lang="fr-CA" dirty="0"/>
              <a:t> has been an issue as </a:t>
            </a:r>
            <a:r>
              <a:rPr lang="fr-CA" dirty="0" err="1"/>
              <a:t>well</a:t>
            </a:r>
            <a:r>
              <a:rPr lang="fr-CA" dirty="0"/>
              <a:t>, for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reasons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On top of </a:t>
            </a:r>
            <a:r>
              <a:rPr lang="fr-CA" dirty="0" err="1"/>
              <a:t>respecting</a:t>
            </a:r>
            <a:r>
              <a:rPr lang="fr-CA" dirty="0"/>
              <a:t> the </a:t>
            </a:r>
            <a:r>
              <a:rPr lang="fr-CA" dirty="0" err="1"/>
              <a:t>general</a:t>
            </a:r>
            <a:r>
              <a:rPr lang="fr-CA" dirty="0"/>
              <a:t> proportion in the population,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find</a:t>
            </a:r>
            <a:r>
              <a:rPr lang="fr-CA" dirty="0"/>
              <a:t> an </a:t>
            </a:r>
            <a:r>
              <a:rPr lang="fr-CA" dirty="0" err="1"/>
              <a:t>anglo-Quebecer</a:t>
            </a:r>
            <a:r>
              <a:rPr lang="fr-CA" dirty="0"/>
              <a:t> and a non-</a:t>
            </a:r>
            <a:r>
              <a:rPr lang="fr-CA" dirty="0" err="1"/>
              <a:t>Quebec</a:t>
            </a:r>
            <a:r>
              <a:rPr lang="fr-CA" dirty="0"/>
              <a:t> francophone in Cabinet. </a:t>
            </a:r>
          </a:p>
          <a:p>
            <a:r>
              <a:rPr lang="fr-CA" dirty="0"/>
              <a:t>The percentage of </a:t>
            </a:r>
            <a:r>
              <a:rPr lang="fr-CA" dirty="0" err="1"/>
              <a:t>female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has </a:t>
            </a:r>
            <a:r>
              <a:rPr lang="fr-CA" dirty="0" err="1"/>
              <a:t>become</a:t>
            </a:r>
            <a:r>
              <a:rPr lang="fr-CA" dirty="0"/>
              <a:t> important in </a:t>
            </a:r>
            <a:r>
              <a:rPr lang="fr-CA" dirty="0" err="1"/>
              <a:t>recent</a:t>
            </a:r>
            <a:r>
              <a:rPr lang="fr-CA" dirty="0"/>
              <a:t> times. </a:t>
            </a:r>
            <a:endParaRPr lang="en-US" dirty="0"/>
          </a:p>
          <a:p>
            <a:r>
              <a:rPr lang="fr-CA" dirty="0" err="1"/>
              <a:t>Likewise</a:t>
            </a:r>
            <a:r>
              <a:rPr lang="fr-CA" dirty="0"/>
              <a:t>, </a:t>
            </a:r>
            <a:r>
              <a:rPr lang="fr-CA" dirty="0" err="1"/>
              <a:t>representation</a:t>
            </a:r>
            <a:r>
              <a:rPr lang="fr-CA" dirty="0"/>
              <a:t> of </a:t>
            </a:r>
            <a:r>
              <a:rPr lang="fr-CA" dirty="0" err="1"/>
              <a:t>Indigenous</a:t>
            </a:r>
            <a:r>
              <a:rPr lang="fr-CA"/>
              <a:t> Peoples </a:t>
            </a:r>
            <a:r>
              <a:rPr lang="fr-CA" dirty="0"/>
              <a:t>and visible </a:t>
            </a:r>
            <a:r>
              <a:rPr lang="fr-CA" dirty="0" err="1"/>
              <a:t>minorities</a:t>
            </a:r>
            <a:r>
              <a:rPr lang="fr-CA" dirty="0"/>
              <a:t> in Cabinet has </a:t>
            </a:r>
            <a:r>
              <a:rPr lang="fr-CA" dirty="0" err="1"/>
              <a:t>become</a:t>
            </a:r>
            <a:r>
              <a:rPr lang="fr-CA" dirty="0"/>
              <a:t> more important as </a:t>
            </a:r>
            <a:r>
              <a:rPr lang="fr-CA" dirty="0" err="1"/>
              <a:t>well</a:t>
            </a:r>
            <a:r>
              <a:rPr lang="fr-CA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242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9F3A-C09B-4159-8FB6-87B04B79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8430-7025-40C3-BA37-EBAEEE8E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/>
              <a:t>In </a:t>
            </a:r>
            <a:r>
              <a:rPr lang="fr-CA" sz="3200" dirty="0" err="1"/>
              <a:t>summary</a:t>
            </a:r>
            <a:r>
              <a:rPr lang="fr-CA" sz="3200" dirty="0"/>
              <a:t>, the Prime </a:t>
            </a:r>
            <a:r>
              <a:rPr lang="fr-CA" sz="3200" dirty="0" err="1"/>
              <a:t>minister</a:t>
            </a:r>
            <a:r>
              <a:rPr lang="fr-CA" sz="3200" dirty="0"/>
              <a:t> has to select </a:t>
            </a:r>
            <a:r>
              <a:rPr lang="fr-CA" sz="3200" dirty="0" err="1"/>
              <a:t>from</a:t>
            </a:r>
            <a:r>
              <a:rPr lang="fr-CA" sz="3200" dirty="0"/>
              <a:t> a </a:t>
            </a:r>
            <a:r>
              <a:rPr lang="fr-CA" sz="3200" dirty="0" err="1"/>
              <a:t>small</a:t>
            </a:r>
            <a:r>
              <a:rPr lang="fr-CA" sz="3200" dirty="0"/>
              <a:t> pool of candidates on the basis of:</a:t>
            </a:r>
          </a:p>
          <a:p>
            <a:r>
              <a:rPr lang="fr-CA" sz="3200" dirty="0" err="1"/>
              <a:t>Competence</a:t>
            </a:r>
            <a:endParaRPr lang="fr-CA" sz="3200" dirty="0"/>
          </a:p>
          <a:p>
            <a:r>
              <a:rPr lang="fr-CA" sz="3200" dirty="0" err="1"/>
              <a:t>Loyalty</a:t>
            </a:r>
            <a:endParaRPr lang="fr-CA" sz="3200" dirty="0"/>
          </a:p>
          <a:p>
            <a:r>
              <a:rPr lang="fr-CA" sz="3200" dirty="0" err="1"/>
              <a:t>Region</a:t>
            </a:r>
            <a:endParaRPr lang="fr-CA" sz="3200" dirty="0"/>
          </a:p>
          <a:p>
            <a:r>
              <a:rPr lang="fr-CA" sz="3200" dirty="0" err="1"/>
              <a:t>Language</a:t>
            </a:r>
            <a:endParaRPr lang="fr-CA" sz="3200" dirty="0"/>
          </a:p>
          <a:p>
            <a:r>
              <a:rPr lang="fr-CA" sz="3200" dirty="0" err="1"/>
              <a:t>Gender</a:t>
            </a:r>
            <a:endParaRPr lang="fr-CA" sz="3200" dirty="0"/>
          </a:p>
          <a:p>
            <a:r>
              <a:rPr lang="fr-CA" sz="3200" dirty="0" err="1"/>
              <a:t>Indigenous</a:t>
            </a:r>
            <a:r>
              <a:rPr lang="fr-CA" sz="3200" dirty="0"/>
              <a:t> </a:t>
            </a:r>
            <a:r>
              <a:rPr lang="fr-CA" sz="3200" dirty="0" err="1"/>
              <a:t>representation</a:t>
            </a:r>
            <a:endParaRPr lang="fr-CA" sz="3200" dirty="0"/>
          </a:p>
          <a:p>
            <a:r>
              <a:rPr lang="fr-CA" sz="3200" dirty="0"/>
              <a:t>Visible </a:t>
            </a:r>
            <a:r>
              <a:rPr lang="fr-CA" sz="3200" dirty="0" err="1"/>
              <a:t>Minority</a:t>
            </a:r>
            <a:r>
              <a:rPr lang="fr-CA" sz="3200" dirty="0"/>
              <a:t> </a:t>
            </a:r>
            <a:r>
              <a:rPr lang="fr-CA" sz="3200" dirty="0" err="1"/>
              <a:t>representation</a:t>
            </a:r>
            <a:endParaRPr lang="fr-CA" sz="3200" dirty="0"/>
          </a:p>
          <a:p>
            <a:endParaRPr lang="fr-CA" sz="3200" dirty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36359278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5268-6DED-4A8C-8E82-5B4AB6BF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Composition of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6EAE-8DAB-493F-94D1-04F9B847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Questions?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989569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sz="4000" dirty="0" err="1"/>
              <a:t>Ministers</a:t>
            </a:r>
            <a:r>
              <a:rPr lang="fr-CA" sz="4000" dirty="0"/>
              <a:t> are in charge of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own</a:t>
            </a:r>
            <a:r>
              <a:rPr lang="fr-CA" sz="4000" dirty="0"/>
              <a:t> </a:t>
            </a:r>
            <a:r>
              <a:rPr lang="fr-CA" sz="4000" dirty="0" err="1"/>
              <a:t>ministry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 err="1"/>
              <a:t>However</a:t>
            </a:r>
            <a:r>
              <a:rPr lang="fr-CA" sz="4000" dirty="0"/>
              <a:t>, </a:t>
            </a:r>
            <a:r>
              <a:rPr lang="fr-CA" sz="4000" dirty="0" err="1"/>
              <a:t>they</a:t>
            </a:r>
            <a:r>
              <a:rPr lang="fr-CA" sz="4000" dirty="0"/>
              <a:t> have </a:t>
            </a:r>
            <a:r>
              <a:rPr lang="fr-CA" sz="4000" dirty="0" err="1"/>
              <a:t>limited</a:t>
            </a:r>
            <a:r>
              <a:rPr lang="fr-CA" sz="4000" dirty="0"/>
              <a:t> </a:t>
            </a:r>
            <a:r>
              <a:rPr lang="fr-CA" sz="4000" dirty="0" err="1"/>
              <a:t>powers</a:t>
            </a:r>
            <a:r>
              <a:rPr lang="fr-CA" sz="4000" dirty="0"/>
              <a:t> to </a:t>
            </a:r>
            <a:r>
              <a:rPr lang="fr-CA" sz="4000" dirty="0" err="1"/>
              <a:t>make</a:t>
            </a:r>
            <a:r>
              <a:rPr lang="fr-CA" sz="4000" dirty="0"/>
              <a:t> important </a:t>
            </a:r>
            <a:r>
              <a:rPr lang="fr-CA" sz="4000" dirty="0" err="1"/>
              <a:t>decisions</a:t>
            </a:r>
            <a:r>
              <a:rPr lang="fr-CA" sz="4000" dirty="0"/>
              <a:t> on </a:t>
            </a:r>
            <a:r>
              <a:rPr lang="fr-CA" sz="4000" dirty="0" err="1"/>
              <a:t>their</a:t>
            </a:r>
            <a:r>
              <a:rPr lang="fr-CA" sz="4000" dirty="0"/>
              <a:t> </a:t>
            </a:r>
            <a:r>
              <a:rPr lang="fr-CA" sz="4000" dirty="0" err="1"/>
              <a:t>own</a:t>
            </a:r>
            <a:r>
              <a:rPr lang="fr-CA" sz="4000" dirty="0"/>
              <a:t>. </a:t>
            </a:r>
          </a:p>
          <a:p>
            <a:endParaRPr lang="fr-CA" sz="4000" dirty="0"/>
          </a:p>
          <a:p>
            <a:r>
              <a:rPr lang="fr-CA" sz="4000" dirty="0"/>
              <a:t>Cabinet </a:t>
            </a:r>
            <a:r>
              <a:rPr lang="fr-CA" sz="4000" dirty="0" err="1"/>
              <a:t>is</a:t>
            </a:r>
            <a:r>
              <a:rPr lang="fr-CA" sz="4000" dirty="0"/>
              <a:t> </a:t>
            </a:r>
            <a:r>
              <a:rPr lang="fr-CA" sz="4000" dirty="0" err="1"/>
              <a:t>supposed</a:t>
            </a:r>
            <a:r>
              <a:rPr lang="fr-CA" sz="4000" dirty="0"/>
              <a:t> to </a:t>
            </a:r>
            <a:r>
              <a:rPr lang="fr-CA" sz="4000" dirty="0" err="1"/>
              <a:t>rule</a:t>
            </a:r>
            <a:r>
              <a:rPr lang="fr-CA" sz="4000" dirty="0"/>
              <a:t> in a </a:t>
            </a:r>
            <a:r>
              <a:rPr lang="fr-CA" sz="4000" dirty="0" err="1"/>
              <a:t>collegial</a:t>
            </a:r>
            <a:r>
              <a:rPr lang="fr-CA" sz="4000" dirty="0"/>
              <a:t> </a:t>
            </a:r>
            <a:r>
              <a:rPr lang="fr-CA" sz="4000" dirty="0" err="1"/>
              <a:t>manner</a:t>
            </a:r>
            <a:r>
              <a:rPr lang="fr-CA" sz="4000" dirty="0"/>
              <a:t>, </a:t>
            </a:r>
            <a:r>
              <a:rPr lang="fr-CA" sz="4000" dirty="0" err="1"/>
              <a:t>which</a:t>
            </a:r>
            <a:r>
              <a:rPr lang="fr-CA" sz="4000" dirty="0"/>
              <a:t> </a:t>
            </a:r>
            <a:r>
              <a:rPr lang="fr-CA" sz="4000" dirty="0" err="1"/>
              <a:t>means</a:t>
            </a:r>
            <a:r>
              <a:rPr lang="fr-CA" sz="4000" dirty="0"/>
              <a:t> </a:t>
            </a:r>
            <a:r>
              <a:rPr lang="fr-CA" sz="4000" dirty="0" err="1"/>
              <a:t>that</a:t>
            </a:r>
            <a:r>
              <a:rPr lang="fr-CA" sz="4000" dirty="0"/>
              <a:t> Cabinet </a:t>
            </a:r>
            <a:r>
              <a:rPr lang="fr-CA" sz="4000" dirty="0" err="1"/>
              <a:t>members</a:t>
            </a:r>
            <a:r>
              <a:rPr lang="fr-CA" sz="4000" dirty="0"/>
              <a:t> </a:t>
            </a:r>
            <a:r>
              <a:rPr lang="fr-CA" sz="4000" dirty="0" err="1"/>
              <a:t>should</a:t>
            </a:r>
            <a:r>
              <a:rPr lang="fr-CA" sz="4000" dirty="0"/>
              <a:t> </a:t>
            </a:r>
            <a:r>
              <a:rPr lang="fr-CA" sz="4000" dirty="0" err="1"/>
              <a:t>get</a:t>
            </a:r>
            <a:r>
              <a:rPr lang="fr-CA" sz="4000" dirty="0"/>
              <a:t> </a:t>
            </a:r>
            <a:r>
              <a:rPr lang="fr-CA" sz="4000" dirty="0" err="1"/>
              <a:t>together</a:t>
            </a:r>
            <a:r>
              <a:rPr lang="fr-CA" sz="4000" dirty="0"/>
              <a:t> and </a:t>
            </a:r>
            <a:r>
              <a:rPr lang="fr-CA" sz="4000" dirty="0" err="1"/>
              <a:t>reach</a:t>
            </a:r>
            <a:r>
              <a:rPr lang="fr-CA" sz="4000" dirty="0"/>
              <a:t> a consensus as a group. </a:t>
            </a:r>
            <a:endParaRPr lang="en-US" sz="4000" dirty="0"/>
          </a:p>
          <a:p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6667703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This </a:t>
            </a:r>
            <a:r>
              <a:rPr lang="fr-CA" dirty="0" err="1"/>
              <a:t>ensures</a:t>
            </a:r>
            <a:r>
              <a:rPr lang="fr-CA" dirty="0"/>
              <a:t> </a:t>
            </a:r>
            <a:r>
              <a:rPr lang="fr-CA" dirty="0" err="1"/>
              <a:t>greater</a:t>
            </a:r>
            <a:r>
              <a:rPr lang="fr-CA" dirty="0"/>
              <a:t> coordination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ministries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ensures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are </a:t>
            </a:r>
            <a:r>
              <a:rPr lang="fr-CA" dirty="0" err="1"/>
              <a:t>informed</a:t>
            </a:r>
            <a:r>
              <a:rPr lang="fr-CA" dirty="0"/>
              <a:t> of changes made by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colleagues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gives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the </a:t>
            </a:r>
            <a:r>
              <a:rPr lang="fr-CA" dirty="0" err="1"/>
              <a:t>opportunity</a:t>
            </a:r>
            <a:r>
              <a:rPr lang="fr-CA" dirty="0"/>
              <a:t> to </a:t>
            </a:r>
            <a:r>
              <a:rPr lang="fr-CA" dirty="0" err="1"/>
              <a:t>discuss</a:t>
            </a:r>
            <a:r>
              <a:rPr lang="fr-CA" dirty="0"/>
              <a:t> new initiatives </a:t>
            </a:r>
            <a:r>
              <a:rPr lang="fr-CA" dirty="0" err="1"/>
              <a:t>before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implemented</a:t>
            </a:r>
            <a:r>
              <a:rPr lang="fr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0342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C95-B4BA-48F8-8917-D1B3CE2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workings</a:t>
            </a:r>
            <a:r>
              <a:rPr lang="fr-CA" dirty="0"/>
              <a:t> of the Cabinet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B310-9318-4E32-80F7-FD71BD6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It </a:t>
            </a:r>
            <a:r>
              <a:rPr lang="fr-CA" dirty="0" err="1"/>
              <a:t>also</a:t>
            </a:r>
            <a:r>
              <a:rPr lang="fr-CA" dirty="0"/>
              <a:t> leads to a concept </a:t>
            </a:r>
            <a:r>
              <a:rPr lang="fr-CA" dirty="0" err="1"/>
              <a:t>called</a:t>
            </a:r>
            <a:r>
              <a:rPr lang="fr-CA" dirty="0"/>
              <a:t> </a:t>
            </a:r>
            <a:r>
              <a:rPr lang="fr-CA" b="1" i="1" dirty="0"/>
              <a:t>Cabinet </a:t>
            </a:r>
            <a:r>
              <a:rPr lang="fr-CA" b="1" i="1" dirty="0" err="1"/>
              <a:t>solidarity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 err="1"/>
              <a:t>Since</a:t>
            </a:r>
            <a:r>
              <a:rPr lang="fr-CA" dirty="0"/>
              <a:t> </a:t>
            </a:r>
            <a:r>
              <a:rPr lang="fr-CA" dirty="0" err="1"/>
              <a:t>decisions</a:t>
            </a:r>
            <a:r>
              <a:rPr lang="fr-CA" dirty="0"/>
              <a:t> are made by Cabinet, and not an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minister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require</a:t>
            </a:r>
            <a:r>
              <a:rPr lang="fr-CA" dirty="0"/>
              <a:t> the public support of all </a:t>
            </a:r>
            <a:r>
              <a:rPr lang="fr-CA" dirty="0" err="1"/>
              <a:t>ministers</a:t>
            </a:r>
            <a:r>
              <a:rPr lang="fr-CA" dirty="0"/>
              <a:t>. </a:t>
            </a:r>
          </a:p>
          <a:p>
            <a:endParaRPr lang="fr-CA" dirty="0"/>
          </a:p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why</a:t>
            </a:r>
            <a:r>
              <a:rPr lang="fr-CA" dirty="0"/>
              <a:t> Cabinet meetings are </a:t>
            </a:r>
            <a:r>
              <a:rPr lang="fr-CA" dirty="0" err="1"/>
              <a:t>private</a:t>
            </a:r>
            <a:r>
              <a:rPr lang="fr-CA" dirty="0"/>
              <a:t>.  </a:t>
            </a:r>
          </a:p>
          <a:p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ministers</a:t>
            </a:r>
            <a:r>
              <a:rPr lang="fr-CA" dirty="0"/>
              <a:t> </a:t>
            </a:r>
            <a:r>
              <a:rPr lang="fr-CA" dirty="0" err="1"/>
              <a:t>may</a:t>
            </a:r>
            <a:r>
              <a:rPr lang="fr-CA" dirty="0"/>
              <a:t> have </a:t>
            </a:r>
            <a:r>
              <a:rPr lang="fr-CA" dirty="0" err="1"/>
              <a:t>disagreed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decision</a:t>
            </a:r>
            <a:r>
              <a:rPr lang="fr-CA" dirty="0"/>
              <a:t> in a Cabinet meeting,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cannot</a:t>
            </a:r>
            <a:r>
              <a:rPr lang="fr-CA" dirty="0"/>
              <a:t> express </a:t>
            </a:r>
            <a:r>
              <a:rPr lang="fr-CA" dirty="0" err="1"/>
              <a:t>this</a:t>
            </a:r>
            <a:r>
              <a:rPr lang="fr-CA" dirty="0"/>
              <a:t> in public.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dirty="0" err="1"/>
              <a:t>expected</a:t>
            </a:r>
            <a:r>
              <a:rPr lang="fr-CA" dirty="0"/>
              <a:t> to stand by the </a:t>
            </a:r>
            <a:r>
              <a:rPr lang="fr-CA" dirty="0" err="1"/>
              <a:t>government</a:t>
            </a:r>
            <a:r>
              <a:rPr lang="fr-CA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26152</Words>
  <Application>Microsoft Office PowerPoint</Application>
  <PresentationFormat>Widescreen</PresentationFormat>
  <Paragraphs>3800</Paragraphs>
  <Slides>512</Slides>
  <Notes>395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512</vt:i4>
      </vt:variant>
    </vt:vector>
  </HeadingPairs>
  <TitlesOfParts>
    <vt:vector size="516" baseType="lpstr">
      <vt:lpstr>Arial</vt:lpstr>
      <vt:lpstr>Calibri</vt:lpstr>
      <vt:lpstr>Calibri Light</vt:lpstr>
      <vt:lpstr>Office Theme</vt:lpstr>
      <vt:lpstr>POLI 202: The Government of Canada</vt:lpstr>
      <vt:lpstr>Course Outline</vt:lpstr>
      <vt:lpstr>Parliament</vt:lpstr>
      <vt:lpstr>The Crown</vt:lpstr>
      <vt:lpstr>The Crown</vt:lpstr>
      <vt:lpstr>The Crown</vt:lpstr>
      <vt:lpstr>The Crown</vt:lpstr>
      <vt:lpstr>The Crown</vt:lpstr>
      <vt:lpstr>The Crown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Senate</vt:lpstr>
      <vt:lpstr>The House of Commons</vt:lpstr>
      <vt:lpstr>The House of Commons</vt:lpstr>
      <vt:lpstr>The House of Commons</vt:lpstr>
      <vt:lpstr>Convergence of Executive and Legislative</vt:lpstr>
      <vt:lpstr>Convergence of Executive and Legislative</vt:lpstr>
      <vt:lpstr>Convergence of Executive and Legislative</vt:lpstr>
      <vt:lpstr>Convergence of Executive and Legislative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Important Roles in the House of Commons</vt:lpstr>
      <vt:lpstr>HoC: The Highlights</vt:lpstr>
      <vt:lpstr>Question Period</vt:lpstr>
      <vt:lpstr>Question Period</vt:lpstr>
      <vt:lpstr>Question Period</vt:lpstr>
      <vt:lpstr>Question Period</vt:lpstr>
      <vt:lpstr>MP Affairs</vt:lpstr>
      <vt:lpstr>Governmental Affairs</vt:lpstr>
      <vt:lpstr>Caucus meetings</vt:lpstr>
      <vt:lpstr>Caucus meetings</vt:lpstr>
      <vt:lpstr>Caucus meetings</vt:lpstr>
      <vt:lpstr>How a bill becomes a law</vt:lpstr>
      <vt:lpstr>How a bill becomes a law</vt:lpstr>
      <vt:lpstr>How a bill becomes a law</vt:lpstr>
      <vt:lpstr>How a bill becomes a law</vt:lpstr>
      <vt:lpstr>How a bill becomes a law</vt:lpstr>
      <vt:lpstr>How a bill becomes a law</vt:lpstr>
      <vt:lpstr>How a bill becomes a law</vt:lpstr>
      <vt:lpstr>PowerPoint Presentation</vt:lpstr>
      <vt:lpstr>POLI 202: The Government of Canada</vt:lpstr>
      <vt:lpstr>Outline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Responsible government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Composition of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The workings of the Cabinet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Concentration of Power</vt:lpstr>
      <vt:lpstr>PowerPoint Presentation</vt:lpstr>
      <vt:lpstr>POLI 202 The Government of Canada</vt:lpstr>
      <vt:lpstr>Outline</vt:lpstr>
      <vt:lpstr>Introduction</vt:lpstr>
      <vt:lpstr>Introduction</vt:lpstr>
      <vt:lpstr>Introduction</vt:lpstr>
      <vt:lpstr>Introduction</vt:lpstr>
      <vt:lpstr>Introduction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Run-Off Example</vt:lpstr>
      <vt:lpstr>Majority Voting Systems</vt:lpstr>
      <vt:lpstr>Majority Voting Systems</vt:lpstr>
      <vt:lpstr>Majority Voting Systems</vt:lpstr>
      <vt:lpstr>Alternative Vote Example</vt:lpstr>
      <vt:lpstr>Majority Voting Systems</vt:lpstr>
      <vt:lpstr>Proportional Voting Systems</vt:lpstr>
      <vt:lpstr>Proportional Voting Systems</vt:lpstr>
      <vt:lpstr>Proportional Voting Systems</vt:lpstr>
      <vt:lpstr>Proportional Voting Systems</vt:lpstr>
      <vt:lpstr>Why more representatives means accurate representation</vt:lpstr>
      <vt:lpstr>Proportional Voting Systems</vt:lpstr>
      <vt:lpstr>Proportional Voting Systems</vt:lpstr>
      <vt:lpstr>Proportional Voting Systems</vt:lpstr>
      <vt:lpstr>Proportional Voting Systems</vt:lpstr>
      <vt:lpstr>Proportional Voting Systems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  <vt:lpstr>PowerPoint Presentation</vt:lpstr>
      <vt:lpstr>POLI202:  The Government of Canada</vt:lpstr>
      <vt:lpstr>Outline</vt:lpstr>
      <vt:lpstr>The Weberian bureaucracy</vt:lpstr>
      <vt:lpstr>The Weberian bureaucracy</vt:lpstr>
      <vt:lpstr>The Weberian bureaucracy</vt:lpstr>
      <vt:lpstr>The Weberian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The Evolution of the Canadian Bureaucracy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Public Administration Today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Politicians and Public Servants</vt:lpstr>
      <vt:lpstr>PowerPoint Presentation</vt:lpstr>
      <vt:lpstr>POLI 202 The Government of Canada</vt:lpstr>
      <vt:lpstr>Outline</vt:lpstr>
      <vt:lpstr>What is a federation?</vt:lpstr>
      <vt:lpstr>What is a federation?</vt:lpstr>
      <vt:lpstr>What is a federation?</vt:lpstr>
      <vt:lpstr>What is a federation?</vt:lpstr>
      <vt:lpstr>What is a federation?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Canadian Federation</vt:lpstr>
      <vt:lpstr>The Evolution of Canadian Federalism</vt:lpstr>
      <vt:lpstr>The Evolution of Canadian Federalism</vt:lpstr>
      <vt:lpstr>The Evolution of Canadian Federalism</vt:lpstr>
      <vt:lpstr>The Evolution of Canadian Federalism</vt:lpstr>
      <vt:lpstr>The Evolution of Canadian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Fiscal Federalism</vt:lpstr>
      <vt:lpstr>PowerPoint Presentation</vt:lpstr>
      <vt:lpstr>POLI 202 The Government of Canada</vt:lpstr>
      <vt:lpstr>Outline</vt:lpstr>
      <vt:lpstr>The 1867 Constitution</vt:lpstr>
      <vt:lpstr>The 1867 Constitution</vt:lpstr>
      <vt:lpstr>The 1867 Constitution</vt:lpstr>
      <vt:lpstr>The 1867 Constitution</vt:lpstr>
      <vt:lpstr>PowerPoint Presentation</vt:lpstr>
      <vt:lpstr>The 1867 Constitution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Questions?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PowerPoint Presentation</vt:lpstr>
      <vt:lpstr>POLI 202 The Government of Canada</vt:lpstr>
      <vt:lpstr>Outline</vt:lpstr>
      <vt:lpstr>The 1867 Constitution</vt:lpstr>
      <vt:lpstr>The 1867 Constitution</vt:lpstr>
      <vt:lpstr>The 1867 Constitution</vt:lpstr>
      <vt:lpstr>The 1867 Constitution</vt:lpstr>
      <vt:lpstr>The 1867 Constitution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Contesting the Constitutional Order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The 1982 Patriation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Questions?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Mega-Constitutional Politics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The Aftermath of 1995</vt:lpstr>
      <vt:lpstr>PowerPoint Presentation</vt:lpstr>
      <vt:lpstr>POLI 202 The Government of Canada</vt:lpstr>
      <vt:lpstr>Outline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Party Systems in Canada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How parties work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Voting Behaviour in Canada</vt:lpstr>
      <vt:lpstr>PowerPoint Presentation</vt:lpstr>
      <vt:lpstr>POLI 202 The Government of Canada</vt:lpstr>
      <vt:lpstr>Outline</vt:lpstr>
      <vt:lpstr>Introduction</vt:lpstr>
      <vt:lpstr>Introduction</vt:lpstr>
      <vt:lpstr>Introduction</vt:lpstr>
      <vt:lpstr>Introduction</vt:lpstr>
      <vt:lpstr>Introduction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Plurality Voting System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Voting Systems</vt:lpstr>
      <vt:lpstr>Majority Run-Off Example</vt:lpstr>
      <vt:lpstr>Majority Voting Systems</vt:lpstr>
      <vt:lpstr>Majority Voting Systems</vt:lpstr>
      <vt:lpstr>Majority Voting Systems</vt:lpstr>
      <vt:lpstr>Alternative Vote Example</vt:lpstr>
      <vt:lpstr>Majority Voting Systems</vt:lpstr>
      <vt:lpstr>Proportional Voting Systems</vt:lpstr>
      <vt:lpstr>Proportional Voting Systems</vt:lpstr>
      <vt:lpstr>Proportional Voting Systems</vt:lpstr>
      <vt:lpstr>Proportional Voting Systems</vt:lpstr>
      <vt:lpstr>Why more representatives means accurate representation</vt:lpstr>
      <vt:lpstr>Proportional Voting Systems</vt:lpstr>
      <vt:lpstr>Proportional Voting Systems</vt:lpstr>
      <vt:lpstr>Proportional Voting Systems</vt:lpstr>
      <vt:lpstr>Proportional Voting Systems</vt:lpstr>
      <vt:lpstr>Proportional Voting Systems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  <vt:lpstr>Strategic 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 202: The Government of Canada</dc:title>
  <dc:creator>Will Barlow</dc:creator>
  <cp:lastModifiedBy>Will Barlow</cp:lastModifiedBy>
  <cp:revision>1</cp:revision>
  <dcterms:created xsi:type="dcterms:W3CDTF">2021-12-12T18:36:39Z</dcterms:created>
  <dcterms:modified xsi:type="dcterms:W3CDTF">2021-12-12T18:37:30Z</dcterms:modified>
</cp:coreProperties>
</file>