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309" r:id="rId5"/>
    <p:sldId id="310" r:id="rId6"/>
    <p:sldId id="264" r:id="rId7"/>
    <p:sldId id="304" r:id="rId8"/>
    <p:sldId id="265" r:id="rId9"/>
    <p:sldId id="266" r:id="rId10"/>
    <p:sldId id="267" r:id="rId11"/>
    <p:sldId id="269" r:id="rId12"/>
    <p:sldId id="272" r:id="rId13"/>
    <p:sldId id="274" r:id="rId14"/>
    <p:sldId id="277" r:id="rId15"/>
    <p:sldId id="278" r:id="rId16"/>
    <p:sldId id="279" r:id="rId17"/>
    <p:sldId id="281" r:id="rId18"/>
    <p:sldId id="282" r:id="rId19"/>
    <p:sldId id="299" r:id="rId20"/>
    <p:sldId id="306" r:id="rId21"/>
    <p:sldId id="307" r:id="rId22"/>
    <p:sldId id="293" r:id="rId23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5014" autoAdjust="0"/>
  </p:normalViewPr>
  <p:slideViewPr>
    <p:cSldViewPr snapToGrid="0">
      <p:cViewPr varScale="1">
        <p:scale>
          <a:sx n="94" d="100"/>
          <a:sy n="94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681FF54F-4E8E-4D06-8841-4C6E7AE03BFC}" type="datetimeFigureOut">
              <a:rPr lang="en-CA" smtClean="0"/>
              <a:t>2021-09-04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5AC47CD-A6B3-4E38-A260-BC453F424D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276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47CD-A6B3-4E38-A260-BC453F424DB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6008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C47CD-A6B3-4E38-A260-BC453F424DB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125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47CD-A6B3-4E38-A260-BC453F424DB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214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C47CD-A6B3-4E38-A260-BC453F424DB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42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C47CD-A6B3-4E38-A260-BC453F424DB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761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C47CD-A6B3-4E38-A260-BC453F424DB2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767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C47CD-A6B3-4E38-A260-BC453F424DB2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9950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C47CD-A6B3-4E38-A260-BC453F424DB2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3141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47CD-A6B3-4E38-A260-BC453F424DB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347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47CD-A6B3-4E38-A260-BC453F424DB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5069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47CD-A6B3-4E38-A260-BC453F424DB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18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C47CD-A6B3-4E38-A260-BC453F424DB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864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47CD-A6B3-4E38-A260-BC453F424DB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2262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C47CD-A6B3-4E38-A260-BC453F424DB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058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47CD-A6B3-4E38-A260-BC453F424DB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885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47CD-A6B3-4E38-A260-BC453F424DB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092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494B-94EE-4B0A-9921-1DB33D204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72F91-FA2D-4563-914F-12854EF6B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A6166-3DAE-40BE-AAE0-F9E651D1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B81B-7255-4C93-9152-0E68A5D8140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6621F-31F1-4B44-A969-0460B611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DE8CB-1279-41B9-B896-63FAC649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AAD-B135-4AAC-BCDE-31F48492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7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890C-F79A-4418-940E-B11F1B2F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96A6C-90E3-42FA-A037-CB660DDD7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257EF-F97C-4666-99EB-B33BF0F8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B81B-7255-4C93-9152-0E68A5D8140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6B1F5-6400-41CE-AFEB-102188A4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80C71-C85E-4D12-9FA8-1DF16C43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AAD-B135-4AAC-BCDE-31F48492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7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63660-1306-42DD-BA74-33CBE12EB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E7F98-ECF1-4E9A-9925-AC906394B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F5A3B-D1C3-41CB-8BB8-95427BBD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B81B-7255-4C93-9152-0E68A5D8140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296D-8B5A-44FF-A6E4-E6804138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B442F-7D8F-44A7-90B3-3AC44C7A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AAD-B135-4AAC-BCDE-31F48492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4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333D-3E77-44FA-8980-E2DBA1E7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68B36-FCA4-431E-8DBD-8AE94DF4B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52CBE-D35C-41A2-B22D-C7FC881F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B81B-7255-4C93-9152-0E68A5D8140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250F8-0D7A-4A77-8227-9FCE861C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19358-DCAE-4151-837A-CEB6F5A18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AAD-B135-4AAC-BCDE-31F48492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8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7C15-3F9E-49A1-9A29-5CB92963B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B9170-7B81-4113-9F34-F2048082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AC0EB-E980-4671-BF59-D4A30379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B81B-7255-4C93-9152-0E68A5D8140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8CB80-C1E3-44CE-A6B6-3F4920A6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EFCEE-07C9-4C5F-BDDF-2B39AC90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AAD-B135-4AAC-BCDE-31F48492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6797-5479-4F3C-B617-F585ABB7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F4836-C99A-494C-83C7-CB0CB36A9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F01E1-3760-4BA8-9B33-D1E49FD56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F91A5-F95E-4FEB-913E-FE5AC708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B81B-7255-4C93-9152-0E68A5D8140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8E0BB-C48A-414A-830C-7A7B8381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04372-1E1B-4A31-B94B-1EC5CCFF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AAD-B135-4AAC-BCDE-31F48492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1D64-4E6E-4D3B-9A09-F570F811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ECF23-D427-4336-BD4C-F1D20C351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7BA97-47DB-43D2-B58D-890ED0985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EE22F-A13A-471A-B158-69C240F28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2F439-A126-4294-9C92-1E4D4107F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86F54-5059-4511-8E95-0E8BEBAF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B81B-7255-4C93-9152-0E68A5D8140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DBEC60-5BB6-4633-843C-AA476CB3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57700-27CF-4A82-82E6-E00A00DA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AAD-B135-4AAC-BCDE-31F48492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3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B3FB-D4C1-4516-8D02-64D0C765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B8DA3-01D3-44A6-B137-F748C487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B81B-7255-4C93-9152-0E68A5D8140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FBE2F-A50A-44D4-A73F-9A790C9E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BB4B-49C8-4EC2-BF1A-D31CDF26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AAD-B135-4AAC-BCDE-31F48492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2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78A47-D300-4DE8-9049-0647340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B81B-7255-4C93-9152-0E68A5D8140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4F936-F0BE-407B-B388-EB86F232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B4C32-03D1-4088-8EAD-9A0B0B38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AAD-B135-4AAC-BCDE-31F48492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7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9702-D0AC-4A57-B213-C6D0FB96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9D7E3-D4C5-44ED-B50B-E230467B6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8F0EC-AB72-468E-A1AE-18B0C335E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50927-8311-4FBD-B9F1-4141998E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B81B-7255-4C93-9152-0E68A5D8140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3B793-C917-4A80-98B2-7CC7D7BA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422D3-CACC-4531-BC07-25E2E27C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AAD-B135-4AAC-BCDE-31F48492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5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0FBC-5C22-4C02-972A-2D97FCF6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9BD45-D627-4261-9C00-EC2E89271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EB21D-96A9-406B-82B5-57B413142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81295-4C7A-4E3E-8DE6-ED8C9C72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B81B-7255-4C93-9152-0E68A5D8140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A336-12D3-4E90-AF6E-C514EC35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49E9A-A897-4A59-BB9B-04FBBFD4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AAD-B135-4AAC-BCDE-31F48492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7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24F33-9D71-44FC-B700-FC37A6BB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5C5D0-86CF-4ADF-BB68-C9AEE3DB1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6698C-D965-4C61-AE37-45C159510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3B81B-7255-4C93-9152-0E68A5D8140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58801-6CBF-40AA-AE72-6AA11F4E8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4F35F-C624-4232-B5A7-077844296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0AAAD-B135-4AAC-BCDE-31F48492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7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bc.ca/okanagan/students/dr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ubc.ca/okanagan/students/campuslife/safewalk.html" TargetMode="External"/><Relationship Id="rId4" Type="http://schemas.openxmlformats.org/officeDocument/2006/relationships/hyperlink" Target="http://www.ubc.ca/okanagan/equity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6D9E-BACC-4B1D-B899-B635C12ED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POLI 202 – The Government of Canada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CD090-375E-4F08-83E3-716D35223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dirty="0"/>
              <a:t>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647545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7E78-3938-4C40-A42F-D6D06D9F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Evaluations – Missing an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0DB75-D065-4D8B-87DB-58BE6461E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Alternate sittings of the midterm and final exam will not be arranged, unless required by UBC regulations. </a:t>
            </a:r>
          </a:p>
          <a:p>
            <a:endParaRPr lang="en-US" dirty="0"/>
          </a:p>
          <a:p>
            <a:r>
              <a:rPr lang="fr-CA" dirty="0"/>
              <a:t>I</a:t>
            </a:r>
            <a:r>
              <a:rPr lang="en-US" dirty="0"/>
              <a:t>f you miss the exam, make-up exams will only be provided for documented extenuating circumstances. </a:t>
            </a:r>
          </a:p>
          <a:p>
            <a:endParaRPr lang="en-US" dirty="0"/>
          </a:p>
          <a:p>
            <a:r>
              <a:rPr lang="en-US" dirty="0"/>
              <a:t>Requests for make-ups must be made within 2 weeks of the exam taking place. </a:t>
            </a:r>
          </a:p>
          <a:p>
            <a:endParaRPr lang="fr-CA" dirty="0"/>
          </a:p>
          <a:p>
            <a:r>
              <a:rPr lang="fr-CA" dirty="0"/>
              <a:t>M</a:t>
            </a:r>
            <a:r>
              <a:rPr lang="en-US" dirty="0" err="1"/>
              <a:t>issing</a:t>
            </a:r>
            <a:r>
              <a:rPr lang="en-US" dirty="0"/>
              <a:t> an exam for any other reason: oversleeping, traffic, mistakes, travelling, work or school schedule, etc. are not grounds for a make-up.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5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7DB1-4D6A-4807-B708-42A88162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846B-CD54-4DCA-BEE2-BE909ED85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sz="3200" dirty="0"/>
              <a:t>There </a:t>
            </a:r>
            <a:r>
              <a:rPr lang="fr-CA" sz="3200" dirty="0" err="1"/>
              <a:t>is</a:t>
            </a:r>
            <a:r>
              <a:rPr lang="fr-CA" sz="3200" dirty="0"/>
              <a:t> a </a:t>
            </a:r>
            <a:r>
              <a:rPr lang="fr-CA" sz="3200" dirty="0" err="1"/>
              <a:t>required</a:t>
            </a:r>
            <a:r>
              <a:rPr lang="fr-CA" sz="3200" dirty="0"/>
              <a:t> </a:t>
            </a:r>
            <a:r>
              <a:rPr lang="fr-CA" sz="3200" dirty="0" err="1"/>
              <a:t>textbook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en-US" sz="3200" dirty="0"/>
              <a:t>James Bickerton and Alain-G. Gagnon. 2020. </a:t>
            </a:r>
            <a:r>
              <a:rPr lang="en-US" sz="3200" i="1" dirty="0"/>
              <a:t>Canadian Politics, Seventh Edition.</a:t>
            </a:r>
            <a:r>
              <a:rPr lang="en-US" sz="3200" dirty="0"/>
              <a:t> University of Toronto Press. 527 pages. </a:t>
            </a:r>
          </a:p>
          <a:p>
            <a:endParaRPr lang="fr-CA" sz="3200" dirty="0"/>
          </a:p>
          <a:p>
            <a:r>
              <a:rPr lang="fr-CA" sz="3200" dirty="0"/>
              <a:t>I</a:t>
            </a:r>
            <a:r>
              <a:rPr lang="en-US" sz="3200" dirty="0"/>
              <a:t>t should be available at the University Bookstore and in the course reserves. </a:t>
            </a:r>
          </a:p>
          <a:p>
            <a:endParaRPr lang="en-US" dirty="0"/>
          </a:p>
          <a:p>
            <a:r>
              <a:rPr lang="en-US" dirty="0"/>
              <a:t>Recommended readings in the syllabus are not required. </a:t>
            </a:r>
          </a:p>
        </p:txBody>
      </p:sp>
    </p:spTree>
    <p:extLst>
      <p:ext uri="{BB962C8B-B14F-4D97-AF65-F5344CB8AC3E}">
        <p14:creationId xmlns:p14="http://schemas.microsoft.com/office/powerpoint/2010/main" val="849991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7DB1-4D6A-4807-B708-42A88162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846B-CD54-4DCA-BEE2-BE909ED85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Canvas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used</a:t>
            </a:r>
            <a:r>
              <a:rPr lang="fr-CA" dirty="0"/>
              <a:t> </a:t>
            </a:r>
            <a:r>
              <a:rPr lang="fr-CA" dirty="0" err="1"/>
              <a:t>extensively</a:t>
            </a:r>
            <a:r>
              <a:rPr lang="fr-CA" dirty="0"/>
              <a:t> </a:t>
            </a:r>
            <a:r>
              <a:rPr lang="fr-CA" dirty="0" err="1"/>
              <a:t>during</a:t>
            </a:r>
            <a:r>
              <a:rPr lang="fr-CA" dirty="0"/>
              <a:t> the course.</a:t>
            </a:r>
          </a:p>
          <a:p>
            <a:r>
              <a:rPr lang="fr-CA" dirty="0"/>
              <a:t>Canvas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include</a:t>
            </a:r>
            <a:r>
              <a:rPr lang="fr-CA" dirty="0"/>
              <a:t>:</a:t>
            </a:r>
          </a:p>
          <a:p>
            <a:pPr lvl="1"/>
            <a:r>
              <a:rPr lang="fr-CA" dirty="0"/>
              <a:t>The syllabus</a:t>
            </a:r>
          </a:p>
          <a:p>
            <a:pPr lvl="1"/>
            <a:r>
              <a:rPr lang="fr-CA" dirty="0"/>
              <a:t>Class lecture slides</a:t>
            </a:r>
          </a:p>
          <a:p>
            <a:pPr lvl="1"/>
            <a:r>
              <a:rPr lang="fr-CA" dirty="0"/>
              <a:t>Lecture </a:t>
            </a:r>
            <a:r>
              <a:rPr lang="fr-CA" dirty="0" err="1"/>
              <a:t>videos</a:t>
            </a:r>
            <a:endParaRPr lang="fr-CA" dirty="0"/>
          </a:p>
          <a:p>
            <a:pPr lvl="1"/>
            <a:r>
              <a:rPr lang="fr-CA" dirty="0"/>
              <a:t>Grades</a:t>
            </a:r>
          </a:p>
          <a:p>
            <a:pPr lvl="1"/>
            <a:r>
              <a:rPr lang="fr-CA" dirty="0" err="1"/>
              <a:t>Quizzes</a:t>
            </a:r>
            <a:endParaRPr lang="fr-CA" dirty="0"/>
          </a:p>
          <a:p>
            <a:pPr lvl="1"/>
            <a:r>
              <a:rPr lang="fr-CA" dirty="0" err="1"/>
              <a:t>External</a:t>
            </a:r>
            <a:r>
              <a:rPr lang="fr-CA" dirty="0"/>
              <a:t> links</a:t>
            </a:r>
          </a:p>
          <a:p>
            <a:pPr lvl="1"/>
            <a:r>
              <a:rPr lang="fr-CA" dirty="0" err="1"/>
              <a:t>Announcements</a:t>
            </a:r>
            <a:endParaRPr lang="fr-CA" dirty="0"/>
          </a:p>
          <a:p>
            <a:pPr lvl="1"/>
            <a:r>
              <a:rPr lang="fr-CA" dirty="0"/>
              <a:t>Etc. </a:t>
            </a:r>
          </a:p>
          <a:p>
            <a:r>
              <a:rPr lang="fr-CA" dirty="0"/>
              <a:t>It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your</a:t>
            </a:r>
            <a:r>
              <a:rPr lang="fr-CA" dirty="0"/>
              <a:t> </a:t>
            </a:r>
            <a:r>
              <a:rPr lang="fr-CA" dirty="0" err="1"/>
              <a:t>responsibility</a:t>
            </a:r>
            <a:r>
              <a:rPr lang="fr-CA" dirty="0"/>
              <a:t> to </a:t>
            </a:r>
            <a:r>
              <a:rPr lang="fr-CA" dirty="0" err="1"/>
              <a:t>visit</a:t>
            </a:r>
            <a:r>
              <a:rPr lang="fr-CA" dirty="0"/>
              <a:t> Canvas </a:t>
            </a:r>
            <a:r>
              <a:rPr lang="fr-CA" dirty="0" err="1"/>
              <a:t>regularly</a:t>
            </a:r>
            <a:r>
              <a:rPr lang="fr-CA" dirty="0"/>
              <a:t> to </a:t>
            </a:r>
            <a:r>
              <a:rPr lang="fr-CA" dirty="0" err="1"/>
              <a:t>make</a:t>
            </a:r>
            <a:r>
              <a:rPr lang="fr-CA" dirty="0"/>
              <a:t> sure </a:t>
            </a:r>
            <a:r>
              <a:rPr lang="fr-CA" dirty="0" err="1"/>
              <a:t>you</a:t>
            </a:r>
            <a:r>
              <a:rPr lang="fr-CA" dirty="0"/>
              <a:t> are up to date.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7DB1-4D6A-4807-B708-42A88162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846B-CD54-4DCA-BEE2-BE909ED85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sz="3200" dirty="0"/>
              <a:t>Office </a:t>
            </a:r>
            <a:r>
              <a:rPr lang="fr-CA" sz="3200" dirty="0" err="1"/>
              <a:t>hours</a:t>
            </a:r>
            <a:r>
              <a:rPr lang="fr-CA" sz="3200" dirty="0"/>
              <a:t>: Thursday, 3-5 PM.</a:t>
            </a:r>
          </a:p>
          <a:p>
            <a:endParaRPr lang="fr-CA" sz="3200" dirty="0"/>
          </a:p>
          <a:p>
            <a:r>
              <a:rPr lang="fr-CA" sz="3200" dirty="0"/>
              <a:t>To </a:t>
            </a:r>
            <a:r>
              <a:rPr lang="fr-CA" sz="3200" dirty="0" err="1"/>
              <a:t>see</a:t>
            </a:r>
            <a:r>
              <a:rPr lang="fr-CA" sz="3200" dirty="0"/>
              <a:t> me </a:t>
            </a:r>
            <a:r>
              <a:rPr lang="fr-CA" sz="3200" dirty="0" err="1"/>
              <a:t>during</a:t>
            </a:r>
            <a:r>
              <a:rPr lang="fr-CA" sz="3200" dirty="0"/>
              <a:t> office </a:t>
            </a:r>
            <a:r>
              <a:rPr lang="fr-CA" sz="3200" dirty="0" err="1"/>
              <a:t>hours</a:t>
            </a:r>
            <a:r>
              <a:rPr lang="fr-CA" sz="3200" dirty="0"/>
              <a:t>, </a:t>
            </a:r>
            <a:r>
              <a:rPr lang="fr-CA" sz="3200" dirty="0" err="1"/>
              <a:t>please</a:t>
            </a:r>
            <a:r>
              <a:rPr lang="fr-CA" sz="3200" dirty="0"/>
              <a:t> </a:t>
            </a:r>
            <a:r>
              <a:rPr lang="fr-CA" sz="3200" dirty="0" err="1"/>
              <a:t>make</a:t>
            </a:r>
            <a:r>
              <a:rPr lang="fr-CA" sz="3200" dirty="0"/>
              <a:t> an </a:t>
            </a:r>
            <a:r>
              <a:rPr lang="fr-CA" sz="3200" dirty="0" err="1"/>
              <a:t>appointment</a:t>
            </a:r>
            <a:r>
              <a:rPr lang="fr-CA" sz="3200" dirty="0"/>
              <a:t> on Canvas via the </a:t>
            </a:r>
            <a:r>
              <a:rPr lang="fr-CA" sz="3200" dirty="0" err="1"/>
              <a:t>scheduler</a:t>
            </a:r>
            <a:r>
              <a:rPr lang="fr-CA" sz="3200" dirty="0"/>
              <a:t>. (</a:t>
            </a:r>
            <a:r>
              <a:rPr lang="en-CA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https://ursinus.instructure.com/courses/2839/pages/sign-up-for-an-appointment?module_item_id=81810)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CA" sz="3200" dirty="0"/>
          </a:p>
          <a:p>
            <a:r>
              <a:rPr lang="fr-CA" sz="3200" dirty="0" err="1"/>
              <a:t>Appointments</a:t>
            </a:r>
            <a:r>
              <a:rPr lang="fr-CA" sz="3200" dirty="0"/>
              <a:t> </a:t>
            </a:r>
            <a:r>
              <a:rPr lang="fr-CA" sz="3200" dirty="0" err="1"/>
              <a:t>should</a:t>
            </a:r>
            <a:r>
              <a:rPr lang="fr-CA" sz="3200" dirty="0"/>
              <a:t> </a:t>
            </a:r>
            <a:r>
              <a:rPr lang="fr-CA" sz="3200" dirty="0" err="1"/>
              <a:t>be</a:t>
            </a:r>
            <a:r>
              <a:rPr lang="fr-CA" sz="3200" dirty="0"/>
              <a:t> made at least by the end of </a:t>
            </a:r>
            <a:r>
              <a:rPr lang="fr-CA" sz="3200" dirty="0" err="1"/>
              <a:t>Wednesday</a:t>
            </a:r>
            <a:r>
              <a:rPr lang="fr-CA" sz="3200" dirty="0"/>
              <a:t> to </a:t>
            </a:r>
            <a:r>
              <a:rPr lang="fr-CA" sz="3200" dirty="0" err="1"/>
              <a:t>allow</a:t>
            </a:r>
            <a:r>
              <a:rPr lang="fr-CA" sz="3200" dirty="0"/>
              <a:t> me to plan for </a:t>
            </a:r>
            <a:r>
              <a:rPr lang="fr-CA" sz="3200" dirty="0" err="1"/>
              <a:t>them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There are 6 slots of 20 minutes </a:t>
            </a:r>
            <a:r>
              <a:rPr lang="fr-CA" sz="3200" dirty="0" err="1"/>
              <a:t>available</a:t>
            </a:r>
            <a:r>
              <a:rPr lang="fr-CA" sz="3200" dirty="0"/>
              <a:t> per </a:t>
            </a:r>
            <a:r>
              <a:rPr lang="fr-CA" sz="3200" dirty="0" err="1"/>
              <a:t>week</a:t>
            </a:r>
            <a:r>
              <a:rPr lang="fr-CA" sz="3200" dirty="0"/>
              <a:t>. 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964972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7DB1-4D6A-4807-B708-42A88162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846B-CD54-4DCA-BEE2-BE909ED85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600" dirty="0"/>
              <a:t>If </a:t>
            </a:r>
            <a:r>
              <a:rPr lang="fr-CA" sz="3600" dirty="0" err="1"/>
              <a:t>there</a:t>
            </a:r>
            <a:r>
              <a:rPr lang="fr-CA" sz="3600" dirty="0"/>
              <a:t> </a:t>
            </a:r>
            <a:r>
              <a:rPr lang="fr-CA" sz="3600" dirty="0" err="1"/>
              <a:t>is</a:t>
            </a:r>
            <a:r>
              <a:rPr lang="fr-CA" sz="3600" dirty="0"/>
              <a:t> </a:t>
            </a:r>
            <a:r>
              <a:rPr lang="fr-CA" sz="3600" dirty="0" err="1"/>
              <a:t>any</a:t>
            </a:r>
            <a:r>
              <a:rPr lang="fr-CA" sz="3600" dirty="0"/>
              <a:t> situation </a:t>
            </a:r>
            <a:r>
              <a:rPr lang="fr-CA" sz="3600" dirty="0" err="1"/>
              <a:t>that</a:t>
            </a:r>
            <a:r>
              <a:rPr lang="fr-CA" sz="3600" dirty="0"/>
              <a:t> can impact </a:t>
            </a:r>
            <a:r>
              <a:rPr lang="fr-CA" sz="3600" dirty="0" err="1"/>
              <a:t>your</a:t>
            </a:r>
            <a:r>
              <a:rPr lang="fr-CA" sz="3600" dirty="0"/>
              <a:t> </a:t>
            </a:r>
            <a:r>
              <a:rPr lang="fr-CA" sz="3600" dirty="0" err="1"/>
              <a:t>academic</a:t>
            </a:r>
            <a:r>
              <a:rPr lang="fr-CA" sz="3600" dirty="0"/>
              <a:t> performance </a:t>
            </a:r>
            <a:r>
              <a:rPr lang="fr-CA" sz="3600" dirty="0" err="1"/>
              <a:t>negatively</a:t>
            </a:r>
            <a:r>
              <a:rPr lang="fr-CA" sz="3600" dirty="0"/>
              <a:t>, </a:t>
            </a:r>
            <a:r>
              <a:rPr lang="fr-CA" sz="3600" dirty="0" err="1"/>
              <a:t>you</a:t>
            </a:r>
            <a:r>
              <a:rPr lang="fr-CA" sz="3600" dirty="0"/>
              <a:t> </a:t>
            </a:r>
            <a:r>
              <a:rPr lang="fr-CA" sz="3600" dirty="0" err="1"/>
              <a:t>should</a:t>
            </a:r>
            <a:r>
              <a:rPr lang="fr-CA" sz="3600" dirty="0"/>
              <a:t> </a:t>
            </a:r>
            <a:r>
              <a:rPr lang="fr-CA" sz="3600" dirty="0" err="1"/>
              <a:t>inform</a:t>
            </a:r>
            <a:r>
              <a:rPr lang="fr-CA" sz="3600" dirty="0"/>
              <a:t> me as </a:t>
            </a:r>
            <a:r>
              <a:rPr lang="fr-CA" sz="3600" dirty="0" err="1"/>
              <a:t>soon</a:t>
            </a:r>
            <a:r>
              <a:rPr lang="fr-CA" sz="3600" dirty="0"/>
              <a:t> as possible.</a:t>
            </a:r>
          </a:p>
          <a:p>
            <a:r>
              <a:rPr lang="fr-CA" sz="3600" dirty="0" err="1"/>
              <a:t>These</a:t>
            </a:r>
            <a:r>
              <a:rPr lang="fr-CA" sz="3600" dirty="0"/>
              <a:t> can </a:t>
            </a:r>
            <a:r>
              <a:rPr lang="fr-CA" sz="3600" dirty="0" err="1"/>
              <a:t>include</a:t>
            </a:r>
            <a:r>
              <a:rPr lang="fr-CA" sz="3600" dirty="0"/>
              <a:t> </a:t>
            </a:r>
            <a:r>
              <a:rPr lang="fr-CA" sz="3600" dirty="0" err="1"/>
              <a:t>religious</a:t>
            </a:r>
            <a:r>
              <a:rPr lang="fr-CA" sz="3600" dirty="0"/>
              <a:t> restrictions and </a:t>
            </a:r>
            <a:r>
              <a:rPr lang="fr-CA" sz="3600" dirty="0" err="1"/>
              <a:t>holidays</a:t>
            </a:r>
            <a:r>
              <a:rPr lang="fr-CA" sz="3600" dirty="0"/>
              <a:t>, </a:t>
            </a:r>
            <a:r>
              <a:rPr lang="fr-CA" sz="3600" dirty="0" err="1"/>
              <a:t>disability</a:t>
            </a:r>
            <a:r>
              <a:rPr lang="fr-CA" sz="3600" dirty="0"/>
              <a:t>, </a:t>
            </a:r>
            <a:r>
              <a:rPr lang="fr-CA" sz="3600" dirty="0" err="1"/>
              <a:t>health</a:t>
            </a:r>
            <a:r>
              <a:rPr lang="fr-CA" sz="3600" dirty="0"/>
              <a:t> issues, etc. </a:t>
            </a:r>
          </a:p>
          <a:p>
            <a:r>
              <a:rPr lang="fr-CA" sz="3600" dirty="0"/>
              <a:t>The </a:t>
            </a:r>
            <a:r>
              <a:rPr lang="fr-CA" sz="3600" dirty="0" err="1"/>
              <a:t>University</a:t>
            </a:r>
            <a:r>
              <a:rPr lang="fr-CA" sz="3600" dirty="0"/>
              <a:t> has </a:t>
            </a:r>
            <a:r>
              <a:rPr lang="fr-CA" sz="3600" dirty="0" err="1"/>
              <a:t>many</a:t>
            </a:r>
            <a:r>
              <a:rPr lang="fr-CA" sz="3600" dirty="0"/>
              <a:t> </a:t>
            </a:r>
            <a:r>
              <a:rPr lang="fr-CA" sz="3600" dirty="0" err="1"/>
              <a:t>resources</a:t>
            </a:r>
            <a:r>
              <a:rPr lang="fr-CA" sz="3600" dirty="0"/>
              <a:t> </a:t>
            </a:r>
            <a:r>
              <a:rPr lang="fr-CA" sz="3600" dirty="0" err="1"/>
              <a:t>that</a:t>
            </a:r>
            <a:r>
              <a:rPr lang="fr-CA" sz="3600" dirty="0"/>
              <a:t> can help </a:t>
            </a:r>
            <a:r>
              <a:rPr lang="fr-CA" sz="3600" dirty="0" err="1"/>
              <a:t>you</a:t>
            </a:r>
            <a:r>
              <a:rPr lang="fr-CA" sz="3600" dirty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68136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7DB1-4D6A-4807-B708-42A88162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846B-CD54-4DCA-BEE2-BE909ED85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Disability Resource Centre</a:t>
            </a:r>
          </a:p>
          <a:p>
            <a:r>
              <a:rPr lang="en-US" dirty="0">
                <a:hlinkClick r:id="rId3"/>
              </a:rPr>
              <a:t>www.ubc.ca/okanagan/students/drc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Equity and Inclusion Office</a:t>
            </a:r>
          </a:p>
          <a:p>
            <a:r>
              <a:rPr lang="en-US" dirty="0">
                <a:hlinkClick r:id="rId4"/>
              </a:rPr>
              <a:t>www.ubc.ca/okanagan/equity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Health and Wellness: </a:t>
            </a:r>
            <a:r>
              <a:rPr lang="en-US" dirty="0" err="1"/>
              <a:t>Safewalk</a:t>
            </a:r>
            <a:endParaRPr lang="en-US" dirty="0"/>
          </a:p>
          <a:p>
            <a:r>
              <a:rPr lang="en-US" dirty="0">
                <a:hlinkClick r:id="rId5"/>
              </a:rPr>
              <a:t>http://www.ubc.ca/okanagan/students/campuslife/safewalk.html</a:t>
            </a:r>
            <a:endParaRPr lang="en-US" dirty="0"/>
          </a:p>
          <a:p>
            <a:endParaRPr lang="en-CA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85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7DB1-4D6A-4807-B708-42A88162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846B-CD54-4DCA-BEE2-BE909ED85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Department has zero tolerance for plagiarism. </a:t>
            </a:r>
          </a:p>
          <a:p>
            <a:endParaRPr lang="en-US" dirty="0"/>
          </a:p>
          <a:p>
            <a:r>
              <a:rPr lang="en-US" dirty="0"/>
              <a:t>Plagiarism is defined as the presentation of the work of another person, in whatever form, as one’s own or without proper acknowledgment. </a:t>
            </a:r>
          </a:p>
          <a:p>
            <a:endParaRPr lang="fr-CA" dirty="0"/>
          </a:p>
          <a:p>
            <a:r>
              <a:rPr lang="fr-CA" dirty="0"/>
              <a:t>S</a:t>
            </a:r>
            <a:r>
              <a:rPr lang="en-US" dirty="0" err="1"/>
              <a:t>anctions</a:t>
            </a:r>
            <a:r>
              <a:rPr lang="en-US" dirty="0"/>
              <a:t> imposed on plagiarizing students include getting a 0 on the plagiarized work, getting a 0 in the course, or suspension/expulsion.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2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7DB1-4D6A-4807-B708-42A88162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846B-CD54-4DCA-BEE2-BE909ED85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4400" dirty="0"/>
              <a:t>The content of the syllabus </a:t>
            </a:r>
            <a:r>
              <a:rPr lang="fr-CA" sz="4400" dirty="0" err="1"/>
              <a:t>may</a:t>
            </a:r>
            <a:r>
              <a:rPr lang="fr-CA" sz="4400" dirty="0"/>
              <a:t> </a:t>
            </a:r>
            <a:r>
              <a:rPr lang="fr-CA" sz="4400" dirty="0" err="1"/>
              <a:t>be</a:t>
            </a:r>
            <a:r>
              <a:rPr lang="fr-CA" sz="4400" dirty="0"/>
              <a:t> </a:t>
            </a:r>
            <a:r>
              <a:rPr lang="fr-CA" sz="4400" dirty="0" err="1"/>
              <a:t>subject</a:t>
            </a:r>
            <a:r>
              <a:rPr lang="fr-CA" sz="4400" dirty="0"/>
              <a:t> to change. </a:t>
            </a:r>
          </a:p>
          <a:p>
            <a:endParaRPr lang="fr-CA" sz="4400" dirty="0"/>
          </a:p>
          <a:p>
            <a:r>
              <a:rPr lang="fr-CA" sz="4400" dirty="0"/>
              <a:t>If </a:t>
            </a:r>
            <a:r>
              <a:rPr lang="fr-CA" sz="4400" dirty="0" err="1"/>
              <a:t>this</a:t>
            </a:r>
            <a:r>
              <a:rPr lang="fr-CA" sz="4400" dirty="0"/>
              <a:t> </a:t>
            </a:r>
            <a:r>
              <a:rPr lang="fr-CA" sz="4400" dirty="0" err="1"/>
              <a:t>occurs</a:t>
            </a:r>
            <a:r>
              <a:rPr lang="fr-CA" sz="4400" dirty="0"/>
              <a:t>, </a:t>
            </a:r>
            <a:r>
              <a:rPr lang="fr-CA" sz="4400" dirty="0" err="1"/>
              <a:t>advance</a:t>
            </a:r>
            <a:r>
              <a:rPr lang="fr-CA" sz="4400" dirty="0"/>
              <a:t> notice </a:t>
            </a:r>
            <a:r>
              <a:rPr lang="fr-CA" sz="4400" dirty="0" err="1"/>
              <a:t>will</a:t>
            </a:r>
            <a:r>
              <a:rPr lang="fr-CA" sz="4400" dirty="0"/>
              <a:t> </a:t>
            </a:r>
            <a:r>
              <a:rPr lang="fr-CA" sz="4400" dirty="0" err="1"/>
              <a:t>be</a:t>
            </a:r>
            <a:r>
              <a:rPr lang="fr-CA" sz="4400" dirty="0"/>
              <a:t> </a:t>
            </a:r>
            <a:r>
              <a:rPr lang="fr-CA" sz="4400" dirty="0" err="1"/>
              <a:t>given</a:t>
            </a:r>
            <a:r>
              <a:rPr lang="fr-CA" sz="4400" dirty="0"/>
              <a:t> to </a:t>
            </a:r>
            <a:r>
              <a:rPr lang="fr-CA" sz="4400" dirty="0" err="1"/>
              <a:t>students</a:t>
            </a:r>
            <a:r>
              <a:rPr lang="fr-CA" sz="4400" dirty="0"/>
              <a:t> </a:t>
            </a:r>
            <a:r>
              <a:rPr lang="fr-CA" sz="4400" dirty="0" err="1"/>
              <a:t>electronically</a:t>
            </a:r>
            <a:r>
              <a:rPr lang="fr-CA" sz="44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29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7DB1-4D6A-4807-B708-42A88162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846B-CD54-4DCA-BEE2-BE909ED85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4400" dirty="0"/>
              <a:t>The course </a:t>
            </a:r>
            <a:r>
              <a:rPr lang="fr-CA" sz="4400" dirty="0" err="1"/>
              <a:t>is</a:t>
            </a:r>
            <a:r>
              <a:rPr lang="fr-CA" sz="4400" dirty="0"/>
              <a:t> </a:t>
            </a:r>
            <a:r>
              <a:rPr lang="fr-CA" sz="4400" dirty="0" err="1"/>
              <a:t>divided</a:t>
            </a:r>
            <a:r>
              <a:rPr lang="fr-CA" sz="4400" dirty="0"/>
              <a:t> in </a:t>
            </a:r>
            <a:r>
              <a:rPr lang="fr-CA" sz="4400" dirty="0" err="1"/>
              <a:t>three</a:t>
            </a:r>
            <a:r>
              <a:rPr lang="fr-CA" sz="4400" dirty="0"/>
              <a:t> sections. </a:t>
            </a:r>
          </a:p>
          <a:p>
            <a:r>
              <a:rPr lang="fr-CA" sz="4400" dirty="0"/>
              <a:t>Section 1: The Institutions of Canadian </a:t>
            </a:r>
            <a:r>
              <a:rPr lang="fr-CA" sz="4400" dirty="0" err="1"/>
              <a:t>Politics</a:t>
            </a:r>
            <a:endParaRPr lang="fr-CA" sz="4400" dirty="0"/>
          </a:p>
          <a:p>
            <a:r>
              <a:rPr lang="fr-CA" sz="4400" dirty="0"/>
              <a:t>Section 2: </a:t>
            </a:r>
            <a:r>
              <a:rPr lang="fr-CA" sz="4400" dirty="0" err="1"/>
              <a:t>Regional</a:t>
            </a:r>
            <a:r>
              <a:rPr lang="fr-CA" sz="4400" dirty="0"/>
              <a:t> </a:t>
            </a:r>
            <a:r>
              <a:rPr lang="fr-CA" sz="4400" dirty="0" err="1"/>
              <a:t>Differences</a:t>
            </a:r>
            <a:endParaRPr lang="fr-CA" sz="4400" dirty="0"/>
          </a:p>
          <a:p>
            <a:r>
              <a:rPr lang="fr-CA" sz="4400" dirty="0"/>
              <a:t>Section 3: </a:t>
            </a:r>
            <a:r>
              <a:rPr lang="fr-CA" sz="4400" dirty="0" err="1"/>
              <a:t>Political</a:t>
            </a:r>
            <a:r>
              <a:rPr lang="fr-CA" sz="4400" dirty="0"/>
              <a:t> </a:t>
            </a:r>
            <a:r>
              <a:rPr lang="fr-CA" sz="4400" dirty="0" err="1"/>
              <a:t>representation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5939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7DB1-4D6A-4807-B708-42A88162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– The Institutions of Canadian Politics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846B-CD54-4DCA-BEE2-BE909ED85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4400" dirty="0"/>
              <a:t>In </a:t>
            </a:r>
            <a:r>
              <a:rPr lang="fr-CA" sz="4400" dirty="0" err="1"/>
              <a:t>this</a:t>
            </a:r>
            <a:r>
              <a:rPr lang="fr-CA" sz="4400" dirty="0"/>
              <a:t> section, </a:t>
            </a:r>
            <a:r>
              <a:rPr lang="fr-CA" sz="4400" dirty="0" err="1"/>
              <a:t>we</a:t>
            </a:r>
            <a:r>
              <a:rPr lang="fr-CA" sz="4400" dirty="0"/>
              <a:t> </a:t>
            </a:r>
            <a:r>
              <a:rPr lang="fr-CA" sz="4400" dirty="0" err="1"/>
              <a:t>will</a:t>
            </a:r>
            <a:r>
              <a:rPr lang="fr-CA" sz="4400" dirty="0"/>
              <a:t> </a:t>
            </a:r>
            <a:r>
              <a:rPr lang="fr-CA" sz="4400" dirty="0" err="1"/>
              <a:t>discuss</a:t>
            </a:r>
            <a:r>
              <a:rPr lang="fr-CA" sz="4400" dirty="0"/>
              <a:t> the </a:t>
            </a:r>
            <a:r>
              <a:rPr lang="fr-CA" sz="4400" dirty="0" err="1"/>
              <a:t>fundamental</a:t>
            </a:r>
            <a:r>
              <a:rPr lang="fr-CA" sz="4400" dirty="0"/>
              <a:t> institutions </a:t>
            </a:r>
            <a:r>
              <a:rPr lang="fr-CA" sz="4400" dirty="0" err="1"/>
              <a:t>that</a:t>
            </a:r>
            <a:r>
              <a:rPr lang="fr-CA" sz="4400" dirty="0"/>
              <a:t> structure Canadian </a:t>
            </a:r>
            <a:r>
              <a:rPr lang="fr-CA" sz="4400" dirty="0" err="1"/>
              <a:t>politics</a:t>
            </a:r>
            <a:r>
              <a:rPr lang="fr-CA" sz="4400" dirty="0"/>
              <a:t>.</a:t>
            </a:r>
          </a:p>
          <a:p>
            <a:endParaRPr lang="fr-CA" sz="4400" dirty="0"/>
          </a:p>
          <a:p>
            <a:r>
              <a:rPr lang="fr-CA" sz="4400" dirty="0" err="1"/>
              <a:t>These</a:t>
            </a:r>
            <a:r>
              <a:rPr lang="fr-CA" sz="4400" dirty="0"/>
              <a:t> </a:t>
            </a:r>
            <a:r>
              <a:rPr lang="fr-CA" sz="4400" dirty="0" err="1"/>
              <a:t>include</a:t>
            </a:r>
            <a:r>
              <a:rPr lang="fr-CA" sz="4400" dirty="0"/>
              <a:t> </a:t>
            </a:r>
            <a:r>
              <a:rPr lang="fr-CA" sz="4400" dirty="0" err="1"/>
              <a:t>Parliament</a:t>
            </a:r>
            <a:r>
              <a:rPr lang="fr-CA" sz="4400" dirty="0"/>
              <a:t>, the Cabinet, the Courts, and public administration.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9987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FAAF-DD32-42D5-B01A-E859837E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549"/>
            <a:ext cx="10515600" cy="1325563"/>
          </a:xfrm>
        </p:spPr>
        <p:txBody>
          <a:bodyPr/>
          <a:lstStyle/>
          <a:p>
            <a:r>
              <a:rPr lang="en-US" dirty="0"/>
              <a:t>Outline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4146E-0846-4FEB-8B9F-110A422D1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Syllabus Review</a:t>
            </a:r>
          </a:p>
          <a:p>
            <a:r>
              <a:rPr lang="en-US" dirty="0"/>
              <a:t>Introducing the course</a:t>
            </a:r>
          </a:p>
          <a:p>
            <a:r>
              <a:rPr lang="en-US" dirty="0"/>
              <a:t>Evaluations</a:t>
            </a:r>
          </a:p>
          <a:p>
            <a:r>
              <a:rPr lang="en-US" dirty="0"/>
              <a:t>Readings</a:t>
            </a:r>
          </a:p>
          <a:p>
            <a:r>
              <a:rPr lang="en-US" dirty="0"/>
              <a:t>Canvas and Contact Policy</a:t>
            </a:r>
          </a:p>
          <a:p>
            <a:r>
              <a:rPr lang="en-US" dirty="0"/>
              <a:t>Student Services</a:t>
            </a:r>
          </a:p>
          <a:p>
            <a:r>
              <a:rPr lang="en-US" dirty="0"/>
              <a:t>Course outline</a:t>
            </a:r>
          </a:p>
        </p:txBody>
      </p:sp>
    </p:spTree>
    <p:extLst>
      <p:ext uri="{BB962C8B-B14F-4D97-AF65-F5344CB8AC3E}">
        <p14:creationId xmlns:p14="http://schemas.microsoft.com/office/powerpoint/2010/main" val="2656599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7DB3-0876-40A1-8637-EDE45EF2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– </a:t>
            </a:r>
            <a:r>
              <a:rPr lang="fr-CA" dirty="0" err="1"/>
              <a:t>Regional</a:t>
            </a:r>
            <a:r>
              <a:rPr lang="fr-CA" dirty="0"/>
              <a:t> </a:t>
            </a:r>
            <a:r>
              <a:rPr lang="fr-CA" dirty="0" err="1"/>
              <a:t>Differences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DE31E-5DE9-4B76-A44C-F4523717D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sz="3600" dirty="0"/>
              <a:t>In </a:t>
            </a:r>
            <a:r>
              <a:rPr lang="fr-CA" sz="3600" dirty="0" err="1"/>
              <a:t>this</a:t>
            </a:r>
            <a:r>
              <a:rPr lang="fr-CA" sz="3600" dirty="0"/>
              <a:t> section, </a:t>
            </a:r>
            <a:r>
              <a:rPr lang="fr-CA" sz="3600" dirty="0" err="1"/>
              <a:t>we</a:t>
            </a:r>
            <a:r>
              <a:rPr lang="fr-CA" sz="3600" dirty="0"/>
              <a:t> </a:t>
            </a:r>
            <a:r>
              <a:rPr lang="fr-CA" sz="3600" dirty="0" err="1"/>
              <a:t>will</a:t>
            </a:r>
            <a:r>
              <a:rPr lang="fr-CA" sz="3600" dirty="0"/>
              <a:t> </a:t>
            </a:r>
            <a:r>
              <a:rPr lang="fr-CA" sz="3600" dirty="0" err="1"/>
              <a:t>discuss</a:t>
            </a:r>
            <a:r>
              <a:rPr lang="fr-CA" sz="3600" dirty="0"/>
              <a:t> how Canada manages </a:t>
            </a:r>
            <a:r>
              <a:rPr lang="fr-CA" sz="3600" dirty="0" err="1"/>
              <a:t>its</a:t>
            </a:r>
            <a:r>
              <a:rPr lang="fr-CA" sz="3600" dirty="0"/>
              <a:t> </a:t>
            </a:r>
            <a:r>
              <a:rPr lang="fr-CA" sz="3600" dirty="0" err="1"/>
              <a:t>internal</a:t>
            </a:r>
            <a:r>
              <a:rPr lang="fr-CA" sz="3600" dirty="0"/>
              <a:t> </a:t>
            </a:r>
            <a:r>
              <a:rPr lang="fr-CA" sz="3600" dirty="0" err="1"/>
              <a:t>regional</a:t>
            </a:r>
            <a:r>
              <a:rPr lang="fr-CA" sz="3600" dirty="0"/>
              <a:t> </a:t>
            </a:r>
            <a:r>
              <a:rPr lang="fr-CA" sz="3600" dirty="0" err="1"/>
              <a:t>differences</a:t>
            </a:r>
            <a:r>
              <a:rPr lang="fr-CA" sz="3600" dirty="0"/>
              <a:t>. </a:t>
            </a:r>
          </a:p>
          <a:p>
            <a:endParaRPr lang="fr-CA" sz="3600" dirty="0"/>
          </a:p>
          <a:p>
            <a:r>
              <a:rPr lang="fr-CA" sz="3600" dirty="0"/>
              <a:t>Canada </a:t>
            </a:r>
            <a:r>
              <a:rPr lang="fr-CA" sz="3600" dirty="0" err="1"/>
              <a:t>is</a:t>
            </a:r>
            <a:r>
              <a:rPr lang="fr-CA" sz="3600" dirty="0"/>
              <a:t> the second </a:t>
            </a:r>
            <a:r>
              <a:rPr lang="fr-CA" sz="3600" dirty="0" err="1"/>
              <a:t>largest</a:t>
            </a:r>
            <a:r>
              <a:rPr lang="fr-CA" sz="3600" dirty="0"/>
              <a:t> country in the world, and </a:t>
            </a:r>
            <a:r>
              <a:rPr lang="fr-CA" sz="3600" dirty="0" err="1"/>
              <a:t>this</a:t>
            </a:r>
            <a:r>
              <a:rPr lang="fr-CA" sz="3600" dirty="0"/>
              <a:t> </a:t>
            </a:r>
            <a:r>
              <a:rPr lang="fr-CA" sz="3600" dirty="0" err="1"/>
              <a:t>creates</a:t>
            </a:r>
            <a:r>
              <a:rPr lang="fr-CA" sz="3600" dirty="0"/>
              <a:t> challenges in </a:t>
            </a:r>
            <a:r>
              <a:rPr lang="fr-CA" sz="3600" dirty="0" err="1"/>
              <a:t>terms</a:t>
            </a:r>
            <a:r>
              <a:rPr lang="fr-CA" sz="3600" dirty="0"/>
              <a:t> of </a:t>
            </a:r>
            <a:r>
              <a:rPr lang="fr-CA" sz="3600" dirty="0" err="1"/>
              <a:t>governing</a:t>
            </a:r>
            <a:r>
              <a:rPr lang="fr-CA" sz="3600" dirty="0"/>
              <a:t> the country. </a:t>
            </a:r>
          </a:p>
          <a:p>
            <a:endParaRPr lang="fr-CA" sz="3600" dirty="0"/>
          </a:p>
          <a:p>
            <a:r>
              <a:rPr lang="fr-CA" sz="3600" dirty="0" err="1"/>
              <a:t>We</a:t>
            </a:r>
            <a:r>
              <a:rPr lang="fr-CA" sz="3600" dirty="0"/>
              <a:t> </a:t>
            </a:r>
            <a:r>
              <a:rPr lang="fr-CA" sz="3600" dirty="0" err="1"/>
              <a:t>will</a:t>
            </a:r>
            <a:r>
              <a:rPr lang="fr-CA" sz="3600" dirty="0"/>
              <a:t> </a:t>
            </a:r>
            <a:r>
              <a:rPr lang="fr-CA" sz="3600" dirty="0" err="1"/>
              <a:t>learn</a:t>
            </a:r>
            <a:r>
              <a:rPr lang="fr-CA" sz="3600" dirty="0"/>
              <a:t> about </a:t>
            </a:r>
            <a:r>
              <a:rPr lang="fr-CA" sz="3600" dirty="0" err="1"/>
              <a:t>federalism</a:t>
            </a:r>
            <a:r>
              <a:rPr lang="fr-CA" sz="3600" dirty="0"/>
              <a:t>, the Constitution, </a:t>
            </a:r>
            <a:r>
              <a:rPr lang="fr-CA" sz="3600" dirty="0" err="1"/>
              <a:t>Quebec</a:t>
            </a:r>
            <a:r>
              <a:rPr lang="fr-CA" sz="3600" dirty="0"/>
              <a:t> </a:t>
            </a:r>
            <a:r>
              <a:rPr lang="fr-CA" sz="3600" dirty="0" err="1"/>
              <a:t>nationalism</a:t>
            </a:r>
            <a:r>
              <a:rPr lang="fr-CA" sz="3600" dirty="0"/>
              <a:t>, and </a:t>
            </a:r>
            <a:r>
              <a:rPr lang="fr-CA" sz="3600" dirty="0" err="1"/>
              <a:t>regional</a:t>
            </a:r>
            <a:r>
              <a:rPr lang="fr-CA" sz="3600" dirty="0"/>
              <a:t> </a:t>
            </a:r>
            <a:r>
              <a:rPr lang="fr-CA" sz="3600" dirty="0" err="1"/>
              <a:t>political</a:t>
            </a:r>
            <a:r>
              <a:rPr lang="fr-CA" sz="3600" dirty="0"/>
              <a:t> culture. </a:t>
            </a:r>
          </a:p>
        </p:txBody>
      </p:sp>
    </p:spTree>
    <p:extLst>
      <p:ext uri="{BB962C8B-B14F-4D97-AF65-F5344CB8AC3E}">
        <p14:creationId xmlns:p14="http://schemas.microsoft.com/office/powerpoint/2010/main" val="3226199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ED2E-5E5A-4803-87C7-63378DEF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– </a:t>
            </a:r>
            <a:r>
              <a:rPr lang="fr-CA" dirty="0" err="1"/>
              <a:t>Political</a:t>
            </a:r>
            <a:r>
              <a:rPr lang="fr-CA" dirty="0"/>
              <a:t> </a:t>
            </a:r>
            <a:r>
              <a:rPr lang="fr-CA" dirty="0" err="1"/>
              <a:t>Representation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B938D-A576-480C-ACEF-FD8A17B3C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667250"/>
          </a:xfrm>
        </p:spPr>
        <p:txBody>
          <a:bodyPr>
            <a:normAutofit/>
          </a:bodyPr>
          <a:lstStyle/>
          <a:p>
            <a:r>
              <a:rPr lang="fr-CA" sz="3200" dirty="0"/>
              <a:t>In </a:t>
            </a:r>
            <a:r>
              <a:rPr lang="fr-CA" sz="3200" dirty="0" err="1"/>
              <a:t>this</a:t>
            </a:r>
            <a:r>
              <a:rPr lang="fr-CA" sz="3200" dirty="0"/>
              <a:t> section, </a:t>
            </a:r>
            <a:r>
              <a:rPr lang="fr-CA" sz="3200" dirty="0" err="1"/>
              <a:t>we</a:t>
            </a:r>
            <a:r>
              <a:rPr lang="fr-CA" sz="3200" dirty="0"/>
              <a:t> </a:t>
            </a:r>
            <a:r>
              <a:rPr lang="fr-CA" sz="3200" dirty="0" err="1"/>
              <a:t>will</a:t>
            </a:r>
            <a:r>
              <a:rPr lang="fr-CA" sz="3200" dirty="0"/>
              <a:t> </a:t>
            </a:r>
            <a:r>
              <a:rPr lang="fr-CA" sz="3200" dirty="0" err="1"/>
              <a:t>discuss</a:t>
            </a:r>
            <a:r>
              <a:rPr lang="fr-CA" sz="3200" dirty="0"/>
              <a:t> </a:t>
            </a:r>
            <a:r>
              <a:rPr lang="fr-CA" sz="3200" dirty="0" err="1"/>
              <a:t>political</a:t>
            </a:r>
            <a:r>
              <a:rPr lang="fr-CA" sz="3200" dirty="0"/>
              <a:t> </a:t>
            </a:r>
            <a:r>
              <a:rPr lang="fr-CA" sz="3200" dirty="0" err="1"/>
              <a:t>representation</a:t>
            </a:r>
            <a:r>
              <a:rPr lang="fr-CA" sz="3200" dirty="0"/>
              <a:t> in Canada. </a:t>
            </a:r>
          </a:p>
          <a:p>
            <a:endParaRPr lang="fr-CA" sz="3200" dirty="0"/>
          </a:p>
          <a:p>
            <a:r>
              <a:rPr lang="fr-CA" sz="3200" dirty="0"/>
              <a:t>This touches on how Canadian </a:t>
            </a:r>
            <a:r>
              <a:rPr lang="fr-CA" sz="3200" dirty="0" err="1"/>
              <a:t>citizens</a:t>
            </a:r>
            <a:r>
              <a:rPr lang="fr-CA" sz="3200" dirty="0"/>
              <a:t> have </a:t>
            </a:r>
            <a:r>
              <a:rPr lang="fr-CA" sz="3200" dirty="0" err="1"/>
              <a:t>their</a:t>
            </a:r>
            <a:r>
              <a:rPr lang="fr-CA" sz="3200" dirty="0"/>
              <a:t> </a:t>
            </a:r>
            <a:r>
              <a:rPr lang="fr-CA" sz="3200" dirty="0" err="1"/>
              <a:t>views</a:t>
            </a:r>
            <a:r>
              <a:rPr lang="fr-CA" sz="3200" dirty="0"/>
              <a:t> </a:t>
            </a:r>
            <a:r>
              <a:rPr lang="fr-CA" sz="3200" dirty="0" err="1"/>
              <a:t>represented</a:t>
            </a:r>
            <a:r>
              <a:rPr lang="fr-CA" sz="3200" dirty="0"/>
              <a:t> </a:t>
            </a:r>
            <a:r>
              <a:rPr lang="fr-CA" sz="3200" dirty="0" err="1"/>
              <a:t>within</a:t>
            </a:r>
            <a:r>
              <a:rPr lang="fr-CA" sz="3200" dirty="0"/>
              <a:t> Canadian institutions, </a:t>
            </a:r>
            <a:r>
              <a:rPr lang="fr-CA" sz="3200" dirty="0" err="1"/>
              <a:t>such</a:t>
            </a:r>
            <a:r>
              <a:rPr lang="fr-CA" sz="3200" dirty="0"/>
              <a:t> as the House of Commons and </a:t>
            </a:r>
            <a:r>
              <a:rPr lang="fr-CA" sz="3200" dirty="0" err="1"/>
              <a:t>their</a:t>
            </a:r>
            <a:r>
              <a:rPr lang="fr-CA" sz="3200" dirty="0"/>
              <a:t> provincial </a:t>
            </a:r>
            <a:r>
              <a:rPr lang="fr-CA" sz="3200" dirty="0" err="1"/>
              <a:t>assemblies</a:t>
            </a:r>
            <a:r>
              <a:rPr lang="fr-CA" sz="3200" dirty="0"/>
              <a:t>. 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We will study the Canadian party system and electoral system. </a:t>
            </a: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3679624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5BC9-9C7F-4EC2-96DB-7BEE952C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DB4A9-652C-4A81-BE3E-8C239F77D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That’s it for today. </a:t>
            </a:r>
          </a:p>
          <a:p>
            <a:endParaRPr lang="en-US" dirty="0"/>
          </a:p>
          <a:p>
            <a:r>
              <a:rPr lang="en-US" dirty="0"/>
              <a:t>For next week, make sure to:</a:t>
            </a:r>
          </a:p>
          <a:p>
            <a:pPr lvl="1"/>
            <a:r>
              <a:rPr lang="en-US" dirty="0"/>
              <a:t>Read the syllabus. </a:t>
            </a:r>
          </a:p>
          <a:p>
            <a:pPr lvl="1"/>
            <a:r>
              <a:rPr lang="en-US" dirty="0"/>
              <a:t>Get the textbook</a:t>
            </a:r>
          </a:p>
          <a:p>
            <a:pPr lvl="1"/>
            <a:r>
              <a:rPr lang="en-US" dirty="0"/>
              <a:t>Read the chapters for next week (Chapters 4 and 5)</a:t>
            </a:r>
          </a:p>
          <a:p>
            <a:endParaRPr lang="en-US" dirty="0"/>
          </a:p>
          <a:p>
            <a:r>
              <a:rPr lang="en-US" dirty="0"/>
              <a:t>If you have any questions, feel free to email me at maxime.heroux-legault@ubc.ca </a:t>
            </a:r>
          </a:p>
        </p:txBody>
      </p:sp>
    </p:spTree>
    <p:extLst>
      <p:ext uri="{BB962C8B-B14F-4D97-AF65-F5344CB8AC3E}">
        <p14:creationId xmlns:p14="http://schemas.microsoft.com/office/powerpoint/2010/main" val="134118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CDE1-4134-484A-9972-3A3E85FA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FDF2D-5EF7-4E93-B09E-9C754CA3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This course is an introduction to Canadian politics. It offers essential knowledge of topics such as: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Canadian political institutions</a:t>
            </a:r>
          </a:p>
          <a:p>
            <a:r>
              <a:rPr lang="en-US" sz="3200" dirty="0"/>
              <a:t>The Canadian Constitution</a:t>
            </a:r>
          </a:p>
          <a:p>
            <a:r>
              <a:rPr lang="en-US" sz="3200" dirty="0"/>
              <a:t>Regionalism</a:t>
            </a:r>
          </a:p>
          <a:p>
            <a:r>
              <a:rPr lang="en-US" sz="3200" dirty="0"/>
              <a:t>Electoral competition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0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435C-174D-4798-868B-B2C4AF17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Online Class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3A75F-03C8-4871-B15A-980CCF93A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This class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given</a:t>
            </a:r>
            <a:r>
              <a:rPr lang="fr-CA" dirty="0"/>
              <a:t> </a:t>
            </a:r>
            <a:r>
              <a:rPr lang="fr-CA" dirty="0" err="1"/>
              <a:t>asynchronously</a:t>
            </a:r>
            <a:r>
              <a:rPr lang="fr-CA" dirty="0"/>
              <a:t>, e.g. not live.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preferable</a:t>
            </a:r>
            <a:r>
              <a:rPr lang="fr-CA" dirty="0"/>
              <a:t> </a:t>
            </a:r>
            <a:r>
              <a:rPr lang="fr-CA" dirty="0" err="1"/>
              <a:t>given</a:t>
            </a:r>
            <a:r>
              <a:rPr lang="fr-CA" dirty="0"/>
              <a:t> the large # of </a:t>
            </a:r>
            <a:r>
              <a:rPr lang="fr-CA" dirty="0" err="1"/>
              <a:t>students</a:t>
            </a:r>
            <a:r>
              <a:rPr lang="fr-CA" dirty="0"/>
              <a:t> in the class (130) and due to </a:t>
            </a:r>
            <a:r>
              <a:rPr lang="fr-CA" dirty="0" err="1"/>
              <a:t>concerns</a:t>
            </a:r>
            <a:r>
              <a:rPr lang="fr-CA" dirty="0"/>
              <a:t> </a:t>
            </a:r>
            <a:r>
              <a:rPr lang="fr-CA" dirty="0" err="1"/>
              <a:t>linked</a:t>
            </a:r>
            <a:r>
              <a:rPr lang="fr-CA" dirty="0"/>
              <a:t> to </a:t>
            </a:r>
            <a:r>
              <a:rPr lang="fr-CA" dirty="0" err="1"/>
              <a:t>students</a:t>
            </a:r>
            <a:r>
              <a:rPr lang="fr-CA" dirty="0"/>
              <a:t> </a:t>
            </a:r>
            <a:r>
              <a:rPr lang="fr-CA" dirty="0" err="1"/>
              <a:t>residing</a:t>
            </a:r>
            <a:r>
              <a:rPr lang="fr-CA" dirty="0"/>
              <a:t> in </a:t>
            </a:r>
            <a:r>
              <a:rPr lang="fr-CA" dirty="0" err="1"/>
              <a:t>other</a:t>
            </a:r>
            <a:r>
              <a:rPr lang="fr-CA" dirty="0"/>
              <a:t> </a:t>
            </a:r>
            <a:r>
              <a:rPr lang="fr-CA" dirty="0" err="1"/>
              <a:t>timezones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en-CA" dirty="0"/>
              <a:t>Class content will be uploaded to Canvas on a weekly basis. </a:t>
            </a:r>
          </a:p>
          <a:p>
            <a:endParaRPr lang="en-CA" dirty="0"/>
          </a:p>
          <a:p>
            <a:r>
              <a:rPr lang="en-CA" b="1" dirty="0"/>
              <a:t>One important exception</a:t>
            </a:r>
            <a:r>
              <a:rPr lang="en-CA" dirty="0"/>
              <a:t>: exams will take place synchronously during class time. </a:t>
            </a:r>
          </a:p>
        </p:txBody>
      </p:sp>
    </p:spTree>
    <p:extLst>
      <p:ext uri="{BB962C8B-B14F-4D97-AF65-F5344CB8AC3E}">
        <p14:creationId xmlns:p14="http://schemas.microsoft.com/office/powerpoint/2010/main" val="390031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DB09-957B-4478-91BF-F285FA83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Online Class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A090-06F0-4B46-AE95-344689F3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The </a:t>
            </a:r>
            <a:r>
              <a:rPr lang="fr-CA" dirty="0" err="1"/>
              <a:t>University</a:t>
            </a:r>
            <a:r>
              <a:rPr lang="fr-CA" dirty="0"/>
              <a:t> </a:t>
            </a:r>
            <a:r>
              <a:rPr lang="fr-CA" dirty="0" err="1"/>
              <a:t>recommends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give</a:t>
            </a:r>
            <a:r>
              <a:rPr lang="fr-CA" dirty="0"/>
              <a:t> short lectures on a </a:t>
            </a:r>
            <a:r>
              <a:rPr lang="fr-CA" dirty="0" err="1"/>
              <a:t>weekly</a:t>
            </a:r>
            <a:r>
              <a:rPr lang="fr-CA" dirty="0"/>
              <a:t> basis (15-30 minutes). 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rest</a:t>
            </a:r>
            <a:r>
              <a:rPr lang="fr-CA" dirty="0"/>
              <a:t> of the class content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uploaded</a:t>
            </a:r>
            <a:r>
              <a:rPr lang="fr-CA" dirty="0"/>
              <a:t> via </a:t>
            </a:r>
            <a:r>
              <a:rPr lang="fr-CA" dirty="0" err="1"/>
              <a:t>powerpoint</a:t>
            </a:r>
            <a:r>
              <a:rPr lang="fr-CA" dirty="0"/>
              <a:t> slides,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add</a:t>
            </a:r>
            <a:r>
              <a:rPr lang="fr-CA" dirty="0"/>
              <a:t> content </a:t>
            </a:r>
            <a:r>
              <a:rPr lang="fr-CA" dirty="0" err="1"/>
              <a:t>beyond</a:t>
            </a:r>
            <a:r>
              <a:rPr lang="fr-CA" dirty="0"/>
              <a:t> the content of the </a:t>
            </a:r>
            <a:r>
              <a:rPr lang="fr-CA" dirty="0" err="1"/>
              <a:t>video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use links to </a:t>
            </a:r>
            <a:r>
              <a:rPr lang="fr-CA" dirty="0" err="1"/>
              <a:t>external</a:t>
            </a:r>
            <a:r>
              <a:rPr lang="fr-CA" dirty="0"/>
              <a:t> </a:t>
            </a:r>
            <a:r>
              <a:rPr lang="fr-CA" dirty="0" err="1"/>
              <a:t>resources</a:t>
            </a:r>
            <a:r>
              <a:rPr lang="fr-CA" dirty="0"/>
              <a:t> relevant to the content of the class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provide</a:t>
            </a:r>
            <a:r>
              <a:rPr lang="fr-CA" dirty="0"/>
              <a:t> </a:t>
            </a:r>
            <a:r>
              <a:rPr lang="fr-CA" dirty="0" err="1"/>
              <a:t>complementary</a:t>
            </a:r>
            <a:r>
              <a:rPr lang="fr-CA" dirty="0"/>
              <a:t> and alternative perspectives. </a:t>
            </a:r>
          </a:p>
          <a:p>
            <a:endParaRPr lang="fr-CA" dirty="0"/>
          </a:p>
          <a:p>
            <a:r>
              <a:rPr lang="fr-CA" dirty="0"/>
              <a:t>A </a:t>
            </a:r>
            <a:r>
              <a:rPr lang="fr-CA" dirty="0" err="1"/>
              <a:t>weekly</a:t>
            </a:r>
            <a:r>
              <a:rPr lang="fr-CA" dirty="0"/>
              <a:t> quiz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included</a:t>
            </a:r>
            <a:r>
              <a:rPr lang="fr-CA" dirty="0"/>
              <a:t> and must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completed</a:t>
            </a:r>
            <a:r>
              <a:rPr lang="fr-CA" dirty="0"/>
              <a:t> by the </a:t>
            </a:r>
            <a:r>
              <a:rPr lang="fr-CA" dirty="0" err="1"/>
              <a:t>following</a:t>
            </a:r>
            <a:r>
              <a:rPr lang="fr-CA" dirty="0"/>
              <a:t> Sunday at </a:t>
            </a:r>
            <a:r>
              <a:rPr lang="fr-CA" dirty="0" err="1"/>
              <a:t>midnight</a:t>
            </a:r>
            <a:r>
              <a:rPr lang="fr-CA" dirty="0"/>
              <a:t>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237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7E78-3938-4C40-A42F-D6D06D9F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9BBFC6-B680-41F4-8ACC-3D4A56892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806664"/>
              </p:ext>
            </p:extLst>
          </p:nvPr>
        </p:nvGraphicFramePr>
        <p:xfrm>
          <a:off x="838200" y="1690688"/>
          <a:ext cx="10802111" cy="38344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79754">
                  <a:extLst>
                    <a:ext uri="{9D8B030D-6E8A-4147-A177-3AD203B41FA5}">
                      <a16:colId xmlns:a16="http://schemas.microsoft.com/office/drawing/2014/main" val="853352684"/>
                    </a:ext>
                  </a:extLst>
                </a:gridCol>
                <a:gridCol w="1098997">
                  <a:extLst>
                    <a:ext uri="{9D8B030D-6E8A-4147-A177-3AD203B41FA5}">
                      <a16:colId xmlns:a16="http://schemas.microsoft.com/office/drawing/2014/main" val="4190363371"/>
                    </a:ext>
                  </a:extLst>
                </a:gridCol>
                <a:gridCol w="5623360">
                  <a:extLst>
                    <a:ext uri="{9D8B030D-6E8A-4147-A177-3AD203B41FA5}">
                      <a16:colId xmlns:a16="http://schemas.microsoft.com/office/drawing/2014/main" val="3563463186"/>
                    </a:ext>
                  </a:extLst>
                </a:gridCol>
              </a:tblGrid>
              <a:tr h="11358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GRADING SCHEME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DATE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0466111"/>
                  </a:ext>
                </a:extLst>
              </a:tr>
              <a:tr h="910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Midterm 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October 25</a:t>
                      </a:r>
                      <a:r>
                        <a:rPr lang="en-US" sz="32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0533963"/>
                  </a:ext>
                </a:extLst>
              </a:tr>
              <a:tr h="8939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Final Exam 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Final Examination Period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6652715"/>
                  </a:ext>
                </a:extLst>
              </a:tr>
              <a:tr h="8939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Quizzes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During class time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781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52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8D7D-2966-44D4-83C6-316B91FE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1FB28-7257-4307-BF93-F6A9CD81F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Weekly quizzes will account for 10% of the grade. </a:t>
            </a:r>
          </a:p>
          <a:p>
            <a:endParaRPr lang="en-US" sz="3200" dirty="0"/>
          </a:p>
          <a:p>
            <a:r>
              <a:rPr lang="en-US" sz="3200" dirty="0"/>
              <a:t>These quizzes will give you an opportunity to test your understanding of the material and ensure that you keep up with the class. </a:t>
            </a:r>
          </a:p>
          <a:p>
            <a:endParaRPr lang="en-US" sz="3200" dirty="0"/>
          </a:p>
          <a:p>
            <a:r>
              <a:rPr lang="en-US" sz="3200" dirty="0"/>
              <a:t>Quizzes will be uploaded on the Monday with the rest of the class and will be closed on the following Sunday at midnight.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4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7E78-3938-4C40-A42F-D6D06D9F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Evaluations - Exams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0DB75-D065-4D8B-87DB-58BE6461E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Exams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consist</a:t>
            </a:r>
            <a:r>
              <a:rPr lang="fr-CA" dirty="0"/>
              <a:t> of </a:t>
            </a:r>
            <a:r>
              <a:rPr lang="fr-CA" dirty="0" err="1"/>
              <a:t>development</a:t>
            </a:r>
            <a:r>
              <a:rPr lang="fr-CA" dirty="0"/>
              <a:t> questions </a:t>
            </a:r>
            <a:r>
              <a:rPr lang="fr-CA" dirty="0" err="1"/>
              <a:t>regarding</a:t>
            </a:r>
            <a:r>
              <a:rPr lang="fr-CA" dirty="0"/>
              <a:t> the content of the class. 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midterm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take</a:t>
            </a:r>
            <a:r>
              <a:rPr lang="fr-CA" dirty="0"/>
              <a:t> place </a:t>
            </a:r>
            <a:r>
              <a:rPr lang="fr-CA" b="1" dirty="0" err="1"/>
              <a:t>during</a:t>
            </a:r>
            <a:r>
              <a:rPr lang="fr-CA" b="1" dirty="0"/>
              <a:t> the Monday class </a:t>
            </a:r>
            <a:r>
              <a:rPr lang="fr-CA" b="1" dirty="0" err="1"/>
              <a:t>from</a:t>
            </a:r>
            <a:r>
              <a:rPr lang="fr-CA" b="1" dirty="0"/>
              <a:t> 8 AM to 11 AM on </a:t>
            </a:r>
            <a:r>
              <a:rPr lang="fr-CA" b="1" dirty="0" err="1"/>
              <a:t>October</a:t>
            </a:r>
            <a:r>
              <a:rPr lang="fr-CA" b="1" dirty="0"/>
              <a:t> 25th.</a:t>
            </a:r>
          </a:p>
          <a:p>
            <a:endParaRPr lang="fr-CA" dirty="0"/>
          </a:p>
          <a:p>
            <a:r>
              <a:rPr lang="fr-CA" dirty="0"/>
              <a:t>Exams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open book. </a:t>
            </a:r>
          </a:p>
          <a:p>
            <a:endParaRPr lang="fr-CA" dirty="0"/>
          </a:p>
          <a:p>
            <a:r>
              <a:rPr lang="fr-CA" dirty="0"/>
              <a:t>Exams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take</a:t>
            </a:r>
            <a:r>
              <a:rPr lang="fr-CA" dirty="0"/>
              <a:t> place on Canvas.  </a:t>
            </a:r>
          </a:p>
        </p:txBody>
      </p:sp>
    </p:spTree>
    <p:extLst>
      <p:ext uri="{BB962C8B-B14F-4D97-AF65-F5344CB8AC3E}">
        <p14:creationId xmlns:p14="http://schemas.microsoft.com/office/powerpoint/2010/main" val="300365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7E78-3938-4C40-A42F-D6D06D9F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Evaluations - Exams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0DB75-D065-4D8B-87DB-58BE6461E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Each</a:t>
            </a:r>
            <a:r>
              <a:rPr lang="fr-CA" dirty="0"/>
              <a:t> exam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only</a:t>
            </a:r>
            <a:r>
              <a:rPr lang="fr-CA" dirty="0"/>
              <a:t> cover the portion of class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directly</a:t>
            </a:r>
            <a:r>
              <a:rPr lang="fr-CA" dirty="0"/>
              <a:t> </a:t>
            </a:r>
            <a:r>
              <a:rPr lang="fr-CA" dirty="0" err="1"/>
              <a:t>precedes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The exams are not cumulative.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6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1057</Words>
  <Application>Microsoft Office PowerPoint</Application>
  <PresentationFormat>Widescreen</PresentationFormat>
  <Paragraphs>173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POLI 202 – The Government of Canada</vt:lpstr>
      <vt:lpstr>Outline for Today</vt:lpstr>
      <vt:lpstr>Course Description</vt:lpstr>
      <vt:lpstr>Online Class</vt:lpstr>
      <vt:lpstr>Online Class</vt:lpstr>
      <vt:lpstr>Evaluations</vt:lpstr>
      <vt:lpstr>Quizzes</vt:lpstr>
      <vt:lpstr>Evaluations - Exams</vt:lpstr>
      <vt:lpstr>Evaluations - Exams</vt:lpstr>
      <vt:lpstr>Evaluations – Missing an exam</vt:lpstr>
      <vt:lpstr>Readings</vt:lpstr>
      <vt:lpstr>Canvas</vt:lpstr>
      <vt:lpstr>Office hours</vt:lpstr>
      <vt:lpstr>Accessibility</vt:lpstr>
      <vt:lpstr>Accessibility</vt:lpstr>
      <vt:lpstr>Plagiarism</vt:lpstr>
      <vt:lpstr>Changes</vt:lpstr>
      <vt:lpstr>Course Outline</vt:lpstr>
      <vt:lpstr>Course Outline – The Institutions of Canadian Politics</vt:lpstr>
      <vt:lpstr>Course Outline – Regional Differences</vt:lpstr>
      <vt:lpstr>Course Outline – Political Representation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 392- Survey and Research Design</dc:title>
  <dc:creator>Maxime</dc:creator>
  <cp:lastModifiedBy>Maxime Héroux-Legault</cp:lastModifiedBy>
  <cp:revision>111</cp:revision>
  <cp:lastPrinted>2021-08-15T21:34:07Z</cp:lastPrinted>
  <dcterms:created xsi:type="dcterms:W3CDTF">2017-09-03T14:01:59Z</dcterms:created>
  <dcterms:modified xsi:type="dcterms:W3CDTF">2021-09-04T23:47:25Z</dcterms:modified>
</cp:coreProperties>
</file>