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1" r:id="rId4"/>
    <p:sldId id="261" r:id="rId5"/>
    <p:sldId id="265" r:id="rId6"/>
    <p:sldId id="262" r:id="rId7"/>
    <p:sldId id="266" r:id="rId8"/>
    <p:sldId id="270" r:id="rId9"/>
    <p:sldId id="271" r:id="rId10"/>
    <p:sldId id="393" r:id="rId11"/>
    <p:sldId id="373" r:id="rId12"/>
    <p:sldId id="374" r:id="rId13"/>
    <p:sldId id="378" r:id="rId14"/>
    <p:sldId id="391" r:id="rId15"/>
    <p:sldId id="377" r:id="rId16"/>
    <p:sldId id="375" r:id="rId17"/>
    <p:sldId id="379" r:id="rId18"/>
    <p:sldId id="376" r:id="rId19"/>
    <p:sldId id="380" r:id="rId20"/>
    <p:sldId id="381" r:id="rId21"/>
    <p:sldId id="382" r:id="rId22"/>
    <p:sldId id="383" r:id="rId23"/>
    <p:sldId id="384" r:id="rId24"/>
    <p:sldId id="277" r:id="rId25"/>
    <p:sldId id="390" r:id="rId26"/>
    <p:sldId id="392" r:id="rId27"/>
    <p:sldId id="355" r:id="rId28"/>
    <p:sldId id="294" r:id="rId29"/>
    <p:sldId id="295" r:id="rId30"/>
    <p:sldId id="296" r:id="rId31"/>
    <p:sldId id="394" r:id="rId32"/>
    <p:sldId id="297" r:id="rId33"/>
    <p:sldId id="298" r:id="rId34"/>
    <p:sldId id="299" r:id="rId35"/>
    <p:sldId id="300" r:id="rId36"/>
    <p:sldId id="302" r:id="rId37"/>
    <p:sldId id="303" r:id="rId38"/>
    <p:sldId id="305" r:id="rId39"/>
    <p:sldId id="354" r:id="rId40"/>
    <p:sldId id="306" r:id="rId41"/>
    <p:sldId id="307" r:id="rId42"/>
    <p:sldId id="308" r:id="rId43"/>
    <p:sldId id="309" r:id="rId44"/>
    <p:sldId id="311" r:id="rId45"/>
    <p:sldId id="332" r:id="rId46"/>
    <p:sldId id="333" r:id="rId47"/>
    <p:sldId id="335" r:id="rId48"/>
    <p:sldId id="336" r:id="rId49"/>
    <p:sldId id="353" r:id="rId50"/>
    <p:sldId id="362" r:id="rId51"/>
    <p:sldId id="363" r:id="rId52"/>
    <p:sldId id="365" r:id="rId53"/>
    <p:sldId id="366" r:id="rId54"/>
    <p:sldId id="367" r:id="rId55"/>
    <p:sldId id="368" r:id="rId56"/>
    <p:sldId id="37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9DBED-32DB-44CF-B6DC-B0E1F2365F93}">
          <p14:sldIdLst>
            <p14:sldId id="256"/>
            <p14:sldId id="257"/>
          </p14:sldIdLst>
        </p14:section>
        <p14:section name="Introduction" id="{CB30A21E-F933-43D5-8284-CC703A4BE7A7}">
          <p14:sldIdLst>
            <p14:sldId id="371"/>
            <p14:sldId id="261"/>
            <p14:sldId id="265"/>
            <p14:sldId id="262"/>
            <p14:sldId id="266"/>
          </p14:sldIdLst>
        </p14:section>
        <p14:section name="Plurality Systems" id="{F098B0F7-E9A3-4D36-BF98-27289BB4BB7E}">
          <p14:sldIdLst>
            <p14:sldId id="270"/>
            <p14:sldId id="271"/>
            <p14:sldId id="393"/>
            <p14:sldId id="373"/>
            <p14:sldId id="374"/>
            <p14:sldId id="378"/>
            <p14:sldId id="391"/>
            <p14:sldId id="377"/>
            <p14:sldId id="375"/>
            <p14:sldId id="379"/>
            <p14:sldId id="376"/>
            <p14:sldId id="380"/>
            <p14:sldId id="381"/>
            <p14:sldId id="382"/>
            <p14:sldId id="383"/>
            <p14:sldId id="384"/>
            <p14:sldId id="277"/>
            <p14:sldId id="390"/>
            <p14:sldId id="392"/>
            <p14:sldId id="355"/>
          </p14:sldIdLst>
        </p14:section>
        <p14:section name="Majority Systems" id="{246760F3-115B-46E9-86F5-6AF6036C31FC}">
          <p14:sldIdLst>
            <p14:sldId id="294"/>
            <p14:sldId id="295"/>
            <p14:sldId id="296"/>
            <p14:sldId id="394"/>
            <p14:sldId id="297"/>
            <p14:sldId id="298"/>
            <p14:sldId id="299"/>
            <p14:sldId id="300"/>
            <p14:sldId id="302"/>
            <p14:sldId id="303"/>
            <p14:sldId id="305"/>
            <p14:sldId id="354"/>
          </p14:sldIdLst>
        </p14:section>
        <p14:section name="Proportional Systems" id="{3458064A-DC05-4067-AEB4-701802CC966F}">
          <p14:sldIdLst>
            <p14:sldId id="306"/>
            <p14:sldId id="307"/>
            <p14:sldId id="308"/>
            <p14:sldId id="309"/>
            <p14:sldId id="311"/>
            <p14:sldId id="332"/>
            <p14:sldId id="333"/>
            <p14:sldId id="335"/>
            <p14:sldId id="336"/>
            <p14:sldId id="353"/>
          </p14:sldIdLst>
        </p14:section>
        <p14:section name="Strategic Voting" id="{5564BF89-AA17-4E77-9A4A-5AA772296E37}">
          <p14:sldIdLst>
            <p14:sldId id="362"/>
            <p14:sldId id="363"/>
            <p14:sldId id="365"/>
            <p14:sldId id="366"/>
            <p14:sldId id="367"/>
            <p14:sldId id="368"/>
            <p14:sldId id="370"/>
          </p14:sldIdLst>
        </p14:section>
        <p14:section name="Conclusion" id="{F26070E0-8564-427E-9BB5-37B9EC2956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479" autoAdjust="0"/>
  </p:normalViewPr>
  <p:slideViewPr>
    <p:cSldViewPr snapToGrid="0">
      <p:cViewPr varScale="1">
        <p:scale>
          <a:sx n="89" d="100"/>
          <a:sy n="89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Votes and Seats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National Vote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Sheet1!$B$6:$B$10</c:f>
              <c:numCache>
                <c:formatCode>General</c:formatCode>
                <c:ptCount val="5"/>
                <c:pt idx="0">
                  <c:v>39.47</c:v>
                </c:pt>
                <c:pt idx="1">
                  <c:v>31.89</c:v>
                </c:pt>
                <c:pt idx="2">
                  <c:v>19.71</c:v>
                </c:pt>
                <c:pt idx="3">
                  <c:v>4.66</c:v>
                </c:pt>
                <c:pt idx="4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B-43DD-BB11-062B9AC7043B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Seats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54.437869822485212</c:v>
                </c:pt>
                <c:pt idx="1">
                  <c:v>29.289940828402369</c:v>
                </c:pt>
                <c:pt idx="2">
                  <c:v>13.017751479289942</c:v>
                </c:pt>
                <c:pt idx="3">
                  <c:v>2.9585798816568047</c:v>
                </c:pt>
                <c:pt idx="4">
                  <c:v>0.29585798816568049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B-43DD-BB11-062B9AC70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052528"/>
        <c:axId val="453355376"/>
      </c:barChart>
      <c:catAx>
        <c:axId val="34605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55376"/>
        <c:crosses val="autoZero"/>
        <c:auto val="1"/>
        <c:lblAlgn val="ctr"/>
        <c:lblOffset val="100"/>
        <c:noMultiLvlLbl val="0"/>
      </c:catAx>
      <c:valAx>
        <c:axId val="45335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5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Comparison of Votes and Seats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Vote %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33.07</c:v>
                </c:pt>
                <c:pt idx="1">
                  <c:v>34.409999999999997</c:v>
                </c:pt>
                <c:pt idx="2">
                  <c:v>15.93</c:v>
                </c:pt>
                <c:pt idx="3">
                  <c:v>7.69</c:v>
                </c:pt>
                <c:pt idx="4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3-479C-95F0-ED9084D0D847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Seat %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46.449704142011832</c:v>
                </c:pt>
                <c:pt idx="1">
                  <c:v>35.798816568047336</c:v>
                </c:pt>
                <c:pt idx="2">
                  <c:v>7.1005917159763312</c:v>
                </c:pt>
                <c:pt idx="3">
                  <c:v>9.4674556213017755</c:v>
                </c:pt>
                <c:pt idx="4">
                  <c:v>0.8875739644970414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3-479C-95F0-ED9084D0D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339616"/>
        <c:axId val="164124272"/>
      </c:barChart>
      <c:catAx>
        <c:axId val="61533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4272"/>
        <c:crosses val="autoZero"/>
        <c:auto val="1"/>
        <c:lblAlgn val="ctr"/>
        <c:lblOffset val="100"/>
        <c:noMultiLvlLbl val="0"/>
      </c:catAx>
      <c:valAx>
        <c:axId val="1641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3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396ED-B577-4940-9536-C9074EC8282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194E-EEF3-4561-AFDC-18AF42ED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1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0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5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2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7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92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6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9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5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5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5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3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4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3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2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3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0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3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7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7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3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1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0003-1770-4245-9271-BEA95297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883D-C87F-452F-A239-F20CBB67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22C4-8511-4C09-9DA7-C70C3221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8C80-DCE5-44A1-980E-7981EB21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748C-9EFA-4007-87C1-DC193C22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2907-8ACE-4950-9F90-D301D2EC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161C-F4A4-4D73-9F7D-0C1729A9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8EE9-97CF-4062-93A1-9BC98FFA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39B4-D8B7-4F54-B92F-17AFEAA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8691-3603-43AA-AB51-AAFD8A3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3457B-7688-4E7D-B9F0-AAF791191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CC6EF-DAC6-47F5-8141-09912F27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8373-ECCC-4A8B-A56A-673323B5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2CFA-477C-40DB-A739-9DA8352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5594-F28F-4407-B5EF-9BCF499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B62-EE5E-4174-9FEF-FEEC313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3ABA-BDA5-4C91-8892-933C95F5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283F-AF7C-4801-9A18-7BC7A18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D867-C4B7-46CF-A4DE-C774A2DA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7287-2ECB-4F1F-9928-9EC9E062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6CE7-7661-457A-9F15-1B564AB3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9661-2940-4A14-9103-C3EFF5CE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CBD7-373C-4E28-8F93-857B08A3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6CE9-9671-40AD-BFFB-D384562D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80DA-273E-42E2-A3D8-8FE12CD4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E511-3ECD-4ED9-82DE-CA70E4B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3A15-97D3-412E-A764-7DBFC57A2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CCA6-69F2-4E41-9C6C-67302D2B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ABB0-58AD-4300-918F-8E0E6D38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2D69-FE94-44E4-8569-AB1A7EDE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9C0F-EC15-43A8-9181-6F974EAE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4D57-4C6C-48B7-98DF-0123F051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5A6C-0FAF-4C0E-BAD1-C8B23A97F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2E7B1-7D59-4AEA-974E-D78296752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75D6-EBE7-46A2-87A0-563729D1C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AE1A-6960-4519-9B54-64A1A0724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B92E1-CDFD-4715-A1AD-1A3E0AB8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C136D-38D4-40FB-BC10-91196584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70E0-70D6-4143-A4EA-6B0E5B23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9D22-CFC4-45E0-B400-3BC09E27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B883B-0A62-4E31-BDA6-C1E53E54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B3460-36F7-415E-8897-C0CCB90A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780C-00E5-48A0-BA25-327BB752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806B8-4636-42C0-949D-41F39F8F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C327-105B-4855-B9F3-2ACCE7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6057B-1135-4324-83E4-FAE097BD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BB22-7DD4-4A4F-B4CF-FDD7A2C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579F-6605-4BF9-81AB-66488B05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2835-325F-4AD0-9487-14F46CA6A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F9A3-D771-460B-8330-CED9371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2ABF9-EEA0-4217-B3F7-2E6AFFE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A5302-DACD-40DF-9DE4-70C26D1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3EA4-0B63-46C7-8F6A-40E47D32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0589B-8CB1-4B13-BE55-F7DCBDE94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C65-7793-431E-972C-AEF6C9AF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46D1-429A-476A-AABA-FE96791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44A8-A9E2-4F33-8CF1-833A30FE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3AB3C-FCF6-4356-A156-1C50FA89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6AC1A-F1EC-4367-BFAD-9139242C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B06E-02C0-4BC4-9436-2B84977C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0A61-BFC9-4E9B-BEF6-B4764F04A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97E9-CA5F-463F-90E5-1B38FBA8389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3BF3-2B17-4948-87A3-7BC4EE4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BB29-3881-4045-A724-AF8926378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99AB-7EFA-43F3-A58F-642D12FC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lse.ac.uk/politicsandpolicy/tactical-voting-can-still-occur-under-the-alternative-vote-and-it-may-lead-to-unexpected-outcome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E58-D00B-4952-A891-4CEC2F22A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/>
            </a:br>
            <a:r>
              <a:rPr lang="en-US"/>
              <a:t>The </a:t>
            </a:r>
            <a:r>
              <a:rPr lang="en-US" dirty="0"/>
              <a:t>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0EC0A-CB88-4813-8FA5-D123C61FC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Electoral Systems</a:t>
            </a:r>
          </a:p>
        </p:txBody>
      </p:sp>
    </p:spTree>
    <p:extLst>
      <p:ext uri="{BB962C8B-B14F-4D97-AF65-F5344CB8AC3E}">
        <p14:creationId xmlns:p14="http://schemas.microsoft.com/office/powerpoint/2010/main" val="33123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6651-2004-4CA2-BE86-6C21BFC5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11C9-63B4-4C01-9C0B-1E18D36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Imagine 3 candidates</a:t>
            </a:r>
          </a:p>
          <a:p>
            <a:endParaRPr lang="fr-CA" dirty="0"/>
          </a:p>
          <a:p>
            <a:r>
              <a:rPr lang="fr-CA" dirty="0"/>
              <a:t>Candidate A: 40%</a:t>
            </a:r>
          </a:p>
          <a:p>
            <a:r>
              <a:rPr lang="fr-CA" dirty="0"/>
              <a:t>Candidate B: 30%</a:t>
            </a:r>
          </a:p>
          <a:p>
            <a:r>
              <a:rPr lang="fr-CA" dirty="0"/>
              <a:t>Candidate C: 30%</a:t>
            </a:r>
          </a:p>
          <a:p>
            <a:endParaRPr lang="fr-CA" dirty="0"/>
          </a:p>
          <a:p>
            <a:r>
              <a:rPr lang="fr-CA" dirty="0"/>
              <a:t>Candidate A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not </a:t>
            </a:r>
            <a:r>
              <a:rPr lang="fr-CA" dirty="0" err="1"/>
              <a:t>receiving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(50%+1) of the votes.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8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55F-FC4C-4D32-833A-C9212C5B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9A78-676B-48DD-9099-9D4089A4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literature</a:t>
            </a:r>
            <a:r>
              <a:rPr lang="fr-CA" dirty="0"/>
              <a:t> </a:t>
            </a:r>
            <a:r>
              <a:rPr lang="fr-CA" dirty="0" err="1"/>
              <a:t>recognizes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FPTP has </a:t>
            </a:r>
            <a:r>
              <a:rPr lang="fr-CA" dirty="0" err="1"/>
              <a:t>advantages</a:t>
            </a:r>
            <a:r>
              <a:rPr lang="fr-CA" dirty="0"/>
              <a:t> and drawbacks. </a:t>
            </a:r>
          </a:p>
          <a:p>
            <a:r>
              <a:rPr lang="fr-CA" dirty="0" err="1"/>
              <a:t>What</a:t>
            </a:r>
            <a:r>
              <a:rPr lang="fr-CA" dirty="0"/>
              <a:t> are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advantages</a:t>
            </a:r>
            <a:r>
              <a:rPr lang="fr-CA" dirty="0"/>
              <a:t> of FPTP?</a:t>
            </a:r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simple. </a:t>
            </a:r>
          </a:p>
          <a:p>
            <a:r>
              <a:rPr lang="fr-CA" dirty="0"/>
              <a:t>It leads to stable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accountability</a:t>
            </a:r>
            <a:r>
              <a:rPr lang="fr-CA" dirty="0"/>
              <a:t> to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creates</a:t>
            </a:r>
            <a:r>
              <a:rPr lang="fr-CA" dirty="0"/>
              <a:t> a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MP and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FPTP tends to </a:t>
            </a:r>
            <a:r>
              <a:rPr lang="fr-CA" dirty="0" err="1"/>
              <a:t>produce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candidates do not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convince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voters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the </a:t>
            </a:r>
            <a:r>
              <a:rPr lang="fr-CA" dirty="0" err="1"/>
              <a:t>seat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party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the best at the national </a:t>
            </a:r>
            <a:r>
              <a:rPr lang="fr-CA" dirty="0" err="1"/>
              <a:t>level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benefit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in </a:t>
            </a:r>
            <a:r>
              <a:rPr lang="fr-CA" dirty="0" err="1"/>
              <a:t>many</a:t>
            </a:r>
            <a:r>
              <a:rPr lang="fr-CA" dirty="0"/>
              <a:t> riding.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680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Example : Canada, 2015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BC2E08-3522-4F1B-8693-F0BB28BE5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057733"/>
              </p:ext>
            </p:extLst>
          </p:nvPr>
        </p:nvGraphicFramePr>
        <p:xfrm>
          <a:off x="838200" y="2339181"/>
          <a:ext cx="7482840" cy="383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3D432C-E6FD-4F6F-A718-9FBB3EF376AE}"/>
              </a:ext>
            </a:extLst>
          </p:cNvPr>
          <p:cNvSpPr txBox="1"/>
          <p:nvPr/>
        </p:nvSpPr>
        <p:spPr>
          <a:xfrm>
            <a:off x="8321040" y="1395750"/>
            <a:ext cx="3481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40$ of the votes in 2015,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managed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50% of the </a:t>
            </a:r>
            <a:r>
              <a:rPr lang="fr-CA" dirty="0" err="1"/>
              <a:t>seats</a:t>
            </a:r>
            <a:r>
              <a:rPr lang="fr-CA" dirty="0"/>
              <a:t> and </a:t>
            </a:r>
            <a:r>
              <a:rPr lang="fr-CA" dirty="0" err="1"/>
              <a:t>govern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. 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parties have </a:t>
            </a:r>
            <a:r>
              <a:rPr lang="fr-CA" dirty="0" err="1"/>
              <a:t>received</a:t>
            </a:r>
            <a:r>
              <a:rPr lang="fr-CA" dirty="0"/>
              <a:t> a </a:t>
            </a:r>
            <a:r>
              <a:rPr lang="fr-CA" dirty="0" err="1"/>
              <a:t>smaller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share</a:t>
            </a:r>
            <a:r>
              <a:rPr lang="fr-CA" dirty="0"/>
              <a:t> of votes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32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9D2-3EEB-4C12-A934-00B753B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F85D-4562-48A9-B630-6B20C941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Example : Canada, 2019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6B9CB5-AD52-4DE2-A679-9A416E50F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686264"/>
              </p:ext>
            </p:extLst>
          </p:nvPr>
        </p:nvGraphicFramePr>
        <p:xfrm>
          <a:off x="838200" y="2224088"/>
          <a:ext cx="62484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D275A-87DE-4344-8B5C-5B013332B3B8}"/>
              </a:ext>
            </a:extLst>
          </p:cNvPr>
          <p:cNvSpPr txBox="1"/>
          <p:nvPr/>
        </p:nvSpPr>
        <p:spPr>
          <a:xfrm>
            <a:off x="7659445" y="2224088"/>
            <a:ext cx="3694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2019.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obtained</a:t>
            </a:r>
            <a:r>
              <a:rPr lang="fr-CA" dirty="0"/>
              <a:t> </a:t>
            </a:r>
            <a:r>
              <a:rPr lang="fr-CA" dirty="0" err="1"/>
              <a:t>barely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30% of the vote but </a:t>
            </a:r>
            <a:r>
              <a:rPr lang="fr-CA" dirty="0" err="1"/>
              <a:t>obtained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45% of the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NDP and the Greens </a:t>
            </a:r>
            <a:r>
              <a:rPr lang="fr-CA" dirty="0" err="1"/>
              <a:t>were</a:t>
            </a:r>
            <a:r>
              <a:rPr lang="fr-CA" dirty="0"/>
              <a:t> the parties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adversely</a:t>
            </a:r>
            <a:r>
              <a:rPr lang="fr-CA" dirty="0"/>
              <a:t> </a:t>
            </a:r>
            <a:r>
              <a:rPr lang="fr-CA" dirty="0" err="1"/>
              <a:t>affected</a:t>
            </a:r>
            <a:r>
              <a:rPr lang="fr-CA" dirty="0"/>
              <a:t> by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33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more stable?</a:t>
            </a:r>
          </a:p>
          <a:p>
            <a:endParaRPr lang="fr-CA" dirty="0"/>
          </a:p>
          <a:p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your</a:t>
            </a:r>
            <a:r>
              <a:rPr lang="fr-CA" dirty="0"/>
              <a:t> party </a:t>
            </a:r>
            <a:r>
              <a:rPr lang="fr-CA" dirty="0" err="1"/>
              <a:t>holds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Commons, </a:t>
            </a:r>
            <a:r>
              <a:rPr lang="fr-CA" dirty="0" err="1"/>
              <a:t>you</a:t>
            </a:r>
            <a:r>
              <a:rPr lang="fr-CA" dirty="0"/>
              <a:t> are </a:t>
            </a:r>
            <a:r>
              <a:rPr lang="fr-CA" dirty="0" err="1"/>
              <a:t>almost</a:t>
            </a:r>
            <a:r>
              <a:rPr lang="fr-CA" dirty="0"/>
              <a:t> </a:t>
            </a:r>
            <a:r>
              <a:rPr lang="fr-CA" dirty="0" err="1"/>
              <a:t>guaranteed</a:t>
            </a:r>
            <a:r>
              <a:rPr lang="fr-CA" dirty="0"/>
              <a:t> not to lose a confidence vote.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2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43D8-6F13-4C1B-906C-600D8FDC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1C7A-8879-4281-923A-1FDB0E69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Furthermore</a:t>
            </a:r>
            <a:r>
              <a:rPr lang="fr-CA" dirty="0"/>
              <a:t>, the </a:t>
            </a:r>
            <a:r>
              <a:rPr lang="fr-CA" dirty="0" err="1"/>
              <a:t>propensity</a:t>
            </a:r>
            <a:r>
              <a:rPr lang="fr-CA" dirty="0"/>
              <a:t> to </a:t>
            </a:r>
            <a:r>
              <a:rPr lang="fr-CA" dirty="0" err="1"/>
              <a:t>elect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increases</a:t>
            </a:r>
            <a:r>
              <a:rPr lang="fr-CA" dirty="0"/>
              <a:t> the </a:t>
            </a:r>
            <a:r>
              <a:rPr lang="fr-CA" dirty="0" err="1"/>
              <a:t>accountability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Lines of </a:t>
            </a:r>
            <a:r>
              <a:rPr lang="fr-CA" dirty="0" err="1"/>
              <a:t>responsibility</a:t>
            </a:r>
            <a:r>
              <a:rPr lang="fr-CA" dirty="0"/>
              <a:t> are </a:t>
            </a:r>
            <a:r>
              <a:rPr lang="fr-CA" dirty="0" err="1"/>
              <a:t>blurrier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minority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coalition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Governments</a:t>
            </a:r>
            <a:r>
              <a:rPr lang="fr-CA" dirty="0"/>
              <a:t> can accuse opposition parties and coalition </a:t>
            </a:r>
            <a:r>
              <a:rPr lang="fr-CA" dirty="0" err="1"/>
              <a:t>partners</a:t>
            </a:r>
            <a:r>
              <a:rPr lang="fr-CA" dirty="0"/>
              <a:t> of blocking </a:t>
            </a:r>
            <a:r>
              <a:rPr lang="fr-CA" dirty="0" err="1"/>
              <a:t>their</a:t>
            </a:r>
            <a:r>
              <a:rPr lang="fr-CA" dirty="0"/>
              <a:t> initiatives,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identify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governmental</a:t>
            </a:r>
            <a:r>
              <a:rPr lang="fr-CA" dirty="0"/>
              <a:t> 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ACFB-BB15-457A-9381-9B9F15CC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1ED7-8166-4D93-BF7F-FC1A1E32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Finally</a:t>
            </a:r>
            <a:r>
              <a:rPr lang="fr-CA" sz="3200" dirty="0"/>
              <a:t>, FPTP </a:t>
            </a:r>
            <a:r>
              <a:rPr lang="fr-CA" sz="3200" dirty="0" err="1"/>
              <a:t>creates</a:t>
            </a:r>
            <a:r>
              <a:rPr lang="fr-CA" sz="3200" dirty="0"/>
              <a:t> a </a:t>
            </a:r>
            <a:r>
              <a:rPr lang="fr-CA" sz="3200" dirty="0" err="1"/>
              <a:t>stronger</a:t>
            </a:r>
            <a:r>
              <a:rPr lang="fr-CA" sz="3200" dirty="0"/>
              <a:t> </a:t>
            </a:r>
            <a:r>
              <a:rPr lang="fr-CA" sz="3200" dirty="0" err="1"/>
              <a:t>link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and </a:t>
            </a:r>
            <a:r>
              <a:rPr lang="fr-CA" sz="3200" dirty="0" err="1"/>
              <a:t>representative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Since</a:t>
            </a:r>
            <a:r>
              <a:rPr lang="fr-CA" sz="3200" dirty="0"/>
              <a:t> the </a:t>
            </a:r>
            <a:r>
              <a:rPr lang="fr-CA" sz="3200" dirty="0" err="1"/>
              <a:t>representative</a:t>
            </a:r>
            <a:r>
              <a:rPr lang="fr-CA" sz="3200" dirty="0"/>
              <a:t> </a:t>
            </a:r>
            <a:r>
              <a:rPr lang="fr-CA" sz="3200" dirty="0" err="1"/>
              <a:t>represents</a:t>
            </a:r>
            <a:r>
              <a:rPr lang="fr-CA" sz="3200" dirty="0"/>
              <a:t> a </a:t>
            </a:r>
            <a:r>
              <a:rPr lang="fr-CA" sz="3200" dirty="0" err="1"/>
              <a:t>particular</a:t>
            </a:r>
            <a:r>
              <a:rPr lang="fr-CA" sz="3200" dirty="0"/>
              <a:t> district,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have an issue know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supposed</a:t>
            </a:r>
            <a:r>
              <a:rPr lang="fr-CA" sz="3200" dirty="0"/>
              <a:t> to </a:t>
            </a:r>
            <a:r>
              <a:rPr lang="fr-CA" sz="3200" dirty="0" err="1"/>
              <a:t>represent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3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5DD-9B5F-428B-A91E-319B52B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F85C-D60F-46BA-B727-9A18E705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There are, </a:t>
            </a: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have been </a:t>
            </a:r>
            <a:r>
              <a:rPr lang="fr-CA" dirty="0" err="1"/>
              <a:t>directed</a:t>
            </a:r>
            <a:r>
              <a:rPr lang="fr-CA" dirty="0"/>
              <a:t> at FPTP. Can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think</a:t>
            </a:r>
            <a:r>
              <a:rPr lang="fr-CA" dirty="0"/>
              <a:t> of </a:t>
            </a:r>
            <a:r>
              <a:rPr lang="fr-CA" dirty="0" err="1"/>
              <a:t>some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?</a:t>
            </a:r>
          </a:p>
          <a:p>
            <a:r>
              <a:rPr lang="fr-CA" dirty="0" err="1"/>
              <a:t>Gives</a:t>
            </a:r>
            <a:r>
              <a:rPr lang="fr-CA" dirty="0"/>
              <a:t> more power to the </a:t>
            </a:r>
            <a:r>
              <a:rPr lang="fr-CA" dirty="0" err="1"/>
              <a:t>government</a:t>
            </a:r>
            <a:endParaRPr lang="en-US" dirty="0"/>
          </a:p>
          <a:p>
            <a:r>
              <a:rPr lang="fr-CA" dirty="0" err="1"/>
              <a:t>Penalizes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</a:t>
            </a:r>
          </a:p>
          <a:p>
            <a:r>
              <a:rPr lang="fr-CA" dirty="0"/>
              <a:t>Bad for </a:t>
            </a:r>
            <a:r>
              <a:rPr lang="fr-CA" dirty="0" err="1"/>
              <a:t>representation</a:t>
            </a:r>
            <a:endParaRPr lang="fr-CA" dirty="0"/>
          </a:p>
          <a:p>
            <a:r>
              <a:rPr lang="fr-CA" dirty="0" err="1"/>
              <a:t>Lowers</a:t>
            </a:r>
            <a:r>
              <a:rPr lang="fr-CA" dirty="0"/>
              <a:t> </a:t>
            </a:r>
            <a:r>
              <a:rPr lang="fr-CA" dirty="0" err="1"/>
              <a:t>turnout</a:t>
            </a:r>
            <a:endParaRPr lang="fr-CA" dirty="0"/>
          </a:p>
          <a:p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endParaRPr lang="fr-CA" dirty="0"/>
          </a:p>
          <a:p>
            <a:r>
              <a:rPr lang="fr-CA" dirty="0"/>
              <a:t>Can fail to </a:t>
            </a:r>
            <a:r>
              <a:rPr lang="fr-CA" dirty="0" err="1"/>
              <a:t>elect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nationally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DA74-A751-4CA7-BCD3-651A689F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BB3B-0E71-4C41-97F5-A9AAC347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giving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helps</a:t>
            </a:r>
            <a:r>
              <a:rPr lang="fr-CA" dirty="0"/>
              <a:t> </a:t>
            </a:r>
            <a:r>
              <a:rPr lang="fr-CA" dirty="0" err="1"/>
              <a:t>form</a:t>
            </a:r>
            <a:r>
              <a:rPr lang="fr-CA" dirty="0"/>
              <a:t> stable </a:t>
            </a:r>
            <a:r>
              <a:rPr lang="fr-CA" dirty="0" err="1"/>
              <a:t>governments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control over the House of Commons. </a:t>
            </a:r>
          </a:p>
          <a:p>
            <a:endParaRPr lang="fr-CA" dirty="0"/>
          </a:p>
          <a:p>
            <a:r>
              <a:rPr lang="fr-CA" dirty="0" err="1"/>
              <a:t>Critics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more power to the opposition and </a:t>
            </a:r>
            <a:r>
              <a:rPr lang="fr-CA" dirty="0" err="1"/>
              <a:t>keep</a:t>
            </a:r>
            <a:r>
              <a:rPr lang="fr-CA" dirty="0"/>
              <a:t> in check the power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E77-C576-45A8-8B4D-1736796F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8FF-8E54-442A-AB14-F713BC8E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Canada</a:t>
            </a:r>
            <a:r>
              <a:rPr lang="fr-CA" dirty="0"/>
              <a:t>’s </a:t>
            </a:r>
            <a:r>
              <a:rPr lang="en-US" dirty="0"/>
              <a:t>Electoral System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Other Options</a:t>
            </a:r>
          </a:p>
          <a:p>
            <a:endParaRPr lang="en-US" dirty="0"/>
          </a:p>
          <a:p>
            <a:r>
              <a:rPr lang="en-US" dirty="0"/>
              <a:t>Essay Question</a:t>
            </a:r>
          </a:p>
        </p:txBody>
      </p:sp>
    </p:spTree>
    <p:extLst>
      <p:ext uri="{BB962C8B-B14F-4D97-AF65-F5344CB8AC3E}">
        <p14:creationId xmlns:p14="http://schemas.microsoft.com/office/powerpoint/2010/main" val="6618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4DF1-6541-4E29-A53B-3743D54B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8882-DF4A-4DD2-B6C8-4F6449F8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bonus for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implies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 are </a:t>
            </a:r>
            <a:r>
              <a:rPr lang="fr-CA" dirty="0" err="1"/>
              <a:t>penalized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zero-sum</a:t>
            </a:r>
            <a:r>
              <a:rPr lang="fr-CA" dirty="0"/>
              <a:t> </a:t>
            </a:r>
            <a:r>
              <a:rPr lang="fr-CA" dirty="0" err="1"/>
              <a:t>game</a:t>
            </a:r>
            <a:r>
              <a:rPr lang="fr-CA" dirty="0"/>
              <a:t>: if </a:t>
            </a:r>
            <a:r>
              <a:rPr lang="fr-CA" dirty="0" err="1"/>
              <a:t>somebody</a:t>
            </a:r>
            <a:r>
              <a:rPr lang="fr-CA" dirty="0"/>
              <a:t> </a:t>
            </a:r>
            <a:r>
              <a:rPr lang="fr-CA" dirty="0" err="1"/>
              <a:t>wins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, </a:t>
            </a:r>
            <a:r>
              <a:rPr lang="fr-CA" dirty="0" err="1"/>
              <a:t>someone</a:t>
            </a:r>
            <a:r>
              <a:rPr lang="fr-CA" dirty="0"/>
              <a:t> has to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fewer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 to parties like the NDP and the Greens.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FC54-A563-4D57-BC0F-01195C9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FEED-BF34-4B57-8ACF-4F753E58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Furthermore</a:t>
            </a:r>
            <a:r>
              <a:rPr lang="fr-CA" dirty="0"/>
              <a:t>, FPTP </a:t>
            </a:r>
            <a:r>
              <a:rPr lang="fr-CA" dirty="0" err="1"/>
              <a:t>does</a:t>
            </a:r>
            <a:r>
              <a:rPr lang="fr-CA" dirty="0"/>
              <a:t> not encourage the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minorities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Research</a:t>
            </a:r>
            <a:r>
              <a:rPr lang="fr-CA" dirty="0"/>
              <a:t> has </a:t>
            </a:r>
            <a:r>
              <a:rPr lang="fr-CA" dirty="0" err="1"/>
              <a:t>shown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countries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proportional</a:t>
            </a:r>
            <a:r>
              <a:rPr lang="fr-CA" dirty="0"/>
              <a:t> </a:t>
            </a:r>
            <a:r>
              <a:rPr lang="fr-CA" dirty="0" err="1"/>
              <a:t>representation</a:t>
            </a:r>
            <a:r>
              <a:rPr lang="fr-CA" dirty="0"/>
              <a:t> tend to </a:t>
            </a:r>
            <a:r>
              <a:rPr lang="fr-CA" dirty="0" err="1"/>
              <a:t>elect</a:t>
            </a:r>
            <a:r>
              <a:rPr lang="fr-CA" dirty="0"/>
              <a:t> more </a:t>
            </a:r>
            <a:r>
              <a:rPr lang="fr-CA" dirty="0" err="1"/>
              <a:t>women</a:t>
            </a:r>
            <a:r>
              <a:rPr lang="fr-CA" dirty="0"/>
              <a:t> and </a:t>
            </a:r>
            <a:r>
              <a:rPr lang="fr-CA" dirty="0" err="1"/>
              <a:t>minorities</a:t>
            </a:r>
            <a:r>
              <a:rPr lang="fr-CA" dirty="0"/>
              <a:t> to public office. </a:t>
            </a:r>
          </a:p>
          <a:p>
            <a:endParaRPr lang="fr-CA" dirty="0"/>
          </a:p>
          <a:p>
            <a:r>
              <a:rPr lang="fr-CA" dirty="0" err="1"/>
              <a:t>Likewise</a:t>
            </a:r>
            <a:r>
              <a:rPr lang="fr-CA" dirty="0"/>
              <a:t>, FPTP countries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exhibit</a:t>
            </a:r>
            <a:r>
              <a:rPr lang="fr-CA" dirty="0"/>
              <a:t> </a:t>
            </a:r>
            <a:r>
              <a:rPr lang="fr-CA" dirty="0" err="1"/>
              <a:t>lower</a:t>
            </a:r>
            <a:r>
              <a:rPr lang="fr-CA" dirty="0"/>
              <a:t> rates of </a:t>
            </a:r>
            <a:r>
              <a:rPr lang="fr-CA" dirty="0" err="1"/>
              <a:t>political</a:t>
            </a:r>
            <a:r>
              <a:rPr lang="fr-CA" dirty="0"/>
              <a:t> participation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647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EE66-DD70-428A-AAE5-174F48B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E78-9E84-42FE-B1BF-DB79A8F8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FPTP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the 1993 </a:t>
            </a:r>
            <a:r>
              <a:rPr lang="fr-CA" dirty="0" err="1"/>
              <a:t>election</a:t>
            </a:r>
            <a:r>
              <a:rPr lang="fr-CA" dirty="0"/>
              <a:t>, the Bloc won 54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13.52% of the vote.</a:t>
            </a:r>
          </a:p>
          <a:p>
            <a:endParaRPr lang="fr-CA" dirty="0"/>
          </a:p>
          <a:p>
            <a:r>
              <a:rPr lang="fr-CA" dirty="0"/>
              <a:t>The Conservatives won 2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16.04% of the vote.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Bloc vote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concentrated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the conservative vote </a:t>
            </a:r>
            <a:r>
              <a:rPr lang="fr-CA" dirty="0" err="1"/>
              <a:t>was</a:t>
            </a:r>
            <a:r>
              <a:rPr lang="fr-CA" dirty="0"/>
              <a:t> spread all over Canada. </a:t>
            </a:r>
          </a:p>
          <a:p>
            <a:endParaRPr lang="fr-CA" dirty="0"/>
          </a:p>
          <a:p>
            <a:r>
              <a:rPr lang="en-US" dirty="0">
                <a:effectLst/>
                <a:cs typeface="Arial" panose="020B0604020202020204" pitchFamily="34" charset="0"/>
              </a:rPr>
              <a:t>FPTP thus </a:t>
            </a:r>
            <a:r>
              <a:rPr lang="en-US" dirty="0" err="1">
                <a:effectLst/>
                <a:cs typeface="Arial" panose="020B0604020202020204" pitchFamily="34" charset="0"/>
              </a:rPr>
              <a:t>favours</a:t>
            </a:r>
            <a:r>
              <a:rPr lang="en-US" dirty="0">
                <a:effectLst/>
                <a:cs typeface="Arial" panose="020B0604020202020204" pitchFamily="34" charset="0"/>
              </a:rPr>
              <a:t> parties that target regional interests, which may </a:t>
            </a:r>
            <a:r>
              <a:rPr lang="en-US" dirty="0" err="1">
                <a:effectLst/>
                <a:cs typeface="Arial" panose="020B0604020202020204" pitchFamily="34" charset="0"/>
              </a:rPr>
              <a:t>weakennational</a:t>
            </a:r>
            <a:r>
              <a:rPr lang="en-US" dirty="0">
                <a:effectLst/>
                <a:cs typeface="Arial" panose="020B0604020202020204" pitchFamily="34" charset="0"/>
              </a:rPr>
              <a:t> unity.</a:t>
            </a:r>
            <a:endParaRPr lang="fr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D089-F565-4718-A53A-6F744F91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FF0C-D122-49C7-B6FA-2107A6A5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One of the </a:t>
            </a:r>
            <a:r>
              <a:rPr lang="fr-CA" sz="3600" dirty="0" err="1"/>
              <a:t>most</a:t>
            </a:r>
            <a:r>
              <a:rPr lang="fr-CA" sz="3600" dirty="0"/>
              <a:t> important issues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can fail to </a:t>
            </a:r>
            <a:r>
              <a:rPr lang="fr-CA" sz="3600" dirty="0" err="1"/>
              <a:t>elect</a:t>
            </a:r>
            <a:r>
              <a:rPr lang="fr-CA" sz="3600" dirty="0"/>
              <a:t> the </a:t>
            </a:r>
            <a:r>
              <a:rPr lang="fr-CA" sz="3600" dirty="0" err="1"/>
              <a:t>nationally</a:t>
            </a:r>
            <a:r>
              <a:rPr lang="fr-CA" sz="3600" dirty="0"/>
              <a:t>/</a:t>
            </a:r>
            <a:r>
              <a:rPr lang="fr-CA" sz="3600" dirty="0" err="1"/>
              <a:t>provincially</a:t>
            </a:r>
            <a:r>
              <a:rPr lang="fr-CA" sz="3600" dirty="0"/>
              <a:t> </a:t>
            </a:r>
            <a:r>
              <a:rPr lang="fr-CA" sz="3600" dirty="0" err="1"/>
              <a:t>leading</a:t>
            </a:r>
            <a:r>
              <a:rPr lang="fr-CA" sz="3600" dirty="0"/>
              <a:t> party. </a:t>
            </a:r>
          </a:p>
          <a:p>
            <a:endParaRPr lang="fr-CA" sz="3600" dirty="0"/>
          </a:p>
          <a:p>
            <a:r>
              <a:rPr lang="fr-CA" sz="3600" dirty="0" err="1"/>
              <a:t>Because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focuses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on </a:t>
            </a:r>
            <a:r>
              <a:rPr lang="fr-CA" sz="3600" dirty="0" err="1"/>
              <a:t>ridings</a:t>
            </a:r>
            <a:r>
              <a:rPr lang="fr-CA" sz="3600" dirty="0"/>
              <a:t>,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not </a:t>
            </a:r>
            <a:r>
              <a:rPr lang="fr-CA" sz="3600" dirty="0" err="1"/>
              <a:t>take</a:t>
            </a:r>
            <a:r>
              <a:rPr lang="fr-CA" sz="3600" dirty="0"/>
              <a:t> </a:t>
            </a:r>
            <a:r>
              <a:rPr lang="fr-CA" sz="3600" dirty="0" err="1"/>
              <a:t>into</a:t>
            </a:r>
            <a:r>
              <a:rPr lang="fr-CA" sz="3600" dirty="0"/>
              <a:t> </a:t>
            </a:r>
            <a:r>
              <a:rPr lang="fr-CA" sz="3600" dirty="0" err="1"/>
              <a:t>account</a:t>
            </a:r>
            <a:r>
              <a:rPr lang="fr-CA" sz="3600" dirty="0"/>
              <a:t> the distribution of the total vote. </a:t>
            </a:r>
          </a:p>
          <a:p>
            <a:endParaRPr lang="fr-CA" sz="3600" dirty="0"/>
          </a:p>
          <a:p>
            <a:r>
              <a:rPr lang="fr-CA" sz="3600" dirty="0"/>
              <a:t>This can lead the loser of the vote to </a:t>
            </a:r>
            <a:r>
              <a:rPr lang="fr-CA" sz="3600" dirty="0" err="1"/>
              <a:t>nevertheless</a:t>
            </a:r>
            <a:r>
              <a:rPr lang="fr-CA" sz="3600" dirty="0"/>
              <a:t> </a:t>
            </a:r>
            <a:r>
              <a:rPr lang="fr-CA" sz="3600" dirty="0" err="1"/>
              <a:t>win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seats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582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70846"/>
              </p:ext>
            </p:extLst>
          </p:nvPr>
        </p:nvGraphicFramePr>
        <p:xfrm>
          <a:off x="332591" y="2006334"/>
          <a:ext cx="8982456" cy="441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Parti </a:t>
                      </a:r>
                      <a:r>
                        <a:rPr lang="fr-CA" sz="3200" dirty="0" err="1"/>
                        <a:t>Quebecois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42.87%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77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62%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43.55%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ADQ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11.81%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err="1"/>
              <a:t>Quebec</a:t>
            </a:r>
            <a:r>
              <a:rPr lang="fr-CA" sz="4000" dirty="0"/>
              <a:t>, 1998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35F29-5CED-40A9-8471-C3CDEC8894DA}"/>
              </a:ext>
            </a:extLst>
          </p:cNvPr>
          <p:cNvSpPr txBox="1"/>
          <p:nvPr/>
        </p:nvSpPr>
        <p:spPr>
          <a:xfrm>
            <a:off x="9746429" y="2006334"/>
            <a:ext cx="199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votes, but the Parti Québécois </a:t>
            </a:r>
            <a:r>
              <a:rPr lang="fr-CA" dirty="0" err="1"/>
              <a:t>received</a:t>
            </a:r>
            <a:r>
              <a:rPr lang="fr-CA" dirty="0"/>
              <a:t> a lot more </a:t>
            </a:r>
            <a:r>
              <a:rPr lang="fr-CA" dirty="0" err="1"/>
              <a:t>seats</a:t>
            </a:r>
            <a:r>
              <a:rPr lang="fr-CA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386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New Brunswick, 2018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B3BF42-4BC8-47A7-A5F7-5B1D3814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9050"/>
              </p:ext>
            </p:extLst>
          </p:nvPr>
        </p:nvGraphicFramePr>
        <p:xfrm>
          <a:off x="450925" y="2017536"/>
          <a:ext cx="8982456" cy="445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People</a:t>
                      </a:r>
                      <a:r>
                        <a:rPr lang="fr-CA" sz="3200" dirty="0"/>
                        <a:t>’s Alliance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13%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7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CF07D7-032A-44DD-99B5-C30FAB2C8A67}"/>
              </a:ext>
            </a:extLst>
          </p:cNvPr>
          <p:cNvSpPr txBox="1"/>
          <p:nvPr/>
        </p:nvSpPr>
        <p:spPr>
          <a:xfrm>
            <a:off x="9757186" y="2151529"/>
            <a:ext cx="1983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votes, but the Conservatives </a:t>
            </a:r>
            <a:r>
              <a:rPr lang="fr-CA" dirty="0" err="1"/>
              <a:t>narrowly</a:t>
            </a:r>
            <a:r>
              <a:rPr lang="fr-CA" dirty="0"/>
              <a:t> won 1 extra </a:t>
            </a:r>
            <a:r>
              <a:rPr lang="fr-CA" dirty="0" err="1"/>
              <a:t>seat</a:t>
            </a:r>
            <a:r>
              <a:rPr lang="fr-CA" dirty="0"/>
              <a:t> and </a:t>
            </a:r>
            <a:r>
              <a:rPr lang="fr-CA" dirty="0" err="1"/>
              <a:t>formed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in New Brunswick.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81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56AA-B4EF-41E9-9C3F-23AEB70D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325563"/>
          </a:xfrm>
        </p:spPr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18A3-D879-4BE1-8672-6BE7BC6E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253331"/>
            <a:ext cx="10515600" cy="4351338"/>
          </a:xfrm>
        </p:spPr>
        <p:txBody>
          <a:bodyPr/>
          <a:lstStyle/>
          <a:p>
            <a:r>
              <a:rPr lang="fr-CA" dirty="0"/>
              <a:t>Canada, 2019 </a:t>
            </a:r>
            <a:r>
              <a:rPr lang="fr-CA" dirty="0" err="1"/>
              <a:t>election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9F2B63-C265-4563-B018-5B54095FC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49125"/>
              </p:ext>
            </p:extLst>
          </p:nvPr>
        </p:nvGraphicFramePr>
        <p:xfrm>
          <a:off x="838200" y="1814406"/>
          <a:ext cx="8982456" cy="420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174995456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2848520328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615762125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2752544680"/>
                    </a:ext>
                  </a:extLst>
                </a:gridCol>
              </a:tblGrid>
              <a:tr h="723246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07203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1296301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634495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449431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Bloc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77309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1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24A170-D45C-49D1-A05C-35932DB93268}"/>
              </a:ext>
            </a:extLst>
          </p:cNvPr>
          <p:cNvSpPr txBox="1"/>
          <p:nvPr/>
        </p:nvSpPr>
        <p:spPr>
          <a:xfrm>
            <a:off x="10002644" y="2018371"/>
            <a:ext cx="1817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 the 2019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, the Conservatives won the </a:t>
            </a:r>
            <a:r>
              <a:rPr lang="fr-CA" dirty="0" err="1"/>
              <a:t>most</a:t>
            </a:r>
            <a:r>
              <a:rPr lang="fr-CA" dirty="0"/>
              <a:t> votes but the </a:t>
            </a:r>
            <a:r>
              <a:rPr lang="fr-CA" dirty="0" err="1"/>
              <a:t>Liberals</a:t>
            </a:r>
            <a:r>
              <a:rPr lang="fr-CA" dirty="0"/>
              <a:t> won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64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F0B7-DAEC-40FF-8B68-407855B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D3F7-647B-4156-BADB-EDD149B2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1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As </a:t>
            </a:r>
            <a:r>
              <a:rPr lang="fr-CA" sz="4000" dirty="0" err="1"/>
              <a:t>discussed</a:t>
            </a:r>
            <a:r>
              <a:rPr lang="fr-CA" sz="4000" dirty="0"/>
              <a:t>, </a:t>
            </a:r>
            <a:r>
              <a:rPr lang="fr-CA" sz="4000" dirty="0" err="1"/>
              <a:t>plurality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can lead to the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governments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do not have the support of a </a:t>
            </a:r>
            <a:r>
              <a:rPr lang="fr-CA" sz="4000" dirty="0" err="1"/>
              <a:t>majority</a:t>
            </a:r>
            <a:r>
              <a:rPr lang="fr-CA" sz="4000" dirty="0"/>
              <a:t> of the population. </a:t>
            </a:r>
          </a:p>
          <a:p>
            <a:endParaRPr lang="fr-CA" sz="4000" dirty="0"/>
          </a:p>
          <a:p>
            <a:r>
              <a:rPr lang="fr-CA" sz="4000" dirty="0" err="1"/>
              <a:t>Some</a:t>
            </a:r>
            <a:r>
              <a:rPr lang="fr-CA" sz="4000" dirty="0"/>
              <a:t> have </a:t>
            </a:r>
            <a:r>
              <a:rPr lang="fr-CA" sz="4000" dirty="0" err="1"/>
              <a:t>developed</a:t>
            </a:r>
            <a:r>
              <a:rPr lang="fr-CA" sz="4000" dirty="0"/>
              <a:t> </a:t>
            </a:r>
            <a:r>
              <a:rPr lang="fr-CA" sz="4000" dirty="0" err="1"/>
              <a:t>majority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as a solution.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974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Majority Voting Systems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Majority-runoff: France (presidential)</a:t>
            </a:r>
          </a:p>
          <a:p>
            <a:pPr lvl="1"/>
            <a:r>
              <a:rPr lang="en-US" sz="3600" dirty="0"/>
              <a:t>Alternative Voting: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3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ABCB-D6A9-42E9-86C2-790282B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5EB2-5EE0-42AE-9FAA-9A212FB9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first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do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. </a:t>
            </a:r>
          </a:p>
          <a:p>
            <a:endParaRPr lang="fr-CA" b="1" dirty="0"/>
          </a:p>
          <a:p>
            <a:r>
              <a:rPr lang="fr-CA" b="1" dirty="0" err="1"/>
              <a:t>Electoral</a:t>
            </a:r>
            <a:r>
              <a:rPr lang="fr-CA" b="1" dirty="0"/>
              <a:t> system</a:t>
            </a:r>
            <a:r>
              <a:rPr lang="fr-CA" dirty="0"/>
              <a:t>: « the system </a:t>
            </a:r>
            <a:r>
              <a:rPr lang="fr-CA" dirty="0" err="1"/>
              <a:t>used</a:t>
            </a:r>
            <a:r>
              <a:rPr lang="fr-CA" dirty="0"/>
              <a:t> to count the votes and </a:t>
            </a:r>
            <a:r>
              <a:rPr lang="fr-CA" dirty="0" err="1"/>
              <a:t>determine</a:t>
            </a:r>
            <a:r>
              <a:rPr lang="fr-CA" dirty="0"/>
              <a:t> the </a:t>
            </a:r>
            <a:r>
              <a:rPr lang="fr-CA" dirty="0" err="1"/>
              <a:t>results</a:t>
            </a:r>
            <a:r>
              <a:rPr lang="fr-CA" dirty="0"/>
              <a:t> of </a:t>
            </a:r>
            <a:r>
              <a:rPr lang="fr-CA" dirty="0" err="1"/>
              <a:t>elections</a:t>
            </a:r>
            <a:r>
              <a:rPr lang="fr-CA" dirty="0"/>
              <a:t> »</a:t>
            </a:r>
          </a:p>
          <a:p>
            <a:endParaRPr lang="fr-CA" dirty="0"/>
          </a:p>
          <a:p>
            <a:r>
              <a:rPr lang="fr-CA" dirty="0"/>
              <a:t>The Canadian </a:t>
            </a:r>
            <a:r>
              <a:rPr lang="fr-CA" dirty="0" err="1"/>
              <a:t>electoral</a:t>
            </a:r>
            <a:r>
              <a:rPr lang="fr-CA" dirty="0"/>
              <a:t> system has been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1867. </a:t>
            </a:r>
          </a:p>
          <a:p>
            <a:endParaRPr lang="fr-CA" dirty="0"/>
          </a:p>
          <a:p>
            <a:r>
              <a:rPr lang="fr-CA" dirty="0"/>
              <a:t>There have been multiple </a:t>
            </a:r>
            <a:r>
              <a:rPr lang="fr-CA" dirty="0" err="1"/>
              <a:t>attempts</a:t>
            </a:r>
            <a:r>
              <a:rPr lang="fr-CA" dirty="0"/>
              <a:t> to change the </a:t>
            </a:r>
            <a:r>
              <a:rPr lang="fr-CA" dirty="0" err="1"/>
              <a:t>electoral</a:t>
            </a:r>
            <a:r>
              <a:rPr lang="fr-CA" dirty="0"/>
              <a:t> system in Canada at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levels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are </a:t>
            </a:r>
            <a:r>
              <a:rPr lang="fr-CA" sz="3600" dirty="0" err="1"/>
              <a:t>very</a:t>
            </a:r>
            <a:r>
              <a:rPr lang="fr-CA" sz="3600" dirty="0"/>
              <a:t> </a:t>
            </a:r>
            <a:r>
              <a:rPr lang="fr-CA" sz="3600" dirty="0" err="1"/>
              <a:t>similar</a:t>
            </a:r>
            <a:r>
              <a:rPr lang="fr-CA" sz="3600" dirty="0"/>
              <a:t> to </a:t>
            </a:r>
            <a:r>
              <a:rPr lang="fr-CA" sz="3600" dirty="0" err="1"/>
              <a:t>plurality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The </a:t>
            </a:r>
            <a:r>
              <a:rPr lang="fr-CA" sz="3600" dirty="0" err="1"/>
              <a:t>biggest</a:t>
            </a:r>
            <a:r>
              <a:rPr lang="fr-CA" sz="3600" dirty="0"/>
              <a:t> </a:t>
            </a:r>
            <a:r>
              <a:rPr lang="fr-CA" sz="3600" dirty="0" err="1"/>
              <a:t>difference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they</a:t>
            </a:r>
            <a:r>
              <a:rPr lang="fr-CA" sz="3600" dirty="0"/>
              <a:t> </a:t>
            </a:r>
            <a:r>
              <a:rPr lang="fr-CA" sz="3600" dirty="0" err="1"/>
              <a:t>require</a:t>
            </a:r>
            <a:r>
              <a:rPr lang="fr-CA" sz="3600" dirty="0"/>
              <a:t> 50%+1 of the population to support a candidate to </a:t>
            </a:r>
            <a:r>
              <a:rPr lang="fr-CA" sz="3600" dirty="0" err="1"/>
              <a:t>elect</a:t>
            </a:r>
            <a:r>
              <a:rPr lang="fr-CA" sz="3600" dirty="0"/>
              <a:t> the candidate.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3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E04C-8428-4EA7-9E6D-80B0BAA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FCD6-4800-443A-A5FE-B8C483FB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cs typeface="Arial" panose="020B0604020202020204" pitchFamily="34" charset="0"/>
              </a:rPr>
              <a:t>Under majority run-off, there are two rounds of voting.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1: If a candidate wins 50%+1 of the vote, this candidate wins and the election is over.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If no candidate wins 50%+1 of the vote, then the top 2 candidates advance to the second round and all other candidates are eliminated.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2: Opposing only the top 2 candidates as determined by round 1. Since the vote is split in the middle, one of the two candidates should be able to earn a majority. 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Majority</a:t>
            </a:r>
            <a:r>
              <a:rPr lang="fr-CA" dirty="0"/>
              <a:t> Run-Off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type of </a:t>
            </a:r>
            <a:r>
              <a:rPr lang="fr-CA" dirty="0" err="1"/>
              <a:t>majority</a:t>
            </a:r>
            <a:r>
              <a:rPr lang="fr-CA" dirty="0"/>
              <a:t> vote (19 </a:t>
            </a:r>
            <a:r>
              <a:rPr lang="fr-CA" dirty="0" err="1"/>
              <a:t>presidential</a:t>
            </a:r>
            <a:r>
              <a:rPr lang="fr-CA" dirty="0"/>
              <a:t> </a:t>
            </a:r>
            <a:r>
              <a:rPr lang="fr-CA" dirty="0" err="1"/>
              <a:t>elections+Mali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system,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two</a:t>
            </a:r>
            <a:r>
              <a:rPr lang="fr-CA" dirty="0"/>
              <a:t> rounds of </a:t>
            </a:r>
            <a:r>
              <a:rPr lang="fr-CA" dirty="0" err="1"/>
              <a:t>voting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gives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the </a:t>
            </a:r>
            <a:r>
              <a:rPr lang="fr-CA" sz="3200" dirty="0" err="1"/>
              <a:t>opportunity</a:t>
            </a:r>
            <a:r>
              <a:rPr lang="fr-CA" sz="3200" dirty="0"/>
              <a:t> to vote for </a:t>
            </a:r>
            <a:r>
              <a:rPr lang="fr-CA" sz="3200" dirty="0" err="1"/>
              <a:t>small</a:t>
            </a:r>
            <a:r>
              <a:rPr lang="fr-CA" sz="3200" dirty="0"/>
              <a:t> parties in the first round. </a:t>
            </a:r>
          </a:p>
          <a:p>
            <a:endParaRPr lang="fr-CA" sz="3200" dirty="0"/>
          </a:p>
          <a:p>
            <a:r>
              <a:rPr lang="fr-CA" sz="3200" dirty="0" err="1"/>
              <a:t>Prevents</a:t>
            </a:r>
            <a:r>
              <a:rPr lang="fr-CA" sz="3200" dirty="0"/>
              <a:t> vote </a:t>
            </a:r>
            <a:r>
              <a:rPr lang="fr-CA" sz="3200" dirty="0" err="1"/>
              <a:t>splitting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influencing</a:t>
            </a:r>
            <a:r>
              <a:rPr lang="fr-CA" sz="3200" dirty="0"/>
              <a:t> the </a:t>
            </a:r>
            <a:r>
              <a:rPr lang="fr-CA" sz="3200" dirty="0" err="1"/>
              <a:t>results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Sends</a:t>
            </a:r>
            <a:r>
              <a:rPr lang="fr-CA" sz="3200" dirty="0"/>
              <a:t> signal to </a:t>
            </a:r>
            <a:r>
              <a:rPr lang="fr-CA" sz="3200" dirty="0" err="1"/>
              <a:t>presidential</a:t>
            </a:r>
            <a:r>
              <a:rPr lang="fr-CA" sz="3200" dirty="0"/>
              <a:t> candidates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62989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Run-Off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33125"/>
              </p:ext>
            </p:extLst>
          </p:nvPr>
        </p:nvGraphicFramePr>
        <p:xfrm>
          <a:off x="347472" y="1459484"/>
          <a:ext cx="6709664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48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A9527D-474E-4B5E-B348-632B9AAB74CE}"/>
              </a:ext>
            </a:extLst>
          </p:cNvPr>
          <p:cNvSpPr txBox="1"/>
          <p:nvPr/>
        </p:nvSpPr>
        <p:spPr>
          <a:xfrm>
            <a:off x="7670800" y="14986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the NDP and Green </a:t>
            </a:r>
            <a:r>
              <a:rPr lang="fr-CA" dirty="0" err="1"/>
              <a:t>voters</a:t>
            </a:r>
            <a:r>
              <a:rPr lang="fr-CA" dirty="0"/>
              <a:t> have to vote for one of the </a:t>
            </a:r>
            <a:r>
              <a:rPr lang="fr-CA" dirty="0" err="1"/>
              <a:t>two</a:t>
            </a:r>
            <a:r>
              <a:rPr lang="fr-CA" dirty="0"/>
              <a:t> leaders.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60% of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(I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assumption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NDP and 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prefer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to the Conservatives in a 2-to-1 ratio)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523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1941"/>
              </p:ext>
            </p:extLst>
          </p:nvPr>
        </p:nvGraphicFramePr>
        <p:xfrm>
          <a:off x="838200" y="1504252"/>
          <a:ext cx="7354824" cy="474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00">
                  <a:extLst>
                    <a:ext uri="{9D8B030D-6E8A-4147-A177-3AD203B41FA5}">
                      <a16:colId xmlns:a16="http://schemas.microsoft.com/office/drawing/2014/main" val="2434604517"/>
                    </a:ext>
                  </a:extLst>
                </a:gridCol>
                <a:gridCol w="2434524">
                  <a:extLst>
                    <a:ext uri="{9D8B030D-6E8A-4147-A177-3AD203B41FA5}">
                      <a16:colId xmlns:a16="http://schemas.microsoft.com/office/drawing/2014/main" val="2582891179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929836996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3827467307"/>
                    </a:ext>
                  </a:extLst>
                </a:gridCol>
              </a:tblGrid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Ideology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1st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2nd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3851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Chirac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1166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Le Pen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Far 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147021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Jospin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133172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Bayrou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87234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Laguiller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748633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Chevènement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3944397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Mamère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4604386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Besancenot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802230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Josse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3438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43329D-E4D3-461C-9BD6-3CB8EABD159B}"/>
              </a:ext>
            </a:extLst>
          </p:cNvPr>
          <p:cNvSpPr txBox="1"/>
          <p:nvPr/>
        </p:nvSpPr>
        <p:spPr>
          <a:xfrm>
            <a:off x="8978900" y="552311"/>
            <a:ext cx="294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Sometimes</a:t>
            </a:r>
            <a:r>
              <a:rPr lang="fr-CA" dirty="0"/>
              <a:t> the goals of the system are not </a:t>
            </a:r>
            <a:r>
              <a:rPr lang="fr-CA" dirty="0" err="1"/>
              <a:t>achieved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France (2002), the vote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the first round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the right and far right made </a:t>
            </a:r>
            <a:r>
              <a:rPr lang="fr-CA" dirty="0" err="1"/>
              <a:t>it</a:t>
            </a:r>
            <a:r>
              <a:rPr lang="fr-CA" dirty="0"/>
              <a:t> to the second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vote for the parties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up.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Vote </a:t>
            </a:r>
            <a:r>
              <a:rPr lang="fr-CA" dirty="0" err="1"/>
              <a:t>splitting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affect </a:t>
            </a:r>
            <a:r>
              <a:rPr lang="fr-CA" dirty="0" err="1"/>
              <a:t>outcome</a:t>
            </a:r>
            <a:r>
              <a:rPr lang="fr-CA" dirty="0"/>
              <a:t> of final stage, but can affect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final stage.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53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The Alternative Vote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One big drawback of the </a:t>
            </a:r>
            <a:r>
              <a:rPr lang="fr-CA" sz="3200" dirty="0" err="1"/>
              <a:t>previous</a:t>
            </a:r>
            <a:r>
              <a:rPr lang="fr-CA" sz="3200" dirty="0"/>
              <a:t> </a:t>
            </a:r>
            <a:r>
              <a:rPr lang="fr-CA" sz="3200" dirty="0" err="1"/>
              <a:t>method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forces </a:t>
            </a:r>
            <a:r>
              <a:rPr lang="fr-CA" sz="3200" dirty="0" err="1"/>
              <a:t>voters</a:t>
            </a:r>
            <a:r>
              <a:rPr lang="fr-CA" sz="3200" dirty="0"/>
              <a:t> to vote </a:t>
            </a:r>
            <a:r>
              <a:rPr lang="fr-CA" sz="3200" dirty="0" err="1"/>
              <a:t>twice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A solution to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problem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presented</a:t>
            </a:r>
            <a:r>
              <a:rPr lang="fr-CA" sz="3200" dirty="0"/>
              <a:t> by the alternative vote. </a:t>
            </a:r>
          </a:p>
        </p:txBody>
      </p:sp>
    </p:spTree>
    <p:extLst>
      <p:ext uri="{BB962C8B-B14F-4D97-AF65-F5344CB8AC3E}">
        <p14:creationId xmlns:p14="http://schemas.microsoft.com/office/powerpoint/2010/main" val="1522670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 dirty="0"/>
              <a:t>The Alternative Vote</a:t>
            </a:r>
          </a:p>
          <a:p>
            <a:r>
              <a:rPr lang="fr-CA" sz="3600" dirty="0" err="1"/>
              <a:t>Voters</a:t>
            </a:r>
            <a:r>
              <a:rPr lang="fr-CA" sz="3600" dirty="0"/>
              <a:t> are </a:t>
            </a:r>
            <a:r>
              <a:rPr lang="fr-CA" sz="3600" dirty="0" err="1"/>
              <a:t>asked</a:t>
            </a:r>
            <a:r>
              <a:rPr lang="fr-CA" sz="3600" dirty="0"/>
              <a:t> to </a:t>
            </a:r>
            <a:r>
              <a:rPr lang="fr-CA" sz="3600" dirty="0" err="1"/>
              <a:t>rank</a:t>
            </a:r>
            <a:r>
              <a:rPr lang="fr-CA" sz="3600" dirty="0"/>
              <a:t> the candidates in </a:t>
            </a:r>
            <a:r>
              <a:rPr lang="fr-CA" sz="3600" dirty="0" err="1"/>
              <a:t>their</a:t>
            </a:r>
            <a:r>
              <a:rPr lang="fr-CA" sz="3600" dirty="0"/>
              <a:t> </a:t>
            </a:r>
            <a:r>
              <a:rPr lang="fr-CA" sz="3600" dirty="0" err="1"/>
              <a:t>order</a:t>
            </a:r>
            <a:r>
              <a:rPr lang="fr-CA" sz="3600" dirty="0"/>
              <a:t> of </a:t>
            </a:r>
            <a:r>
              <a:rPr lang="fr-CA" sz="3600" dirty="0" err="1"/>
              <a:t>preference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First </a:t>
            </a:r>
            <a:r>
              <a:rPr lang="fr-CA" sz="3600" dirty="0" err="1"/>
              <a:t>choices</a:t>
            </a:r>
            <a:r>
              <a:rPr lang="fr-CA" sz="3600" dirty="0"/>
              <a:t> are </a:t>
            </a:r>
            <a:r>
              <a:rPr lang="fr-CA" sz="3600" dirty="0" err="1"/>
              <a:t>counted</a:t>
            </a:r>
            <a:r>
              <a:rPr lang="fr-CA" sz="3600" dirty="0"/>
              <a:t>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4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Alternative Vote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191" y="1472184"/>
          <a:ext cx="8238745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66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870527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3726" y="1216152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566B-2980-4D38-ADBD-998FC95E7BAE}"/>
              </a:ext>
            </a:extLst>
          </p:cNvPr>
          <p:cNvSpPr txBox="1"/>
          <p:nvPr/>
        </p:nvSpPr>
        <p:spPr>
          <a:xfrm>
            <a:off x="8983726" y="1539317"/>
            <a:ext cx="2815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votes for the Greens are </a:t>
            </a:r>
            <a:r>
              <a:rPr lang="fr-CA" dirty="0" err="1"/>
              <a:t>reallocated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second </a:t>
            </a:r>
            <a:r>
              <a:rPr lang="fr-CA" dirty="0" err="1"/>
              <a:t>choice</a:t>
            </a:r>
            <a:r>
              <a:rPr lang="fr-CA" dirty="0"/>
              <a:t>. 5% go to the </a:t>
            </a:r>
            <a:r>
              <a:rPr lang="fr-CA" dirty="0" err="1"/>
              <a:t>Liberals</a:t>
            </a:r>
            <a:r>
              <a:rPr lang="fr-CA" dirty="0"/>
              <a:t>, 5% go to the NDP. </a:t>
            </a:r>
            <a:r>
              <a:rPr lang="fr-CA" dirty="0" err="1"/>
              <a:t>Still</a:t>
            </a:r>
            <a:r>
              <a:rPr lang="fr-CA" dirty="0"/>
              <a:t> no 50%+1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third</a:t>
            </a:r>
            <a:r>
              <a:rPr lang="fr-CA" dirty="0"/>
              <a:t> round, votes for the NDP are </a:t>
            </a:r>
            <a:r>
              <a:rPr lang="fr-CA" dirty="0" err="1"/>
              <a:t>reallocated</a:t>
            </a:r>
            <a:r>
              <a:rPr lang="fr-CA" dirty="0"/>
              <a:t> to the </a:t>
            </a:r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preference</a:t>
            </a:r>
            <a:r>
              <a:rPr lang="fr-CA" dirty="0"/>
              <a:t>. 20 go to the </a:t>
            </a:r>
            <a:r>
              <a:rPr lang="fr-CA" dirty="0" err="1"/>
              <a:t>Liberals</a:t>
            </a:r>
            <a:r>
              <a:rPr lang="fr-CA" dirty="0"/>
              <a:t>, and 5 go to the Conservatives.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became</a:t>
            </a:r>
            <a:r>
              <a:rPr lang="fr-CA" dirty="0"/>
              <a:t> NDP are </a:t>
            </a:r>
            <a:r>
              <a:rPr lang="fr-CA" dirty="0" err="1"/>
              <a:t>now</a:t>
            </a:r>
            <a:r>
              <a:rPr lang="fr-CA" dirty="0"/>
              <a:t> down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choice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54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7D1D-EABD-4222-A767-B8247C2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5108-A031-45C5-B3E1-26B1021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Several</a:t>
            </a:r>
            <a:r>
              <a:rPr lang="fr-CA" dirty="0"/>
              <a:t> provinces have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system:</a:t>
            </a:r>
          </a:p>
          <a:p>
            <a:endParaRPr lang="fr-CA" dirty="0"/>
          </a:p>
          <a:p>
            <a:r>
              <a:rPr lang="fr-CA" dirty="0"/>
              <a:t>British Columbia</a:t>
            </a:r>
          </a:p>
          <a:p>
            <a:r>
              <a:rPr lang="fr-CA" dirty="0"/>
              <a:t>New Brunswick</a:t>
            </a:r>
          </a:p>
          <a:p>
            <a:r>
              <a:rPr lang="fr-CA" dirty="0"/>
              <a:t>Ontario</a:t>
            </a:r>
          </a:p>
          <a:p>
            <a:r>
              <a:rPr lang="fr-CA" dirty="0"/>
              <a:t>PEI</a:t>
            </a:r>
          </a:p>
          <a:p>
            <a:r>
              <a:rPr lang="fr-CA" dirty="0" err="1"/>
              <a:t>Quebec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024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PR can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used</a:t>
            </a:r>
            <a:r>
              <a:rPr lang="fr-CA" sz="3200" dirty="0"/>
              <a:t> in </a:t>
            </a:r>
            <a:r>
              <a:rPr lang="fr-CA" sz="3200" dirty="0" err="1"/>
              <a:t>multimember</a:t>
            </a:r>
            <a:r>
              <a:rPr lang="fr-CA" sz="3200" dirty="0"/>
              <a:t> districts. </a:t>
            </a:r>
          </a:p>
          <a:p>
            <a:endParaRPr lang="fr-CA" sz="3200" dirty="0"/>
          </a:p>
          <a:p>
            <a:r>
              <a:rPr lang="fr-CA" sz="3200" dirty="0"/>
              <a:t>29 countries use the </a:t>
            </a:r>
            <a:r>
              <a:rPr lang="fr-CA" sz="3200" dirty="0" err="1"/>
              <a:t>list</a:t>
            </a:r>
            <a:r>
              <a:rPr lang="fr-CA" sz="3200" dirty="0"/>
              <a:t> system. </a:t>
            </a:r>
          </a:p>
          <a:p>
            <a:endParaRPr lang="fr-CA" sz="3200" dirty="0"/>
          </a:p>
          <a:p>
            <a:r>
              <a:rPr lang="fr-CA" sz="3200" dirty="0"/>
              <a:t>The parties </a:t>
            </a:r>
            <a:r>
              <a:rPr lang="fr-CA" sz="3200" dirty="0" err="1"/>
              <a:t>elect</a:t>
            </a:r>
            <a:r>
              <a:rPr lang="fr-CA" sz="3200" dirty="0"/>
              <a:t> a </a:t>
            </a:r>
            <a:r>
              <a:rPr lang="fr-CA" sz="3200" dirty="0" err="1"/>
              <a:t>number</a:t>
            </a:r>
            <a:r>
              <a:rPr lang="fr-CA" sz="3200" dirty="0"/>
              <a:t> of candidates </a:t>
            </a:r>
            <a:r>
              <a:rPr lang="fr-CA" sz="3200" dirty="0" err="1"/>
              <a:t>equivalent</a:t>
            </a:r>
            <a:r>
              <a:rPr lang="fr-CA" sz="3200" dirty="0"/>
              <a:t> to the </a:t>
            </a:r>
            <a:r>
              <a:rPr lang="fr-CA" sz="3200" dirty="0" err="1"/>
              <a:t>number</a:t>
            </a:r>
            <a:r>
              <a:rPr lang="fr-CA" sz="3200" dirty="0"/>
              <a:t> of votes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receive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320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Not all PR </a:t>
            </a:r>
            <a:r>
              <a:rPr lang="fr-CA" sz="3200" dirty="0" err="1"/>
              <a:t>systems</a:t>
            </a:r>
            <a:r>
              <a:rPr lang="fr-CA" sz="3200" dirty="0"/>
              <a:t> are the </a:t>
            </a:r>
            <a:r>
              <a:rPr lang="fr-CA" sz="3200" dirty="0" err="1"/>
              <a:t>same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differentiated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on </a:t>
            </a:r>
            <a:r>
              <a:rPr lang="fr-CA" sz="3200" dirty="0" err="1"/>
              <a:t>many</a:t>
            </a:r>
            <a:r>
              <a:rPr lang="fr-CA" sz="3200" dirty="0"/>
              <a:t> dimensions.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/>
              <a:t>District size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Thresholds</a:t>
            </a:r>
            <a:endParaRPr lang="fr-CA" sz="3200" dirty="0"/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6342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District size</a:t>
            </a:r>
          </a:p>
          <a:p>
            <a:r>
              <a:rPr lang="fr-CA" sz="4000" dirty="0"/>
              <a:t>The </a:t>
            </a:r>
            <a:r>
              <a:rPr lang="fr-CA" sz="4000" dirty="0" err="1"/>
              <a:t>whole</a:t>
            </a:r>
            <a:r>
              <a:rPr lang="fr-CA" sz="4000" dirty="0"/>
              <a:t> country </a:t>
            </a:r>
            <a:r>
              <a:rPr lang="fr-CA" sz="4000" dirty="0" err="1"/>
              <a:t>is</a:t>
            </a:r>
            <a:r>
              <a:rPr lang="fr-CA" sz="4000" dirty="0"/>
              <a:t> 1 district. (</a:t>
            </a:r>
            <a:r>
              <a:rPr lang="fr-CA" sz="4000" dirty="0" err="1"/>
              <a:t>Israel</a:t>
            </a:r>
            <a:r>
              <a:rPr lang="fr-CA" sz="4000" dirty="0"/>
              <a:t>, </a:t>
            </a:r>
            <a:r>
              <a:rPr lang="fr-CA" sz="4000" dirty="0" err="1"/>
              <a:t>Netherlands</a:t>
            </a:r>
            <a:r>
              <a:rPr lang="fr-CA" sz="4000" dirty="0"/>
              <a:t>, </a:t>
            </a:r>
            <a:r>
              <a:rPr lang="fr-CA" sz="4000" dirty="0" err="1"/>
              <a:t>Slovakia</a:t>
            </a:r>
            <a:r>
              <a:rPr lang="fr-CA" sz="4000" dirty="0"/>
              <a:t>)</a:t>
            </a:r>
          </a:p>
          <a:p>
            <a:r>
              <a:rPr lang="fr-CA" sz="4000" dirty="0"/>
              <a:t>In the 26 </a:t>
            </a:r>
            <a:r>
              <a:rPr lang="fr-CA" sz="4000" dirty="0" err="1"/>
              <a:t>other</a:t>
            </a:r>
            <a:r>
              <a:rPr lang="fr-CA" sz="4000" dirty="0"/>
              <a:t> countries, district sizes </a:t>
            </a:r>
            <a:r>
              <a:rPr lang="fr-CA" sz="4000" dirty="0" err="1"/>
              <a:t>vary</a:t>
            </a:r>
            <a:r>
              <a:rPr lang="fr-CA" sz="4000" dirty="0"/>
              <a:t> but are </a:t>
            </a:r>
            <a:r>
              <a:rPr lang="fr-CA" sz="4000" dirty="0" err="1"/>
              <a:t>smaller</a:t>
            </a:r>
            <a:r>
              <a:rPr lang="fr-CA" sz="4000" dirty="0"/>
              <a:t> </a:t>
            </a:r>
            <a:r>
              <a:rPr lang="fr-CA" sz="4000" dirty="0" err="1"/>
              <a:t>than</a:t>
            </a:r>
            <a:r>
              <a:rPr lang="fr-CA" sz="4000" dirty="0"/>
              <a:t> the </a:t>
            </a:r>
            <a:r>
              <a:rPr lang="fr-CA" sz="4000" dirty="0" err="1"/>
              <a:t>whole</a:t>
            </a:r>
            <a:r>
              <a:rPr lang="fr-CA" sz="4000" dirty="0"/>
              <a:t> country.</a:t>
            </a:r>
          </a:p>
        </p:txBody>
      </p:sp>
    </p:spTree>
    <p:extLst>
      <p:ext uri="{BB962C8B-B14F-4D97-AF65-F5344CB8AC3E}">
        <p14:creationId xmlns:p14="http://schemas.microsoft.com/office/powerpoint/2010/main" val="1272854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The </a:t>
            </a:r>
            <a:r>
              <a:rPr lang="fr-CA" sz="4000" dirty="0" err="1"/>
              <a:t>number</a:t>
            </a:r>
            <a:r>
              <a:rPr lang="fr-CA" sz="4000" dirty="0"/>
              <a:t> of </a:t>
            </a:r>
            <a:r>
              <a:rPr lang="fr-CA" sz="4000" dirty="0" err="1"/>
              <a:t>members</a:t>
            </a:r>
            <a:r>
              <a:rPr lang="fr-CA" sz="4000" dirty="0"/>
              <a:t> per district </a:t>
            </a:r>
            <a:r>
              <a:rPr lang="fr-CA" sz="4000" dirty="0" err="1"/>
              <a:t>is</a:t>
            </a:r>
            <a:r>
              <a:rPr lang="fr-CA" sz="4000" dirty="0"/>
              <a:t> a </a:t>
            </a:r>
            <a:r>
              <a:rPr lang="fr-CA" sz="4000" dirty="0" err="1"/>
              <a:t>trade</a:t>
            </a:r>
            <a:r>
              <a:rPr lang="fr-CA" sz="4000" dirty="0"/>
              <a:t>-off.</a:t>
            </a:r>
          </a:p>
          <a:p>
            <a:endParaRPr lang="fr-CA" sz="4000" dirty="0"/>
          </a:p>
          <a:p>
            <a:r>
              <a:rPr lang="fr-CA" sz="4000" dirty="0" err="1"/>
              <a:t>When</a:t>
            </a:r>
            <a:r>
              <a:rPr lang="fr-CA" sz="4000" dirty="0"/>
              <a:t> the </a:t>
            </a:r>
            <a:r>
              <a:rPr lang="fr-CA" sz="4000" dirty="0" err="1"/>
              <a:t>number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big, the </a:t>
            </a:r>
            <a:r>
              <a:rPr lang="fr-CA" sz="4000" dirty="0" err="1"/>
              <a:t>result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more </a:t>
            </a:r>
            <a:r>
              <a:rPr lang="fr-CA" sz="4000" dirty="0" err="1"/>
              <a:t>representative</a:t>
            </a:r>
            <a:r>
              <a:rPr lang="fr-CA" sz="4000" dirty="0"/>
              <a:t>, but the </a:t>
            </a:r>
            <a:r>
              <a:rPr lang="fr-CA" sz="4000" dirty="0" err="1"/>
              <a:t>representative</a:t>
            </a:r>
            <a:r>
              <a:rPr lang="fr-CA" sz="4000" dirty="0"/>
              <a:t> </a:t>
            </a:r>
            <a:r>
              <a:rPr lang="fr-CA" sz="4000" dirty="0" err="1"/>
              <a:t>may</a:t>
            </a:r>
            <a:r>
              <a:rPr lang="fr-CA" sz="4000" dirty="0"/>
              <a:t> </a:t>
            </a:r>
            <a:r>
              <a:rPr lang="fr-CA" sz="4000" dirty="0" err="1"/>
              <a:t>be</a:t>
            </a:r>
            <a:r>
              <a:rPr lang="fr-CA" sz="4000" dirty="0"/>
              <a:t> </a:t>
            </a:r>
            <a:r>
              <a:rPr lang="fr-CA" sz="4000" dirty="0" err="1"/>
              <a:t>disconnected</a:t>
            </a:r>
            <a:r>
              <a:rPr lang="fr-CA" sz="4000" dirty="0"/>
              <a:t> </a:t>
            </a:r>
            <a:r>
              <a:rPr lang="fr-CA" sz="4000" dirty="0" err="1"/>
              <a:t>from</a:t>
            </a:r>
            <a:r>
              <a:rPr lang="fr-CA" sz="4000" dirty="0"/>
              <a:t> the </a:t>
            </a:r>
            <a:r>
              <a:rPr lang="fr-CA" sz="4000" dirty="0" err="1"/>
              <a:t>voters</a:t>
            </a:r>
            <a:r>
              <a:rPr lang="fr-CA" sz="4000" dirty="0"/>
              <a:t>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59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8" y="14566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more representatives means accurate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96108"/>
              </p:ext>
            </p:extLst>
          </p:nvPr>
        </p:nvGraphicFramePr>
        <p:xfrm>
          <a:off x="445008" y="1469291"/>
          <a:ext cx="8229091" cy="508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383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3305897199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 </a:t>
                      </a:r>
                      <a:r>
                        <a:rPr lang="fr-CA" sz="3200" dirty="0" err="1"/>
                        <a:t>rep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 10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Conser</a:t>
                      </a:r>
                      <a:endParaRPr lang="fr-CA" sz="3200" dirty="0"/>
                    </a:p>
                    <a:p>
                      <a:pPr algn="ctr"/>
                      <a:r>
                        <a:rPr lang="fr-CA" sz="3200" dirty="0" err="1"/>
                        <a:t>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74582" y="822960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1A2C-896F-456A-8418-123436D426F0}"/>
              </a:ext>
            </a:extLst>
          </p:cNvPr>
          <p:cNvSpPr txBox="1"/>
          <p:nvPr/>
        </p:nvSpPr>
        <p:spPr>
          <a:xfrm>
            <a:off x="8974582" y="1469291"/>
            <a:ext cx="30132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illustrates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more </a:t>
            </a:r>
            <a:r>
              <a:rPr lang="fr-CA" dirty="0" err="1"/>
              <a:t>representatives</a:t>
            </a:r>
            <a:r>
              <a:rPr lang="fr-CA" dirty="0"/>
              <a:t> can </a:t>
            </a:r>
            <a:r>
              <a:rPr lang="fr-CA" dirty="0" err="1"/>
              <a:t>represent</a:t>
            </a:r>
            <a:r>
              <a:rPr lang="fr-CA" dirty="0"/>
              <a:t> the vote </a:t>
            </a:r>
            <a:r>
              <a:rPr lang="fr-CA" dirty="0" err="1"/>
              <a:t>better</a:t>
            </a:r>
            <a:r>
              <a:rPr lang="fr-CA" dirty="0"/>
              <a:t>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 </a:t>
            </a:r>
            <a:r>
              <a:rPr lang="fr-CA" dirty="0" err="1"/>
              <a:t>representative</a:t>
            </a:r>
            <a:r>
              <a:rPr lang="fr-CA" dirty="0"/>
              <a:t>, 60% of </a:t>
            </a:r>
            <a:r>
              <a:rPr lang="fr-CA" dirty="0" err="1"/>
              <a:t>voters</a:t>
            </a:r>
            <a:r>
              <a:rPr lang="fr-CA" dirty="0"/>
              <a:t> do not have a </a:t>
            </a:r>
            <a:r>
              <a:rPr lang="fr-CA" dirty="0" err="1"/>
              <a:t>representative</a:t>
            </a:r>
            <a:r>
              <a:rPr lang="fr-CA" dirty="0"/>
              <a:t> in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10, all </a:t>
            </a:r>
            <a:r>
              <a:rPr lang="fr-CA" dirty="0" err="1"/>
              <a:t>voters</a:t>
            </a:r>
            <a:r>
              <a:rPr lang="fr-CA" dirty="0"/>
              <a:t> are </a:t>
            </a:r>
            <a:r>
              <a:rPr lang="fr-CA" dirty="0" err="1"/>
              <a:t>represented</a:t>
            </a:r>
            <a:r>
              <a:rPr lang="fr-CA" dirty="0"/>
              <a:t>, but the proportions of Conservatives and Green are a </a:t>
            </a:r>
            <a:r>
              <a:rPr lang="fr-CA" dirty="0" err="1"/>
              <a:t>little</a:t>
            </a:r>
            <a:r>
              <a:rPr lang="fr-CA" dirty="0"/>
              <a:t> off.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100, the proportions are </a:t>
            </a:r>
            <a:r>
              <a:rPr lang="fr-CA" dirty="0" err="1"/>
              <a:t>represented</a:t>
            </a:r>
            <a:r>
              <a:rPr lang="fr-CA" dirty="0"/>
              <a:t> </a:t>
            </a:r>
            <a:r>
              <a:rPr lang="fr-CA" dirty="0" err="1"/>
              <a:t>perfectly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58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pPr marL="0" indent="0">
              <a:buNone/>
            </a:pPr>
            <a:endParaRPr lang="fr-CA" sz="4000" dirty="0"/>
          </a:p>
          <a:p>
            <a:r>
              <a:rPr lang="fr-CA" sz="4000" dirty="0" err="1"/>
              <a:t>Thresholds</a:t>
            </a:r>
            <a:r>
              <a:rPr lang="fr-CA" sz="4000" dirty="0"/>
              <a:t> </a:t>
            </a:r>
            <a:r>
              <a:rPr lang="fr-CA" sz="4000" dirty="0" err="1"/>
              <a:t>represent</a:t>
            </a:r>
            <a:r>
              <a:rPr lang="fr-CA" sz="4000" dirty="0"/>
              <a:t> a minimum value of support </a:t>
            </a:r>
            <a:r>
              <a:rPr lang="fr-CA" sz="4000" dirty="0" err="1"/>
              <a:t>that</a:t>
            </a:r>
            <a:r>
              <a:rPr lang="fr-CA" sz="4000" dirty="0"/>
              <a:t> parties must gain to </a:t>
            </a:r>
            <a:r>
              <a:rPr lang="fr-CA" sz="4000" dirty="0" err="1"/>
              <a:t>receive</a:t>
            </a:r>
            <a:r>
              <a:rPr lang="fr-CA" sz="4000" dirty="0"/>
              <a:t> </a:t>
            </a:r>
            <a:r>
              <a:rPr lang="fr-CA" sz="4000" dirty="0" err="1"/>
              <a:t>seats</a:t>
            </a:r>
            <a:r>
              <a:rPr lang="fr-CA" sz="4000" dirty="0"/>
              <a:t> in PR. </a:t>
            </a:r>
          </a:p>
        </p:txBody>
      </p:sp>
    </p:spTree>
    <p:extLst>
      <p:ext uri="{BB962C8B-B14F-4D97-AF65-F5344CB8AC3E}">
        <p14:creationId xmlns:p14="http://schemas.microsoft.com/office/powerpoint/2010/main" val="3285548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r>
              <a:rPr lang="fr-CA" sz="4000" dirty="0"/>
              <a:t>19 countries </a:t>
            </a:r>
            <a:r>
              <a:rPr lang="fr-CA" sz="4000" dirty="0" err="1"/>
              <a:t>with</a:t>
            </a:r>
            <a:r>
              <a:rPr lang="fr-CA" sz="4000" dirty="0"/>
              <a:t> </a:t>
            </a:r>
            <a:r>
              <a:rPr lang="fr-CA" sz="4000" dirty="0" err="1"/>
              <a:t>list</a:t>
            </a:r>
            <a:r>
              <a:rPr lang="fr-CA" sz="4000" dirty="0"/>
              <a:t> PR have a </a:t>
            </a:r>
            <a:r>
              <a:rPr lang="fr-CA" sz="4000" dirty="0" err="1"/>
              <a:t>threshold</a:t>
            </a:r>
            <a:r>
              <a:rPr lang="fr-CA" sz="4000" dirty="0"/>
              <a:t> (out of 29). </a:t>
            </a:r>
          </a:p>
          <a:p>
            <a:r>
              <a:rPr lang="fr-CA" sz="4000" dirty="0" err="1"/>
              <a:t>Turkey</a:t>
            </a:r>
            <a:r>
              <a:rPr lang="fr-CA" sz="4000" dirty="0"/>
              <a:t> </a:t>
            </a:r>
            <a:r>
              <a:rPr lang="fr-CA" sz="4000" dirty="0" err="1"/>
              <a:t>requires</a:t>
            </a:r>
            <a:r>
              <a:rPr lang="fr-CA" sz="4000" dirty="0"/>
              <a:t> 10%, and </a:t>
            </a:r>
            <a:r>
              <a:rPr lang="fr-CA" sz="4000" dirty="0" err="1"/>
              <a:t>Poland</a:t>
            </a:r>
            <a:r>
              <a:rPr lang="fr-CA" sz="4000" dirty="0"/>
              <a:t> 7%. </a:t>
            </a:r>
          </a:p>
          <a:p>
            <a:r>
              <a:rPr lang="fr-CA" sz="4000" dirty="0"/>
              <a:t>All </a:t>
            </a:r>
            <a:r>
              <a:rPr lang="fr-CA" sz="4000" dirty="0" err="1"/>
              <a:t>other</a:t>
            </a:r>
            <a:r>
              <a:rPr lang="fr-CA" sz="4000" dirty="0"/>
              <a:t> countries are </a:t>
            </a:r>
            <a:r>
              <a:rPr lang="fr-CA" sz="4000" dirty="0" err="1"/>
              <a:t>lower</a:t>
            </a:r>
            <a:r>
              <a:rPr lang="fr-CA" sz="4000" dirty="0"/>
              <a:t>, </a:t>
            </a:r>
            <a:r>
              <a:rPr lang="fr-CA" sz="4000" dirty="0" err="1"/>
              <a:t>typically</a:t>
            </a:r>
            <a:r>
              <a:rPr lang="fr-CA" sz="4000" dirty="0"/>
              <a:t> at 3 </a:t>
            </a:r>
            <a:r>
              <a:rPr lang="fr-CA" sz="4000" dirty="0" err="1"/>
              <a:t>ot</a:t>
            </a:r>
            <a:r>
              <a:rPr lang="fr-CA" sz="4000" dirty="0"/>
              <a:t> 5%.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5229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A final question relates to the </a:t>
            </a:r>
            <a:r>
              <a:rPr lang="fr-CA" sz="3200" dirty="0" err="1"/>
              <a:t>selection</a:t>
            </a:r>
            <a:r>
              <a:rPr lang="fr-CA" sz="3200" dirty="0"/>
              <a:t> of candidates.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PR countries (17/29), </a:t>
            </a:r>
            <a:r>
              <a:rPr lang="fr-CA" sz="3200" dirty="0" err="1"/>
              <a:t>voters</a:t>
            </a:r>
            <a:r>
              <a:rPr lang="fr-CA" sz="3200" dirty="0"/>
              <a:t> can </a:t>
            </a:r>
            <a:r>
              <a:rPr lang="fr-CA" sz="3200" dirty="0" err="1"/>
              <a:t>only</a:t>
            </a:r>
            <a:r>
              <a:rPr lang="fr-CA" sz="3200" dirty="0"/>
              <a:t> vote for the party.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do not </a:t>
            </a:r>
            <a:r>
              <a:rPr lang="fr-CA" sz="3200" dirty="0" err="1"/>
              <a:t>get</a:t>
            </a:r>
            <a:r>
              <a:rPr lang="fr-CA" sz="3200" dirty="0"/>
              <a:t> to </a:t>
            </a:r>
            <a:r>
              <a:rPr lang="fr-CA" sz="3200" dirty="0" err="1"/>
              <a:t>choose</a:t>
            </a:r>
            <a:r>
              <a:rPr lang="fr-CA" sz="3200" dirty="0"/>
              <a:t> the candidate. </a:t>
            </a:r>
          </a:p>
        </p:txBody>
      </p:sp>
    </p:spTree>
    <p:extLst>
      <p:ext uri="{BB962C8B-B14F-4D97-AF65-F5344CB8AC3E}">
        <p14:creationId xmlns:p14="http://schemas.microsoft.com/office/powerpoint/2010/main" val="104649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Selection</a:t>
            </a:r>
            <a:r>
              <a:rPr lang="fr-CA" sz="4000" dirty="0"/>
              <a:t> of Candidates</a:t>
            </a:r>
          </a:p>
          <a:p>
            <a:r>
              <a:rPr lang="fr-CA" sz="4000" dirty="0"/>
              <a:t>In the </a:t>
            </a:r>
            <a:r>
              <a:rPr lang="fr-CA" sz="4000" dirty="0" err="1"/>
              <a:t>other</a:t>
            </a:r>
            <a:r>
              <a:rPr lang="fr-CA" sz="4000" dirty="0"/>
              <a:t> 12 countries, </a:t>
            </a:r>
            <a:r>
              <a:rPr lang="fr-CA" sz="4000" dirty="0" err="1"/>
              <a:t>voters</a:t>
            </a:r>
            <a:r>
              <a:rPr lang="fr-CA" sz="4000" dirty="0"/>
              <a:t> can </a:t>
            </a:r>
            <a:r>
              <a:rPr lang="fr-CA" sz="4000" dirty="0" err="1"/>
              <a:t>indicate</a:t>
            </a:r>
            <a:r>
              <a:rPr lang="fr-CA" sz="4000" dirty="0"/>
              <a:t> </a:t>
            </a:r>
            <a:r>
              <a:rPr lang="fr-CA" sz="4000" dirty="0" err="1"/>
              <a:t>which</a:t>
            </a:r>
            <a:r>
              <a:rPr lang="fr-CA" sz="4000" dirty="0"/>
              <a:t> candidates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prefer</a:t>
            </a:r>
            <a:r>
              <a:rPr lang="fr-CA" sz="4000" dirty="0"/>
              <a:t>. </a:t>
            </a:r>
          </a:p>
          <a:p>
            <a:r>
              <a:rPr lang="fr-CA" sz="4000" dirty="0"/>
              <a:t>This can alter the </a:t>
            </a:r>
            <a:r>
              <a:rPr lang="fr-CA" sz="4000" dirty="0" err="1"/>
              <a:t>order</a:t>
            </a:r>
            <a:r>
              <a:rPr lang="fr-CA" sz="4000" dirty="0"/>
              <a:t> of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some</a:t>
            </a:r>
            <a:r>
              <a:rPr lang="fr-CA" sz="4000" dirty="0"/>
              <a:t> candidates on the party </a:t>
            </a:r>
            <a:r>
              <a:rPr lang="fr-CA" sz="4000" dirty="0" err="1"/>
              <a:t>list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952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702-6809-43B7-95C1-AB67A8B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Proportional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74B0-D1D0-461A-967C-4D3079A9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7199"/>
          </a:xfrm>
        </p:spPr>
        <p:txBody>
          <a:bodyPr>
            <a:normAutofit/>
          </a:bodyPr>
          <a:lstStyle/>
          <a:p>
            <a:r>
              <a:rPr lang="fr-CA" dirty="0"/>
              <a:t>Most </a:t>
            </a:r>
            <a:r>
              <a:rPr lang="fr-CA" dirty="0" err="1"/>
              <a:t>importantly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class,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a key topic in </a:t>
            </a:r>
            <a:r>
              <a:rPr lang="fr-CA" dirty="0" err="1"/>
              <a:t>recent</a:t>
            </a:r>
            <a:r>
              <a:rPr lang="fr-CA" dirty="0"/>
              <a:t> Canadian </a:t>
            </a:r>
            <a:r>
              <a:rPr lang="fr-CA" dirty="0" err="1"/>
              <a:t>history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the 2015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both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and NDP </a:t>
            </a:r>
            <a:r>
              <a:rPr lang="fr-CA" dirty="0" err="1"/>
              <a:t>promised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the </a:t>
            </a:r>
            <a:r>
              <a:rPr lang="fr-CA" dirty="0" err="1"/>
              <a:t>campaign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system. 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election</a:t>
            </a:r>
            <a:r>
              <a:rPr lang="fr-CA" dirty="0"/>
              <a:t>, the Liberal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not to </a:t>
            </a:r>
            <a:r>
              <a:rPr lang="fr-CA" dirty="0" err="1"/>
              <a:t>pursue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issue </a:t>
            </a:r>
            <a:r>
              <a:rPr lang="fr-CA" dirty="0" err="1"/>
              <a:t>further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5726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>
            <a:noAutofit/>
          </a:bodyPr>
          <a:lstStyle/>
          <a:p>
            <a:r>
              <a:rPr lang="fr-CA" sz="3800" dirty="0"/>
              <a:t>A final </a:t>
            </a:r>
            <a:r>
              <a:rPr lang="fr-CA" sz="3800" dirty="0" err="1"/>
              <a:t>criticism</a:t>
            </a:r>
            <a:r>
              <a:rPr lang="fr-CA" sz="3800" dirty="0"/>
              <a:t>  </a:t>
            </a:r>
            <a:r>
              <a:rPr lang="fr-CA" sz="3800" dirty="0" err="1"/>
              <a:t>often</a:t>
            </a:r>
            <a:r>
              <a:rPr lang="fr-CA" sz="3800" dirty="0"/>
              <a:t> </a:t>
            </a:r>
            <a:r>
              <a:rPr lang="fr-CA" sz="3800" dirty="0" err="1"/>
              <a:t>addressed</a:t>
            </a:r>
            <a:r>
              <a:rPr lang="fr-CA" sz="3800" dirty="0"/>
              <a:t> to </a:t>
            </a:r>
            <a:r>
              <a:rPr lang="fr-CA" sz="3800" dirty="0" err="1"/>
              <a:t>plurality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 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that</a:t>
            </a:r>
            <a:r>
              <a:rPr lang="fr-CA" sz="3800" dirty="0"/>
              <a:t> </a:t>
            </a:r>
            <a:r>
              <a:rPr lang="fr-CA" sz="3800" dirty="0" err="1"/>
              <a:t>voters</a:t>
            </a:r>
            <a:r>
              <a:rPr lang="fr-CA" sz="3800" dirty="0"/>
              <a:t> are </a:t>
            </a:r>
            <a:r>
              <a:rPr lang="fr-CA" sz="3800" dirty="0" err="1"/>
              <a:t>encouraged</a:t>
            </a:r>
            <a:r>
              <a:rPr lang="fr-CA" sz="3800" dirty="0"/>
              <a:t> to vote </a:t>
            </a:r>
            <a:r>
              <a:rPr lang="fr-CA" sz="3800" dirty="0" err="1"/>
              <a:t>strategically</a:t>
            </a:r>
            <a:r>
              <a:rPr lang="fr-CA" sz="3800" dirty="0"/>
              <a:t> by the system. </a:t>
            </a:r>
          </a:p>
          <a:p>
            <a:endParaRPr lang="fr-CA" sz="3800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sz="4000" dirty="0"/>
              <a:t>The argument </a:t>
            </a:r>
            <a:r>
              <a:rPr lang="fr-CA" sz="4000" dirty="0" err="1"/>
              <a:t>holds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other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do not </a:t>
            </a:r>
            <a:r>
              <a:rPr lang="fr-CA" sz="4000" dirty="0" err="1"/>
              <a:t>induce</a:t>
            </a:r>
            <a:r>
              <a:rPr lang="fr-CA" sz="4000" dirty="0"/>
              <a:t> </a:t>
            </a:r>
            <a:r>
              <a:rPr lang="fr-CA" sz="4000" dirty="0" err="1"/>
              <a:t>this</a:t>
            </a:r>
            <a:r>
              <a:rPr lang="fr-CA" sz="4000" dirty="0"/>
              <a:t> </a:t>
            </a:r>
            <a:r>
              <a:rPr lang="fr-CA" sz="4000" dirty="0" err="1"/>
              <a:t>incentive</a:t>
            </a:r>
            <a:r>
              <a:rPr lang="fr-CA" sz="4000" dirty="0"/>
              <a:t>, and </a:t>
            </a:r>
            <a:r>
              <a:rPr lang="fr-CA" sz="4000" dirty="0" err="1"/>
              <a:t>thus</a:t>
            </a:r>
            <a:r>
              <a:rPr lang="fr-CA" sz="4000" dirty="0"/>
              <a:t> are </a:t>
            </a:r>
            <a:r>
              <a:rPr lang="fr-CA" sz="4000" dirty="0" err="1"/>
              <a:t>better</a:t>
            </a:r>
            <a:r>
              <a:rPr lang="fr-CA" sz="4000" dirty="0"/>
              <a:t>.</a:t>
            </a:r>
          </a:p>
          <a:p>
            <a:endParaRPr lang="fr-CA" sz="3800" dirty="0"/>
          </a:p>
          <a:p>
            <a:r>
              <a:rPr lang="fr-CA" sz="3800" dirty="0"/>
              <a:t>This </a:t>
            </a:r>
            <a:r>
              <a:rPr lang="fr-CA" sz="3800" dirty="0" err="1"/>
              <a:t>is</a:t>
            </a:r>
            <a:r>
              <a:rPr lang="fr-CA" sz="3800" dirty="0"/>
              <a:t> WRONG!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798311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800" dirty="0"/>
              <a:t>Let us first </a:t>
            </a:r>
            <a:r>
              <a:rPr lang="fr-CA" sz="3800" dirty="0" err="1"/>
              <a:t>define</a:t>
            </a:r>
            <a:r>
              <a:rPr lang="fr-CA" sz="3800" dirty="0"/>
              <a:t> </a:t>
            </a:r>
            <a:r>
              <a:rPr lang="fr-CA" sz="3800" dirty="0" err="1"/>
              <a:t>what</a:t>
            </a:r>
            <a:r>
              <a:rPr lang="fr-CA" sz="3800" dirty="0"/>
              <a:t>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strategic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. </a:t>
            </a:r>
          </a:p>
          <a:p>
            <a:r>
              <a:rPr lang="fr-CA" sz="3800" dirty="0"/>
              <a:t>Strategic </a:t>
            </a:r>
            <a:r>
              <a:rPr lang="fr-CA" sz="3800" dirty="0" err="1"/>
              <a:t>voting</a:t>
            </a:r>
            <a:r>
              <a:rPr lang="fr-CA" sz="3800" dirty="0"/>
              <a:t> </a:t>
            </a:r>
            <a:r>
              <a:rPr lang="fr-CA" sz="3800" dirty="0" err="1"/>
              <a:t>occurs</a:t>
            </a:r>
            <a:r>
              <a:rPr lang="fr-CA" sz="3800" dirty="0"/>
              <a:t> </a:t>
            </a:r>
            <a:r>
              <a:rPr lang="fr-CA" sz="3800" dirty="0" err="1"/>
              <a:t>when</a:t>
            </a:r>
            <a:r>
              <a:rPr lang="fr-CA" sz="3800" dirty="0"/>
              <a:t>:</a:t>
            </a:r>
          </a:p>
          <a:p>
            <a:pPr lvl="1"/>
            <a:r>
              <a:rPr lang="fr-CA" sz="3400" dirty="0"/>
              <a:t>A voter has </a:t>
            </a:r>
            <a:r>
              <a:rPr lang="fr-CA" sz="3400" dirty="0" err="1"/>
              <a:t>preferences</a:t>
            </a:r>
            <a:r>
              <a:rPr lang="fr-CA" sz="3400" dirty="0"/>
              <a:t> A&gt;B&gt;C and;</a:t>
            </a:r>
          </a:p>
          <a:p>
            <a:pPr lvl="1"/>
            <a:r>
              <a:rPr lang="fr-CA" sz="3400" dirty="0"/>
              <a:t>Party A has no chance to </a:t>
            </a:r>
            <a:r>
              <a:rPr lang="fr-CA" sz="3400" dirty="0" err="1"/>
              <a:t>win</a:t>
            </a:r>
            <a:r>
              <a:rPr lang="fr-CA" sz="3400" dirty="0"/>
              <a:t> an </a:t>
            </a:r>
            <a:r>
              <a:rPr lang="fr-CA" sz="3400" dirty="0" err="1"/>
              <a:t>election</a:t>
            </a:r>
            <a:r>
              <a:rPr lang="fr-CA" sz="3400" dirty="0"/>
              <a:t> and;</a:t>
            </a:r>
          </a:p>
          <a:p>
            <a:pPr lvl="1"/>
            <a:r>
              <a:rPr lang="fr-CA" sz="3400" dirty="0"/>
              <a:t>The voter </a:t>
            </a:r>
            <a:r>
              <a:rPr lang="fr-CA" sz="3400" dirty="0" err="1"/>
              <a:t>chooses</a:t>
            </a:r>
            <a:r>
              <a:rPr lang="fr-CA" sz="3400" dirty="0"/>
              <a:t> to vote for party B to </a:t>
            </a:r>
            <a:r>
              <a:rPr lang="fr-CA" sz="3400" dirty="0" err="1"/>
              <a:t>prevent</a:t>
            </a:r>
            <a:r>
              <a:rPr lang="fr-CA" sz="3400" dirty="0"/>
              <a:t> party C </a:t>
            </a:r>
            <a:r>
              <a:rPr lang="fr-CA" sz="3400" dirty="0" err="1"/>
              <a:t>from</a:t>
            </a:r>
            <a:r>
              <a:rPr lang="fr-CA" sz="3400" dirty="0"/>
              <a:t> </a:t>
            </a:r>
            <a:r>
              <a:rPr lang="fr-CA" sz="3400" dirty="0" err="1"/>
              <a:t>winning</a:t>
            </a:r>
            <a:r>
              <a:rPr lang="fr-CA" sz="3400" dirty="0"/>
              <a:t> </a:t>
            </a:r>
            <a:r>
              <a:rPr lang="fr-CA" sz="3400" dirty="0" err="1"/>
              <a:t>instead</a:t>
            </a:r>
            <a:r>
              <a:rPr lang="fr-CA" sz="3400" dirty="0"/>
              <a:t> of </a:t>
            </a:r>
            <a:r>
              <a:rPr lang="fr-CA" sz="3400" dirty="0" err="1"/>
              <a:t>voting</a:t>
            </a:r>
            <a:r>
              <a:rPr lang="fr-CA" sz="3400" dirty="0"/>
              <a:t> for </a:t>
            </a:r>
            <a:r>
              <a:rPr lang="fr-CA" sz="3400" dirty="0" err="1"/>
              <a:t>their</a:t>
            </a:r>
            <a:r>
              <a:rPr lang="fr-CA" sz="3400" dirty="0"/>
              <a:t> </a:t>
            </a:r>
            <a:r>
              <a:rPr lang="fr-CA" sz="3400" dirty="0" err="1"/>
              <a:t>number</a:t>
            </a:r>
            <a:r>
              <a:rPr lang="fr-CA" sz="3400" dirty="0"/>
              <a:t> 1 </a:t>
            </a:r>
            <a:r>
              <a:rPr lang="fr-CA" sz="3400" dirty="0" err="1"/>
              <a:t>preference</a:t>
            </a:r>
            <a:r>
              <a:rPr lang="fr-CA" sz="3400" dirty="0"/>
              <a:t> (party A). </a:t>
            </a:r>
          </a:p>
        </p:txBody>
      </p:sp>
    </p:spTree>
    <p:extLst>
      <p:ext uri="{BB962C8B-B14F-4D97-AF65-F5344CB8AC3E}">
        <p14:creationId xmlns:p14="http://schemas.microsoft.com/office/powerpoint/2010/main" val="1629363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But </a:t>
            </a:r>
            <a:r>
              <a:rPr lang="fr-CA" sz="3600" dirty="0" err="1"/>
              <a:t>this</a:t>
            </a:r>
            <a:r>
              <a:rPr lang="fr-CA" sz="3600" dirty="0"/>
              <a:t> can </a:t>
            </a:r>
            <a:r>
              <a:rPr lang="fr-CA" sz="3600" dirty="0" err="1"/>
              <a:t>exist</a:t>
            </a:r>
            <a:r>
              <a:rPr lang="fr-CA" sz="3600" dirty="0"/>
              <a:t> in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as </a:t>
            </a:r>
            <a:r>
              <a:rPr lang="fr-CA" sz="3600" dirty="0" err="1"/>
              <a:t>well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 err="1"/>
              <a:t>Remember</a:t>
            </a:r>
            <a:r>
              <a:rPr lang="fr-CA" sz="3600" dirty="0"/>
              <a:t> the </a:t>
            </a:r>
            <a:r>
              <a:rPr lang="fr-CA" sz="3600" dirty="0" err="1"/>
              <a:t>example</a:t>
            </a:r>
            <a:r>
              <a:rPr lang="fr-CA" sz="3600" dirty="0"/>
              <a:t> of </a:t>
            </a:r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run</a:t>
            </a:r>
            <a:r>
              <a:rPr lang="fr-CA" sz="3600" dirty="0"/>
              <a:t>-off </a:t>
            </a:r>
            <a:r>
              <a:rPr lang="fr-CA" sz="3600" dirty="0" err="1"/>
              <a:t>from</a:t>
            </a:r>
            <a:r>
              <a:rPr lang="fr-CA" sz="3600" dirty="0"/>
              <a:t> France 2002.</a:t>
            </a:r>
          </a:p>
          <a:p>
            <a:pPr marL="0" indent="0">
              <a:buNone/>
            </a:pP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091546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works</a:t>
            </a:r>
            <a:r>
              <a:rPr lang="fr-CA" sz="3400" dirty="0"/>
              <a:t> for PR </a:t>
            </a:r>
            <a:r>
              <a:rPr lang="fr-CA" sz="3400" dirty="0" err="1"/>
              <a:t>systems</a:t>
            </a:r>
            <a:r>
              <a:rPr lang="fr-CA" sz="3400" dirty="0"/>
              <a:t>. </a:t>
            </a:r>
          </a:p>
          <a:p>
            <a:r>
              <a:rPr lang="fr-CA" sz="3400" dirty="0"/>
              <a:t>Imagine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you</a:t>
            </a:r>
            <a:r>
              <a:rPr lang="fr-CA" sz="3400" dirty="0"/>
              <a:t> have a system </a:t>
            </a:r>
            <a:r>
              <a:rPr lang="fr-CA" sz="3400" dirty="0" err="1"/>
              <a:t>with</a:t>
            </a:r>
            <a:r>
              <a:rPr lang="fr-CA" sz="3400" dirty="0"/>
              <a:t> a 5% </a:t>
            </a:r>
            <a:r>
              <a:rPr lang="fr-CA" sz="3400" dirty="0" err="1"/>
              <a:t>threshold</a:t>
            </a:r>
            <a:r>
              <a:rPr lang="fr-CA" sz="3400" dirty="0"/>
              <a:t>, like Germany. </a:t>
            </a:r>
          </a:p>
          <a:p>
            <a:r>
              <a:rPr lang="fr-CA" sz="3400" dirty="0"/>
              <a:t>You like the </a:t>
            </a:r>
            <a:r>
              <a:rPr lang="fr-CA" sz="3400" dirty="0" err="1"/>
              <a:t>Socialists</a:t>
            </a:r>
            <a:r>
              <a:rPr lang="fr-CA" sz="3400" dirty="0"/>
              <a:t> more </a:t>
            </a:r>
            <a:r>
              <a:rPr lang="fr-CA" sz="3400" dirty="0" err="1"/>
              <a:t>than</a:t>
            </a:r>
            <a:r>
              <a:rPr lang="fr-CA" sz="3400" dirty="0"/>
              <a:t> the Greens, but </a:t>
            </a:r>
            <a:r>
              <a:rPr lang="fr-CA" sz="3400" dirty="0" err="1"/>
              <a:t>you</a:t>
            </a:r>
            <a:r>
              <a:rPr lang="fr-CA" sz="3400" dirty="0"/>
              <a:t> </a:t>
            </a:r>
            <a:r>
              <a:rPr lang="fr-CA" sz="3400" dirty="0" err="1"/>
              <a:t>see</a:t>
            </a:r>
            <a:r>
              <a:rPr lang="fr-CA" sz="3400" dirty="0"/>
              <a:t> </a:t>
            </a:r>
            <a:r>
              <a:rPr lang="fr-CA" sz="3400" dirty="0" err="1"/>
              <a:t>that</a:t>
            </a:r>
            <a:r>
              <a:rPr lang="fr-CA" sz="3400" dirty="0"/>
              <a:t> the Greens are </a:t>
            </a:r>
            <a:r>
              <a:rPr lang="fr-CA" sz="3400" dirty="0" err="1"/>
              <a:t>around</a:t>
            </a:r>
            <a:r>
              <a:rPr lang="fr-CA" sz="3400" dirty="0"/>
              <a:t> 5% in the </a:t>
            </a:r>
            <a:r>
              <a:rPr lang="fr-CA" sz="3400" dirty="0" err="1"/>
              <a:t>polls</a:t>
            </a:r>
            <a:r>
              <a:rPr lang="fr-CA" sz="3400" dirty="0"/>
              <a:t>. </a:t>
            </a:r>
          </a:p>
          <a:p>
            <a:r>
              <a:rPr lang="fr-CA" sz="3400" dirty="0"/>
              <a:t>You </a:t>
            </a:r>
            <a:r>
              <a:rPr lang="fr-CA" sz="3400" dirty="0" err="1"/>
              <a:t>decide</a:t>
            </a:r>
            <a:r>
              <a:rPr lang="fr-CA" sz="3400" dirty="0"/>
              <a:t> to vote for the Greens to </a:t>
            </a:r>
            <a:r>
              <a:rPr lang="fr-CA" sz="3400" dirty="0" err="1"/>
              <a:t>make</a:t>
            </a:r>
            <a:r>
              <a:rPr lang="fr-CA" sz="3400" dirty="0"/>
              <a:t> sure </a:t>
            </a:r>
            <a:r>
              <a:rPr lang="fr-CA" sz="3400" dirty="0" err="1"/>
              <a:t>they</a:t>
            </a:r>
            <a:r>
              <a:rPr lang="fr-CA" sz="3400" dirty="0"/>
              <a:t> have </a:t>
            </a:r>
            <a:r>
              <a:rPr lang="fr-CA" sz="3400" dirty="0" err="1"/>
              <a:t>seats</a:t>
            </a:r>
            <a:r>
              <a:rPr lang="fr-CA" sz="3400" dirty="0"/>
              <a:t> and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they</a:t>
            </a:r>
            <a:r>
              <a:rPr lang="fr-CA" sz="3400" dirty="0"/>
              <a:t> can support the </a:t>
            </a:r>
            <a:r>
              <a:rPr lang="fr-CA" sz="3400" dirty="0" err="1"/>
              <a:t>Socialists</a:t>
            </a:r>
            <a:r>
              <a:rPr lang="fr-CA" sz="3400" dirty="0"/>
              <a:t> in </a:t>
            </a:r>
            <a:r>
              <a:rPr lang="fr-CA" sz="3400" dirty="0" err="1"/>
              <a:t>Parliament</a:t>
            </a:r>
            <a:r>
              <a:rPr lang="fr-CA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4099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occurs</a:t>
            </a:r>
            <a:r>
              <a:rPr lang="fr-CA" sz="3400" dirty="0"/>
              <a:t> </a:t>
            </a:r>
            <a:r>
              <a:rPr lang="fr-CA" sz="3400" dirty="0" err="1"/>
              <a:t>under</a:t>
            </a:r>
            <a:r>
              <a:rPr lang="fr-CA" sz="3400" dirty="0"/>
              <a:t> the alternative vote. </a:t>
            </a:r>
          </a:p>
          <a:p>
            <a:r>
              <a:rPr lang="fr-CA" sz="3400" dirty="0">
                <a:hlinkClick r:id="rId3"/>
              </a:rPr>
              <a:t>Imagine </a:t>
            </a:r>
            <a:r>
              <a:rPr lang="fr-CA" sz="3400" dirty="0" err="1">
                <a:hlinkClick r:id="rId3"/>
              </a:rPr>
              <a:t>this</a:t>
            </a:r>
            <a:r>
              <a:rPr lang="fr-CA" sz="3400" dirty="0">
                <a:hlinkClick r:id="rId3"/>
              </a:rPr>
              <a:t> scenario of British </a:t>
            </a:r>
            <a:r>
              <a:rPr lang="fr-CA" sz="3400" dirty="0" err="1">
                <a:hlinkClick r:id="rId3"/>
              </a:rPr>
              <a:t>elections</a:t>
            </a:r>
            <a:r>
              <a:rPr lang="fr-CA" sz="3400" dirty="0">
                <a:hlinkClick r:id="rId3"/>
              </a:rPr>
              <a:t> </a:t>
            </a:r>
            <a:r>
              <a:rPr lang="fr-CA" sz="3400" dirty="0" err="1">
                <a:hlinkClick r:id="rId3"/>
              </a:rPr>
              <a:t>under</a:t>
            </a:r>
            <a:r>
              <a:rPr lang="fr-CA" sz="3400" dirty="0">
                <a:hlinkClick r:id="rId3"/>
              </a:rPr>
              <a:t> the alternative vote. </a:t>
            </a:r>
            <a:r>
              <a:rPr lang="fr-CA" sz="3400" dirty="0"/>
              <a:t>(</a:t>
            </a:r>
            <a:r>
              <a:rPr lang="fr-CA" sz="3400" dirty="0" err="1"/>
              <a:t>ctrl+click</a:t>
            </a:r>
            <a:r>
              <a:rPr lang="fr-CA" sz="3400" dirty="0"/>
              <a:t> to </a:t>
            </a:r>
            <a:r>
              <a:rPr lang="fr-CA" sz="3400" dirty="0" err="1"/>
              <a:t>see</a:t>
            </a:r>
            <a:r>
              <a:rPr lang="fr-CA" sz="3400" dirty="0"/>
              <a:t> full post)</a:t>
            </a:r>
          </a:p>
          <a:p>
            <a:r>
              <a:rPr lang="fr-CA" sz="3400" dirty="0" err="1"/>
              <a:t>Here</a:t>
            </a:r>
            <a:r>
              <a:rPr lang="fr-CA" sz="3400" dirty="0"/>
              <a:t> </a:t>
            </a:r>
            <a:r>
              <a:rPr lang="fr-CA" sz="3400" dirty="0" err="1"/>
              <a:t>everyone</a:t>
            </a:r>
            <a:r>
              <a:rPr lang="fr-CA" sz="3400" dirty="0"/>
              <a:t> votes </a:t>
            </a:r>
            <a:r>
              <a:rPr lang="fr-CA" sz="3400" dirty="0" err="1"/>
              <a:t>sincerely</a:t>
            </a:r>
            <a:r>
              <a:rPr lang="fr-CA" sz="3400" dirty="0"/>
              <a:t> (first </a:t>
            </a:r>
            <a:r>
              <a:rPr lang="fr-CA" sz="3400" dirty="0" err="1"/>
              <a:t>preference</a:t>
            </a:r>
            <a:r>
              <a:rPr lang="fr-CA" sz="3400" dirty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09273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781158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61484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9550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4377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38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+8,000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4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eliminated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0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+7,000</a:t>
                      </a:r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9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668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The Conservatives are not happy </a:t>
            </a:r>
            <a:r>
              <a:rPr lang="fr-CA" sz="3400" dirty="0" err="1"/>
              <a:t>with</a:t>
            </a:r>
            <a:r>
              <a:rPr lang="fr-CA" sz="3400" dirty="0"/>
              <a:t> </a:t>
            </a:r>
            <a:r>
              <a:rPr lang="fr-CA" sz="3400" dirty="0" err="1"/>
              <a:t>this</a:t>
            </a:r>
            <a:r>
              <a:rPr lang="fr-CA" sz="3400" dirty="0"/>
              <a:t> </a:t>
            </a:r>
            <a:r>
              <a:rPr lang="fr-CA" sz="3400" dirty="0" err="1"/>
              <a:t>outcome</a:t>
            </a:r>
            <a:r>
              <a:rPr lang="fr-CA" sz="3400" dirty="0"/>
              <a:t>.</a:t>
            </a:r>
          </a:p>
          <a:p>
            <a:r>
              <a:rPr lang="fr-CA" sz="3400" dirty="0" err="1"/>
              <a:t>They</a:t>
            </a:r>
            <a:r>
              <a:rPr lang="fr-CA" sz="3400" dirty="0"/>
              <a:t> </a:t>
            </a:r>
            <a:r>
              <a:rPr lang="fr-CA" sz="3400" dirty="0" err="1"/>
              <a:t>would</a:t>
            </a:r>
            <a:r>
              <a:rPr lang="fr-CA" sz="3400" dirty="0"/>
              <a:t> </a:t>
            </a:r>
            <a:r>
              <a:rPr lang="fr-CA" sz="3400" dirty="0" err="1"/>
              <a:t>prefer</a:t>
            </a:r>
            <a:r>
              <a:rPr lang="fr-CA" sz="3400" dirty="0"/>
              <a:t> a </a:t>
            </a:r>
            <a:r>
              <a:rPr lang="fr-CA" sz="3400" dirty="0" err="1"/>
              <a:t>LibDem</a:t>
            </a:r>
            <a:r>
              <a:rPr lang="fr-CA" sz="3400" dirty="0"/>
              <a:t> </a:t>
            </a:r>
            <a:r>
              <a:rPr lang="fr-CA" sz="3400" dirty="0" err="1"/>
              <a:t>win</a:t>
            </a:r>
            <a:r>
              <a:rPr lang="fr-CA" sz="3400" dirty="0"/>
              <a:t>. </a:t>
            </a:r>
          </a:p>
          <a:p>
            <a:r>
              <a:rPr lang="fr-CA" sz="3400" dirty="0"/>
              <a:t>So 3000 Conservatives change </a:t>
            </a:r>
            <a:r>
              <a:rPr lang="fr-CA" sz="3400" dirty="0" err="1"/>
              <a:t>their</a:t>
            </a:r>
            <a:r>
              <a:rPr lang="fr-CA" sz="3400" dirty="0"/>
              <a:t> first vote to </a:t>
            </a:r>
            <a:r>
              <a:rPr lang="fr-CA" sz="3400" dirty="0" err="1"/>
              <a:t>LibDem</a:t>
            </a:r>
            <a:r>
              <a:rPr lang="fr-CA" sz="3400" dirty="0"/>
              <a:t>.</a:t>
            </a:r>
          </a:p>
          <a:p>
            <a:r>
              <a:rPr lang="fr-CA" sz="3400" dirty="0"/>
              <a:t>This changes the </a:t>
            </a:r>
            <a:r>
              <a:rPr lang="fr-CA" sz="3400" dirty="0" err="1"/>
              <a:t>outcome</a:t>
            </a:r>
            <a:r>
              <a:rPr lang="fr-CA" sz="3400" dirty="0"/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175030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89344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1225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8568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978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55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eliminated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91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18,000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+15,000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+2,000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22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0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The </a:t>
            </a:r>
            <a:r>
              <a:rPr lang="fr-CA" sz="4800" dirty="0" err="1"/>
              <a:t>lesson</a:t>
            </a:r>
            <a:r>
              <a:rPr lang="fr-CA" sz="4800" dirty="0"/>
              <a:t> </a:t>
            </a:r>
            <a:r>
              <a:rPr lang="fr-CA" sz="4800" dirty="0" err="1"/>
              <a:t>here</a:t>
            </a:r>
            <a:r>
              <a:rPr lang="fr-CA" sz="4800" dirty="0"/>
              <a:t> </a:t>
            </a:r>
            <a:r>
              <a:rPr lang="fr-CA" sz="4800" dirty="0" err="1"/>
              <a:t>is</a:t>
            </a:r>
            <a:r>
              <a:rPr lang="fr-CA" sz="4800" dirty="0"/>
              <a:t> </a:t>
            </a:r>
            <a:r>
              <a:rPr lang="fr-CA" sz="4800" dirty="0" err="1"/>
              <a:t>that</a:t>
            </a:r>
            <a:r>
              <a:rPr lang="fr-CA" sz="4800" dirty="0"/>
              <a:t> </a:t>
            </a:r>
            <a:r>
              <a:rPr lang="fr-CA" sz="4800" dirty="0" err="1"/>
              <a:t>strategic</a:t>
            </a:r>
            <a:r>
              <a:rPr lang="fr-CA" sz="4800" dirty="0"/>
              <a:t> </a:t>
            </a:r>
            <a:r>
              <a:rPr lang="fr-CA" sz="4800" dirty="0" err="1"/>
              <a:t>voting</a:t>
            </a:r>
            <a:r>
              <a:rPr lang="fr-CA" sz="4800" dirty="0"/>
              <a:t> can </a:t>
            </a:r>
            <a:r>
              <a:rPr lang="fr-CA" sz="4800" dirty="0" err="1"/>
              <a:t>occur</a:t>
            </a:r>
            <a:r>
              <a:rPr lang="fr-CA" sz="4800" dirty="0"/>
              <a:t> </a:t>
            </a:r>
            <a:r>
              <a:rPr lang="fr-CA" sz="4800" dirty="0" err="1"/>
              <a:t>under</a:t>
            </a:r>
            <a:r>
              <a:rPr lang="fr-CA" sz="4800" dirty="0"/>
              <a:t> </a:t>
            </a:r>
            <a:r>
              <a:rPr lang="fr-CA" sz="4800" dirty="0" err="1"/>
              <a:t>every</a:t>
            </a:r>
            <a:r>
              <a:rPr lang="fr-CA" sz="4800" dirty="0"/>
              <a:t> </a:t>
            </a:r>
            <a:r>
              <a:rPr lang="fr-CA" sz="4800" dirty="0" err="1"/>
              <a:t>electoral</a:t>
            </a:r>
            <a:r>
              <a:rPr lang="fr-CA" sz="4800" dirty="0"/>
              <a:t> system. </a:t>
            </a:r>
          </a:p>
          <a:p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58951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reason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might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changed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alternatives to the </a:t>
            </a:r>
            <a:r>
              <a:rPr lang="fr-CA" dirty="0" err="1"/>
              <a:t>electoral</a:t>
            </a:r>
            <a:r>
              <a:rPr lang="fr-CA" dirty="0"/>
              <a:t> system, as </a:t>
            </a:r>
            <a:r>
              <a:rPr lang="fr-CA" dirty="0" err="1"/>
              <a:t>well</a:t>
            </a:r>
            <a:r>
              <a:rPr lang="fr-CA" dirty="0"/>
              <a:t> as the </a:t>
            </a:r>
            <a:r>
              <a:rPr lang="fr-CA" dirty="0" err="1"/>
              <a:t>consequences</a:t>
            </a:r>
            <a:r>
              <a:rPr lang="fr-CA" dirty="0"/>
              <a:t> of </a:t>
            </a:r>
            <a:r>
              <a:rPr lang="fr-CA" dirty="0" err="1"/>
              <a:t>adopting</a:t>
            </a:r>
            <a:r>
              <a:rPr lang="fr-CA" dirty="0"/>
              <a:t> one of </a:t>
            </a:r>
            <a:r>
              <a:rPr lang="fr-CA" dirty="0" err="1"/>
              <a:t>these</a:t>
            </a:r>
            <a:r>
              <a:rPr lang="fr-CA" dirty="0"/>
              <a:t> alternatives in the Canadian </a:t>
            </a:r>
            <a:r>
              <a:rPr lang="fr-CA" dirty="0" err="1"/>
              <a:t>context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3AA-6FB9-4F6C-910D-F3E54D9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C93C-5B31-46DE-9245-04712FCD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First Past the Post is probably the simplest electoral system there is. </a:t>
            </a:r>
          </a:p>
          <a:p>
            <a:endParaRPr lang="en-US" sz="4000" dirty="0"/>
          </a:p>
          <a:p>
            <a:r>
              <a:rPr lang="en-US" sz="4000" dirty="0"/>
              <a:t>It is usually used in single-member districts (districts where a single individual is elected)</a:t>
            </a:r>
          </a:p>
          <a:p>
            <a:endParaRPr lang="fr-CA" sz="4000" dirty="0"/>
          </a:p>
          <a:p>
            <a:r>
              <a:rPr lang="fr-CA" sz="4000" dirty="0"/>
              <a:t>T</a:t>
            </a:r>
            <a:r>
              <a:rPr lang="en-US" sz="4000" dirty="0"/>
              <a:t>his is the electoral system that Canada uses. </a:t>
            </a:r>
          </a:p>
        </p:txBody>
      </p:sp>
    </p:spTree>
    <p:extLst>
      <p:ext uri="{BB962C8B-B14F-4D97-AF65-F5344CB8AC3E}">
        <p14:creationId xmlns:p14="http://schemas.microsoft.com/office/powerpoint/2010/main" val="357012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simple </a:t>
            </a:r>
            <a:r>
              <a:rPr lang="fr-CA" sz="3600" dirty="0" err="1"/>
              <a:t>rule</a:t>
            </a:r>
            <a:r>
              <a:rPr lang="fr-CA" sz="3600" dirty="0"/>
              <a:t>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candidate </a:t>
            </a:r>
            <a:r>
              <a:rPr lang="fr-CA" sz="3600" dirty="0" err="1"/>
              <a:t>with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votes </a:t>
            </a:r>
            <a:r>
              <a:rPr lang="fr-CA" sz="3600" dirty="0" err="1"/>
              <a:t>wins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This </a:t>
            </a:r>
            <a:r>
              <a:rPr lang="fr-CA" sz="3600" dirty="0" err="1"/>
              <a:t>means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a </a:t>
            </a:r>
            <a:r>
              <a:rPr lang="fr-CA" sz="3600" dirty="0" err="1"/>
              <a:t>majority</a:t>
            </a:r>
            <a:r>
              <a:rPr lang="fr-CA" sz="3600" dirty="0"/>
              <a:t> (50%+1) </a:t>
            </a:r>
            <a:r>
              <a:rPr lang="fr-CA" sz="3600" dirty="0" err="1"/>
              <a:t>is</a:t>
            </a:r>
            <a:r>
              <a:rPr lang="fr-CA" sz="3600" dirty="0"/>
              <a:t> not </a:t>
            </a:r>
            <a:r>
              <a:rPr lang="fr-CA" sz="3600" dirty="0" err="1"/>
              <a:t>required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A candidate </a:t>
            </a:r>
            <a:r>
              <a:rPr lang="fr-CA" sz="3600" dirty="0" err="1"/>
              <a:t>simply</a:t>
            </a:r>
            <a:r>
              <a:rPr lang="fr-CA" sz="3600" dirty="0"/>
              <a:t> </a:t>
            </a:r>
            <a:r>
              <a:rPr lang="fr-CA" sz="3600" dirty="0" err="1"/>
              <a:t>needs</a:t>
            </a:r>
            <a:r>
              <a:rPr lang="fr-CA" sz="3600" dirty="0"/>
              <a:t> to have more votes </a:t>
            </a:r>
            <a:r>
              <a:rPr lang="fr-CA" sz="3600" dirty="0" err="1"/>
              <a:t>than</a:t>
            </a:r>
            <a:r>
              <a:rPr lang="fr-CA" sz="3600" dirty="0"/>
              <a:t> the </a:t>
            </a:r>
            <a:r>
              <a:rPr lang="fr-CA" sz="3600" dirty="0" err="1"/>
              <a:t>other</a:t>
            </a:r>
            <a:r>
              <a:rPr lang="fr-CA" sz="3600" dirty="0"/>
              <a:t> challengers to </a:t>
            </a:r>
            <a:r>
              <a:rPr lang="fr-CA" sz="3600" dirty="0" err="1"/>
              <a:t>win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2630</Words>
  <Application>Microsoft Office PowerPoint</Application>
  <PresentationFormat>Widescreen</PresentationFormat>
  <Paragraphs>527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Introduction</vt:lpstr>
      <vt:lpstr>Introduction</vt:lpstr>
      <vt:lpstr>Introduction</vt:lpstr>
      <vt:lpstr>Introduction</vt:lpstr>
      <vt:lpstr>Introduction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Run-Off Example</vt:lpstr>
      <vt:lpstr>Majority Voting Systems</vt:lpstr>
      <vt:lpstr>Majority Voting Systems</vt:lpstr>
      <vt:lpstr>Majority Voting Systems</vt:lpstr>
      <vt:lpstr>Alternative Vote Example</vt:lpstr>
      <vt:lpstr>Majority Voting Systems</vt:lpstr>
      <vt:lpstr>Proportional Voting Systems</vt:lpstr>
      <vt:lpstr>Proportional Voting Systems</vt:lpstr>
      <vt:lpstr>Proportional Voting Systems</vt:lpstr>
      <vt:lpstr>Proportional Voting Systems</vt:lpstr>
      <vt:lpstr>Why more representatives means accurate representation</vt:lpstr>
      <vt:lpstr>Proportional Voting Systems</vt:lpstr>
      <vt:lpstr>Proportional Voting Systems</vt:lpstr>
      <vt:lpstr>Proportional Voting Systems</vt:lpstr>
      <vt:lpstr>Proportional Voting Systems</vt:lpstr>
      <vt:lpstr>Proportional Voting Systems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 Introduction to Canadian Politics</dc:title>
  <dc:creator>Maxime</dc:creator>
  <cp:lastModifiedBy>Maxime Héroux-Legault</cp:lastModifiedBy>
  <cp:revision>100</cp:revision>
  <dcterms:created xsi:type="dcterms:W3CDTF">2017-10-20T17:36:35Z</dcterms:created>
  <dcterms:modified xsi:type="dcterms:W3CDTF">2021-08-04T16:50:06Z</dcterms:modified>
</cp:coreProperties>
</file>