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9" r:id="rId4"/>
    <p:sldId id="261" r:id="rId5"/>
    <p:sldId id="262" r:id="rId6"/>
    <p:sldId id="263" r:id="rId7"/>
    <p:sldId id="266" r:id="rId8"/>
    <p:sldId id="267" r:id="rId9"/>
    <p:sldId id="343" r:id="rId10"/>
    <p:sldId id="268" r:id="rId11"/>
    <p:sldId id="269" r:id="rId12"/>
    <p:sldId id="270" r:id="rId13"/>
    <p:sldId id="271" r:id="rId14"/>
    <p:sldId id="272" r:id="rId15"/>
    <p:sldId id="353" r:id="rId16"/>
    <p:sldId id="273" r:id="rId17"/>
    <p:sldId id="274" r:id="rId18"/>
    <p:sldId id="308" r:id="rId19"/>
    <p:sldId id="309" r:id="rId20"/>
    <p:sldId id="310" r:id="rId21"/>
    <p:sldId id="311" r:id="rId22"/>
    <p:sldId id="315" r:id="rId23"/>
    <p:sldId id="314" r:id="rId24"/>
    <p:sldId id="312" r:id="rId25"/>
    <p:sldId id="275" r:id="rId26"/>
    <p:sldId id="276" r:id="rId27"/>
    <p:sldId id="277" r:id="rId28"/>
    <p:sldId id="279" r:id="rId29"/>
    <p:sldId id="280" r:id="rId30"/>
    <p:sldId id="281" r:id="rId31"/>
    <p:sldId id="345" r:id="rId32"/>
    <p:sldId id="346" r:id="rId33"/>
    <p:sldId id="347" r:id="rId34"/>
    <p:sldId id="359" r:id="rId35"/>
    <p:sldId id="285" r:id="rId36"/>
    <p:sldId id="287" r:id="rId37"/>
    <p:sldId id="288" r:id="rId38"/>
    <p:sldId id="289" r:id="rId39"/>
    <p:sldId id="290" r:id="rId40"/>
    <p:sldId id="291" r:id="rId41"/>
    <p:sldId id="364" r:id="rId42"/>
    <p:sldId id="351" r:id="rId43"/>
    <p:sldId id="354" r:id="rId44"/>
    <p:sldId id="293" r:id="rId45"/>
    <p:sldId id="294" r:id="rId46"/>
    <p:sldId id="295" r:id="rId47"/>
    <p:sldId id="296" r:id="rId48"/>
    <p:sldId id="332" r:id="rId49"/>
    <p:sldId id="333" r:id="rId50"/>
    <p:sldId id="334" r:id="rId51"/>
    <p:sldId id="335" r:id="rId52"/>
    <p:sldId id="336" r:id="rId53"/>
    <p:sldId id="337" r:id="rId54"/>
    <p:sldId id="365" r:id="rId55"/>
    <p:sldId id="338" r:id="rId56"/>
    <p:sldId id="339" r:id="rId57"/>
    <p:sldId id="297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 autoAdjust="0"/>
    <p:restoredTop sz="81242" autoAdjust="0"/>
  </p:normalViewPr>
  <p:slideViewPr>
    <p:cSldViewPr snapToGrid="0">
      <p:cViewPr varScale="1">
        <p:scale>
          <a:sx n="90" d="100"/>
          <a:sy n="90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8A5DB-069D-48AE-AD10-2626EA26E6B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3193A-E16D-4895-BF50-940E2971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68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3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94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0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72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24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17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14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77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13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8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1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8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82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36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8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99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77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7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End </a:t>
            </a:r>
            <a:r>
              <a:rPr lang="fr-CA" dirty="0" err="1"/>
              <a:t>here</a:t>
            </a:r>
            <a:r>
              <a:rPr lang="fr-CA" dirty="0"/>
              <a:t> on Tuesday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15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780B1-4BCF-4008-B322-D504BA5F10D7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694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780B1-4BCF-4008-B322-D504BA5F10D7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912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780B1-4BCF-4008-B322-D504BA5F10D7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946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648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780B1-4BCF-4008-B322-D504BA5F10D7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2605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32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759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96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4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775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79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056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780B1-4BCF-4008-B322-D504BA5F10D7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5482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38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02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144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304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586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790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835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268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743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727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875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5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4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16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41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39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0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EB2D-1148-408F-8CB9-0CEA23290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C2CA6-7034-4173-9169-F386ECF5D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EB37F-D55B-4151-B390-049F8BCF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7B97-0C22-4E36-8F0A-2C29BEE3B3D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C88D-2D9B-4515-B02A-5DB5F1B2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6A34D-8466-4F55-A35A-830190E5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EE60-EEEE-4EB5-8E9A-0E766AB6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5718-1201-4CCA-8A61-44C79473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AD398-963C-416B-822B-1ABD9AE01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C3529-851D-4FB3-9BB8-8501A79C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7B97-0C22-4E36-8F0A-2C29BEE3B3D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5030D-33CF-4696-8A0B-67C02D5E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5C1A-BA8A-4CE6-8EBF-C9318F60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EE60-EEEE-4EB5-8E9A-0E766AB6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2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16EC3-F391-42ED-913B-C20B3EAF6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6C31-F8AC-4986-9644-0F1D67B22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6CBB-7F88-40AA-A4C7-F3FA5208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7B97-0C22-4E36-8F0A-2C29BEE3B3D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FE4A3-78BB-4F55-894A-49771C6E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0B827-39BD-4BE1-8374-0648DC38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EE60-EEEE-4EB5-8E9A-0E766AB6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6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3C5F-C80B-47D3-AF32-FBD39100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9576-61AC-43B9-B7DB-3EFC068EB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530D9-C32A-411E-A97B-F6C6DE4F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7B97-0C22-4E36-8F0A-2C29BEE3B3D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7FA66-19B6-460D-A75B-BA738968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BAB55-C047-4BB6-BD8E-19236E36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EE60-EEEE-4EB5-8E9A-0E766AB6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2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634B-144F-4CC0-BE7D-2E2F94A6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D5DE3-0A50-42A0-8FE3-D846D4701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BC278-1E6D-41B8-8E06-E8C23292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7B97-0C22-4E36-8F0A-2C29BEE3B3D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D6696-48EB-4666-A447-DD3A2B1D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D6E4-1E52-4CAB-A70C-AF0A5921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EE60-EEEE-4EB5-8E9A-0E766AB6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6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995-AB58-4932-9F62-510B052B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2FD3-8D0D-41DD-8D40-47758E5A8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A7C05-043C-49AE-B9D4-1F04310E2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80857-7281-462E-A69A-7960997E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7B97-0C22-4E36-8F0A-2C29BEE3B3D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DA57F-C55F-4388-9F90-CDCF4045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D502C-B8CB-4CB2-897D-276BC721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EE60-EEEE-4EB5-8E9A-0E766AB6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26E0-74E9-4A31-BCAB-D6295630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91BC3-98C9-49D9-87F9-A67995B44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45E43-2EAC-46DC-A6B9-7EBF60EF8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E148D-B5BF-4F29-830D-38F694393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A14D7-36D5-4196-A59F-66E3FC5B8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A526B-7B17-43FE-BCDF-A7B833D4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7B97-0C22-4E36-8F0A-2C29BEE3B3D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42972-2035-41A1-A1AE-85EAB3F6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EA710-DFF6-4AE3-8026-BDAF5CB9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EE60-EEEE-4EB5-8E9A-0E766AB6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7894-1056-48B8-830E-926F768D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E8603-50AE-4727-B154-FA8BC59C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7B97-0C22-4E36-8F0A-2C29BEE3B3D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67B18-3214-4A64-97E3-F2E704B6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FFB23-E908-4E2E-A0E1-2E889016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EE60-EEEE-4EB5-8E9A-0E766AB6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9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C442B-0D8B-44D5-986D-796ADDF0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7B97-0C22-4E36-8F0A-2C29BEE3B3D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FB4F3-235F-4A4B-ACCC-0FA28CD6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A4FD3-5260-4367-9CC1-EAF93BD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EE60-EEEE-4EB5-8E9A-0E766AB6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5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BF11-34DB-4479-B5D6-4055993C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7D133-49C1-4DFC-A8A8-9DAB14F12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C3114-5FC1-49CE-8C13-1AFD38A22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F8FE6-C9EE-4AF2-B660-83519A99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7B97-0C22-4E36-8F0A-2C29BEE3B3D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0B428-ECBE-4A74-A075-15F019DE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45658-E1CA-42DB-AF63-B984ED29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EE60-EEEE-4EB5-8E9A-0E766AB6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E6B8-4088-413F-B718-AA717768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A2749-9F38-4B7F-91F7-68451EC83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6FC8C-A56C-4016-BAFC-78F12B2C4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908EB-2A6C-4C7E-861F-F65FF846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7B97-0C22-4E36-8F0A-2C29BEE3B3D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B2E52-755E-4076-8692-FD57A5B5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6A4BF-8CCD-4AE6-9158-19186016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EE60-EEEE-4EB5-8E9A-0E766AB6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9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82669-B4E4-4E6D-B349-5BBFD39D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7193-528A-4A41-A487-9B652F7D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C6C7E-F060-4F71-BDCB-0E01B2106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57B97-0C22-4E36-8F0A-2C29BEE3B3D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A2A0-76A8-4174-BCBE-3EF24F61C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994CE-B538-4D3B-A0A8-983ABED15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CEE60-EEEE-4EB5-8E9A-0E766AB6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7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7A06-1686-413C-B6B2-1BEC50D71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POLI 202</a:t>
            </a:r>
            <a:br>
              <a:rPr lang="en-US" dirty="0"/>
            </a:br>
            <a:r>
              <a:rPr lang="en-US" dirty="0"/>
              <a:t>The Government of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A32AD-8E0A-4BF1-B735-E179910FE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Canadian Federalism</a:t>
            </a:r>
          </a:p>
        </p:txBody>
      </p:sp>
    </p:spTree>
    <p:extLst>
      <p:ext uri="{BB962C8B-B14F-4D97-AF65-F5344CB8AC3E}">
        <p14:creationId xmlns:p14="http://schemas.microsoft.com/office/powerpoint/2010/main" val="94026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0ED-27C9-44F0-AD94-8F1412EE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EA8F-2221-4592-9AE3-3ADD9B42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At the </a:t>
            </a:r>
            <a:r>
              <a:rPr lang="fr-CA" dirty="0" err="1"/>
              <a:t>same</a:t>
            </a:r>
            <a:r>
              <a:rPr lang="fr-CA" dirty="0"/>
              <a:t> time, the colonies </a:t>
            </a:r>
            <a:r>
              <a:rPr lang="fr-CA" dirty="0" err="1"/>
              <a:t>experienced</a:t>
            </a:r>
            <a:r>
              <a:rPr lang="fr-CA" dirty="0"/>
              <a:t> </a:t>
            </a:r>
            <a:r>
              <a:rPr lang="fr-CA" dirty="0" err="1"/>
              <a:t>economic</a:t>
            </a:r>
            <a:r>
              <a:rPr lang="fr-CA" dirty="0"/>
              <a:t> pressure. </a:t>
            </a:r>
          </a:p>
          <a:p>
            <a:endParaRPr lang="fr-CA" dirty="0"/>
          </a:p>
          <a:p>
            <a:r>
              <a:rPr lang="fr-CA" dirty="0" err="1"/>
              <a:t>Britain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going</a:t>
            </a:r>
            <a:r>
              <a:rPr lang="fr-CA" dirty="0"/>
              <a:t> to </a:t>
            </a:r>
            <a:r>
              <a:rPr lang="fr-CA" dirty="0" err="1"/>
              <a:t>rescind</a:t>
            </a:r>
            <a:r>
              <a:rPr lang="fr-CA" dirty="0"/>
              <a:t> </a:t>
            </a:r>
            <a:r>
              <a:rPr lang="fr-CA" dirty="0" err="1"/>
              <a:t>preferential</a:t>
            </a:r>
            <a:r>
              <a:rPr lang="fr-CA" dirty="0"/>
              <a:t> </a:t>
            </a:r>
            <a:r>
              <a:rPr lang="fr-CA" dirty="0" err="1"/>
              <a:t>treatment</a:t>
            </a:r>
            <a:r>
              <a:rPr lang="fr-CA" dirty="0"/>
              <a:t> for colonies,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hurt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economy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colonies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in </a:t>
            </a:r>
            <a:r>
              <a:rPr lang="fr-CA" dirty="0" err="1"/>
              <a:t>debt</a:t>
            </a:r>
            <a:r>
              <a:rPr lang="fr-CA" dirty="0"/>
              <a:t> and </a:t>
            </a:r>
            <a:r>
              <a:rPr lang="fr-CA" dirty="0" err="1"/>
              <a:t>unable</a:t>
            </a:r>
            <a:r>
              <a:rPr lang="fr-CA" dirty="0"/>
              <a:t> to </a:t>
            </a:r>
            <a:r>
              <a:rPr lang="fr-CA" dirty="0" err="1"/>
              <a:t>borrow</a:t>
            </a:r>
            <a:r>
              <a:rPr lang="fr-CA" dirty="0"/>
              <a:t> money for </a:t>
            </a:r>
            <a:r>
              <a:rPr lang="fr-CA" dirty="0" err="1"/>
              <a:t>further</a:t>
            </a:r>
            <a:r>
              <a:rPr lang="fr-CA" dirty="0"/>
              <a:t> </a:t>
            </a:r>
            <a:r>
              <a:rPr lang="fr-CA" dirty="0" err="1"/>
              <a:t>economic</a:t>
            </a:r>
            <a:r>
              <a:rPr lang="fr-CA" dirty="0"/>
              <a:t> </a:t>
            </a:r>
            <a:r>
              <a:rPr lang="fr-CA" dirty="0" err="1"/>
              <a:t>development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Uniting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lead to a </a:t>
            </a:r>
            <a:r>
              <a:rPr lang="fr-CA" dirty="0" err="1"/>
              <a:t>common</a:t>
            </a:r>
            <a:r>
              <a:rPr lang="fr-CA" dirty="0"/>
              <a:t> </a:t>
            </a:r>
            <a:r>
              <a:rPr lang="fr-CA" dirty="0" err="1"/>
              <a:t>market</a:t>
            </a:r>
            <a:r>
              <a:rPr lang="fr-CA" dirty="0"/>
              <a:t>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help </a:t>
            </a:r>
            <a:r>
              <a:rPr lang="fr-CA" dirty="0" err="1"/>
              <a:t>them</a:t>
            </a:r>
            <a:r>
              <a:rPr lang="fr-CA" dirty="0"/>
              <a:t> </a:t>
            </a:r>
            <a:r>
              <a:rPr lang="fr-CA" dirty="0" err="1"/>
              <a:t>sell</a:t>
            </a:r>
            <a:r>
              <a:rPr lang="fr-CA" dirty="0"/>
              <a:t> </a:t>
            </a:r>
            <a:r>
              <a:rPr lang="fr-CA" dirty="0" err="1"/>
              <a:t>goods</a:t>
            </a:r>
            <a:r>
              <a:rPr lang="fr-CA" dirty="0"/>
              <a:t> to more </a:t>
            </a:r>
            <a:r>
              <a:rPr lang="fr-CA" dirty="0" err="1"/>
              <a:t>customers</a:t>
            </a:r>
            <a:r>
              <a:rPr lang="fr-CA" dirty="0"/>
              <a:t>. </a:t>
            </a:r>
            <a:endParaRPr lang="en-US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3959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0ED-27C9-44F0-AD94-8F1412EE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EA8F-2221-4592-9AE3-3ADD9B42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Finally</a:t>
            </a:r>
            <a:r>
              <a:rPr lang="fr-CA" dirty="0"/>
              <a:t>, the </a:t>
            </a:r>
            <a:r>
              <a:rPr lang="fr-CA" dirty="0" err="1"/>
              <a:t>colonists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scared</a:t>
            </a:r>
            <a:r>
              <a:rPr lang="fr-CA" dirty="0"/>
              <a:t>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neighbour</a:t>
            </a:r>
            <a:r>
              <a:rPr lang="fr-CA" dirty="0"/>
              <a:t> to the South. 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noticed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United States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expansionist</a:t>
            </a:r>
            <a:r>
              <a:rPr lang="fr-CA" dirty="0"/>
              <a:t>, and </a:t>
            </a:r>
            <a:r>
              <a:rPr lang="fr-CA" dirty="0" err="1"/>
              <a:t>knew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had</a:t>
            </a:r>
            <a:r>
              <a:rPr lang="fr-CA" dirty="0"/>
              <a:t> been </a:t>
            </a:r>
            <a:r>
              <a:rPr lang="fr-CA" dirty="0" err="1"/>
              <a:t>conflicts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the UK and the United States.</a:t>
            </a:r>
          </a:p>
          <a:p>
            <a:endParaRPr lang="fr-CA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thought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could</a:t>
            </a:r>
            <a:r>
              <a:rPr lang="fr-CA" dirty="0"/>
              <a:t> </a:t>
            </a:r>
            <a:r>
              <a:rPr lang="fr-CA" dirty="0" err="1"/>
              <a:t>better</a:t>
            </a:r>
            <a:r>
              <a:rPr lang="fr-CA" dirty="0"/>
              <a:t> </a:t>
            </a:r>
            <a:r>
              <a:rPr lang="fr-CA" dirty="0" err="1"/>
              <a:t>defend</a:t>
            </a:r>
            <a:r>
              <a:rPr lang="fr-CA" dirty="0"/>
              <a:t> </a:t>
            </a:r>
            <a:r>
              <a:rPr lang="fr-CA" dirty="0" err="1"/>
              <a:t>themselves</a:t>
            </a:r>
            <a:r>
              <a:rPr lang="fr-CA" dirty="0"/>
              <a:t> as a group </a:t>
            </a:r>
            <a:r>
              <a:rPr lang="fr-CA" dirty="0" err="1"/>
              <a:t>rather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</a:t>
            </a:r>
            <a:r>
              <a:rPr lang="fr-CA" dirty="0" err="1"/>
              <a:t>separately</a:t>
            </a:r>
            <a:r>
              <a:rPr lang="fr-CA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Federation was partly a military alliance. 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22135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0ED-27C9-44F0-AD94-8F1412EE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EA8F-2221-4592-9AE3-3ADD9B42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For </a:t>
            </a:r>
            <a:r>
              <a:rPr lang="fr-CA" dirty="0" err="1"/>
              <a:t>some</a:t>
            </a:r>
            <a:r>
              <a:rPr lang="fr-CA" dirty="0"/>
              <a:t> English-</a:t>
            </a:r>
            <a:r>
              <a:rPr lang="fr-CA" dirty="0" err="1"/>
              <a:t>speaking</a:t>
            </a:r>
            <a:r>
              <a:rPr lang="fr-CA" dirty="0"/>
              <a:t> </a:t>
            </a:r>
            <a:r>
              <a:rPr lang="fr-CA" dirty="0" err="1"/>
              <a:t>politicians</a:t>
            </a:r>
            <a:r>
              <a:rPr lang="fr-CA" dirty="0"/>
              <a:t>, </a:t>
            </a:r>
            <a:r>
              <a:rPr lang="fr-CA" dirty="0" err="1"/>
              <a:t>including</a:t>
            </a:r>
            <a:r>
              <a:rPr lang="fr-CA" dirty="0"/>
              <a:t> Sir John A. Macdonald,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meant</a:t>
            </a:r>
            <a:r>
              <a:rPr lang="fr-CA" dirty="0"/>
              <a:t> a </a:t>
            </a:r>
            <a:r>
              <a:rPr lang="fr-CA" dirty="0" err="1"/>
              <a:t>united</a:t>
            </a:r>
            <a:r>
              <a:rPr lang="fr-CA" dirty="0"/>
              <a:t> country </a:t>
            </a:r>
            <a:r>
              <a:rPr lang="fr-CA" dirty="0" err="1"/>
              <a:t>just</a:t>
            </a:r>
            <a:r>
              <a:rPr lang="fr-CA" dirty="0"/>
              <a:t> like the UK.</a:t>
            </a:r>
          </a:p>
          <a:p>
            <a:endParaRPr lang="fr-CA" dirty="0"/>
          </a:p>
          <a:p>
            <a:r>
              <a:rPr lang="fr-CA" dirty="0"/>
              <a:t>A single </a:t>
            </a:r>
            <a:r>
              <a:rPr lang="fr-CA" dirty="0" err="1"/>
              <a:t>Parliament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oversee</a:t>
            </a:r>
            <a:r>
              <a:rPr lang="fr-CA" dirty="0"/>
              <a:t> all of Canada, and </a:t>
            </a:r>
            <a:r>
              <a:rPr lang="fr-CA" dirty="0" err="1"/>
              <a:t>govern</a:t>
            </a:r>
            <a:r>
              <a:rPr lang="fr-CA" dirty="0"/>
              <a:t> all provinces </a:t>
            </a:r>
            <a:r>
              <a:rPr lang="fr-CA" dirty="0" err="1"/>
              <a:t>centrally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en-US" dirty="0"/>
              <a:t>Macdonald believed the provinces would be to the federal government as colonies to the Empire. </a:t>
            </a:r>
          </a:p>
          <a:p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199985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0ED-27C9-44F0-AD94-8F1412EE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EA8F-2221-4592-9AE3-3ADD9B42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sz="4000" dirty="0" err="1"/>
              <a:t>Quebec</a:t>
            </a:r>
            <a:r>
              <a:rPr lang="fr-CA" sz="4000" dirty="0"/>
              <a:t> </a:t>
            </a:r>
            <a:r>
              <a:rPr lang="fr-CA" sz="4000" dirty="0" err="1"/>
              <a:t>politicians</a:t>
            </a:r>
            <a:r>
              <a:rPr lang="fr-CA" sz="4000" dirty="0"/>
              <a:t>, </a:t>
            </a:r>
            <a:r>
              <a:rPr lang="fr-CA" sz="4000" dirty="0" err="1"/>
              <a:t>however</a:t>
            </a:r>
            <a:r>
              <a:rPr lang="fr-CA" sz="4000" dirty="0"/>
              <a:t>, </a:t>
            </a:r>
            <a:r>
              <a:rPr lang="fr-CA" sz="4000" dirty="0" err="1"/>
              <a:t>were</a:t>
            </a:r>
            <a:r>
              <a:rPr lang="fr-CA" sz="4000" dirty="0"/>
              <a:t> </a:t>
            </a:r>
            <a:r>
              <a:rPr lang="fr-CA" sz="4000" dirty="0" err="1"/>
              <a:t>concerned</a:t>
            </a:r>
            <a:r>
              <a:rPr lang="fr-CA" sz="4000" dirty="0"/>
              <a:t> </a:t>
            </a:r>
            <a:r>
              <a:rPr lang="fr-CA" sz="4000" dirty="0" err="1"/>
              <a:t>that</a:t>
            </a:r>
            <a:r>
              <a:rPr lang="fr-CA" sz="4000" dirty="0"/>
              <a:t> </a:t>
            </a:r>
            <a:r>
              <a:rPr lang="fr-CA" sz="4000" dirty="0" err="1"/>
              <a:t>they</a:t>
            </a:r>
            <a:r>
              <a:rPr lang="fr-CA" sz="4000" dirty="0"/>
              <a:t> </a:t>
            </a:r>
            <a:r>
              <a:rPr lang="fr-CA" sz="4000" dirty="0" err="1"/>
              <a:t>would</a:t>
            </a:r>
            <a:r>
              <a:rPr lang="fr-CA" sz="4000" dirty="0"/>
              <a:t> </a:t>
            </a:r>
            <a:r>
              <a:rPr lang="fr-CA" sz="4000" dirty="0" err="1"/>
              <a:t>be</a:t>
            </a:r>
            <a:r>
              <a:rPr lang="fr-CA" sz="4000" dirty="0"/>
              <a:t> put at a </a:t>
            </a:r>
            <a:r>
              <a:rPr lang="fr-CA" sz="4000" dirty="0" err="1"/>
              <a:t>disadvantage</a:t>
            </a:r>
            <a:r>
              <a:rPr lang="fr-CA" sz="4000" dirty="0"/>
              <a:t> </a:t>
            </a:r>
            <a:r>
              <a:rPr lang="fr-CA" sz="4000" dirty="0" err="1"/>
              <a:t>among</a:t>
            </a:r>
            <a:r>
              <a:rPr lang="fr-CA" sz="4000" dirty="0"/>
              <a:t> all the </a:t>
            </a:r>
            <a:r>
              <a:rPr lang="fr-CA" sz="4000" dirty="0" err="1"/>
              <a:t>other</a:t>
            </a:r>
            <a:r>
              <a:rPr lang="fr-CA" sz="4000" dirty="0"/>
              <a:t> English </a:t>
            </a:r>
            <a:r>
              <a:rPr lang="fr-CA" sz="4000" dirty="0" err="1"/>
              <a:t>parliamentarians</a:t>
            </a:r>
            <a:r>
              <a:rPr lang="fr-CA" sz="4000" dirty="0"/>
              <a:t>.</a:t>
            </a:r>
          </a:p>
          <a:p>
            <a:endParaRPr lang="en-US" sz="4000" dirty="0"/>
          </a:p>
          <a:p>
            <a:r>
              <a:rPr lang="fr-CA" sz="4000" dirty="0"/>
              <a:t>As a </a:t>
            </a:r>
            <a:r>
              <a:rPr lang="fr-CA" sz="4000" dirty="0" err="1"/>
              <a:t>result</a:t>
            </a:r>
            <a:r>
              <a:rPr lang="fr-CA" sz="4000" dirty="0"/>
              <a:t>, </a:t>
            </a:r>
            <a:r>
              <a:rPr lang="fr-CA" sz="4000" dirty="0" err="1"/>
              <a:t>they</a:t>
            </a:r>
            <a:r>
              <a:rPr lang="fr-CA" sz="4000" dirty="0"/>
              <a:t> </a:t>
            </a:r>
            <a:r>
              <a:rPr lang="fr-CA" sz="4000" dirty="0" err="1"/>
              <a:t>insisted</a:t>
            </a:r>
            <a:r>
              <a:rPr lang="fr-CA" sz="4000" dirty="0"/>
              <a:t> on a </a:t>
            </a:r>
            <a:r>
              <a:rPr lang="fr-CA" sz="4000" dirty="0" err="1"/>
              <a:t>federation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 err="1"/>
              <a:t>They</a:t>
            </a:r>
            <a:r>
              <a:rPr lang="fr-CA" sz="4000" dirty="0"/>
              <a:t> </a:t>
            </a:r>
            <a:r>
              <a:rPr lang="fr-CA" sz="4000" dirty="0" err="1"/>
              <a:t>argued</a:t>
            </a:r>
            <a:r>
              <a:rPr lang="fr-CA" sz="4000" dirty="0"/>
              <a:t> </a:t>
            </a:r>
            <a:r>
              <a:rPr lang="fr-CA" sz="4000" dirty="0" err="1"/>
              <a:t>that</a:t>
            </a:r>
            <a:r>
              <a:rPr lang="fr-CA" sz="4000" dirty="0"/>
              <a:t> </a:t>
            </a:r>
            <a:r>
              <a:rPr lang="fr-CA" sz="4000" dirty="0" err="1"/>
              <a:t>they</a:t>
            </a:r>
            <a:r>
              <a:rPr lang="fr-CA" sz="4000" dirty="0"/>
              <a:t> </a:t>
            </a:r>
            <a:r>
              <a:rPr lang="fr-CA" sz="4000" dirty="0" err="1"/>
              <a:t>could</a:t>
            </a:r>
            <a:r>
              <a:rPr lang="fr-CA" sz="4000" dirty="0"/>
              <a:t> </a:t>
            </a:r>
            <a:r>
              <a:rPr lang="fr-CA" sz="4000" dirty="0" err="1"/>
              <a:t>handle</a:t>
            </a:r>
            <a:r>
              <a:rPr lang="fr-CA" sz="4000" dirty="0"/>
              <a:t> key </a:t>
            </a:r>
            <a:r>
              <a:rPr lang="fr-CA" sz="4000" dirty="0" err="1"/>
              <a:t>responsibilities</a:t>
            </a:r>
            <a:r>
              <a:rPr lang="fr-CA" sz="4000" dirty="0"/>
              <a:t> at the </a:t>
            </a:r>
            <a:r>
              <a:rPr lang="fr-CA" sz="4000" dirty="0" err="1"/>
              <a:t>federal</a:t>
            </a:r>
            <a:r>
              <a:rPr lang="fr-CA" sz="4000" dirty="0"/>
              <a:t> </a:t>
            </a:r>
            <a:r>
              <a:rPr lang="fr-CA" sz="4000" dirty="0" err="1"/>
              <a:t>level</a:t>
            </a:r>
            <a:r>
              <a:rPr lang="fr-CA" sz="4000" dirty="0"/>
              <a:t>, but </a:t>
            </a:r>
            <a:r>
              <a:rPr lang="fr-CA" sz="4000" dirty="0" err="1"/>
              <a:t>maintain</a:t>
            </a:r>
            <a:r>
              <a:rPr lang="fr-CA" sz="4000" dirty="0"/>
              <a:t> </a:t>
            </a:r>
            <a:r>
              <a:rPr lang="fr-CA" sz="4000" dirty="0" err="1"/>
              <a:t>autonomy</a:t>
            </a:r>
            <a:r>
              <a:rPr lang="fr-CA" sz="4000" dirty="0"/>
              <a:t> in </a:t>
            </a:r>
            <a:r>
              <a:rPr lang="fr-CA" sz="4000" dirty="0" err="1"/>
              <a:t>other</a:t>
            </a:r>
            <a:r>
              <a:rPr lang="fr-CA" sz="4000" dirty="0"/>
              <a:t> </a:t>
            </a:r>
            <a:r>
              <a:rPr lang="fr-CA" sz="4000" dirty="0" err="1"/>
              <a:t>jurisdictions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NB and NS </a:t>
            </a:r>
            <a:r>
              <a:rPr lang="fr-CA" sz="4000" dirty="0" err="1"/>
              <a:t>also</a:t>
            </a:r>
            <a:r>
              <a:rPr lang="fr-CA" sz="4000" dirty="0"/>
              <a:t> </a:t>
            </a:r>
            <a:r>
              <a:rPr lang="fr-CA" sz="4000" dirty="0" err="1"/>
              <a:t>agreed</a:t>
            </a:r>
            <a:r>
              <a:rPr lang="fr-CA" sz="4000" dirty="0"/>
              <a:t> </a:t>
            </a:r>
            <a:r>
              <a:rPr lang="fr-CA" sz="4000" dirty="0" err="1"/>
              <a:t>with</a:t>
            </a:r>
            <a:r>
              <a:rPr lang="fr-CA" sz="4000" dirty="0"/>
              <a:t> </a:t>
            </a:r>
            <a:r>
              <a:rPr lang="fr-CA" sz="4000" dirty="0" err="1"/>
              <a:t>this</a:t>
            </a:r>
            <a:r>
              <a:rPr lang="fr-CA" sz="4000" dirty="0"/>
              <a:t> position, </a:t>
            </a:r>
            <a:r>
              <a:rPr lang="fr-CA" sz="4000" dirty="0" err="1"/>
              <a:t>given</a:t>
            </a:r>
            <a:r>
              <a:rPr lang="fr-CA" sz="4000" dirty="0"/>
              <a:t> </a:t>
            </a:r>
            <a:r>
              <a:rPr lang="fr-CA" sz="4000" dirty="0" err="1"/>
              <a:t>their</a:t>
            </a:r>
            <a:r>
              <a:rPr lang="fr-CA" sz="4000" dirty="0"/>
              <a:t> </a:t>
            </a:r>
            <a:r>
              <a:rPr lang="fr-CA" sz="4000" dirty="0" err="1"/>
              <a:t>small</a:t>
            </a:r>
            <a:r>
              <a:rPr lang="fr-CA" sz="4000" dirty="0"/>
              <a:t> </a:t>
            </a:r>
            <a:r>
              <a:rPr lang="fr-CA" sz="4000" dirty="0" err="1"/>
              <a:t>weight</a:t>
            </a:r>
            <a:r>
              <a:rPr lang="fr-CA" sz="4000" dirty="0"/>
              <a:t> in the </a:t>
            </a:r>
            <a:r>
              <a:rPr lang="fr-CA" sz="4000" dirty="0" err="1"/>
              <a:t>federal</a:t>
            </a:r>
            <a:r>
              <a:rPr lang="fr-CA" sz="4000" dirty="0"/>
              <a:t> House of Commons. </a:t>
            </a:r>
          </a:p>
          <a:p>
            <a:endParaRPr lang="fr-CA" sz="4000" dirty="0"/>
          </a:p>
        </p:txBody>
      </p:sp>
    </p:spTree>
    <p:extLst>
      <p:ext uri="{BB962C8B-B14F-4D97-AF65-F5344CB8AC3E}">
        <p14:creationId xmlns:p14="http://schemas.microsoft.com/office/powerpoint/2010/main" val="276457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0ED-27C9-44F0-AD94-8F1412EE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EA8F-2221-4592-9AE3-3ADD9B42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200" dirty="0" err="1"/>
              <a:t>We</a:t>
            </a:r>
            <a:r>
              <a:rPr lang="fr-CA" sz="3200" dirty="0"/>
              <a:t> </a:t>
            </a:r>
            <a:r>
              <a:rPr lang="fr-CA" sz="3200" dirty="0" err="1"/>
              <a:t>should</a:t>
            </a:r>
            <a:r>
              <a:rPr lang="fr-CA" sz="3200" dirty="0"/>
              <a:t> not </a:t>
            </a:r>
            <a:r>
              <a:rPr lang="fr-CA" sz="3200" dirty="0" err="1"/>
              <a:t>conclude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the Canadian </a:t>
            </a:r>
            <a:r>
              <a:rPr lang="fr-CA" sz="3200" dirty="0" err="1"/>
              <a:t>federation</a:t>
            </a:r>
            <a:r>
              <a:rPr lang="fr-CA" sz="3200" dirty="0"/>
              <a:t> </a:t>
            </a:r>
            <a:r>
              <a:rPr lang="fr-CA" sz="3200" dirty="0" err="1"/>
              <a:t>followed</a:t>
            </a:r>
            <a:r>
              <a:rPr lang="fr-CA" sz="3200" dirty="0"/>
              <a:t> </a:t>
            </a:r>
            <a:r>
              <a:rPr lang="fr-CA" sz="3200" dirty="0" err="1"/>
              <a:t>exactly</a:t>
            </a:r>
            <a:r>
              <a:rPr lang="fr-CA" sz="3200" dirty="0"/>
              <a:t> the expectations of </a:t>
            </a:r>
            <a:r>
              <a:rPr lang="fr-CA" sz="3200" dirty="0" err="1"/>
              <a:t>Quebec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Despite</a:t>
            </a:r>
            <a:r>
              <a:rPr lang="fr-CA" sz="3200" dirty="0"/>
              <a:t> </a:t>
            </a:r>
            <a:r>
              <a:rPr lang="fr-CA" sz="3200" dirty="0" err="1"/>
              <a:t>dividing</a:t>
            </a:r>
            <a:r>
              <a:rPr lang="fr-CA" sz="3200" dirty="0"/>
              <a:t> </a:t>
            </a:r>
            <a:r>
              <a:rPr lang="fr-CA" sz="3200" dirty="0" err="1"/>
              <a:t>responsibilities</a:t>
            </a:r>
            <a:r>
              <a:rPr lang="fr-CA" sz="3200" dirty="0"/>
              <a:t> </a:t>
            </a:r>
            <a:r>
              <a:rPr lang="fr-CA" sz="3200" dirty="0" err="1"/>
              <a:t>between</a:t>
            </a:r>
            <a:r>
              <a:rPr lang="fr-CA" sz="3200" dirty="0"/>
              <a:t> </a:t>
            </a:r>
            <a:r>
              <a:rPr lang="fr-CA" sz="3200" dirty="0" err="1"/>
              <a:t>federal</a:t>
            </a:r>
            <a:r>
              <a:rPr lang="fr-CA" sz="3200" dirty="0"/>
              <a:t> and provincial </a:t>
            </a:r>
            <a:r>
              <a:rPr lang="fr-CA" sz="3200" dirty="0" err="1"/>
              <a:t>governments</a:t>
            </a:r>
            <a:r>
              <a:rPr lang="fr-CA" sz="3200" dirty="0"/>
              <a:t>, </a:t>
            </a:r>
            <a:r>
              <a:rPr lang="fr-CA" sz="3200" dirty="0" err="1"/>
              <a:t>there</a:t>
            </a:r>
            <a:r>
              <a:rPr lang="fr-CA" sz="3200" dirty="0"/>
              <a:t> are </a:t>
            </a:r>
            <a:r>
              <a:rPr lang="fr-CA" sz="3200" dirty="0" err="1"/>
              <a:t>many</a:t>
            </a:r>
            <a:r>
              <a:rPr lang="fr-CA" sz="3200" dirty="0"/>
              <a:t> </a:t>
            </a:r>
            <a:r>
              <a:rPr lang="fr-CA" sz="3200" dirty="0" err="1"/>
              <a:t>measures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limit</a:t>
            </a:r>
            <a:r>
              <a:rPr lang="fr-CA" sz="3200" dirty="0"/>
              <a:t> the </a:t>
            </a:r>
            <a:r>
              <a:rPr lang="fr-CA" sz="3200" dirty="0" err="1"/>
              <a:t>powers</a:t>
            </a:r>
            <a:r>
              <a:rPr lang="fr-CA" sz="3200" dirty="0"/>
              <a:t> of the provinces.</a:t>
            </a:r>
          </a:p>
          <a:p>
            <a:endParaRPr lang="fr-CA" sz="3200" dirty="0"/>
          </a:p>
          <a:p>
            <a:r>
              <a:rPr lang="fr-CA" sz="3200" dirty="0"/>
              <a:t>In </a:t>
            </a:r>
            <a:r>
              <a:rPr lang="fr-CA" sz="3200" dirty="0" err="1"/>
              <a:t>this</a:t>
            </a:r>
            <a:r>
              <a:rPr lang="fr-CA" sz="3200" dirty="0"/>
              <a:t> </a:t>
            </a:r>
            <a:r>
              <a:rPr lang="fr-CA" sz="3200" dirty="0" err="1"/>
              <a:t>sense</a:t>
            </a:r>
            <a:r>
              <a:rPr lang="fr-CA" sz="3200" dirty="0"/>
              <a:t>, the </a:t>
            </a:r>
            <a:r>
              <a:rPr lang="fr-CA" sz="3200" dirty="0" err="1"/>
              <a:t>early</a:t>
            </a:r>
            <a:r>
              <a:rPr lang="fr-CA" sz="3200" dirty="0"/>
              <a:t> </a:t>
            </a:r>
            <a:r>
              <a:rPr lang="fr-CA" sz="3200" dirty="0" err="1"/>
              <a:t>federal</a:t>
            </a:r>
            <a:r>
              <a:rPr lang="fr-CA" sz="3200" dirty="0"/>
              <a:t> arrangement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often</a:t>
            </a:r>
            <a:r>
              <a:rPr lang="fr-CA" sz="3200" dirty="0"/>
              <a:t> </a:t>
            </a:r>
            <a:r>
              <a:rPr lang="fr-CA" sz="3200" dirty="0" err="1"/>
              <a:t>described</a:t>
            </a:r>
            <a:r>
              <a:rPr lang="fr-CA" sz="3200" dirty="0"/>
              <a:t> as a </a:t>
            </a:r>
            <a:r>
              <a:rPr lang="fr-CA" sz="3200" i="1" dirty="0"/>
              <a:t>quasi-</a:t>
            </a:r>
            <a:r>
              <a:rPr lang="fr-CA" sz="3200" i="1" dirty="0" err="1"/>
              <a:t>federation</a:t>
            </a:r>
            <a:r>
              <a:rPr lang="fr-CA" sz="32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76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B5DE-77AC-4983-9FD6-34F821A0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B1FCB-D1BF-4960-AFBC-FBB6B1A0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seen</a:t>
            </a:r>
            <a:r>
              <a:rPr lang="fr-CA" dirty="0"/>
              <a:t> in the </a:t>
            </a:r>
            <a:r>
              <a:rPr lang="fr-CA" dirty="0" err="1"/>
              <a:t>role</a:t>
            </a:r>
            <a:r>
              <a:rPr lang="fr-CA" dirty="0"/>
              <a:t> of institutions: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did</a:t>
            </a:r>
            <a:r>
              <a:rPr lang="fr-CA" dirty="0"/>
              <a:t> not </a:t>
            </a:r>
            <a:r>
              <a:rPr lang="fr-CA" dirty="0" err="1"/>
              <a:t>really</a:t>
            </a:r>
            <a:r>
              <a:rPr lang="fr-CA" dirty="0"/>
              <a:t> </a:t>
            </a:r>
            <a:r>
              <a:rPr lang="fr-CA" dirty="0" err="1"/>
              <a:t>represent</a:t>
            </a:r>
            <a:r>
              <a:rPr lang="fr-CA" dirty="0"/>
              <a:t> provinces, as </a:t>
            </a:r>
            <a:r>
              <a:rPr lang="fr-CA" dirty="0" err="1"/>
              <a:t>senators</a:t>
            </a:r>
            <a:r>
              <a:rPr lang="fr-CA" dirty="0"/>
              <a:t> are </a:t>
            </a:r>
            <a:r>
              <a:rPr lang="fr-CA" dirty="0" err="1"/>
              <a:t>named</a:t>
            </a:r>
            <a:r>
              <a:rPr lang="fr-CA" dirty="0"/>
              <a:t> by the Prime </a:t>
            </a:r>
            <a:r>
              <a:rPr lang="fr-CA" dirty="0" err="1"/>
              <a:t>Minister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Supreme Court </a:t>
            </a:r>
            <a:r>
              <a:rPr lang="fr-CA" dirty="0" err="1"/>
              <a:t>did</a:t>
            </a:r>
            <a:r>
              <a:rPr lang="fr-CA" dirty="0"/>
              <a:t> not </a:t>
            </a:r>
            <a:r>
              <a:rPr lang="fr-CA" dirty="0" err="1"/>
              <a:t>exist</a:t>
            </a:r>
            <a:r>
              <a:rPr lang="fr-CA" dirty="0"/>
              <a:t> in 1867. </a:t>
            </a:r>
          </a:p>
          <a:p>
            <a:endParaRPr lang="fr-CA" dirty="0"/>
          </a:p>
          <a:p>
            <a:r>
              <a:rPr lang="fr-CA" dirty="0"/>
              <a:t>The constitution </a:t>
            </a:r>
            <a:r>
              <a:rPr lang="fr-CA" dirty="0" err="1"/>
              <a:t>did</a:t>
            </a:r>
            <a:r>
              <a:rPr lang="fr-CA" dirty="0"/>
              <a:t> not </a:t>
            </a:r>
            <a:r>
              <a:rPr lang="fr-CA" dirty="0" err="1"/>
              <a:t>include</a:t>
            </a:r>
            <a:r>
              <a:rPr lang="fr-CA" dirty="0"/>
              <a:t> an </a:t>
            </a:r>
            <a:r>
              <a:rPr lang="fr-CA" dirty="0" err="1"/>
              <a:t>amendment</a:t>
            </a:r>
            <a:r>
              <a:rPr lang="fr-CA" dirty="0"/>
              <a:t> </a:t>
            </a:r>
            <a:r>
              <a:rPr lang="fr-CA" dirty="0" err="1"/>
              <a:t>procedure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2982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0ED-27C9-44F0-AD94-8F1412EE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EA8F-2221-4592-9AE3-3ADD9B42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Section 91 of the Constitution </a:t>
            </a:r>
            <a:r>
              <a:rPr lang="fr-CA" sz="3200" dirty="0" err="1"/>
              <a:t>spells</a:t>
            </a:r>
            <a:r>
              <a:rPr lang="fr-CA" sz="3200" dirty="0"/>
              <a:t> out the </a:t>
            </a:r>
            <a:r>
              <a:rPr lang="fr-CA" sz="3200" dirty="0" err="1"/>
              <a:t>responsibilities</a:t>
            </a:r>
            <a:r>
              <a:rPr lang="fr-CA" sz="3200" dirty="0"/>
              <a:t> of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received</a:t>
            </a:r>
            <a:r>
              <a:rPr lang="fr-CA" sz="3200" dirty="0"/>
              <a:t> the essential </a:t>
            </a:r>
            <a:r>
              <a:rPr lang="fr-CA" sz="3200" dirty="0" err="1"/>
              <a:t>powers</a:t>
            </a:r>
            <a:r>
              <a:rPr lang="fr-CA" sz="3200" dirty="0"/>
              <a:t> to manage a country. </a:t>
            </a:r>
          </a:p>
          <a:p>
            <a:endParaRPr lang="fr-CA" sz="3200" dirty="0"/>
          </a:p>
          <a:p>
            <a:r>
              <a:rPr lang="fr-CA" sz="3200" dirty="0"/>
              <a:t>It states </a:t>
            </a:r>
            <a:r>
              <a:rPr lang="fr-CA" sz="3200" dirty="0" err="1"/>
              <a:t>that</a:t>
            </a:r>
            <a:r>
              <a:rPr lang="fr-CA" sz="3200" dirty="0"/>
              <a:t>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responsible</a:t>
            </a:r>
            <a:r>
              <a:rPr lang="fr-CA" sz="3200" dirty="0"/>
              <a:t> for « </a:t>
            </a:r>
            <a:r>
              <a:rPr lang="fr-CA" sz="3200" dirty="0" err="1"/>
              <a:t>peace</a:t>
            </a:r>
            <a:r>
              <a:rPr lang="fr-CA" sz="3200" dirty="0"/>
              <a:t>, </a:t>
            </a:r>
            <a:r>
              <a:rPr lang="fr-CA" sz="3200" dirty="0" err="1"/>
              <a:t>order</a:t>
            </a:r>
            <a:r>
              <a:rPr lang="fr-CA" sz="3200" dirty="0"/>
              <a:t>, and good </a:t>
            </a:r>
            <a:r>
              <a:rPr lang="fr-CA" sz="3200" dirty="0" err="1"/>
              <a:t>government</a:t>
            </a:r>
            <a:r>
              <a:rPr lang="fr-CA" sz="3200" dirty="0"/>
              <a:t> » in Canada.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8884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0ED-27C9-44F0-AD94-8F1412EE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EA8F-2221-4592-9AE3-3ADD9B42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 err="1"/>
              <a:t>Some</a:t>
            </a:r>
            <a:r>
              <a:rPr lang="fr-CA" dirty="0"/>
              <a:t> of the </a:t>
            </a:r>
            <a:r>
              <a:rPr lang="fr-CA" dirty="0" err="1"/>
              <a:t>jurisdictions</a:t>
            </a:r>
            <a:r>
              <a:rPr lang="fr-CA" dirty="0"/>
              <a:t> of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:</a:t>
            </a:r>
          </a:p>
          <a:p>
            <a:r>
              <a:rPr lang="fr-CA" dirty="0" err="1"/>
              <a:t>Defence</a:t>
            </a:r>
            <a:endParaRPr lang="fr-CA" dirty="0"/>
          </a:p>
          <a:p>
            <a:r>
              <a:rPr lang="fr-CA" dirty="0"/>
              <a:t>International relations</a:t>
            </a:r>
          </a:p>
          <a:p>
            <a:r>
              <a:rPr lang="fr-CA" dirty="0"/>
              <a:t>Banking</a:t>
            </a:r>
          </a:p>
          <a:p>
            <a:r>
              <a:rPr lang="fr-CA" dirty="0"/>
              <a:t>Currency </a:t>
            </a:r>
          </a:p>
          <a:p>
            <a:r>
              <a:rPr lang="fr-CA" dirty="0"/>
              <a:t>Trade</a:t>
            </a:r>
          </a:p>
          <a:p>
            <a:endParaRPr lang="fr-CA" dirty="0"/>
          </a:p>
          <a:p>
            <a:r>
              <a:rPr lang="fr-CA" dirty="0" err="1"/>
              <a:t>Reflects</a:t>
            </a:r>
            <a:r>
              <a:rPr lang="fr-CA" dirty="0"/>
              <a:t> the </a:t>
            </a:r>
            <a:r>
              <a:rPr lang="fr-CA" dirty="0" err="1"/>
              <a:t>priorities</a:t>
            </a:r>
            <a:r>
              <a:rPr lang="fr-CA" dirty="0"/>
              <a:t> at the time: </a:t>
            </a:r>
            <a:r>
              <a:rPr lang="fr-CA" dirty="0" err="1"/>
              <a:t>political</a:t>
            </a:r>
            <a:r>
              <a:rPr lang="fr-CA" dirty="0"/>
              <a:t>, </a:t>
            </a:r>
            <a:r>
              <a:rPr lang="fr-CA" dirty="0" err="1"/>
              <a:t>military</a:t>
            </a:r>
            <a:r>
              <a:rPr lang="fr-CA" dirty="0"/>
              <a:t>, </a:t>
            </a:r>
            <a:r>
              <a:rPr lang="fr-CA" dirty="0" err="1"/>
              <a:t>economic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15613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4D7C-C5F7-4EF3-B574-0C24E7F2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36F9-744F-4EC6-909C-47EB0640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given</a:t>
            </a:r>
            <a:r>
              <a:rPr lang="fr-CA" dirty="0"/>
              <a:t> </a:t>
            </a:r>
            <a:r>
              <a:rPr lang="fr-CA" dirty="0" err="1"/>
              <a:t>special</a:t>
            </a:r>
            <a:r>
              <a:rPr lang="fr-CA" dirty="0"/>
              <a:t> </a:t>
            </a:r>
            <a:r>
              <a:rPr lang="fr-CA" dirty="0" err="1"/>
              <a:t>powers</a:t>
            </a:r>
            <a:r>
              <a:rPr lang="fr-CA" dirty="0"/>
              <a:t>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explain</a:t>
            </a:r>
            <a:r>
              <a:rPr lang="fr-CA" dirty="0"/>
              <a:t> the label of </a:t>
            </a:r>
            <a:r>
              <a:rPr lang="fr-CA" i="1" dirty="0"/>
              <a:t>quasi-</a:t>
            </a:r>
            <a:r>
              <a:rPr lang="fr-CA" i="1" dirty="0" err="1"/>
              <a:t>federation</a:t>
            </a:r>
            <a:r>
              <a:rPr lang="fr-CA" dirty="0"/>
              <a:t>. </a:t>
            </a:r>
          </a:p>
          <a:p>
            <a:r>
              <a:rPr lang="fr-CA" dirty="0"/>
              <a:t>The Prime </a:t>
            </a:r>
            <a:r>
              <a:rPr lang="fr-CA" dirty="0" err="1"/>
              <a:t>minister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responsible</a:t>
            </a:r>
            <a:r>
              <a:rPr lang="fr-CA" dirty="0"/>
              <a:t> for </a:t>
            </a:r>
            <a:r>
              <a:rPr lang="fr-CA" dirty="0" err="1"/>
              <a:t>naming</a:t>
            </a:r>
            <a:r>
              <a:rPr lang="fr-CA" dirty="0"/>
              <a:t> the provincial lieutenant-</a:t>
            </a:r>
            <a:r>
              <a:rPr lang="fr-CA" dirty="0" err="1"/>
              <a:t>governors</a:t>
            </a:r>
            <a:r>
              <a:rPr lang="fr-CA" dirty="0"/>
              <a:t>. (</a:t>
            </a:r>
            <a:r>
              <a:rPr lang="fr-CA" dirty="0" err="1"/>
              <a:t>representative</a:t>
            </a:r>
            <a:r>
              <a:rPr lang="fr-CA" dirty="0"/>
              <a:t> of the Crown at the provincial </a:t>
            </a:r>
            <a:r>
              <a:rPr lang="fr-CA" dirty="0" err="1"/>
              <a:t>level</a:t>
            </a:r>
            <a:r>
              <a:rPr lang="fr-CA" dirty="0"/>
              <a:t>)</a:t>
            </a:r>
          </a:p>
          <a:p>
            <a:r>
              <a:rPr lang="fr-CA" dirty="0"/>
              <a:t>Power of </a:t>
            </a:r>
            <a:r>
              <a:rPr lang="fr-CA" dirty="0" err="1"/>
              <a:t>reserve</a:t>
            </a:r>
            <a:endParaRPr lang="fr-CA" dirty="0"/>
          </a:p>
          <a:p>
            <a:r>
              <a:rPr lang="fr-CA" dirty="0"/>
              <a:t>Power of </a:t>
            </a:r>
            <a:r>
              <a:rPr lang="fr-CA" dirty="0" err="1"/>
              <a:t>disallowance</a:t>
            </a:r>
            <a:endParaRPr lang="fr-CA" dirty="0"/>
          </a:p>
          <a:p>
            <a:r>
              <a:rPr lang="fr-CA" dirty="0" err="1"/>
              <a:t>Declaratory</a:t>
            </a:r>
            <a:r>
              <a:rPr lang="fr-CA" dirty="0"/>
              <a:t>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72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4D7C-C5F7-4EF3-B574-0C24E7F2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36F9-744F-4EC6-909C-47EB0640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b="1" dirty="0"/>
              <a:t>Power of </a:t>
            </a:r>
            <a:r>
              <a:rPr lang="fr-CA" b="1" dirty="0" err="1"/>
              <a:t>reserve</a:t>
            </a:r>
            <a:endParaRPr lang="fr-CA" b="1" dirty="0"/>
          </a:p>
          <a:p>
            <a:endParaRPr lang="fr-CA" dirty="0"/>
          </a:p>
          <a:p>
            <a:r>
              <a:rPr lang="fr-CA" dirty="0"/>
              <a:t>This power states </a:t>
            </a:r>
            <a:r>
              <a:rPr lang="fr-CA" dirty="0" err="1"/>
              <a:t>that</a:t>
            </a:r>
            <a:r>
              <a:rPr lang="fr-CA" dirty="0"/>
              <a:t> the lieutenant-</a:t>
            </a:r>
            <a:r>
              <a:rPr lang="fr-CA" dirty="0" err="1"/>
              <a:t>governor</a:t>
            </a:r>
            <a:r>
              <a:rPr lang="fr-CA" dirty="0"/>
              <a:t> can refuse to </a:t>
            </a:r>
            <a:r>
              <a:rPr lang="fr-CA" dirty="0" err="1"/>
              <a:t>give</a:t>
            </a:r>
            <a:r>
              <a:rPr lang="fr-CA" dirty="0"/>
              <a:t> the Royal Assent to provincial bills. </a:t>
            </a:r>
          </a:p>
          <a:p>
            <a:endParaRPr lang="fr-CA" dirty="0"/>
          </a:p>
          <a:p>
            <a:r>
              <a:rPr lang="fr-CA" dirty="0" err="1"/>
              <a:t>Instead</a:t>
            </a:r>
            <a:r>
              <a:rPr lang="fr-CA" dirty="0"/>
              <a:t>,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could</a:t>
            </a:r>
            <a:r>
              <a:rPr lang="fr-CA" dirty="0"/>
              <a:t> </a:t>
            </a:r>
            <a:r>
              <a:rPr lang="fr-CA" dirty="0" err="1"/>
              <a:t>forward</a:t>
            </a:r>
            <a:r>
              <a:rPr lang="fr-CA" dirty="0"/>
              <a:t> the bill to the </a:t>
            </a:r>
            <a:r>
              <a:rPr lang="fr-CA" dirty="0" err="1"/>
              <a:t>Governor</a:t>
            </a:r>
            <a:r>
              <a:rPr lang="fr-CA" dirty="0"/>
              <a:t> General to </a:t>
            </a:r>
            <a:r>
              <a:rPr lang="fr-CA" dirty="0" err="1"/>
              <a:t>make</a:t>
            </a:r>
            <a:r>
              <a:rPr lang="fr-CA" dirty="0"/>
              <a:t> the </a:t>
            </a:r>
            <a:r>
              <a:rPr lang="fr-CA" dirty="0" err="1"/>
              <a:t>decision</a:t>
            </a:r>
            <a:r>
              <a:rPr lang="fr-CA" dirty="0"/>
              <a:t> (</a:t>
            </a:r>
            <a:r>
              <a:rPr lang="fr-CA" dirty="0" err="1"/>
              <a:t>which</a:t>
            </a:r>
            <a:r>
              <a:rPr lang="fr-CA" dirty="0"/>
              <a:t> in practice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made by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). </a:t>
            </a:r>
          </a:p>
          <a:p>
            <a:endParaRPr lang="fr-CA" dirty="0"/>
          </a:p>
          <a:p>
            <a:r>
              <a:rPr lang="fr-CA" dirty="0"/>
              <a:t>In practice, </a:t>
            </a:r>
            <a:r>
              <a:rPr lang="fr-CA" dirty="0" err="1"/>
              <a:t>this</a:t>
            </a:r>
            <a:r>
              <a:rPr lang="fr-CA" dirty="0"/>
              <a:t> power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 </a:t>
            </a:r>
            <a:r>
              <a:rPr lang="fr-CA" dirty="0" err="1"/>
              <a:t>rarely</a:t>
            </a:r>
            <a:r>
              <a:rPr lang="fr-CA" dirty="0"/>
              <a:t>, and </a:t>
            </a:r>
            <a:r>
              <a:rPr lang="fr-CA" dirty="0" err="1"/>
              <a:t>was</a:t>
            </a:r>
            <a:r>
              <a:rPr lang="fr-CA" dirty="0"/>
              <a:t> last </a:t>
            </a:r>
            <a:r>
              <a:rPr lang="fr-CA" dirty="0" err="1"/>
              <a:t>used</a:t>
            </a:r>
            <a:r>
              <a:rPr lang="fr-CA" dirty="0"/>
              <a:t> in 1961.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4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34DB-132B-466B-8368-658DBFC9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CFCFA-726C-4068-B485-72684EB59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What is a federation</a:t>
            </a:r>
            <a:r>
              <a:rPr lang="fr-CA" sz="4000" dirty="0"/>
              <a:t>?</a:t>
            </a:r>
          </a:p>
          <a:p>
            <a:endParaRPr lang="fr-CA" sz="4000" dirty="0"/>
          </a:p>
          <a:p>
            <a:r>
              <a:rPr lang="fr-CA" sz="4000" dirty="0"/>
              <a:t>The Canadian </a:t>
            </a:r>
            <a:r>
              <a:rPr lang="fr-CA" sz="4000" dirty="0" err="1"/>
              <a:t>Federation</a:t>
            </a:r>
            <a:r>
              <a:rPr lang="fr-CA" sz="4000" dirty="0"/>
              <a:t> (1867)</a:t>
            </a:r>
          </a:p>
          <a:p>
            <a:endParaRPr lang="fr-CA" sz="4000" dirty="0"/>
          </a:p>
          <a:p>
            <a:r>
              <a:rPr lang="fr-CA" sz="4000" dirty="0"/>
              <a:t>The </a:t>
            </a:r>
            <a:r>
              <a:rPr lang="fr-CA" sz="4000" dirty="0" err="1"/>
              <a:t>Evolution</a:t>
            </a:r>
            <a:r>
              <a:rPr lang="fr-CA" sz="4000" dirty="0"/>
              <a:t> of Canadian </a:t>
            </a:r>
            <a:r>
              <a:rPr lang="fr-CA" sz="4000" dirty="0" err="1"/>
              <a:t>federalism</a:t>
            </a:r>
            <a:endParaRPr lang="fr-CA" sz="4000" dirty="0"/>
          </a:p>
          <a:p>
            <a:endParaRPr lang="fr-CA" sz="4000" dirty="0"/>
          </a:p>
          <a:p>
            <a:r>
              <a:rPr lang="fr-CA" sz="4000" dirty="0"/>
              <a:t>Fiscal </a:t>
            </a:r>
            <a:r>
              <a:rPr lang="fr-CA" sz="4000" dirty="0" err="1"/>
              <a:t>Federalism</a:t>
            </a:r>
            <a:endParaRPr lang="fr-CA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80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4D7C-C5F7-4EF3-B574-0C24E7F2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36F9-744F-4EC6-909C-47EB0640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b="1" dirty="0"/>
              <a:t>Power of </a:t>
            </a:r>
            <a:r>
              <a:rPr lang="fr-CA" b="1" dirty="0" err="1"/>
              <a:t>disallowance</a:t>
            </a:r>
            <a:endParaRPr lang="fr-CA" b="1" dirty="0"/>
          </a:p>
          <a:p>
            <a:endParaRPr lang="fr-CA" dirty="0"/>
          </a:p>
          <a:p>
            <a:r>
              <a:rPr lang="fr-CA" dirty="0"/>
              <a:t>This power </a:t>
            </a:r>
            <a:r>
              <a:rPr lang="fr-CA" dirty="0" err="1"/>
              <a:t>gives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the right to cancel </a:t>
            </a:r>
            <a:r>
              <a:rPr lang="fr-CA" dirty="0" err="1"/>
              <a:t>any</a:t>
            </a:r>
            <a:r>
              <a:rPr lang="fr-CA" dirty="0"/>
              <a:t> </a:t>
            </a:r>
            <a:r>
              <a:rPr lang="fr-CA" dirty="0" err="1"/>
              <a:t>law</a:t>
            </a:r>
            <a:r>
              <a:rPr lang="fr-CA" dirty="0"/>
              <a:t> </a:t>
            </a:r>
            <a:r>
              <a:rPr lang="fr-CA" dirty="0" err="1"/>
              <a:t>adopted</a:t>
            </a:r>
            <a:r>
              <a:rPr lang="fr-CA" dirty="0"/>
              <a:t> by a province </a:t>
            </a:r>
            <a:r>
              <a:rPr lang="fr-CA" dirty="0" err="1"/>
              <a:t>within</a:t>
            </a:r>
            <a:r>
              <a:rPr lang="fr-CA" dirty="0"/>
              <a:t> 1 </a:t>
            </a:r>
            <a:r>
              <a:rPr lang="fr-CA" dirty="0" err="1"/>
              <a:t>year</a:t>
            </a:r>
            <a:r>
              <a:rPr lang="fr-CA" dirty="0"/>
              <a:t> of </a:t>
            </a:r>
            <a:r>
              <a:rPr lang="fr-CA" dirty="0" err="1"/>
              <a:t>its</a:t>
            </a:r>
            <a:r>
              <a:rPr lang="fr-CA" dirty="0"/>
              <a:t> adoption. </a:t>
            </a:r>
          </a:p>
          <a:p>
            <a:endParaRPr lang="fr-CA" dirty="0"/>
          </a:p>
          <a:p>
            <a:r>
              <a:rPr lang="fr-CA" dirty="0" err="1"/>
              <a:t>Unlike</a:t>
            </a:r>
            <a:r>
              <a:rPr lang="fr-CA" dirty="0"/>
              <a:t> the </a:t>
            </a:r>
            <a:r>
              <a:rPr lang="fr-CA" dirty="0" err="1"/>
              <a:t>previous</a:t>
            </a:r>
            <a:r>
              <a:rPr lang="fr-CA" dirty="0"/>
              <a:t>, </a:t>
            </a:r>
            <a:r>
              <a:rPr lang="fr-CA" dirty="0" err="1"/>
              <a:t>this</a:t>
            </a:r>
            <a:r>
              <a:rPr lang="fr-CA" dirty="0"/>
              <a:t> power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 </a:t>
            </a:r>
            <a:r>
              <a:rPr lang="fr-CA" dirty="0" err="1"/>
              <a:t>often</a:t>
            </a:r>
            <a:r>
              <a:rPr lang="fr-CA" dirty="0"/>
              <a:t> at the </a:t>
            </a:r>
            <a:r>
              <a:rPr lang="fr-CA" dirty="0" err="1"/>
              <a:t>beginning</a:t>
            </a:r>
            <a:r>
              <a:rPr lang="fr-CA" dirty="0"/>
              <a:t> of </a:t>
            </a:r>
            <a:r>
              <a:rPr lang="fr-CA" dirty="0" err="1"/>
              <a:t>federation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However</a:t>
            </a:r>
            <a:r>
              <a:rPr lang="fr-CA" dirty="0"/>
              <a:t>, the last time </a:t>
            </a:r>
            <a:r>
              <a:rPr lang="fr-CA" dirty="0" err="1"/>
              <a:t>was</a:t>
            </a:r>
            <a:r>
              <a:rPr lang="fr-CA" dirty="0"/>
              <a:t> in 1943, and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unclear</a:t>
            </a:r>
            <a:r>
              <a:rPr lang="fr-CA" dirty="0"/>
              <a:t> if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considered</a:t>
            </a:r>
            <a:r>
              <a:rPr lang="fr-CA" dirty="0"/>
              <a:t> relevant </a:t>
            </a:r>
            <a:r>
              <a:rPr lang="fr-CA" dirty="0" err="1"/>
              <a:t>today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95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4D7C-C5F7-4EF3-B574-0C24E7F2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36F9-744F-4EC6-909C-47EB0640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A" b="1" dirty="0" err="1"/>
              <a:t>Declaratory</a:t>
            </a:r>
            <a:r>
              <a:rPr lang="fr-CA" b="1" dirty="0"/>
              <a:t> power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declaratory</a:t>
            </a:r>
            <a:r>
              <a:rPr lang="fr-CA" dirty="0"/>
              <a:t> power </a:t>
            </a:r>
            <a:r>
              <a:rPr lang="fr-CA" dirty="0" err="1"/>
              <a:t>gives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the power to </a:t>
            </a:r>
            <a:r>
              <a:rPr lang="fr-CA" dirty="0" err="1"/>
              <a:t>declare</a:t>
            </a:r>
            <a:r>
              <a:rPr lang="fr-CA" dirty="0"/>
              <a:t> one of the provincial </a:t>
            </a:r>
            <a:r>
              <a:rPr lang="fr-CA" dirty="0" err="1"/>
              <a:t>jurisdictions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of national </a:t>
            </a:r>
            <a:r>
              <a:rPr lang="fr-CA" dirty="0" err="1"/>
              <a:t>interest</a:t>
            </a:r>
            <a:r>
              <a:rPr lang="fr-CA" dirty="0"/>
              <a:t>, and </a:t>
            </a: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make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a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jurisdiction</a:t>
            </a:r>
            <a:endParaRPr lang="fr-CA" dirty="0"/>
          </a:p>
          <a:p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b="0" dirty="0"/>
              <a:t>This can </a:t>
            </a:r>
            <a:r>
              <a:rPr lang="fr-CA" b="0" dirty="0" err="1"/>
              <a:t>include</a:t>
            </a:r>
            <a:r>
              <a:rPr lang="fr-CA" b="0" dirty="0"/>
              <a:t> the national </a:t>
            </a:r>
            <a:r>
              <a:rPr lang="fr-CA" b="0" dirty="0" err="1"/>
              <a:t>interest</a:t>
            </a:r>
            <a:r>
              <a:rPr lang="fr-CA" b="0" dirty="0"/>
              <a:t> or the </a:t>
            </a:r>
            <a:r>
              <a:rPr lang="fr-CA" b="0" dirty="0" err="1"/>
              <a:t>interests</a:t>
            </a:r>
            <a:r>
              <a:rPr lang="fr-CA" b="0" dirty="0"/>
              <a:t> of </a:t>
            </a:r>
            <a:r>
              <a:rPr lang="fr-CA" b="0" dirty="0" err="1"/>
              <a:t>many</a:t>
            </a:r>
            <a:r>
              <a:rPr lang="fr-CA" b="0" dirty="0"/>
              <a:t> provinces.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b="0" dirty="0"/>
              <a:t>This has been </a:t>
            </a:r>
            <a:r>
              <a:rPr lang="fr-CA" b="0" dirty="0" err="1"/>
              <a:t>used</a:t>
            </a:r>
            <a:r>
              <a:rPr lang="fr-CA" b="0" dirty="0"/>
              <a:t> to gain </a:t>
            </a:r>
            <a:r>
              <a:rPr lang="fr-CA" b="0" dirty="0" err="1"/>
              <a:t>jurisdictions</a:t>
            </a:r>
            <a:r>
              <a:rPr lang="fr-CA" b="0" dirty="0"/>
              <a:t> over </a:t>
            </a:r>
            <a:r>
              <a:rPr lang="fr-CA" b="0" dirty="0" err="1"/>
              <a:t>nuclear</a:t>
            </a:r>
            <a:r>
              <a:rPr lang="fr-CA" b="0" dirty="0"/>
              <a:t> </a:t>
            </a:r>
            <a:r>
              <a:rPr lang="fr-CA" b="0" dirty="0" err="1"/>
              <a:t>energy</a:t>
            </a:r>
            <a:r>
              <a:rPr lang="fr-CA" b="0" dirty="0"/>
              <a:t> and railways, for instance.</a:t>
            </a:r>
          </a:p>
          <a:p>
            <a:endParaRPr lang="fr-CA" dirty="0"/>
          </a:p>
          <a:p>
            <a:r>
              <a:rPr lang="fr-CA" dirty="0"/>
              <a:t>The power has been </a:t>
            </a:r>
            <a:r>
              <a:rPr lang="fr-CA" dirty="0" err="1"/>
              <a:t>used</a:t>
            </a:r>
            <a:r>
              <a:rPr lang="fr-CA" dirty="0"/>
              <a:t> over 400 times, and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 last in 1961.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64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4D7C-C5F7-4EF3-B574-0C24E7F2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36F9-744F-4EC6-909C-47EB0640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b="1" dirty="0" err="1"/>
              <a:t>Residual</a:t>
            </a:r>
            <a:r>
              <a:rPr lang="fr-CA" b="1" dirty="0"/>
              <a:t> Powers</a:t>
            </a:r>
          </a:p>
          <a:p>
            <a:pPr marL="0" indent="0">
              <a:buNone/>
            </a:pPr>
            <a:endParaRPr lang="fr-CA" b="1" dirty="0"/>
          </a:p>
          <a:p>
            <a:r>
              <a:rPr lang="fr-CA" dirty="0"/>
              <a:t>A last clause claims </a:t>
            </a:r>
            <a:r>
              <a:rPr lang="fr-CA" dirty="0" err="1"/>
              <a:t>that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obtain</a:t>
            </a:r>
            <a:r>
              <a:rPr lang="fr-CA" dirty="0"/>
              <a:t> </a:t>
            </a:r>
            <a:r>
              <a:rPr lang="fr-CA" dirty="0" err="1"/>
              <a:t>any</a:t>
            </a:r>
            <a:r>
              <a:rPr lang="fr-CA" dirty="0"/>
              <a:t> power not </a:t>
            </a:r>
            <a:r>
              <a:rPr lang="fr-CA" dirty="0" err="1"/>
              <a:t>included</a:t>
            </a:r>
            <a:r>
              <a:rPr lang="fr-CA" dirty="0"/>
              <a:t> in the Constitution.</a:t>
            </a:r>
          </a:p>
          <a:p>
            <a:endParaRPr lang="fr-CA" dirty="0"/>
          </a:p>
          <a:p>
            <a:r>
              <a:rPr lang="fr-CA" dirty="0" err="1"/>
              <a:t>Any</a:t>
            </a:r>
            <a:r>
              <a:rPr lang="fr-CA" dirty="0"/>
              <a:t> new areas </a:t>
            </a:r>
            <a:r>
              <a:rPr lang="fr-CA" dirty="0" err="1"/>
              <a:t>created</a:t>
            </a:r>
            <a:r>
              <a:rPr lang="fr-CA" dirty="0"/>
              <a:t> over time (</a:t>
            </a:r>
            <a:r>
              <a:rPr lang="fr-CA" dirty="0" err="1"/>
              <a:t>say</a:t>
            </a:r>
            <a:r>
              <a:rPr lang="fr-CA" dirty="0"/>
              <a:t>, Communications, air </a:t>
            </a:r>
            <a:r>
              <a:rPr lang="fr-CA" dirty="0" err="1"/>
              <a:t>travel</a:t>
            </a:r>
            <a:r>
              <a:rPr lang="fr-CA" dirty="0"/>
              <a:t>)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fall</a:t>
            </a:r>
            <a:r>
              <a:rPr lang="fr-CA" dirty="0"/>
              <a:t> </a:t>
            </a:r>
            <a:r>
              <a:rPr lang="fr-CA" dirty="0" err="1"/>
              <a:t>automatically</a:t>
            </a:r>
            <a:r>
              <a:rPr lang="fr-CA" dirty="0"/>
              <a:t> </a:t>
            </a:r>
            <a:r>
              <a:rPr lang="fr-CA" dirty="0" err="1"/>
              <a:t>under</a:t>
            </a:r>
            <a:r>
              <a:rPr lang="fr-CA" dirty="0"/>
              <a:t>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jurisdictions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means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power of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over the provinces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grow</a:t>
            </a:r>
            <a:r>
              <a:rPr lang="fr-CA" dirty="0"/>
              <a:t> over time. </a:t>
            </a:r>
          </a:p>
        </p:txBody>
      </p:sp>
    </p:spTree>
    <p:extLst>
      <p:ext uri="{BB962C8B-B14F-4D97-AF65-F5344CB8AC3E}">
        <p14:creationId xmlns:p14="http://schemas.microsoft.com/office/powerpoint/2010/main" val="3286168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4D7C-C5F7-4EF3-B574-0C24E7F2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36F9-744F-4EC6-909C-47EB0640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 err="1"/>
              <a:t>Despite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limitations, provinces </a:t>
            </a:r>
            <a:r>
              <a:rPr lang="fr-CA" dirty="0" err="1"/>
              <a:t>still</a:t>
            </a:r>
            <a:r>
              <a:rPr lang="fr-CA" dirty="0"/>
              <a:t> </a:t>
            </a:r>
            <a:r>
              <a:rPr lang="fr-CA" dirty="0" err="1"/>
              <a:t>received</a:t>
            </a:r>
            <a:r>
              <a:rPr lang="fr-CA" dirty="0"/>
              <a:t> </a:t>
            </a:r>
            <a:r>
              <a:rPr lang="fr-CA" dirty="0" err="1"/>
              <a:t>wide</a:t>
            </a:r>
            <a:r>
              <a:rPr lang="fr-CA" dirty="0"/>
              <a:t> </a:t>
            </a:r>
            <a:r>
              <a:rPr lang="fr-CA" dirty="0" err="1"/>
              <a:t>powers</a:t>
            </a:r>
            <a:r>
              <a:rPr lang="fr-CA" dirty="0"/>
              <a:t>. </a:t>
            </a:r>
          </a:p>
          <a:p>
            <a:r>
              <a:rPr lang="fr-CA" dirty="0" err="1"/>
              <a:t>Education</a:t>
            </a:r>
            <a:endParaRPr lang="fr-CA" dirty="0"/>
          </a:p>
          <a:p>
            <a:r>
              <a:rPr lang="fr-CA" dirty="0"/>
              <a:t>Healthcare</a:t>
            </a:r>
          </a:p>
          <a:p>
            <a:r>
              <a:rPr lang="fr-CA" dirty="0"/>
              <a:t>Social Policy</a:t>
            </a:r>
          </a:p>
          <a:p>
            <a:r>
              <a:rPr lang="fr-CA" dirty="0"/>
              <a:t>Culture</a:t>
            </a:r>
          </a:p>
          <a:p>
            <a:r>
              <a:rPr lang="fr-CA" dirty="0"/>
              <a:t>Civil Law</a:t>
            </a:r>
          </a:p>
          <a:p>
            <a:r>
              <a:rPr lang="fr-CA" dirty="0"/>
              <a:t>Cities</a:t>
            </a:r>
          </a:p>
        </p:txBody>
      </p:sp>
    </p:spTree>
    <p:extLst>
      <p:ext uri="{BB962C8B-B14F-4D97-AF65-F5344CB8AC3E}">
        <p14:creationId xmlns:p14="http://schemas.microsoft.com/office/powerpoint/2010/main" val="3637859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57A0-DB85-4654-92FD-B489CEEB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5241-3FE2-4A54-A5FA-0FDD0F50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There are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jurisdictions</a:t>
            </a:r>
            <a:r>
              <a:rPr lang="fr-CA" dirty="0"/>
              <a:t> </a:t>
            </a:r>
            <a:r>
              <a:rPr lang="fr-CA" dirty="0" err="1"/>
              <a:t>where</a:t>
            </a:r>
            <a:r>
              <a:rPr lang="fr-CA" dirty="0"/>
              <a:t>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overlap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and provincial </a:t>
            </a:r>
            <a:r>
              <a:rPr lang="fr-CA" dirty="0" err="1"/>
              <a:t>governments</a:t>
            </a:r>
            <a:r>
              <a:rPr lang="fr-CA" dirty="0"/>
              <a:t>. </a:t>
            </a:r>
          </a:p>
          <a:p>
            <a:r>
              <a:rPr lang="fr-CA" dirty="0" err="1"/>
              <a:t>Environment</a:t>
            </a:r>
            <a:endParaRPr lang="fr-CA" dirty="0"/>
          </a:p>
          <a:p>
            <a:r>
              <a:rPr lang="fr-CA" dirty="0"/>
              <a:t>Agriculture</a:t>
            </a:r>
          </a:p>
          <a:p>
            <a:r>
              <a:rPr lang="fr-CA" dirty="0"/>
              <a:t>Taxation</a:t>
            </a:r>
          </a:p>
          <a:p>
            <a:r>
              <a:rPr lang="fr-CA" dirty="0"/>
              <a:t>Immigration</a:t>
            </a:r>
          </a:p>
          <a:p>
            <a:r>
              <a:rPr lang="fr-CA" dirty="0"/>
              <a:t>Pension</a:t>
            </a:r>
          </a:p>
          <a:p>
            <a:endParaRPr lang="fr-CA" dirty="0"/>
          </a:p>
          <a:p>
            <a:r>
              <a:rPr lang="fr-CA" dirty="0"/>
              <a:t>Pensions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originally</a:t>
            </a:r>
            <a:r>
              <a:rPr lang="fr-CA" dirty="0"/>
              <a:t> provincial, but </a:t>
            </a:r>
            <a:r>
              <a:rPr lang="fr-CA" dirty="0" err="1"/>
              <a:t>became</a:t>
            </a:r>
            <a:r>
              <a:rPr lang="fr-CA" dirty="0"/>
              <a:t> a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jurisdiction</a:t>
            </a:r>
            <a:r>
              <a:rPr lang="fr-CA" dirty="0"/>
              <a:t> in the 1960s. </a:t>
            </a:r>
            <a:r>
              <a:rPr lang="fr-CA" dirty="0" err="1"/>
              <a:t>Quebec</a:t>
            </a:r>
            <a:r>
              <a:rPr lang="fr-CA" dirty="0"/>
              <a:t>, </a:t>
            </a:r>
            <a:r>
              <a:rPr lang="fr-CA" dirty="0" err="1"/>
              <a:t>however</a:t>
            </a:r>
            <a:r>
              <a:rPr lang="fr-CA" dirty="0"/>
              <a:t>, chose to </a:t>
            </a:r>
            <a:r>
              <a:rPr lang="fr-CA" dirty="0" err="1"/>
              <a:t>create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provincial pension system, and Alberta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currently</a:t>
            </a:r>
            <a:r>
              <a:rPr lang="fr-CA" dirty="0"/>
              <a:t> </a:t>
            </a:r>
            <a:r>
              <a:rPr lang="fr-CA" dirty="0" err="1"/>
              <a:t>studying</a:t>
            </a:r>
            <a:r>
              <a:rPr lang="fr-CA" dirty="0"/>
              <a:t> the </a:t>
            </a:r>
            <a:r>
              <a:rPr lang="fr-CA" dirty="0" err="1"/>
              <a:t>possibility</a:t>
            </a:r>
            <a:r>
              <a:rPr lang="fr-CA" dirty="0"/>
              <a:t> of </a:t>
            </a:r>
            <a:r>
              <a:rPr lang="fr-CA" dirty="0" err="1"/>
              <a:t>doing</a:t>
            </a:r>
            <a:r>
              <a:rPr lang="fr-CA" dirty="0"/>
              <a:t> the </a:t>
            </a:r>
            <a:r>
              <a:rPr lang="fr-CA" dirty="0" err="1"/>
              <a:t>same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56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0ED-27C9-44F0-AD94-8F1412EE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EA8F-2221-4592-9AE3-3ADD9B42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3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0A68-48F3-4853-9C4A-C4828642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Evolution</a:t>
            </a:r>
            <a:r>
              <a:rPr lang="fr-CA" dirty="0"/>
              <a:t> of Canadian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E3DD-8D95-4C33-98EB-672F621D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600" dirty="0" err="1"/>
              <a:t>We</a:t>
            </a:r>
            <a:r>
              <a:rPr lang="fr-CA" sz="3600" dirty="0"/>
              <a:t> </a:t>
            </a:r>
            <a:r>
              <a:rPr lang="fr-CA" sz="3600" dirty="0" err="1"/>
              <a:t>just</a:t>
            </a:r>
            <a:r>
              <a:rPr lang="fr-CA" sz="3600" dirty="0"/>
              <a:t> </a:t>
            </a:r>
            <a:r>
              <a:rPr lang="fr-CA" sz="3600" dirty="0" err="1"/>
              <a:t>established</a:t>
            </a:r>
            <a:r>
              <a:rPr lang="fr-CA" sz="3600" dirty="0"/>
              <a:t> </a:t>
            </a:r>
            <a:r>
              <a:rPr lang="fr-CA" sz="3600" dirty="0" err="1"/>
              <a:t>that</a:t>
            </a:r>
            <a:r>
              <a:rPr lang="fr-CA" sz="3600" dirty="0"/>
              <a:t> the initial </a:t>
            </a:r>
            <a:r>
              <a:rPr lang="fr-CA" sz="3600" dirty="0" err="1"/>
              <a:t>federal</a:t>
            </a:r>
            <a:r>
              <a:rPr lang="fr-CA" sz="3600" dirty="0"/>
              <a:t> arrangement in Canada </a:t>
            </a:r>
            <a:r>
              <a:rPr lang="fr-CA" sz="3600" dirty="0" err="1"/>
              <a:t>was</a:t>
            </a:r>
            <a:r>
              <a:rPr lang="fr-CA" sz="3600" dirty="0"/>
              <a:t> not </a:t>
            </a:r>
            <a:r>
              <a:rPr lang="fr-CA" sz="3600" dirty="0" err="1"/>
              <a:t>really</a:t>
            </a:r>
            <a:r>
              <a:rPr lang="fr-CA" sz="3600" dirty="0"/>
              <a:t> </a:t>
            </a:r>
            <a:r>
              <a:rPr lang="fr-CA" sz="3600" dirty="0" err="1"/>
              <a:t>federal</a:t>
            </a:r>
            <a:r>
              <a:rPr lang="fr-CA" sz="3600" dirty="0"/>
              <a:t>.</a:t>
            </a:r>
          </a:p>
          <a:p>
            <a:endParaRPr lang="fr-CA" sz="3600" dirty="0"/>
          </a:p>
          <a:p>
            <a:r>
              <a:rPr lang="fr-CA" sz="3600" dirty="0" err="1"/>
              <a:t>However</a:t>
            </a:r>
            <a:r>
              <a:rPr lang="fr-CA" sz="3600" dirty="0"/>
              <a:t>, Canadian </a:t>
            </a:r>
            <a:r>
              <a:rPr lang="fr-CA" sz="3600" dirty="0" err="1"/>
              <a:t>federalism</a:t>
            </a:r>
            <a:r>
              <a:rPr lang="fr-CA" sz="3600" dirty="0"/>
              <a:t> </a:t>
            </a:r>
            <a:r>
              <a:rPr lang="fr-CA" sz="3600" dirty="0" err="1"/>
              <a:t>today</a:t>
            </a:r>
            <a:r>
              <a:rPr lang="fr-CA" sz="3600" dirty="0"/>
              <a:t> </a:t>
            </a:r>
            <a:r>
              <a:rPr lang="fr-CA" sz="3600" dirty="0" err="1"/>
              <a:t>feels</a:t>
            </a:r>
            <a:r>
              <a:rPr lang="fr-CA" sz="3600" dirty="0"/>
              <a:t> more </a:t>
            </a:r>
            <a:r>
              <a:rPr lang="fr-CA" sz="3600" dirty="0" err="1"/>
              <a:t>balanced</a:t>
            </a:r>
            <a:r>
              <a:rPr lang="fr-CA" sz="3600" dirty="0"/>
              <a:t>.</a:t>
            </a:r>
          </a:p>
          <a:p>
            <a:endParaRPr lang="fr-CA" sz="3600" dirty="0"/>
          </a:p>
          <a:p>
            <a:r>
              <a:rPr lang="fr-CA" sz="3600" dirty="0" err="1"/>
              <a:t>What</a:t>
            </a:r>
            <a:r>
              <a:rPr lang="fr-CA" sz="3600" dirty="0"/>
              <a:t> </a:t>
            </a:r>
            <a:r>
              <a:rPr lang="fr-CA" sz="3600" dirty="0" err="1"/>
              <a:t>happened</a:t>
            </a:r>
            <a:r>
              <a:rPr lang="fr-CA" sz="3600" dirty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78498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0A68-48F3-4853-9C4A-C4828642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Evolution</a:t>
            </a:r>
            <a:r>
              <a:rPr lang="fr-CA" dirty="0"/>
              <a:t> of Canadian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E3DD-8D95-4C33-98EB-672F621D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The premiers </a:t>
            </a:r>
            <a:r>
              <a:rPr lang="fr-CA" sz="3200" dirty="0" err="1"/>
              <a:t>argued</a:t>
            </a:r>
            <a:r>
              <a:rPr lang="fr-CA" sz="3200" dirty="0"/>
              <a:t> </a:t>
            </a:r>
            <a:r>
              <a:rPr lang="fr-CA" sz="3200" dirty="0" err="1"/>
              <a:t>against</a:t>
            </a:r>
            <a:r>
              <a:rPr lang="fr-CA" sz="3200" dirty="0"/>
              <a:t> the power of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said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the </a:t>
            </a:r>
            <a:r>
              <a:rPr lang="fr-CA" sz="3200" dirty="0" err="1"/>
              <a:t>federation</a:t>
            </a:r>
            <a:r>
              <a:rPr lang="fr-CA" sz="3200" dirty="0"/>
              <a:t> </a:t>
            </a:r>
            <a:r>
              <a:rPr lang="fr-CA" sz="3200" dirty="0" err="1"/>
              <a:t>was</a:t>
            </a:r>
            <a:r>
              <a:rPr lang="fr-CA" sz="3200" dirty="0"/>
              <a:t> a compact </a:t>
            </a:r>
            <a:r>
              <a:rPr lang="fr-CA" sz="3200" dirty="0" err="1"/>
              <a:t>among</a:t>
            </a:r>
            <a:r>
              <a:rPr lang="fr-CA" sz="3200" dirty="0"/>
              <a:t> the Provinces, </a:t>
            </a:r>
            <a:r>
              <a:rPr lang="fr-CA" sz="3200" dirty="0" err="1"/>
              <a:t>rather</a:t>
            </a:r>
            <a:r>
              <a:rPr lang="fr-CA" sz="3200" dirty="0"/>
              <a:t> </a:t>
            </a:r>
            <a:r>
              <a:rPr lang="fr-CA" sz="3200" dirty="0" err="1"/>
              <a:t>than</a:t>
            </a:r>
            <a:r>
              <a:rPr lang="fr-CA" sz="3200" dirty="0"/>
              <a:t> the provinces </a:t>
            </a:r>
            <a:r>
              <a:rPr lang="fr-CA" sz="3200" dirty="0" err="1"/>
              <a:t>being</a:t>
            </a:r>
            <a:r>
              <a:rPr lang="fr-CA" sz="3200" dirty="0"/>
              <a:t> </a:t>
            </a:r>
            <a:r>
              <a:rPr lang="fr-CA" sz="3200" dirty="0" err="1"/>
              <a:t>dependent</a:t>
            </a:r>
            <a:r>
              <a:rPr lang="fr-CA" sz="3200" dirty="0"/>
              <a:t> on the </a:t>
            </a:r>
            <a:r>
              <a:rPr lang="fr-CA" sz="3200" dirty="0" err="1"/>
              <a:t>federation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The provinces </a:t>
            </a:r>
            <a:r>
              <a:rPr lang="fr-CA" sz="3200" dirty="0" err="1"/>
              <a:t>organized</a:t>
            </a:r>
            <a:r>
              <a:rPr lang="fr-CA" sz="3200" dirty="0"/>
              <a:t> </a:t>
            </a:r>
            <a:r>
              <a:rPr lang="fr-CA" sz="3200" dirty="0" err="1"/>
              <a:t>politically</a:t>
            </a:r>
            <a:r>
              <a:rPr lang="fr-CA" sz="3200" dirty="0"/>
              <a:t> to </a:t>
            </a:r>
            <a:r>
              <a:rPr lang="fr-CA" sz="3200" dirty="0" err="1"/>
              <a:t>counter</a:t>
            </a:r>
            <a:r>
              <a:rPr lang="fr-CA" sz="3200" dirty="0"/>
              <a:t> </a:t>
            </a:r>
            <a:r>
              <a:rPr lang="fr-CA" sz="3200" dirty="0" err="1"/>
              <a:t>federal</a:t>
            </a:r>
            <a:r>
              <a:rPr lang="fr-CA" sz="3200" dirty="0"/>
              <a:t> power. </a:t>
            </a:r>
          </a:p>
        </p:txBody>
      </p:sp>
    </p:spTree>
    <p:extLst>
      <p:ext uri="{BB962C8B-B14F-4D97-AF65-F5344CB8AC3E}">
        <p14:creationId xmlns:p14="http://schemas.microsoft.com/office/powerpoint/2010/main" val="1465290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0A68-48F3-4853-9C4A-C4828642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Evolution</a:t>
            </a:r>
            <a:r>
              <a:rPr lang="fr-CA" dirty="0"/>
              <a:t> of Canadian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E3DD-8D95-4C33-98EB-672F621D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Provinces </a:t>
            </a:r>
            <a:r>
              <a:rPr lang="fr-CA" dirty="0" err="1"/>
              <a:t>gained</a:t>
            </a:r>
            <a:r>
              <a:rPr lang="fr-CA" dirty="0"/>
              <a:t> </a:t>
            </a:r>
            <a:r>
              <a:rPr lang="fr-CA" dirty="0" err="1"/>
              <a:t>greater</a:t>
            </a:r>
            <a:r>
              <a:rPr lang="fr-CA" dirty="0"/>
              <a:t> power versus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by </a:t>
            </a:r>
            <a:r>
              <a:rPr lang="fr-CA" dirty="0" err="1"/>
              <a:t>going</a:t>
            </a:r>
            <a:r>
              <a:rPr lang="fr-CA" dirty="0"/>
              <a:t> to the </a:t>
            </a:r>
            <a:r>
              <a:rPr lang="fr-CA" dirty="0" err="1"/>
              <a:t>Judicial</a:t>
            </a:r>
            <a:r>
              <a:rPr lang="fr-CA" dirty="0"/>
              <a:t> </a:t>
            </a:r>
            <a:r>
              <a:rPr lang="fr-CA" dirty="0" err="1"/>
              <a:t>Committee</a:t>
            </a:r>
            <a:r>
              <a:rPr lang="fr-CA" dirty="0"/>
              <a:t> of the </a:t>
            </a:r>
            <a:r>
              <a:rPr lang="fr-CA" dirty="0" err="1"/>
              <a:t>Privy</a:t>
            </a:r>
            <a:r>
              <a:rPr lang="fr-CA" dirty="0"/>
              <a:t> Council, a body </a:t>
            </a:r>
            <a:r>
              <a:rPr lang="fr-CA" dirty="0" err="1"/>
              <a:t>responsible</a:t>
            </a:r>
            <a:r>
              <a:rPr lang="fr-CA" dirty="0"/>
              <a:t> for </a:t>
            </a:r>
            <a:r>
              <a:rPr lang="fr-CA" dirty="0" err="1"/>
              <a:t>legal</a:t>
            </a:r>
            <a:r>
              <a:rPr lang="fr-CA" dirty="0"/>
              <a:t> </a:t>
            </a:r>
            <a:r>
              <a:rPr lang="fr-CA" dirty="0" err="1"/>
              <a:t>appeals</a:t>
            </a:r>
            <a:r>
              <a:rPr lang="fr-CA" dirty="0"/>
              <a:t> in the British Commonwealth. </a:t>
            </a:r>
          </a:p>
          <a:p>
            <a:endParaRPr lang="fr-CA" dirty="0"/>
          </a:p>
          <a:p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landmark</a:t>
            </a:r>
            <a:r>
              <a:rPr lang="fr-CA" dirty="0"/>
              <a:t> </a:t>
            </a:r>
            <a:r>
              <a:rPr lang="fr-CA" dirty="0" err="1"/>
              <a:t>judgments</a:t>
            </a:r>
            <a:r>
              <a:rPr lang="fr-CA" dirty="0"/>
              <a:t> </a:t>
            </a:r>
            <a:r>
              <a:rPr lang="fr-CA" dirty="0" err="1"/>
              <a:t>clarified</a:t>
            </a:r>
            <a:r>
              <a:rPr lang="fr-CA" dirty="0"/>
              <a:t> the </a:t>
            </a:r>
            <a:r>
              <a:rPr lang="fr-CA" dirty="0" err="1"/>
              <a:t>roles</a:t>
            </a:r>
            <a:r>
              <a:rPr lang="fr-CA" dirty="0"/>
              <a:t> and </a:t>
            </a:r>
            <a:r>
              <a:rPr lang="fr-CA" dirty="0" err="1"/>
              <a:t>responsibilities</a:t>
            </a:r>
            <a:r>
              <a:rPr lang="fr-CA" dirty="0"/>
              <a:t> of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order</a:t>
            </a:r>
            <a:r>
              <a:rPr lang="fr-CA" dirty="0"/>
              <a:t> of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In 1892, the </a:t>
            </a:r>
            <a:r>
              <a:rPr lang="fr-CA" dirty="0" err="1"/>
              <a:t>committee</a:t>
            </a:r>
            <a:r>
              <a:rPr lang="fr-CA" dirty="0"/>
              <a:t> </a:t>
            </a:r>
            <a:r>
              <a:rPr lang="fr-CA" dirty="0" err="1"/>
              <a:t>ruled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provinces have full </a:t>
            </a:r>
            <a:r>
              <a:rPr lang="fr-CA" dirty="0" err="1"/>
              <a:t>sovereignty</a:t>
            </a:r>
            <a:r>
              <a:rPr lang="fr-CA" dirty="0"/>
              <a:t> in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jurisdictions</a:t>
            </a:r>
            <a:r>
              <a:rPr lang="fr-CA" dirty="0"/>
              <a:t> and are </a:t>
            </a:r>
            <a:r>
              <a:rPr lang="fr-CA" dirty="0" err="1"/>
              <a:t>thus</a:t>
            </a:r>
            <a:r>
              <a:rPr lang="fr-CA" dirty="0"/>
              <a:t> not the </a:t>
            </a:r>
            <a:r>
              <a:rPr lang="fr-CA" dirty="0" err="1"/>
              <a:t>subordinates</a:t>
            </a:r>
            <a:r>
              <a:rPr lang="fr-CA" dirty="0"/>
              <a:t> of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8494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0A68-48F3-4853-9C4A-C4828642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Evolution</a:t>
            </a:r>
            <a:r>
              <a:rPr lang="fr-CA" dirty="0"/>
              <a:t> of Canadian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E3DD-8D95-4C33-98EB-672F621D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In 1896, the JCPC </a:t>
            </a:r>
            <a:r>
              <a:rPr lang="fr-CA" dirty="0" err="1"/>
              <a:t>reviewed</a:t>
            </a:r>
            <a:r>
              <a:rPr lang="fr-CA" dirty="0"/>
              <a:t> how the « </a:t>
            </a:r>
            <a:r>
              <a:rPr lang="fr-CA" dirty="0" err="1"/>
              <a:t>peace</a:t>
            </a:r>
            <a:r>
              <a:rPr lang="fr-CA" dirty="0"/>
              <a:t>, </a:t>
            </a:r>
            <a:r>
              <a:rPr lang="fr-CA" dirty="0" err="1"/>
              <a:t>order</a:t>
            </a:r>
            <a:r>
              <a:rPr lang="fr-CA" dirty="0"/>
              <a:t>, and good </a:t>
            </a:r>
            <a:r>
              <a:rPr lang="fr-CA" dirty="0" err="1"/>
              <a:t>government</a:t>
            </a:r>
            <a:r>
              <a:rPr lang="fr-CA" dirty="0"/>
              <a:t> » clause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interpreted</a:t>
            </a:r>
            <a:r>
              <a:rPr lang="fr-CA" dirty="0"/>
              <a:t>. </a:t>
            </a:r>
          </a:p>
          <a:p>
            <a:r>
              <a:rPr lang="fr-CA" dirty="0"/>
              <a:t>It </a:t>
            </a:r>
            <a:r>
              <a:rPr lang="fr-CA" dirty="0" err="1"/>
              <a:t>cannot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interpreted</a:t>
            </a:r>
            <a:r>
              <a:rPr lang="fr-CA" dirty="0"/>
              <a:t> </a:t>
            </a:r>
            <a:r>
              <a:rPr lang="fr-CA" dirty="0" err="1"/>
              <a:t>broadly</a:t>
            </a:r>
            <a:r>
              <a:rPr lang="fr-CA" dirty="0"/>
              <a:t> for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to </a:t>
            </a:r>
            <a:r>
              <a:rPr lang="fr-CA" dirty="0" err="1"/>
              <a:t>take</a:t>
            </a:r>
            <a:r>
              <a:rPr lang="fr-CA" dirty="0"/>
              <a:t> over provincial </a:t>
            </a:r>
            <a:r>
              <a:rPr lang="fr-CA" dirty="0" err="1"/>
              <a:t>jurisdictions</a:t>
            </a:r>
            <a:r>
              <a:rPr lang="fr-CA" dirty="0"/>
              <a:t>. </a:t>
            </a:r>
            <a:endParaRPr lang="en-US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rule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applies</a:t>
            </a:r>
            <a:r>
              <a:rPr lang="fr-CA" dirty="0"/>
              <a:t> to cases of national emergency, </a:t>
            </a:r>
            <a:r>
              <a:rPr lang="fr-CA" dirty="0" err="1"/>
              <a:t>such</a:t>
            </a:r>
            <a:r>
              <a:rPr lang="fr-CA" dirty="0"/>
              <a:t> as </a:t>
            </a:r>
            <a:r>
              <a:rPr lang="fr-CA" dirty="0" err="1"/>
              <a:t>war</a:t>
            </a:r>
            <a:r>
              <a:rPr lang="fr-CA" dirty="0"/>
              <a:t>. </a:t>
            </a:r>
          </a:p>
          <a:p>
            <a:r>
              <a:rPr lang="en-US" dirty="0"/>
              <a:t>Likewise, the powers of the federal government over trade only apply to interprovincial or international trade, </a:t>
            </a:r>
          </a:p>
        </p:txBody>
      </p:sp>
    </p:spTree>
    <p:extLst>
      <p:ext uri="{BB962C8B-B14F-4D97-AF65-F5344CB8AC3E}">
        <p14:creationId xmlns:p14="http://schemas.microsoft.com/office/powerpoint/2010/main" val="25794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E5C3-93FE-4D42-857C-74B87BED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federation</a:t>
            </a:r>
            <a:r>
              <a:rPr lang="fr-C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C5C4-4AF5-43FB-8C3D-48E1786A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3200" dirty="0" err="1"/>
              <a:t>What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a </a:t>
            </a:r>
            <a:r>
              <a:rPr lang="fr-CA" sz="3200" dirty="0" err="1"/>
              <a:t>federation</a:t>
            </a:r>
            <a:r>
              <a:rPr lang="fr-CA" sz="3200" dirty="0"/>
              <a:t>?</a:t>
            </a:r>
          </a:p>
          <a:p>
            <a:endParaRPr lang="fr-CA" sz="3200" dirty="0"/>
          </a:p>
          <a:p>
            <a:r>
              <a:rPr lang="fr-CA" sz="3200" dirty="0"/>
              <a:t>A system in </a:t>
            </a:r>
            <a:r>
              <a:rPr lang="fr-CA" sz="3200" dirty="0" err="1"/>
              <a:t>which</a:t>
            </a:r>
            <a:r>
              <a:rPr lang="fr-CA" sz="3200" dirty="0"/>
              <a:t> </a:t>
            </a:r>
            <a:r>
              <a:rPr lang="fr-CA" sz="3200" dirty="0" err="1"/>
              <a:t>political</a:t>
            </a:r>
            <a:r>
              <a:rPr lang="fr-CA" sz="3200" dirty="0"/>
              <a:t> </a:t>
            </a:r>
            <a:r>
              <a:rPr lang="fr-CA" sz="3200" dirty="0" err="1"/>
              <a:t>authority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divided</a:t>
            </a:r>
            <a:r>
              <a:rPr lang="fr-CA" sz="3200" dirty="0"/>
              <a:t> </a:t>
            </a:r>
            <a:r>
              <a:rPr lang="fr-CA" sz="3200" dirty="0" err="1"/>
              <a:t>between</a:t>
            </a:r>
            <a:r>
              <a:rPr lang="fr-CA" sz="3200" dirty="0"/>
              <a:t> </a:t>
            </a:r>
            <a:r>
              <a:rPr lang="fr-CA" sz="3200" dirty="0" err="1"/>
              <a:t>two</a:t>
            </a:r>
            <a:r>
              <a:rPr lang="fr-CA" sz="3200" dirty="0"/>
              <a:t> or more </a:t>
            </a:r>
            <a:r>
              <a:rPr lang="fr-CA" sz="3200" dirty="0" err="1"/>
              <a:t>constitutionally</a:t>
            </a:r>
            <a:r>
              <a:rPr lang="fr-CA" sz="3200" dirty="0"/>
              <a:t> distinct </a:t>
            </a:r>
            <a:r>
              <a:rPr lang="fr-CA" sz="3200" dirty="0" err="1"/>
              <a:t>orders</a:t>
            </a:r>
            <a:r>
              <a:rPr lang="fr-CA" sz="3200" dirty="0"/>
              <a:t> of </a:t>
            </a:r>
            <a:r>
              <a:rPr lang="fr-CA" sz="3200" dirty="0" err="1"/>
              <a:t>government</a:t>
            </a:r>
            <a:endParaRPr lang="fr-CA" sz="3200" dirty="0"/>
          </a:p>
          <a:p>
            <a:endParaRPr lang="fr-CA" sz="3200" dirty="0"/>
          </a:p>
          <a:p>
            <a:r>
              <a:rPr lang="fr-CA" sz="3200" dirty="0" err="1"/>
              <a:t>Federations</a:t>
            </a:r>
            <a:r>
              <a:rPr lang="fr-CA" sz="3200" dirty="0"/>
              <a:t> are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characterized</a:t>
            </a:r>
            <a:r>
              <a:rPr lang="fr-CA" sz="3200" dirty="0"/>
              <a:t> by </a:t>
            </a:r>
            <a:r>
              <a:rPr lang="fr-CA" sz="3200" dirty="0" err="1"/>
              <a:t>specific</a:t>
            </a:r>
            <a:r>
              <a:rPr lang="fr-CA" sz="3200" dirty="0"/>
              <a:t> institutions. </a:t>
            </a:r>
            <a:endParaRPr lang="en-US" sz="3200" dirty="0"/>
          </a:p>
          <a:p>
            <a:endParaRPr lang="en-US" dirty="0"/>
          </a:p>
          <a:p>
            <a:r>
              <a:rPr lang="fr-CA" sz="3200" dirty="0" err="1"/>
              <a:t>Each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autonomous</a:t>
            </a:r>
            <a:r>
              <a:rPr lang="fr-CA" sz="3200" dirty="0"/>
              <a:t> in </a:t>
            </a:r>
            <a:r>
              <a:rPr lang="fr-CA" sz="3200" dirty="0" err="1"/>
              <a:t>its</a:t>
            </a:r>
            <a:r>
              <a:rPr lang="fr-CA" sz="3200" dirty="0"/>
              <a:t> juridictions. (</a:t>
            </a:r>
            <a:r>
              <a:rPr lang="fr-CA" sz="3200" dirty="0" err="1"/>
              <a:t>Equal</a:t>
            </a:r>
            <a:r>
              <a:rPr lang="fr-CA" sz="3200" dirty="0"/>
              <a:t>, no </a:t>
            </a:r>
            <a:r>
              <a:rPr lang="fr-CA" sz="3200" dirty="0" err="1"/>
              <a:t>hierarchy</a:t>
            </a:r>
            <a:r>
              <a:rPr lang="fr-CA" sz="3200" dirty="0"/>
              <a:t>)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10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0A68-48F3-4853-9C4A-C4828642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Evolution</a:t>
            </a:r>
            <a:r>
              <a:rPr lang="fr-CA" dirty="0"/>
              <a:t> of Canadian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E3DD-8D95-4C33-98EB-672F621D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78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9756-CD68-4369-8E28-FEC83B7A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17E5-EF3E-4BF5-959E-3526C9AF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Definition</a:t>
            </a:r>
            <a:r>
              <a:rPr lang="fr-CA" dirty="0"/>
              <a:t>: The </a:t>
            </a:r>
            <a:r>
              <a:rPr lang="fr-CA" dirty="0" err="1"/>
              <a:t>evolving</a:t>
            </a:r>
            <a:r>
              <a:rPr lang="fr-CA" dirty="0"/>
              <a:t> system of </a:t>
            </a:r>
            <a:r>
              <a:rPr lang="fr-CA" dirty="0" err="1"/>
              <a:t>financial</a:t>
            </a:r>
            <a:r>
              <a:rPr lang="fr-CA" dirty="0"/>
              <a:t> arrangements </a:t>
            </a:r>
            <a:r>
              <a:rPr lang="fr-CA" dirty="0" err="1"/>
              <a:t>between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and provincial </a:t>
            </a:r>
            <a:r>
              <a:rPr lang="fr-CA" dirty="0" err="1"/>
              <a:t>orders</a:t>
            </a:r>
            <a:r>
              <a:rPr lang="fr-CA" dirty="0"/>
              <a:t> of </a:t>
            </a:r>
            <a:r>
              <a:rPr lang="fr-CA" dirty="0" err="1"/>
              <a:t>governments</a:t>
            </a:r>
            <a:endParaRPr lang="fr-CA" dirty="0"/>
          </a:p>
          <a:p>
            <a:endParaRPr lang="fr-CA" dirty="0"/>
          </a:p>
          <a:p>
            <a:r>
              <a:rPr lang="fr-CA" dirty="0"/>
              <a:t>In Canada, the </a:t>
            </a:r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orders</a:t>
            </a:r>
            <a:r>
              <a:rPr lang="fr-CA" dirty="0"/>
              <a:t> of </a:t>
            </a:r>
            <a:r>
              <a:rPr lang="fr-CA" dirty="0" err="1"/>
              <a:t>government</a:t>
            </a:r>
            <a:r>
              <a:rPr lang="fr-CA" dirty="0"/>
              <a:t> are </a:t>
            </a:r>
            <a:r>
              <a:rPr lang="fr-CA" dirty="0" err="1"/>
              <a:t>fairly</a:t>
            </a:r>
            <a:r>
              <a:rPr lang="fr-CA" dirty="0"/>
              <a:t> </a:t>
            </a:r>
            <a:r>
              <a:rPr lang="fr-CA" dirty="0" err="1"/>
              <a:t>independent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other</a:t>
            </a:r>
            <a:endParaRPr lang="fr-CA" dirty="0"/>
          </a:p>
          <a:p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Most </a:t>
            </a:r>
            <a:r>
              <a:rPr lang="fr-CA" dirty="0" err="1"/>
              <a:t>responsibilities</a:t>
            </a:r>
            <a:r>
              <a:rPr lang="fr-CA" dirty="0"/>
              <a:t> are </a:t>
            </a:r>
            <a:r>
              <a:rPr lang="fr-CA" dirty="0" err="1"/>
              <a:t>divided</a:t>
            </a:r>
            <a:r>
              <a:rPr lang="fr-CA" dirty="0"/>
              <a:t>, not </a:t>
            </a:r>
            <a:r>
              <a:rPr lang="fr-CA" dirty="0" err="1"/>
              <a:t>shared</a:t>
            </a:r>
            <a:r>
              <a:rPr lang="fr-CA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Wide taxation </a:t>
            </a:r>
            <a:r>
              <a:rPr lang="fr-CA" dirty="0" err="1"/>
              <a:t>powers</a:t>
            </a:r>
            <a:r>
              <a:rPr lang="fr-CA" dirty="0"/>
              <a:t> for </a:t>
            </a:r>
            <a:r>
              <a:rPr lang="fr-CA" dirty="0" err="1"/>
              <a:t>both</a:t>
            </a:r>
            <a:r>
              <a:rPr lang="fr-CA" dirty="0"/>
              <a:t> </a:t>
            </a:r>
            <a:r>
              <a:rPr lang="fr-CA" dirty="0" err="1"/>
              <a:t>levels</a:t>
            </a:r>
            <a:r>
              <a:rPr lang="fr-CA" dirty="0"/>
              <a:t> of </a:t>
            </a:r>
            <a:r>
              <a:rPr lang="fr-CA" dirty="0" err="1"/>
              <a:t>government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8244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9756-CD68-4369-8E28-FEC83B7A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17E5-EF3E-4BF5-959E-3526C9AF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Both</a:t>
            </a:r>
            <a:r>
              <a:rPr lang="fr-CA" dirty="0"/>
              <a:t> </a:t>
            </a:r>
            <a:r>
              <a:rPr lang="fr-CA" dirty="0" err="1"/>
              <a:t>governments</a:t>
            </a:r>
            <a:r>
              <a:rPr lang="fr-CA" dirty="0"/>
              <a:t> </a:t>
            </a:r>
            <a:r>
              <a:rPr lang="fr-CA" dirty="0" err="1"/>
              <a:t>perceive</a:t>
            </a:r>
            <a:r>
              <a:rPr lang="fr-CA" dirty="0"/>
              <a:t>:</a:t>
            </a:r>
          </a:p>
          <a:p>
            <a:pPr lvl="1"/>
            <a:r>
              <a:rPr lang="fr-CA" dirty="0" err="1"/>
              <a:t>Personal</a:t>
            </a:r>
            <a:r>
              <a:rPr lang="fr-CA" dirty="0"/>
              <a:t> </a:t>
            </a:r>
            <a:r>
              <a:rPr lang="fr-CA" dirty="0" err="1"/>
              <a:t>Income</a:t>
            </a:r>
            <a:r>
              <a:rPr lang="fr-CA" dirty="0"/>
              <a:t> </a:t>
            </a:r>
            <a:r>
              <a:rPr lang="fr-CA" dirty="0" err="1"/>
              <a:t>tax</a:t>
            </a:r>
            <a:endParaRPr lang="fr-CA" dirty="0"/>
          </a:p>
          <a:p>
            <a:pPr lvl="1"/>
            <a:r>
              <a:rPr lang="fr-CA" dirty="0" err="1"/>
              <a:t>Corporate</a:t>
            </a:r>
            <a:r>
              <a:rPr lang="fr-CA" dirty="0"/>
              <a:t> </a:t>
            </a:r>
            <a:r>
              <a:rPr lang="fr-CA" dirty="0" err="1"/>
              <a:t>Income</a:t>
            </a:r>
            <a:r>
              <a:rPr lang="fr-CA" dirty="0"/>
              <a:t> </a:t>
            </a:r>
            <a:r>
              <a:rPr lang="fr-CA" dirty="0" err="1"/>
              <a:t>tax</a:t>
            </a:r>
            <a:endParaRPr lang="fr-CA" dirty="0"/>
          </a:p>
          <a:p>
            <a:pPr lvl="1"/>
            <a:r>
              <a:rPr lang="fr-CA" dirty="0"/>
              <a:t>Sales taxes (GST, PST/HST)</a:t>
            </a:r>
          </a:p>
          <a:p>
            <a:pPr lvl="1"/>
            <a:r>
              <a:rPr lang="fr-CA" dirty="0" err="1"/>
              <a:t>Payroll</a:t>
            </a:r>
            <a:r>
              <a:rPr lang="fr-CA" dirty="0"/>
              <a:t> taxes (CPP/QPP, EI)</a:t>
            </a:r>
          </a:p>
          <a:p>
            <a:r>
              <a:rPr lang="fr-CA" dirty="0"/>
              <a:t>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perceives</a:t>
            </a:r>
            <a:r>
              <a:rPr lang="fr-CA" dirty="0"/>
              <a:t> customs and excise </a:t>
            </a:r>
            <a:r>
              <a:rPr lang="fr-CA" dirty="0" err="1"/>
              <a:t>duties</a:t>
            </a:r>
            <a:endParaRPr lang="fr-CA" dirty="0"/>
          </a:p>
          <a:p>
            <a:r>
              <a:rPr lang="fr-CA" dirty="0"/>
              <a:t>Provinces </a:t>
            </a:r>
            <a:r>
              <a:rPr lang="fr-CA" dirty="0" err="1"/>
              <a:t>collect</a:t>
            </a:r>
            <a:r>
              <a:rPr lang="fr-CA" dirty="0"/>
              <a:t> taxes </a:t>
            </a:r>
            <a:r>
              <a:rPr lang="fr-CA" dirty="0" err="1"/>
              <a:t>related</a:t>
            </a:r>
            <a:r>
              <a:rPr lang="fr-CA" dirty="0"/>
              <a:t> to </a:t>
            </a:r>
            <a:r>
              <a:rPr lang="fr-CA" dirty="0" err="1"/>
              <a:t>natural</a:t>
            </a:r>
            <a:r>
              <a:rPr lang="fr-CA" dirty="0"/>
              <a:t> </a:t>
            </a:r>
            <a:r>
              <a:rPr lang="fr-CA" dirty="0" err="1"/>
              <a:t>resources</a:t>
            </a:r>
            <a:r>
              <a:rPr lang="fr-CA" dirty="0"/>
              <a:t> and vice (gambling, </a:t>
            </a:r>
            <a:r>
              <a:rPr lang="fr-CA" dirty="0" err="1"/>
              <a:t>alcohol</a:t>
            </a:r>
            <a:r>
              <a:rPr lang="fr-CA" dirty="0"/>
              <a:t>, marijuana)</a:t>
            </a:r>
          </a:p>
          <a:p>
            <a:r>
              <a:rPr lang="fr-CA" dirty="0" err="1"/>
              <a:t>Municipalities</a:t>
            </a:r>
            <a:r>
              <a:rPr lang="fr-CA" dirty="0"/>
              <a:t> </a:t>
            </a:r>
            <a:r>
              <a:rPr lang="fr-CA" dirty="0" err="1"/>
              <a:t>perceive</a:t>
            </a:r>
            <a:r>
              <a:rPr lang="fr-CA" dirty="0"/>
              <a:t> </a:t>
            </a:r>
            <a:r>
              <a:rPr lang="fr-CA" dirty="0" err="1"/>
              <a:t>property</a:t>
            </a:r>
            <a:r>
              <a:rPr lang="fr-CA" dirty="0"/>
              <a:t> taxes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4413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9756-CD68-4369-8E28-FEC83B7A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17E5-EF3E-4BF5-959E-3526C9AF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r>
              <a:rPr lang="fr-CA" dirty="0"/>
              <a:t> serves to </a:t>
            </a:r>
            <a:r>
              <a:rPr lang="fr-CA" dirty="0" err="1"/>
              <a:t>remedy</a:t>
            </a:r>
            <a:r>
              <a:rPr lang="fr-CA" dirty="0"/>
              <a:t> gaps 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governments</a:t>
            </a:r>
            <a:r>
              <a:rPr lang="fr-CA" dirty="0"/>
              <a:t>:</a:t>
            </a:r>
          </a:p>
          <a:p>
            <a:endParaRPr lang="fr-CA" dirty="0"/>
          </a:p>
          <a:p>
            <a:r>
              <a:rPr lang="en-CA" dirty="0"/>
              <a:t>The vertical fiscal gap: </a:t>
            </a:r>
            <a:r>
              <a:rPr lang="fr-CA" dirty="0"/>
              <a:t>Gaps 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and provinces. </a:t>
            </a:r>
            <a:endParaRPr lang="en-CA" dirty="0"/>
          </a:p>
          <a:p>
            <a:endParaRPr lang="en-CA" dirty="0"/>
          </a:p>
          <a:p>
            <a:r>
              <a:rPr lang="en-CA" dirty="0"/>
              <a:t>The horizontal fiscal gap: </a:t>
            </a:r>
            <a:r>
              <a:rPr lang="fr-CA" dirty="0"/>
              <a:t>Gaps </a:t>
            </a:r>
            <a:r>
              <a:rPr lang="fr-CA" dirty="0" err="1"/>
              <a:t>across</a:t>
            </a:r>
            <a:r>
              <a:rPr lang="fr-CA" dirty="0"/>
              <a:t> provinces.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5710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4926-BC4F-4334-B9AF-D9FDABB3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4162-140C-4372-A35F-13F3CF9A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 </a:t>
            </a:r>
            <a:r>
              <a:rPr lang="fr-CA" dirty="0" err="1"/>
              <a:t>order</a:t>
            </a:r>
            <a:r>
              <a:rPr lang="fr-CA" dirty="0"/>
              <a:t> to </a:t>
            </a:r>
            <a:r>
              <a:rPr lang="fr-CA" dirty="0" err="1"/>
              <a:t>remedy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gaps,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uses a </a:t>
            </a:r>
            <a:r>
              <a:rPr lang="fr-CA" dirty="0" err="1"/>
              <a:t>variety</a:t>
            </a:r>
            <a:r>
              <a:rPr lang="fr-CA" dirty="0"/>
              <a:t> of programs: </a:t>
            </a:r>
          </a:p>
          <a:p>
            <a:endParaRPr lang="fr-CA" dirty="0"/>
          </a:p>
          <a:p>
            <a:r>
              <a:rPr lang="fr-CA" dirty="0"/>
              <a:t>The CHT (Canada </a:t>
            </a:r>
            <a:r>
              <a:rPr lang="fr-CA" dirty="0" err="1"/>
              <a:t>Health</a:t>
            </a:r>
            <a:r>
              <a:rPr lang="fr-CA" dirty="0"/>
              <a:t> Transfer)</a:t>
            </a:r>
          </a:p>
          <a:p>
            <a:endParaRPr lang="fr-CA" dirty="0"/>
          </a:p>
          <a:p>
            <a:r>
              <a:rPr lang="fr-CA" dirty="0"/>
              <a:t>The CST (Canada Social Transfer)</a:t>
            </a:r>
          </a:p>
          <a:p>
            <a:endParaRPr lang="fr-CA"/>
          </a:p>
          <a:p>
            <a:r>
              <a:rPr lang="fr-CA"/>
              <a:t>Equalization</a:t>
            </a:r>
            <a:r>
              <a:rPr lang="fr-CA" dirty="0"/>
              <a:t> </a:t>
            </a:r>
            <a:r>
              <a:rPr lang="fr-CA" dirty="0" err="1"/>
              <a:t>payments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40568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Even </a:t>
            </a:r>
            <a:r>
              <a:rPr lang="fr-CA" dirty="0" err="1"/>
              <a:t>though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and provincial </a:t>
            </a:r>
            <a:r>
              <a:rPr lang="fr-CA" dirty="0" err="1"/>
              <a:t>governments</a:t>
            </a:r>
            <a:r>
              <a:rPr lang="fr-CA" dirty="0"/>
              <a:t> </a:t>
            </a:r>
            <a:r>
              <a:rPr lang="fr-CA" dirty="0" err="1"/>
              <a:t>both</a:t>
            </a:r>
            <a:r>
              <a:rPr lang="fr-CA" dirty="0"/>
              <a:t> have the right to </a:t>
            </a:r>
            <a:r>
              <a:rPr lang="fr-CA" dirty="0" err="1"/>
              <a:t>perceive</a:t>
            </a:r>
            <a:r>
              <a:rPr lang="fr-CA" dirty="0"/>
              <a:t> taxes,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certain </a:t>
            </a:r>
            <a:r>
              <a:rPr lang="fr-CA" dirty="0" err="1"/>
              <a:t>level</a:t>
            </a:r>
            <a:r>
              <a:rPr lang="fr-CA" dirty="0"/>
              <a:t> of </a:t>
            </a:r>
            <a:r>
              <a:rPr lang="fr-CA" dirty="0" err="1"/>
              <a:t>financial</a:t>
            </a:r>
            <a:r>
              <a:rPr lang="fr-CA" dirty="0"/>
              <a:t> </a:t>
            </a:r>
            <a:r>
              <a:rPr lang="fr-CA" dirty="0" err="1"/>
              <a:t>interdependence</a:t>
            </a:r>
            <a:r>
              <a:rPr lang="fr-CA" dirty="0"/>
              <a:t> in the </a:t>
            </a:r>
            <a:r>
              <a:rPr lang="fr-CA" dirty="0" err="1"/>
              <a:t>federation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due to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factors</a:t>
            </a:r>
            <a:r>
              <a:rPr lang="fr-CA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The quasi-</a:t>
            </a:r>
            <a:r>
              <a:rPr lang="fr-CA" dirty="0" err="1"/>
              <a:t>federation</a:t>
            </a:r>
            <a:r>
              <a:rPr lang="fr-CA" dirty="0"/>
              <a:t> of 1867 </a:t>
            </a:r>
            <a:r>
              <a:rPr lang="fr-CA" dirty="0" err="1"/>
              <a:t>favoured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Different</a:t>
            </a:r>
            <a:r>
              <a:rPr lang="fr-CA" dirty="0"/>
              <a:t> provinces have </a:t>
            </a:r>
            <a:r>
              <a:rPr lang="fr-CA" dirty="0" err="1"/>
              <a:t>different</a:t>
            </a:r>
            <a:r>
              <a:rPr lang="fr-CA" dirty="0"/>
              <a:t> </a:t>
            </a:r>
            <a:r>
              <a:rPr lang="fr-CA" dirty="0" err="1"/>
              <a:t>means</a:t>
            </a:r>
            <a:r>
              <a:rPr lang="fr-CA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There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competition</a:t>
            </a:r>
            <a:r>
              <a:rPr lang="fr-CA" dirty="0"/>
              <a:t> for sources of </a:t>
            </a:r>
            <a:r>
              <a:rPr lang="fr-CA" dirty="0" err="1"/>
              <a:t>funding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the provinces and </a:t>
            </a:r>
            <a:r>
              <a:rPr lang="fr-CA" dirty="0" err="1"/>
              <a:t>between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and provincial </a:t>
            </a:r>
            <a:r>
              <a:rPr lang="fr-CA" dirty="0" err="1"/>
              <a:t>governments</a:t>
            </a:r>
            <a:r>
              <a:rPr lang="fr-CA" dirty="0"/>
              <a:t>;</a:t>
            </a:r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92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sz="3600" u="sng" dirty="0" err="1"/>
              <a:t>Equalization</a:t>
            </a:r>
            <a:r>
              <a:rPr lang="fr-CA" sz="3600" u="sng" dirty="0"/>
              <a:t> </a:t>
            </a:r>
            <a:r>
              <a:rPr lang="fr-CA" sz="3600" u="sng" dirty="0" err="1"/>
              <a:t>payments</a:t>
            </a:r>
            <a:endParaRPr lang="fr-CA" sz="3600" u="sng" dirty="0"/>
          </a:p>
          <a:p>
            <a:endParaRPr lang="fr-CA" sz="3600" dirty="0"/>
          </a:p>
          <a:p>
            <a:r>
              <a:rPr lang="fr-CA" sz="3600" dirty="0" err="1"/>
              <a:t>They</a:t>
            </a:r>
            <a:r>
              <a:rPr lang="fr-CA" sz="3600" dirty="0"/>
              <a:t> are </a:t>
            </a:r>
            <a:r>
              <a:rPr lang="fr-CA" sz="3600" dirty="0" err="1"/>
              <a:t>payments</a:t>
            </a:r>
            <a:r>
              <a:rPr lang="fr-CA" sz="3600" dirty="0"/>
              <a:t> made by the </a:t>
            </a:r>
            <a:r>
              <a:rPr lang="fr-CA" sz="3600" dirty="0" err="1"/>
              <a:t>federal</a:t>
            </a:r>
            <a:r>
              <a:rPr lang="fr-CA" sz="3600" dirty="0"/>
              <a:t> </a:t>
            </a:r>
            <a:r>
              <a:rPr lang="fr-CA" sz="3600" dirty="0" err="1"/>
              <a:t>government</a:t>
            </a:r>
            <a:r>
              <a:rPr lang="fr-CA" sz="3600" dirty="0"/>
              <a:t> to </a:t>
            </a:r>
            <a:r>
              <a:rPr lang="fr-CA" sz="3600" dirty="0" err="1"/>
              <a:t>poor</a:t>
            </a:r>
            <a:r>
              <a:rPr lang="fr-CA" sz="3600" dirty="0"/>
              <a:t> provinces.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sz="3600" dirty="0"/>
              <a:t>The </a:t>
            </a:r>
            <a:r>
              <a:rPr lang="fr-CA" sz="3600" dirty="0" err="1"/>
              <a:t>principle</a:t>
            </a:r>
            <a:r>
              <a:rPr lang="fr-CA" sz="3600" dirty="0"/>
              <a:t> </a:t>
            </a:r>
            <a:r>
              <a:rPr lang="fr-CA" sz="3600" dirty="0" err="1"/>
              <a:t>behind</a:t>
            </a:r>
            <a:r>
              <a:rPr lang="fr-CA" sz="3600" dirty="0"/>
              <a:t> </a:t>
            </a:r>
            <a:r>
              <a:rPr lang="fr-CA" sz="3600" dirty="0" err="1"/>
              <a:t>equalization</a:t>
            </a:r>
            <a:r>
              <a:rPr lang="fr-CA" sz="3600" dirty="0"/>
              <a:t> </a:t>
            </a:r>
            <a:r>
              <a:rPr lang="fr-CA" sz="3600" dirty="0" err="1"/>
              <a:t>payments</a:t>
            </a:r>
            <a:r>
              <a:rPr lang="fr-CA" sz="3600" dirty="0"/>
              <a:t> </a:t>
            </a:r>
            <a:r>
              <a:rPr lang="fr-CA" sz="3600" dirty="0" err="1"/>
              <a:t>is</a:t>
            </a:r>
            <a:r>
              <a:rPr lang="fr-CA" sz="3600" dirty="0"/>
              <a:t> </a:t>
            </a:r>
            <a:r>
              <a:rPr lang="fr-CA" sz="3600" dirty="0" err="1"/>
              <a:t>that</a:t>
            </a:r>
            <a:r>
              <a:rPr lang="fr-CA" sz="3600" dirty="0"/>
              <a:t> </a:t>
            </a:r>
            <a:r>
              <a:rPr lang="fr-CA" sz="3600" dirty="0" err="1"/>
              <a:t>every</a:t>
            </a:r>
            <a:r>
              <a:rPr lang="fr-CA" sz="3600" dirty="0"/>
              <a:t> province </a:t>
            </a:r>
            <a:r>
              <a:rPr lang="fr-CA" sz="3600" dirty="0" err="1"/>
              <a:t>should</a:t>
            </a:r>
            <a:r>
              <a:rPr lang="fr-CA" sz="3600" dirty="0"/>
              <a:t> </a:t>
            </a:r>
            <a:r>
              <a:rPr lang="fr-CA" sz="3600" dirty="0" err="1"/>
              <a:t>be</a:t>
            </a:r>
            <a:r>
              <a:rPr lang="fr-CA" sz="3600" dirty="0"/>
              <a:t> able to </a:t>
            </a:r>
            <a:r>
              <a:rPr lang="fr-CA" sz="3600" dirty="0" err="1"/>
              <a:t>offer</a:t>
            </a:r>
            <a:r>
              <a:rPr lang="fr-CA" sz="3600" dirty="0"/>
              <a:t> services </a:t>
            </a:r>
            <a:r>
              <a:rPr lang="fr-CA" sz="3600" dirty="0" err="1"/>
              <a:t>beyond</a:t>
            </a:r>
            <a:r>
              <a:rPr lang="fr-CA" sz="3600" dirty="0"/>
              <a:t> a minimal national standard.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sz="3600" dirty="0"/>
              <a:t>So, for instance, </a:t>
            </a:r>
            <a:r>
              <a:rPr lang="fr-CA" sz="3600" dirty="0" err="1"/>
              <a:t>every</a:t>
            </a:r>
            <a:r>
              <a:rPr lang="fr-CA" sz="3600" dirty="0"/>
              <a:t> province </a:t>
            </a:r>
            <a:r>
              <a:rPr lang="fr-CA" sz="3600" dirty="0" err="1"/>
              <a:t>should</a:t>
            </a:r>
            <a:r>
              <a:rPr lang="fr-CA" sz="3600" dirty="0"/>
              <a:t> </a:t>
            </a:r>
            <a:r>
              <a:rPr lang="fr-CA" sz="3600" dirty="0" err="1"/>
              <a:t>be</a:t>
            </a:r>
            <a:r>
              <a:rPr lang="fr-CA" sz="3600" dirty="0"/>
              <a:t> able to </a:t>
            </a:r>
            <a:r>
              <a:rPr lang="fr-CA" sz="3600" dirty="0" err="1"/>
              <a:t>offer</a:t>
            </a:r>
            <a:r>
              <a:rPr lang="fr-CA" sz="3600" dirty="0"/>
              <a:t> </a:t>
            </a:r>
            <a:r>
              <a:rPr lang="fr-CA" sz="3600" dirty="0" err="1"/>
              <a:t>its</a:t>
            </a:r>
            <a:r>
              <a:rPr lang="fr-CA" sz="3600" dirty="0"/>
              <a:t> </a:t>
            </a:r>
            <a:r>
              <a:rPr lang="fr-CA" sz="3600" dirty="0" err="1"/>
              <a:t>citizens</a:t>
            </a:r>
            <a:r>
              <a:rPr lang="fr-CA" sz="3600" dirty="0"/>
              <a:t> </a:t>
            </a:r>
            <a:r>
              <a:rPr lang="fr-CA" sz="3600" dirty="0" err="1"/>
              <a:t>education</a:t>
            </a:r>
            <a:r>
              <a:rPr lang="fr-CA" sz="3600" dirty="0"/>
              <a:t>, </a:t>
            </a:r>
            <a:r>
              <a:rPr lang="fr-CA" sz="3600" dirty="0" err="1"/>
              <a:t>healthcare</a:t>
            </a:r>
            <a:r>
              <a:rPr lang="fr-CA" sz="3600" dirty="0"/>
              <a:t>, and a social </a:t>
            </a:r>
            <a:r>
              <a:rPr lang="fr-CA" sz="3600" dirty="0" err="1"/>
              <a:t>safety</a:t>
            </a:r>
            <a:r>
              <a:rPr lang="fr-CA" sz="3600" dirty="0"/>
              <a:t> net. </a:t>
            </a:r>
          </a:p>
          <a:p>
            <a:endParaRPr lang="fr-CA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67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600" dirty="0"/>
              <a:t>There </a:t>
            </a:r>
            <a:r>
              <a:rPr lang="fr-CA" sz="3600" dirty="0" err="1"/>
              <a:t>is</a:t>
            </a:r>
            <a:r>
              <a:rPr lang="fr-CA" sz="3600" dirty="0"/>
              <a:t> </a:t>
            </a:r>
            <a:r>
              <a:rPr lang="fr-CA" sz="3600" dirty="0" err="1"/>
              <a:t>inequality</a:t>
            </a:r>
            <a:r>
              <a:rPr lang="fr-CA" sz="3600" dirty="0"/>
              <a:t> </a:t>
            </a:r>
            <a:r>
              <a:rPr lang="fr-CA" sz="3600" dirty="0" err="1"/>
              <a:t>across</a:t>
            </a:r>
            <a:r>
              <a:rPr lang="fr-CA" sz="3600" dirty="0"/>
              <a:t> the provinces. </a:t>
            </a:r>
          </a:p>
          <a:p>
            <a:endParaRPr lang="fr-CA" sz="3600" dirty="0"/>
          </a:p>
          <a:p>
            <a:r>
              <a:rPr lang="fr-CA" sz="3600" dirty="0"/>
              <a:t>If </a:t>
            </a:r>
            <a:r>
              <a:rPr lang="fr-CA" sz="3600" dirty="0" err="1"/>
              <a:t>we</a:t>
            </a:r>
            <a:r>
              <a:rPr lang="fr-CA" sz="3600" dirty="0"/>
              <a:t> let provinces </a:t>
            </a:r>
            <a:r>
              <a:rPr lang="fr-CA" sz="3600" dirty="0" err="1"/>
              <a:t>handle</a:t>
            </a:r>
            <a:r>
              <a:rPr lang="fr-CA" sz="3600" dirty="0"/>
              <a:t> </a:t>
            </a:r>
            <a:r>
              <a:rPr lang="fr-CA" sz="3600" dirty="0" err="1"/>
              <a:t>these</a:t>
            </a:r>
            <a:r>
              <a:rPr lang="fr-CA" sz="3600" dirty="0"/>
              <a:t> services on </a:t>
            </a:r>
            <a:r>
              <a:rPr lang="fr-CA" sz="3600" dirty="0" err="1"/>
              <a:t>their</a:t>
            </a:r>
            <a:r>
              <a:rPr lang="fr-CA" sz="3600" dirty="0"/>
              <a:t> </a:t>
            </a:r>
            <a:r>
              <a:rPr lang="fr-CA" sz="3600" dirty="0" err="1"/>
              <a:t>own</a:t>
            </a:r>
            <a:r>
              <a:rPr lang="fr-CA" sz="3600" dirty="0"/>
              <a:t>, </a:t>
            </a:r>
            <a:r>
              <a:rPr lang="fr-CA" sz="3600" dirty="0" err="1"/>
              <a:t>there</a:t>
            </a:r>
            <a:r>
              <a:rPr lang="fr-CA" sz="3600" dirty="0"/>
              <a:t> </a:t>
            </a:r>
            <a:r>
              <a:rPr lang="fr-CA" sz="3600" dirty="0" err="1"/>
              <a:t>may</a:t>
            </a:r>
            <a:r>
              <a:rPr lang="fr-CA" sz="3600" dirty="0"/>
              <a:t> </a:t>
            </a:r>
            <a:r>
              <a:rPr lang="fr-CA" sz="3600" dirty="0" err="1"/>
              <a:t>be</a:t>
            </a:r>
            <a:r>
              <a:rPr lang="fr-CA" sz="3600" dirty="0"/>
              <a:t> </a:t>
            </a:r>
            <a:r>
              <a:rPr lang="fr-CA" sz="3600" dirty="0" err="1"/>
              <a:t>strong</a:t>
            </a:r>
            <a:r>
              <a:rPr lang="fr-CA" sz="3600" dirty="0"/>
              <a:t> </a:t>
            </a:r>
            <a:r>
              <a:rPr lang="fr-CA" sz="3600" dirty="0" err="1"/>
              <a:t>discrepancies</a:t>
            </a:r>
            <a:r>
              <a:rPr lang="fr-CA" sz="3600" dirty="0"/>
              <a:t> </a:t>
            </a:r>
            <a:r>
              <a:rPr lang="fr-CA" sz="3600" dirty="0" err="1"/>
              <a:t>between</a:t>
            </a:r>
            <a:r>
              <a:rPr lang="fr-CA" sz="3600" dirty="0"/>
              <a:t> services to </a:t>
            </a:r>
            <a:r>
              <a:rPr lang="fr-CA" sz="3600" dirty="0" err="1"/>
              <a:t>citizens</a:t>
            </a:r>
            <a:r>
              <a:rPr lang="fr-CA" sz="3600" dirty="0"/>
              <a:t> of </a:t>
            </a:r>
            <a:r>
              <a:rPr lang="fr-CA" sz="3600" dirty="0" err="1"/>
              <a:t>rich</a:t>
            </a:r>
            <a:r>
              <a:rPr lang="fr-CA" sz="3600" dirty="0"/>
              <a:t> provinces vs. </a:t>
            </a:r>
            <a:r>
              <a:rPr lang="fr-CA" sz="3600" dirty="0" err="1"/>
              <a:t>citizens</a:t>
            </a:r>
            <a:r>
              <a:rPr lang="fr-CA" sz="3600" dirty="0"/>
              <a:t> of </a:t>
            </a:r>
            <a:r>
              <a:rPr lang="fr-CA" sz="3600" dirty="0" err="1"/>
              <a:t>poor</a:t>
            </a:r>
            <a:r>
              <a:rPr lang="fr-CA" sz="3600" dirty="0"/>
              <a:t> provinces.</a:t>
            </a:r>
          </a:p>
          <a:p>
            <a:endParaRPr lang="fr-CA" sz="3600" dirty="0"/>
          </a:p>
          <a:p>
            <a:r>
              <a:rPr lang="fr-CA" sz="3600" dirty="0" err="1"/>
              <a:t>Equalization</a:t>
            </a:r>
            <a:r>
              <a:rPr lang="fr-CA" sz="3600" dirty="0"/>
              <a:t> </a:t>
            </a:r>
            <a:r>
              <a:rPr lang="fr-CA" sz="3600" dirty="0" err="1"/>
              <a:t>payments</a:t>
            </a:r>
            <a:r>
              <a:rPr lang="fr-CA" sz="3600" dirty="0"/>
              <a:t> serve to </a:t>
            </a:r>
            <a:r>
              <a:rPr lang="fr-CA" sz="3600" dirty="0" err="1"/>
              <a:t>remedy</a:t>
            </a:r>
            <a:r>
              <a:rPr lang="fr-CA" sz="3600" dirty="0"/>
              <a:t> </a:t>
            </a:r>
            <a:r>
              <a:rPr lang="fr-CA" sz="3600" dirty="0" err="1"/>
              <a:t>this</a:t>
            </a:r>
            <a:r>
              <a:rPr lang="fr-CA" sz="3600" dirty="0"/>
              <a:t> </a:t>
            </a:r>
            <a:r>
              <a:rPr lang="fr-CA" sz="3600" dirty="0" err="1"/>
              <a:t>problem</a:t>
            </a:r>
            <a:r>
              <a:rPr lang="fr-CA" sz="3600" dirty="0"/>
              <a:t>. </a:t>
            </a:r>
          </a:p>
          <a:p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3709804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sz="3200" dirty="0" err="1"/>
              <a:t>Equalization</a:t>
            </a:r>
            <a:r>
              <a:rPr lang="fr-CA" sz="3200" dirty="0"/>
              <a:t> </a:t>
            </a:r>
            <a:r>
              <a:rPr lang="fr-CA" sz="3200" dirty="0" err="1"/>
              <a:t>payments</a:t>
            </a:r>
            <a:r>
              <a:rPr lang="fr-CA" sz="3200" dirty="0"/>
              <a:t> are </a:t>
            </a:r>
            <a:r>
              <a:rPr lang="fr-CA" sz="3200" dirty="0" err="1"/>
              <a:t>guaranteed</a:t>
            </a:r>
            <a:r>
              <a:rPr lang="fr-CA" sz="3200" dirty="0"/>
              <a:t> in the Constitution </a:t>
            </a:r>
            <a:r>
              <a:rPr lang="fr-CA" sz="3200" dirty="0" err="1"/>
              <a:t>since</a:t>
            </a:r>
            <a:r>
              <a:rPr lang="fr-CA" sz="3200" dirty="0"/>
              <a:t> 1982. </a:t>
            </a:r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are </a:t>
            </a:r>
            <a:r>
              <a:rPr lang="fr-CA" sz="3200" dirty="0" err="1"/>
              <a:t>unconditional</a:t>
            </a:r>
            <a:r>
              <a:rPr lang="fr-CA" sz="3200" dirty="0"/>
              <a:t>, </a:t>
            </a:r>
            <a:r>
              <a:rPr lang="fr-CA" sz="3200" dirty="0" err="1"/>
              <a:t>meaning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cannot</a:t>
            </a:r>
            <a:r>
              <a:rPr lang="fr-CA" sz="3200" dirty="0"/>
              <a:t> </a:t>
            </a:r>
            <a:r>
              <a:rPr lang="fr-CA" sz="3200" dirty="0" err="1"/>
              <a:t>request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a province do </a:t>
            </a:r>
            <a:r>
              <a:rPr lang="fr-CA" sz="3200" dirty="0" err="1"/>
              <a:t>something</a:t>
            </a:r>
            <a:r>
              <a:rPr lang="fr-CA" sz="3200" dirty="0"/>
              <a:t> (or </a:t>
            </a:r>
            <a:r>
              <a:rPr lang="fr-CA" sz="3200" dirty="0" err="1"/>
              <a:t>cease</a:t>
            </a:r>
            <a:r>
              <a:rPr lang="fr-CA" sz="3200" dirty="0"/>
              <a:t> to do </a:t>
            </a:r>
            <a:r>
              <a:rPr lang="fr-CA" sz="3200" dirty="0" err="1"/>
              <a:t>something</a:t>
            </a:r>
            <a:r>
              <a:rPr lang="fr-CA" sz="3200" dirty="0"/>
              <a:t>) to </a:t>
            </a:r>
            <a:r>
              <a:rPr lang="fr-CA" sz="3200" dirty="0" err="1"/>
              <a:t>receive</a:t>
            </a:r>
            <a:r>
              <a:rPr lang="fr-CA" sz="3200" dirty="0"/>
              <a:t> </a:t>
            </a:r>
            <a:r>
              <a:rPr lang="fr-CA" sz="3200" dirty="0" err="1"/>
              <a:t>this</a:t>
            </a:r>
            <a:r>
              <a:rPr lang="fr-CA" sz="3200" dirty="0"/>
              <a:t> </a:t>
            </a:r>
            <a:r>
              <a:rPr lang="fr-CA" sz="3200" dirty="0" err="1"/>
              <a:t>payment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This has </a:t>
            </a:r>
            <a:r>
              <a:rPr lang="fr-CA" sz="3200" dirty="0" err="1"/>
              <a:t>led</a:t>
            </a:r>
            <a:r>
              <a:rPr lang="fr-CA" sz="3200" dirty="0"/>
              <a:t> </a:t>
            </a:r>
            <a:r>
              <a:rPr lang="fr-CA" sz="3200" dirty="0" err="1"/>
              <a:t>some</a:t>
            </a:r>
            <a:r>
              <a:rPr lang="fr-CA" sz="3200" dirty="0"/>
              <a:t> to </a:t>
            </a:r>
            <a:r>
              <a:rPr lang="fr-CA" sz="3200" dirty="0" err="1"/>
              <a:t>criticize</a:t>
            </a:r>
            <a:r>
              <a:rPr lang="fr-CA" sz="3200" dirty="0"/>
              <a:t> the program, </a:t>
            </a:r>
            <a:r>
              <a:rPr lang="fr-CA" sz="3200" dirty="0" err="1"/>
              <a:t>arguing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recipients</a:t>
            </a:r>
            <a:r>
              <a:rPr lang="fr-CA" sz="3200" dirty="0"/>
              <a:t> </a:t>
            </a:r>
            <a:r>
              <a:rPr lang="fr-CA" sz="3200" dirty="0" err="1"/>
              <a:t>should</a:t>
            </a:r>
            <a:r>
              <a:rPr lang="fr-CA" sz="3200" dirty="0"/>
              <a:t>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forced</a:t>
            </a:r>
            <a:r>
              <a:rPr lang="fr-CA" sz="3200" dirty="0"/>
              <a:t> to change </a:t>
            </a:r>
            <a:r>
              <a:rPr lang="fr-CA" sz="3200" dirty="0" err="1"/>
              <a:t>their</a:t>
            </a:r>
            <a:r>
              <a:rPr lang="fr-CA" sz="3200" dirty="0"/>
              <a:t> </a:t>
            </a:r>
            <a:r>
              <a:rPr lang="fr-CA" sz="3200" dirty="0" err="1"/>
              <a:t>economy</a:t>
            </a:r>
            <a:r>
              <a:rPr lang="fr-CA" sz="3200" dirty="0"/>
              <a:t> to </a:t>
            </a:r>
            <a:r>
              <a:rPr lang="fr-CA" sz="3200" dirty="0" err="1"/>
              <a:t>make</a:t>
            </a:r>
            <a:r>
              <a:rPr lang="fr-CA" sz="3200" dirty="0"/>
              <a:t> </a:t>
            </a:r>
            <a:r>
              <a:rPr lang="fr-CA" sz="3200" dirty="0" err="1"/>
              <a:t>it</a:t>
            </a:r>
            <a:r>
              <a:rPr lang="fr-CA" sz="3200" dirty="0"/>
              <a:t> more </a:t>
            </a:r>
            <a:r>
              <a:rPr lang="fr-CA" sz="3200" dirty="0" err="1"/>
              <a:t>competitive</a:t>
            </a:r>
            <a:r>
              <a:rPr lang="fr-CA" sz="3200" dirty="0"/>
              <a:t>. </a:t>
            </a:r>
            <a:endParaRPr lang="en-US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521866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Equalization</a:t>
            </a:r>
            <a:r>
              <a:rPr lang="fr-CA" dirty="0"/>
              <a:t> </a:t>
            </a:r>
            <a:r>
              <a:rPr lang="fr-CA" dirty="0" err="1"/>
              <a:t>payments</a:t>
            </a:r>
            <a:r>
              <a:rPr lang="fr-CA" dirty="0"/>
              <a:t> lead to </a:t>
            </a:r>
            <a:r>
              <a:rPr lang="fr-CA" dirty="0" err="1"/>
              <a:t>some</a:t>
            </a:r>
            <a:r>
              <a:rPr lang="fr-CA" dirty="0"/>
              <a:t> </a:t>
            </a:r>
            <a:r>
              <a:rPr lang="fr-CA" dirty="0" err="1"/>
              <a:t>heated</a:t>
            </a:r>
            <a:r>
              <a:rPr lang="fr-CA" dirty="0"/>
              <a:t> </a:t>
            </a:r>
            <a:r>
              <a:rPr lang="fr-CA" dirty="0" err="1"/>
              <a:t>debates</a:t>
            </a:r>
            <a:r>
              <a:rPr lang="fr-CA" dirty="0"/>
              <a:t> in Canada.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funds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benefit</a:t>
            </a:r>
            <a:r>
              <a:rPr lang="fr-CA" dirty="0"/>
              <a:t> </a:t>
            </a:r>
            <a:r>
              <a:rPr lang="fr-CA" dirty="0" err="1"/>
              <a:t>poorer</a:t>
            </a:r>
            <a:r>
              <a:rPr lang="fr-CA" dirty="0"/>
              <a:t> provinces.</a:t>
            </a:r>
          </a:p>
          <a:p>
            <a:endParaRPr lang="fr-CA" dirty="0"/>
          </a:p>
          <a:p>
            <a:r>
              <a:rPr lang="fr-CA" dirty="0" err="1"/>
              <a:t>Citizens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rich</a:t>
            </a:r>
            <a:r>
              <a:rPr lang="fr-CA" dirty="0"/>
              <a:t> provinces </a:t>
            </a:r>
            <a:r>
              <a:rPr lang="fr-CA" dirty="0" err="1"/>
              <a:t>pay</a:t>
            </a:r>
            <a:r>
              <a:rPr lang="fr-CA" dirty="0"/>
              <a:t> taxes to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, but </a:t>
            </a:r>
            <a:r>
              <a:rPr lang="fr-CA" dirty="0" err="1"/>
              <a:t>receive</a:t>
            </a:r>
            <a:r>
              <a:rPr lang="fr-CA" dirty="0"/>
              <a:t> </a:t>
            </a:r>
            <a:r>
              <a:rPr lang="fr-CA" dirty="0" err="1"/>
              <a:t>nothing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equalization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7614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E5C3-93FE-4D42-857C-74B87BED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federation</a:t>
            </a:r>
            <a:r>
              <a:rPr lang="fr-C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C5C4-4AF5-43FB-8C3D-48E1786A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will</a:t>
            </a:r>
            <a:r>
              <a:rPr lang="fr-CA" sz="3200" dirty="0"/>
              <a:t> have:</a:t>
            </a:r>
          </a:p>
          <a:p>
            <a:pPr marL="0" indent="0">
              <a:buNone/>
            </a:pPr>
            <a:endParaRPr lang="fr-CA" sz="3200" dirty="0"/>
          </a:p>
          <a:p>
            <a:r>
              <a:rPr lang="fr-CA" sz="2400" dirty="0"/>
              <a:t>A </a:t>
            </a:r>
            <a:r>
              <a:rPr lang="fr-CA" sz="2400" dirty="0" err="1"/>
              <a:t>Senate</a:t>
            </a:r>
            <a:r>
              <a:rPr lang="fr-CA" sz="2400" dirty="0"/>
              <a:t>: </a:t>
            </a:r>
            <a:r>
              <a:rPr lang="en-US" sz="2400" dirty="0"/>
              <a:t>Represents federated entities (region, province, state). Protects less populous regions from domination by other bodies. </a:t>
            </a:r>
            <a:r>
              <a:rPr lang="fr-CA" sz="2400" dirty="0"/>
              <a:t> </a:t>
            </a:r>
          </a:p>
          <a:p>
            <a:endParaRPr lang="fr-CA" sz="2400" dirty="0"/>
          </a:p>
          <a:p>
            <a:r>
              <a:rPr lang="fr-CA" sz="2400" dirty="0"/>
              <a:t>A Constitution: </a:t>
            </a:r>
            <a:r>
              <a:rPr lang="en-US" sz="2400" dirty="0"/>
              <a:t>Spells out which order of government has jurisdiction, power over portfolio. </a:t>
            </a:r>
            <a:r>
              <a:rPr lang="fr-CA" sz="2400" dirty="0"/>
              <a:t> </a:t>
            </a:r>
          </a:p>
          <a:p>
            <a:endParaRPr lang="fr-CA" sz="2400" dirty="0"/>
          </a:p>
          <a:p>
            <a:r>
              <a:rPr lang="fr-CA" sz="2400" dirty="0"/>
              <a:t>A Supreme Court: </a:t>
            </a:r>
            <a:r>
              <a:rPr lang="en-US" sz="2400" dirty="0"/>
              <a:t>: Acts as arbiter if conflict between federal and other governments. </a:t>
            </a:r>
          </a:p>
        </p:txBody>
      </p:sp>
    </p:spTree>
    <p:extLst>
      <p:ext uri="{BB962C8B-B14F-4D97-AF65-F5344CB8AC3E}">
        <p14:creationId xmlns:p14="http://schemas.microsoft.com/office/powerpoint/2010/main" val="3401917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In </a:t>
            </a:r>
            <a:r>
              <a:rPr lang="fr-CA" dirty="0" err="1"/>
              <a:t>equalization</a:t>
            </a:r>
            <a:r>
              <a:rPr lang="fr-CA" dirty="0"/>
              <a:t> </a:t>
            </a:r>
            <a:r>
              <a:rPr lang="fr-CA" dirty="0" err="1"/>
              <a:t>debates</a:t>
            </a:r>
            <a:r>
              <a:rPr lang="fr-CA" dirty="0"/>
              <a:t>, </a:t>
            </a:r>
            <a:r>
              <a:rPr lang="fr-CA" dirty="0" err="1"/>
              <a:t>recipient</a:t>
            </a:r>
            <a:r>
              <a:rPr lang="fr-CA" dirty="0"/>
              <a:t> provinces are </a:t>
            </a:r>
            <a:r>
              <a:rPr lang="fr-CA" dirty="0" err="1"/>
              <a:t>called</a:t>
            </a:r>
            <a:r>
              <a:rPr lang="fr-CA" dirty="0"/>
              <a:t> « have not provinces » and provinces </a:t>
            </a:r>
            <a:r>
              <a:rPr lang="fr-CA" dirty="0" err="1"/>
              <a:t>that</a:t>
            </a:r>
            <a:r>
              <a:rPr lang="fr-CA" dirty="0"/>
              <a:t> do not </a:t>
            </a:r>
            <a:r>
              <a:rPr lang="fr-CA" dirty="0" err="1"/>
              <a:t>receive</a:t>
            </a:r>
            <a:r>
              <a:rPr lang="fr-CA" dirty="0"/>
              <a:t> </a:t>
            </a:r>
            <a:r>
              <a:rPr lang="fr-CA" dirty="0" err="1"/>
              <a:t>equalization</a:t>
            </a:r>
            <a:r>
              <a:rPr lang="fr-CA" dirty="0"/>
              <a:t> are </a:t>
            </a:r>
            <a:r>
              <a:rPr lang="fr-CA" dirty="0" err="1"/>
              <a:t>called</a:t>
            </a:r>
            <a:r>
              <a:rPr lang="fr-CA" dirty="0"/>
              <a:t> « have provinces ». </a:t>
            </a:r>
          </a:p>
          <a:p>
            <a:endParaRPr lang="fr-CA" dirty="0"/>
          </a:p>
          <a:p>
            <a:r>
              <a:rPr lang="fr-CA" dirty="0"/>
              <a:t>Have not provinces </a:t>
            </a:r>
            <a:r>
              <a:rPr lang="fr-CA" dirty="0" err="1"/>
              <a:t>receive</a:t>
            </a:r>
            <a:r>
              <a:rPr lang="fr-CA" dirty="0"/>
              <a:t> money </a:t>
            </a:r>
            <a:r>
              <a:rPr lang="fr-CA" dirty="0" err="1"/>
              <a:t>based</a:t>
            </a:r>
            <a:r>
              <a:rPr lang="fr-CA" dirty="0"/>
              <a:t> on the </a:t>
            </a:r>
            <a:r>
              <a:rPr lang="fr-CA" dirty="0" err="1"/>
              <a:t>strength</a:t>
            </a:r>
            <a:r>
              <a:rPr lang="fr-CA" dirty="0"/>
              <a:t>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economy</a:t>
            </a:r>
            <a:r>
              <a:rPr lang="fr-CA" dirty="0"/>
              <a:t>, but </a:t>
            </a:r>
            <a:r>
              <a:rPr lang="fr-CA" dirty="0" err="1"/>
              <a:t>also</a:t>
            </a:r>
            <a:r>
              <a:rPr lang="fr-CA" dirty="0"/>
              <a:t> the total </a:t>
            </a:r>
            <a:r>
              <a:rPr lang="fr-CA" dirty="0" err="1"/>
              <a:t>number</a:t>
            </a:r>
            <a:r>
              <a:rPr lang="fr-CA" dirty="0"/>
              <a:t> of </a:t>
            </a:r>
            <a:r>
              <a:rPr lang="fr-CA" dirty="0" err="1"/>
              <a:t>citizens</a:t>
            </a:r>
            <a:r>
              <a:rPr lang="fr-CA" dirty="0"/>
              <a:t> in the province.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the goal of </a:t>
            </a:r>
            <a:r>
              <a:rPr lang="fr-CA" dirty="0" err="1"/>
              <a:t>equalization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to </a:t>
            </a:r>
            <a:r>
              <a:rPr lang="fr-CA" dirty="0" err="1"/>
              <a:t>fund</a:t>
            </a:r>
            <a:r>
              <a:rPr lang="fr-CA" dirty="0"/>
              <a:t> services, and social services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cost</a:t>
            </a:r>
            <a:r>
              <a:rPr lang="fr-CA" dirty="0"/>
              <a:t> more as the population </a:t>
            </a:r>
            <a:r>
              <a:rPr lang="fr-CA" dirty="0" err="1"/>
              <a:t>increases</a:t>
            </a:r>
            <a:r>
              <a:rPr lang="fr-CA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01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7D20-E4FF-458B-AC98-763A8FAE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BA5D-C4C5-4DAB-9C43-8997F9D11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3186" cy="4667250"/>
          </a:xfrm>
        </p:spPr>
        <p:txBody>
          <a:bodyPr>
            <a:normAutofit fontScale="92500"/>
          </a:bodyPr>
          <a:lstStyle/>
          <a:p>
            <a:r>
              <a:rPr lang="fr-CA" dirty="0"/>
              <a:t>The </a:t>
            </a:r>
            <a:r>
              <a:rPr lang="fr-CA" dirty="0" err="1"/>
              <a:t>next</a:t>
            </a:r>
            <a:r>
              <a:rPr lang="fr-CA" dirty="0"/>
              <a:t> slide </a:t>
            </a:r>
            <a:r>
              <a:rPr lang="fr-CA" dirty="0" err="1"/>
              <a:t>illustrates</a:t>
            </a:r>
            <a:r>
              <a:rPr lang="fr-CA" dirty="0"/>
              <a:t> the </a:t>
            </a:r>
            <a:r>
              <a:rPr lang="fr-CA" dirty="0" err="1"/>
              <a:t>role</a:t>
            </a:r>
            <a:r>
              <a:rPr lang="fr-CA" dirty="0"/>
              <a:t> of </a:t>
            </a:r>
            <a:r>
              <a:rPr lang="fr-CA" dirty="0" err="1"/>
              <a:t>equalization</a:t>
            </a:r>
            <a:r>
              <a:rPr lang="fr-CA" dirty="0"/>
              <a:t> in the provinces’ finances. </a:t>
            </a:r>
          </a:p>
          <a:p>
            <a:r>
              <a:rPr lang="fr-CA" dirty="0"/>
              <a:t>The </a:t>
            </a:r>
            <a:r>
              <a:rPr lang="fr-CA" dirty="0" err="1"/>
              <a:t>red</a:t>
            </a:r>
            <a:r>
              <a:rPr lang="fr-CA" dirty="0"/>
              <a:t> bar </a:t>
            </a:r>
            <a:r>
              <a:rPr lang="fr-CA" dirty="0" err="1"/>
              <a:t>illustrate</a:t>
            </a:r>
            <a:r>
              <a:rPr lang="fr-CA" dirty="0"/>
              <a:t> the </a:t>
            </a:r>
            <a:r>
              <a:rPr lang="fr-CA" dirty="0" err="1"/>
              <a:t>ability</a:t>
            </a:r>
            <a:r>
              <a:rPr lang="fr-CA" dirty="0"/>
              <a:t> of </a:t>
            </a:r>
            <a:r>
              <a:rPr lang="fr-CA" dirty="0" err="1"/>
              <a:t>each</a:t>
            </a:r>
            <a:r>
              <a:rPr lang="fr-CA" dirty="0"/>
              <a:t> province to </a:t>
            </a:r>
            <a:r>
              <a:rPr lang="fr-CA" dirty="0" err="1"/>
              <a:t>generate</a:t>
            </a:r>
            <a:r>
              <a:rPr lang="fr-CA" dirty="0"/>
              <a:t> revenue per capita on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, </a:t>
            </a:r>
            <a:r>
              <a:rPr lang="fr-CA" dirty="0" err="1"/>
              <a:t>without</a:t>
            </a:r>
            <a:r>
              <a:rPr lang="fr-CA" dirty="0"/>
              <a:t> </a:t>
            </a:r>
            <a:r>
              <a:rPr lang="fr-CA" dirty="0" err="1"/>
              <a:t>equalization</a:t>
            </a:r>
            <a:r>
              <a:rPr lang="fr-CA" dirty="0"/>
              <a:t>. It shows big </a:t>
            </a:r>
            <a:r>
              <a:rPr lang="fr-CA" dirty="0" err="1"/>
              <a:t>differences</a:t>
            </a:r>
            <a:r>
              <a:rPr lang="fr-CA" dirty="0"/>
              <a:t> (Alberta </a:t>
            </a:r>
            <a:r>
              <a:rPr lang="fr-CA" dirty="0" err="1"/>
              <a:t>is</a:t>
            </a:r>
            <a:r>
              <a:rPr lang="fr-CA" dirty="0"/>
              <a:t> about </a:t>
            </a:r>
            <a:r>
              <a:rPr lang="fr-CA" dirty="0" err="1"/>
              <a:t>twice</a:t>
            </a:r>
            <a:r>
              <a:rPr lang="fr-CA" dirty="0"/>
              <a:t> as high as PEI). </a:t>
            </a:r>
          </a:p>
          <a:p>
            <a:r>
              <a:rPr lang="fr-CA" dirty="0"/>
              <a:t>The </a:t>
            </a:r>
            <a:r>
              <a:rPr lang="fr-CA" dirty="0" err="1"/>
              <a:t>blue</a:t>
            </a:r>
            <a:r>
              <a:rPr lang="fr-CA" dirty="0"/>
              <a:t> bars </a:t>
            </a:r>
            <a:r>
              <a:rPr lang="fr-CA" dirty="0" err="1"/>
              <a:t>represent</a:t>
            </a:r>
            <a:r>
              <a:rPr lang="fr-CA" dirty="0"/>
              <a:t> the </a:t>
            </a:r>
            <a:r>
              <a:rPr lang="fr-CA" dirty="0" err="1"/>
              <a:t>effect</a:t>
            </a:r>
            <a:r>
              <a:rPr lang="fr-CA" dirty="0"/>
              <a:t> of </a:t>
            </a:r>
            <a:r>
              <a:rPr lang="fr-CA" dirty="0" err="1"/>
              <a:t>equalization</a:t>
            </a:r>
            <a:r>
              <a:rPr lang="fr-CA" dirty="0"/>
              <a:t>. It shows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equalization</a:t>
            </a:r>
            <a:r>
              <a:rPr lang="fr-CA" dirty="0"/>
              <a:t> </a:t>
            </a:r>
            <a:r>
              <a:rPr lang="fr-CA" dirty="0" err="1"/>
              <a:t>payments</a:t>
            </a:r>
            <a:r>
              <a:rPr lang="fr-CA" dirty="0"/>
              <a:t> help have-not provinces </a:t>
            </a:r>
            <a:r>
              <a:rPr lang="fr-CA" dirty="0" err="1"/>
              <a:t>reach</a:t>
            </a:r>
            <a:r>
              <a:rPr lang="fr-CA" dirty="0"/>
              <a:t> a minimal Canadian standard. Have provinces do not </a:t>
            </a:r>
            <a:r>
              <a:rPr lang="fr-CA" dirty="0" err="1"/>
              <a:t>receive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payment</a:t>
            </a:r>
            <a:r>
              <a:rPr lang="fr-CA" dirty="0"/>
              <a:t>, but </a:t>
            </a:r>
            <a:r>
              <a:rPr lang="fr-CA" dirty="0" err="1"/>
              <a:t>still</a:t>
            </a:r>
            <a:r>
              <a:rPr lang="fr-CA" dirty="0"/>
              <a:t> </a:t>
            </a:r>
            <a:r>
              <a:rPr lang="fr-CA" dirty="0" err="1"/>
              <a:t>remain</a:t>
            </a:r>
            <a:r>
              <a:rPr lang="fr-CA" dirty="0"/>
              <a:t> </a:t>
            </a:r>
            <a:r>
              <a:rPr lang="fr-CA" dirty="0" err="1"/>
              <a:t>above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Canadian standard (BC, AB, SASK, NL). </a:t>
            </a:r>
          </a:p>
          <a:p>
            <a:r>
              <a:rPr lang="fr-CA" dirty="0"/>
              <a:t>The value of </a:t>
            </a:r>
            <a:r>
              <a:rPr lang="fr-CA" dirty="0" err="1"/>
              <a:t>equalization</a:t>
            </a:r>
            <a:r>
              <a:rPr lang="fr-CA" dirty="0"/>
              <a:t> per capita for </a:t>
            </a:r>
            <a:r>
              <a:rPr lang="fr-CA" dirty="0" err="1"/>
              <a:t>each</a:t>
            </a:r>
            <a:r>
              <a:rPr lang="fr-CA" dirty="0"/>
              <a:t> province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found</a:t>
            </a:r>
            <a:r>
              <a:rPr lang="fr-CA" dirty="0"/>
              <a:t> at the </a:t>
            </a:r>
            <a:r>
              <a:rPr lang="fr-CA" dirty="0" err="1"/>
              <a:t>bottom</a:t>
            </a:r>
            <a:r>
              <a:rPr lang="fr-CA" dirty="0"/>
              <a:t> of the graph as </a:t>
            </a:r>
            <a:r>
              <a:rPr lang="fr-CA" dirty="0" err="1"/>
              <a:t>well</a:t>
            </a:r>
            <a:r>
              <a:rPr lang="fr-CA" dirty="0"/>
              <a:t>. </a:t>
            </a:r>
          </a:p>
          <a:p>
            <a:r>
              <a:rPr lang="fr-CA" dirty="0" err="1"/>
              <a:t>Credit</a:t>
            </a:r>
            <a:r>
              <a:rPr lang="fr-CA" dirty="0"/>
              <a:t> for the graphs go to Prof. Trevor Tombe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University</a:t>
            </a:r>
            <a:r>
              <a:rPr lang="fr-CA" dirty="0"/>
              <a:t> of Calgary.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3484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0D41-D983-49B5-BAB9-851E97B7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DC4391-2958-4032-804D-D48A5027B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31" y="859631"/>
            <a:ext cx="9609138" cy="4804569"/>
          </a:xfrm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2DA14AA0-B814-48C4-ABE7-845E1E97A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452213"/>
            <a:ext cx="97536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300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D1E9-4EC6-46AA-8412-E77FAB1B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495E7-CB8D-432D-96C1-7C65C6B3A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0608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Another</a:t>
            </a:r>
            <a:r>
              <a:rPr lang="fr-CA" dirty="0"/>
              <a:t> aspect of fiscal </a:t>
            </a:r>
            <a:r>
              <a:rPr lang="fr-CA" dirty="0" err="1"/>
              <a:t>federalism</a:t>
            </a:r>
            <a:r>
              <a:rPr lang="fr-CA" dirty="0"/>
              <a:t> touches </a:t>
            </a:r>
            <a:r>
              <a:rPr lang="fr-CA" dirty="0" err="1"/>
              <a:t>upon</a:t>
            </a:r>
            <a:r>
              <a:rPr lang="fr-CA" dirty="0"/>
              <a:t> the </a:t>
            </a:r>
            <a:r>
              <a:rPr lang="fr-CA" dirty="0" err="1"/>
              <a:t>idea</a:t>
            </a:r>
            <a:r>
              <a:rPr lang="fr-CA" dirty="0"/>
              <a:t> of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government’s</a:t>
            </a:r>
            <a:r>
              <a:rPr lang="fr-CA" dirty="0"/>
              <a:t> </a:t>
            </a:r>
            <a:r>
              <a:rPr lang="fr-CA" dirty="0" err="1"/>
              <a:t>spending</a:t>
            </a:r>
            <a:r>
              <a:rPr lang="fr-CA" dirty="0"/>
              <a:t> power. </a:t>
            </a:r>
          </a:p>
          <a:p>
            <a:endParaRPr lang="fr-CA" dirty="0"/>
          </a:p>
          <a:p>
            <a:r>
              <a:rPr lang="en-US" dirty="0"/>
              <a:t>The federal spending power in Canada has been defined as “the power of Parliament to make payments to people or institutions or governments for purposes on which it [Parliament] does not necessarily have the power to legislate.”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680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means</a:t>
            </a:r>
            <a:r>
              <a:rPr lang="fr-CA" dirty="0"/>
              <a:t> in </a:t>
            </a:r>
            <a:r>
              <a:rPr lang="fr-CA" dirty="0" err="1"/>
              <a:t>layman’s</a:t>
            </a:r>
            <a:r>
              <a:rPr lang="fr-CA" dirty="0"/>
              <a:t> </a:t>
            </a:r>
            <a:r>
              <a:rPr lang="fr-CA" dirty="0" err="1"/>
              <a:t>terms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can </a:t>
            </a:r>
            <a:r>
              <a:rPr lang="fr-CA" dirty="0" err="1"/>
              <a:t>spend</a:t>
            </a:r>
            <a:r>
              <a:rPr lang="fr-CA" dirty="0"/>
              <a:t> money in areas of </a:t>
            </a:r>
            <a:r>
              <a:rPr lang="fr-CA" dirty="0" err="1"/>
              <a:t>jurisdictions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are not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why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can </a:t>
            </a:r>
            <a:r>
              <a:rPr lang="fr-CA" dirty="0" err="1"/>
              <a:t>give</a:t>
            </a:r>
            <a:r>
              <a:rPr lang="fr-CA" dirty="0"/>
              <a:t> money to </a:t>
            </a:r>
            <a:r>
              <a:rPr lang="fr-CA" dirty="0" err="1"/>
              <a:t>postsecondary</a:t>
            </a:r>
            <a:r>
              <a:rPr lang="fr-CA" dirty="0"/>
              <a:t> </a:t>
            </a:r>
            <a:r>
              <a:rPr lang="fr-CA" dirty="0" err="1"/>
              <a:t>students</a:t>
            </a:r>
            <a:r>
              <a:rPr lang="fr-CA" dirty="0"/>
              <a:t> in the </a:t>
            </a:r>
            <a:r>
              <a:rPr lang="fr-CA" dirty="0" err="1"/>
              <a:t>form</a:t>
            </a:r>
            <a:r>
              <a:rPr lang="fr-CA" dirty="0"/>
              <a:t> of </a:t>
            </a:r>
            <a:r>
              <a:rPr lang="fr-CA" dirty="0" err="1"/>
              <a:t>scholarships</a:t>
            </a:r>
            <a:r>
              <a:rPr lang="fr-CA" dirty="0"/>
              <a:t> or </a:t>
            </a:r>
            <a:r>
              <a:rPr lang="fr-CA" dirty="0" err="1"/>
              <a:t>contribute</a:t>
            </a:r>
            <a:r>
              <a:rPr lang="fr-CA" dirty="0"/>
              <a:t> to </a:t>
            </a:r>
            <a:r>
              <a:rPr lang="fr-CA" dirty="0" err="1"/>
              <a:t>healthcare</a:t>
            </a:r>
            <a:r>
              <a:rPr lang="fr-CA" dirty="0"/>
              <a:t>.  </a:t>
            </a:r>
          </a:p>
          <a:p>
            <a:endParaRPr lang="fr-CA" dirty="0"/>
          </a:p>
          <a:p>
            <a:r>
              <a:rPr lang="fr-CA" dirty="0"/>
              <a:t>As long as </a:t>
            </a:r>
            <a:r>
              <a:rPr lang="fr-CA" dirty="0" err="1"/>
              <a:t>federal</a:t>
            </a:r>
            <a:r>
              <a:rPr lang="fr-CA" dirty="0"/>
              <a:t> programs </a:t>
            </a:r>
            <a:r>
              <a:rPr lang="fr-CA" dirty="0" err="1"/>
              <a:t>involve</a:t>
            </a:r>
            <a:r>
              <a:rPr lang="fr-CA" dirty="0"/>
              <a:t> </a:t>
            </a:r>
            <a:r>
              <a:rPr lang="fr-CA" dirty="0" err="1"/>
              <a:t>spending</a:t>
            </a:r>
            <a:r>
              <a:rPr lang="fr-CA" dirty="0"/>
              <a:t> money but not influence </a:t>
            </a:r>
            <a:r>
              <a:rPr lang="fr-CA" dirty="0" err="1"/>
              <a:t>legislation</a:t>
            </a:r>
            <a:r>
              <a:rPr lang="fr-CA" dirty="0"/>
              <a:t>,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acceptable </a:t>
            </a:r>
            <a:r>
              <a:rPr lang="fr-CA" dirty="0" err="1"/>
              <a:t>according</a:t>
            </a:r>
            <a:r>
              <a:rPr lang="fr-CA" dirty="0"/>
              <a:t> to the doctrine of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spending</a:t>
            </a:r>
            <a:r>
              <a:rPr lang="fr-CA" dirty="0"/>
              <a:t> power. </a:t>
            </a:r>
          </a:p>
        </p:txBody>
      </p:sp>
    </p:spTree>
    <p:extLst>
      <p:ext uri="{BB962C8B-B14F-4D97-AF65-F5344CB8AC3E}">
        <p14:creationId xmlns:p14="http://schemas.microsoft.com/office/powerpoint/2010/main" val="26111363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spending</a:t>
            </a:r>
            <a:r>
              <a:rPr lang="fr-CA" dirty="0"/>
              <a:t> power </a:t>
            </a:r>
            <a:r>
              <a:rPr lang="fr-CA" dirty="0" err="1"/>
              <a:t>is</a:t>
            </a:r>
            <a:r>
              <a:rPr lang="fr-CA" dirty="0"/>
              <a:t> not </a:t>
            </a:r>
            <a:r>
              <a:rPr lang="fr-CA" dirty="0" err="1"/>
              <a:t>recognized</a:t>
            </a:r>
            <a:r>
              <a:rPr lang="fr-CA" dirty="0"/>
              <a:t> </a:t>
            </a:r>
            <a:r>
              <a:rPr lang="fr-CA" dirty="0" err="1"/>
              <a:t>explicitly</a:t>
            </a:r>
            <a:r>
              <a:rPr lang="fr-CA" dirty="0"/>
              <a:t> in the Constitution. </a:t>
            </a:r>
          </a:p>
          <a:p>
            <a:endParaRPr lang="fr-CA" dirty="0"/>
          </a:p>
          <a:p>
            <a:r>
              <a:rPr lang="fr-CA" dirty="0" err="1"/>
              <a:t>However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has been </a:t>
            </a:r>
            <a:r>
              <a:rPr lang="fr-CA" dirty="0" err="1"/>
              <a:t>used</a:t>
            </a:r>
            <a:r>
              <a:rPr lang="fr-CA" dirty="0"/>
              <a:t> </a:t>
            </a:r>
            <a:r>
              <a:rPr lang="fr-CA" dirty="0" err="1"/>
              <a:t>extensively</a:t>
            </a:r>
            <a:r>
              <a:rPr lang="fr-CA" dirty="0"/>
              <a:t> by Canadian </a:t>
            </a:r>
            <a:r>
              <a:rPr lang="fr-CA" dirty="0" err="1"/>
              <a:t>governments</a:t>
            </a:r>
            <a:r>
              <a:rPr lang="fr-CA" dirty="0"/>
              <a:t> at least </a:t>
            </a:r>
            <a:r>
              <a:rPr lang="fr-CA" dirty="0" err="1"/>
              <a:t>since</a:t>
            </a:r>
            <a:r>
              <a:rPr lang="fr-CA" dirty="0"/>
              <a:t> the middle of the 20th century. </a:t>
            </a:r>
          </a:p>
          <a:p>
            <a:endParaRPr lang="fr-CA" dirty="0"/>
          </a:p>
          <a:p>
            <a:r>
              <a:rPr lang="fr-CA" dirty="0"/>
              <a:t>It has </a:t>
            </a:r>
            <a:r>
              <a:rPr lang="fr-CA" dirty="0" err="1"/>
              <a:t>never</a:t>
            </a:r>
            <a:r>
              <a:rPr lang="fr-CA" dirty="0"/>
              <a:t> been </a:t>
            </a:r>
            <a:r>
              <a:rPr lang="fr-CA" dirty="0" err="1"/>
              <a:t>directly</a:t>
            </a:r>
            <a:r>
              <a:rPr lang="fr-CA" dirty="0"/>
              <a:t> </a:t>
            </a:r>
            <a:r>
              <a:rPr lang="fr-CA" dirty="0" err="1"/>
              <a:t>challenged</a:t>
            </a:r>
            <a:r>
              <a:rPr lang="fr-CA" dirty="0"/>
              <a:t> in the Supreme Court.</a:t>
            </a:r>
          </a:p>
        </p:txBody>
      </p:sp>
    </p:spTree>
    <p:extLst>
      <p:ext uri="{BB962C8B-B14F-4D97-AF65-F5344CB8AC3E}">
        <p14:creationId xmlns:p14="http://schemas.microsoft.com/office/powerpoint/2010/main" val="3641903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This </a:t>
            </a:r>
            <a:r>
              <a:rPr lang="fr-CA" dirty="0" err="1"/>
              <a:t>may</a:t>
            </a:r>
            <a:r>
              <a:rPr lang="fr-CA" dirty="0"/>
              <a:t> </a:t>
            </a:r>
            <a:r>
              <a:rPr lang="fr-CA" dirty="0" err="1"/>
              <a:t>seem</a:t>
            </a:r>
            <a:r>
              <a:rPr lang="fr-CA" dirty="0"/>
              <a:t> </a:t>
            </a:r>
            <a:r>
              <a:rPr lang="fr-CA" dirty="0" err="1"/>
              <a:t>completely</a:t>
            </a:r>
            <a:r>
              <a:rPr lang="fr-CA" dirty="0"/>
              <a:t> fine at first.</a:t>
            </a:r>
          </a:p>
          <a:p>
            <a:endParaRPr lang="fr-CA" dirty="0"/>
          </a:p>
          <a:p>
            <a:r>
              <a:rPr lang="fr-CA" dirty="0"/>
              <a:t>If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giving</a:t>
            </a:r>
            <a:r>
              <a:rPr lang="fr-CA" dirty="0"/>
              <a:t> money </a:t>
            </a:r>
            <a:r>
              <a:rPr lang="fr-CA" dirty="0" err="1"/>
              <a:t>away</a:t>
            </a:r>
            <a:r>
              <a:rPr lang="fr-CA" dirty="0"/>
              <a:t> to provinces, </a:t>
            </a:r>
            <a:r>
              <a:rPr lang="fr-CA" dirty="0" err="1"/>
              <a:t>why</a:t>
            </a:r>
            <a:r>
              <a:rPr lang="fr-CA" dirty="0"/>
              <a:t> </a:t>
            </a:r>
            <a:r>
              <a:rPr lang="fr-CA" dirty="0" err="1"/>
              <a:t>complain</a:t>
            </a:r>
            <a:r>
              <a:rPr lang="fr-CA" dirty="0"/>
              <a:t>?</a:t>
            </a:r>
          </a:p>
          <a:p>
            <a:endParaRPr lang="fr-CA" dirty="0"/>
          </a:p>
          <a:p>
            <a:r>
              <a:rPr lang="fr-CA" dirty="0"/>
              <a:t>One issue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can </a:t>
            </a:r>
            <a:r>
              <a:rPr lang="fr-CA" dirty="0" err="1"/>
              <a:t>associate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payments</a:t>
            </a:r>
            <a:r>
              <a:rPr lang="fr-CA" dirty="0"/>
              <a:t> to certain conditions. </a:t>
            </a:r>
          </a:p>
          <a:p>
            <a:endParaRPr lang="fr-CA" dirty="0"/>
          </a:p>
          <a:p>
            <a:r>
              <a:rPr lang="fr-CA" dirty="0"/>
              <a:t>In </a:t>
            </a:r>
            <a:r>
              <a:rPr lang="fr-CA" dirty="0" err="1"/>
              <a:t>doing</a:t>
            </a:r>
            <a:r>
              <a:rPr lang="fr-CA" dirty="0"/>
              <a:t> </a:t>
            </a:r>
            <a:r>
              <a:rPr lang="fr-CA" dirty="0" err="1"/>
              <a:t>so</a:t>
            </a:r>
            <a:r>
              <a:rPr lang="fr-CA" dirty="0"/>
              <a:t>, </a:t>
            </a:r>
            <a:r>
              <a:rPr lang="fr-CA" dirty="0" err="1"/>
              <a:t>they</a:t>
            </a:r>
            <a:r>
              <a:rPr lang="fr-CA" dirty="0"/>
              <a:t> can influence provinces to </a:t>
            </a:r>
            <a:r>
              <a:rPr lang="fr-CA" dirty="0" err="1"/>
              <a:t>adopt</a:t>
            </a:r>
            <a:r>
              <a:rPr lang="fr-CA" dirty="0"/>
              <a:t> programs </a:t>
            </a:r>
            <a:r>
              <a:rPr lang="fr-CA" dirty="0" err="1"/>
              <a:t>that</a:t>
            </a:r>
            <a:r>
              <a:rPr lang="fr-CA" dirty="0"/>
              <a:t> are not the </a:t>
            </a:r>
            <a:r>
              <a:rPr lang="fr-CA" dirty="0" err="1"/>
              <a:t>ones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population </a:t>
            </a:r>
            <a:r>
              <a:rPr lang="fr-CA" dirty="0" err="1"/>
              <a:t>wants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818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spending</a:t>
            </a:r>
            <a:r>
              <a:rPr lang="fr-CA" dirty="0"/>
              <a:t> power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thus</a:t>
            </a:r>
            <a:r>
              <a:rPr lang="fr-CA" dirty="0"/>
              <a:t> an indirect </a:t>
            </a:r>
            <a:r>
              <a:rPr lang="fr-CA" dirty="0" err="1"/>
              <a:t>way</a:t>
            </a:r>
            <a:r>
              <a:rPr lang="fr-CA" dirty="0"/>
              <a:t> for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to influence provincial </a:t>
            </a:r>
            <a:r>
              <a:rPr lang="fr-CA" dirty="0" err="1"/>
              <a:t>policy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It can do </a:t>
            </a:r>
            <a:r>
              <a:rPr lang="fr-CA" dirty="0" err="1"/>
              <a:t>so</a:t>
            </a:r>
            <a:r>
              <a:rPr lang="fr-CA" dirty="0"/>
              <a:t> by </a:t>
            </a:r>
            <a:r>
              <a:rPr lang="fr-CA" dirty="0" err="1"/>
              <a:t>imposing</a:t>
            </a:r>
            <a:r>
              <a:rPr lang="fr-CA" dirty="0"/>
              <a:t> national standards, and </a:t>
            </a:r>
            <a:r>
              <a:rPr lang="fr-CA" dirty="0" err="1"/>
              <a:t>letting</a:t>
            </a:r>
            <a:r>
              <a:rPr lang="fr-CA" dirty="0"/>
              <a:t> provinces </a:t>
            </a:r>
            <a:r>
              <a:rPr lang="fr-CA" dirty="0" err="1"/>
              <a:t>choose</a:t>
            </a:r>
            <a:r>
              <a:rPr lang="fr-CA" dirty="0"/>
              <a:t> the </a:t>
            </a:r>
            <a:r>
              <a:rPr lang="fr-CA" dirty="0" err="1"/>
              <a:t>means</a:t>
            </a:r>
            <a:r>
              <a:rPr lang="fr-CA" dirty="0"/>
              <a:t> of </a:t>
            </a:r>
            <a:r>
              <a:rPr lang="fr-CA" dirty="0" err="1"/>
              <a:t>attaining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standards.</a:t>
            </a:r>
          </a:p>
          <a:p>
            <a:endParaRPr lang="fr-CA" dirty="0"/>
          </a:p>
          <a:p>
            <a:r>
              <a:rPr lang="fr-CA" dirty="0"/>
              <a:t>It can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outright</a:t>
            </a:r>
            <a:r>
              <a:rPr lang="fr-CA" dirty="0"/>
              <a:t> state </a:t>
            </a:r>
            <a:r>
              <a:rPr lang="fr-CA" dirty="0" err="1"/>
              <a:t>what</a:t>
            </a:r>
            <a:r>
              <a:rPr lang="fr-CA" dirty="0"/>
              <a:t> the new </a:t>
            </a:r>
            <a:r>
              <a:rPr lang="fr-CA" dirty="0" err="1"/>
              <a:t>policy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can </a:t>
            </a:r>
            <a:r>
              <a:rPr lang="fr-CA" dirty="0" err="1"/>
              <a:t>threaten</a:t>
            </a:r>
            <a:r>
              <a:rPr lang="fr-CA" dirty="0"/>
              <a:t> the division of power </a:t>
            </a:r>
            <a:r>
              <a:rPr lang="fr-CA" dirty="0" err="1"/>
              <a:t>between</a:t>
            </a:r>
            <a:r>
              <a:rPr lang="fr-CA" dirty="0"/>
              <a:t> the provinces and </a:t>
            </a:r>
            <a:r>
              <a:rPr lang="fr-CA" dirty="0" err="1"/>
              <a:t>equality</a:t>
            </a:r>
            <a:r>
              <a:rPr lang="fr-CA" dirty="0"/>
              <a:t> of the </a:t>
            </a:r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orders</a:t>
            </a:r>
            <a:r>
              <a:rPr lang="fr-CA" dirty="0"/>
              <a:t> of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287117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especially</a:t>
            </a:r>
            <a:r>
              <a:rPr lang="fr-CA" dirty="0"/>
              <a:t> an issue in a </a:t>
            </a:r>
            <a:r>
              <a:rPr lang="fr-CA" dirty="0" err="1"/>
              <a:t>context</a:t>
            </a:r>
            <a:r>
              <a:rPr lang="fr-CA" dirty="0"/>
              <a:t> </a:t>
            </a:r>
            <a:r>
              <a:rPr lang="fr-CA" dirty="0" err="1"/>
              <a:t>when</a:t>
            </a:r>
            <a:r>
              <a:rPr lang="fr-CA" dirty="0"/>
              <a:t> provinces have </a:t>
            </a:r>
            <a:r>
              <a:rPr lang="fr-CA" dirty="0" err="1"/>
              <a:t>limited</a:t>
            </a:r>
            <a:r>
              <a:rPr lang="fr-CA" dirty="0"/>
              <a:t> </a:t>
            </a:r>
            <a:r>
              <a:rPr lang="fr-CA" dirty="0" err="1"/>
              <a:t>funds</a:t>
            </a:r>
            <a:r>
              <a:rPr lang="fr-CA" dirty="0"/>
              <a:t> and </a:t>
            </a:r>
            <a:r>
              <a:rPr lang="fr-CA" dirty="0" err="1"/>
              <a:t>growing</a:t>
            </a:r>
            <a:r>
              <a:rPr lang="fr-CA" dirty="0"/>
              <a:t> </a:t>
            </a:r>
            <a:r>
              <a:rPr lang="fr-CA" dirty="0" err="1"/>
              <a:t>expenses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In </a:t>
            </a:r>
            <a:r>
              <a:rPr lang="fr-CA" dirty="0" err="1"/>
              <a:t>such</a:t>
            </a:r>
            <a:r>
              <a:rPr lang="fr-CA" dirty="0"/>
              <a:t> a situation, provinces </a:t>
            </a:r>
            <a:r>
              <a:rPr lang="fr-CA" dirty="0" err="1"/>
              <a:t>may</a:t>
            </a:r>
            <a:r>
              <a:rPr lang="fr-CA" dirty="0"/>
              <a:t> not </a:t>
            </a:r>
            <a:r>
              <a:rPr lang="fr-CA" dirty="0" err="1"/>
              <a:t>really</a:t>
            </a:r>
            <a:r>
              <a:rPr lang="fr-CA" dirty="0"/>
              <a:t> have the </a:t>
            </a:r>
            <a:r>
              <a:rPr lang="fr-CA" dirty="0" err="1"/>
              <a:t>possibility</a:t>
            </a:r>
            <a:r>
              <a:rPr lang="fr-CA" dirty="0"/>
              <a:t> to </a:t>
            </a:r>
            <a:r>
              <a:rPr lang="fr-CA" dirty="0" err="1"/>
              <a:t>say</a:t>
            </a:r>
            <a:r>
              <a:rPr lang="fr-CA" dirty="0"/>
              <a:t> no to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transfers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In </a:t>
            </a:r>
            <a:r>
              <a:rPr lang="fr-CA" dirty="0" err="1"/>
              <a:t>this</a:t>
            </a:r>
            <a:r>
              <a:rPr lang="fr-CA" dirty="0"/>
              <a:t> case,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gets</a:t>
            </a:r>
            <a:r>
              <a:rPr lang="fr-CA" dirty="0"/>
              <a:t> the power to influence provincial </a:t>
            </a:r>
            <a:r>
              <a:rPr lang="fr-CA" dirty="0" err="1"/>
              <a:t>policy</a:t>
            </a:r>
            <a:r>
              <a:rPr lang="fr-CA" dirty="0"/>
              <a:t> or force the provinces to have a </a:t>
            </a:r>
            <a:r>
              <a:rPr lang="fr-CA" dirty="0" err="1"/>
              <a:t>deficit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9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E5C3-93FE-4D42-857C-74B87BED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federation</a:t>
            </a:r>
            <a:r>
              <a:rPr lang="fr-C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C5C4-4AF5-43FB-8C3D-48E1786A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sz="3600" dirty="0" err="1"/>
              <a:t>Federations</a:t>
            </a:r>
            <a:r>
              <a:rPr lang="fr-CA" sz="3600" dirty="0"/>
              <a:t> are </a:t>
            </a:r>
            <a:r>
              <a:rPr lang="fr-CA" sz="3600" dirty="0" err="1"/>
              <a:t>often</a:t>
            </a:r>
            <a:r>
              <a:rPr lang="fr-CA" sz="3600" dirty="0"/>
              <a:t> </a:t>
            </a:r>
            <a:r>
              <a:rPr lang="fr-CA" sz="3600" dirty="0" err="1"/>
              <a:t>used</a:t>
            </a:r>
            <a:r>
              <a:rPr lang="fr-CA" sz="3600" dirty="0"/>
              <a:t> to manage </a:t>
            </a:r>
            <a:r>
              <a:rPr lang="fr-CA" sz="3600" dirty="0" err="1"/>
              <a:t>regional</a:t>
            </a:r>
            <a:r>
              <a:rPr lang="fr-CA" sz="3600" dirty="0"/>
              <a:t> </a:t>
            </a:r>
            <a:r>
              <a:rPr lang="fr-CA" sz="3600" dirty="0" err="1"/>
              <a:t>identities</a:t>
            </a:r>
            <a:r>
              <a:rPr lang="fr-CA" sz="3600" dirty="0"/>
              <a:t>. </a:t>
            </a:r>
          </a:p>
          <a:p>
            <a:endParaRPr lang="fr-CA" sz="3600" dirty="0"/>
          </a:p>
          <a:p>
            <a:r>
              <a:rPr lang="fr-CA" sz="3600" dirty="0"/>
              <a:t>If a country </a:t>
            </a:r>
            <a:r>
              <a:rPr lang="fr-CA" sz="3600" dirty="0" err="1"/>
              <a:t>is</a:t>
            </a:r>
            <a:r>
              <a:rPr lang="fr-CA" sz="3600" dirty="0"/>
              <a:t> made up of </a:t>
            </a:r>
            <a:r>
              <a:rPr lang="fr-CA" sz="3600" dirty="0" err="1"/>
              <a:t>several</a:t>
            </a:r>
            <a:r>
              <a:rPr lang="fr-CA" sz="3600" dirty="0"/>
              <a:t> groups </a:t>
            </a:r>
            <a:r>
              <a:rPr lang="fr-CA" sz="3600" dirty="0" err="1"/>
              <a:t>that</a:t>
            </a:r>
            <a:r>
              <a:rPr lang="fr-CA" sz="3600" dirty="0"/>
              <a:t> have </a:t>
            </a:r>
            <a:r>
              <a:rPr lang="fr-CA" sz="3600" dirty="0" err="1"/>
              <a:t>different</a:t>
            </a:r>
            <a:r>
              <a:rPr lang="fr-CA" sz="3600" dirty="0"/>
              <a:t> goals, a </a:t>
            </a:r>
            <a:r>
              <a:rPr lang="fr-CA" sz="3600" dirty="0" err="1"/>
              <a:t>federal</a:t>
            </a:r>
            <a:r>
              <a:rPr lang="fr-CA" sz="3600" dirty="0"/>
              <a:t> structure can </a:t>
            </a:r>
            <a:r>
              <a:rPr lang="fr-CA" sz="3600" dirty="0" err="1"/>
              <a:t>be</a:t>
            </a:r>
            <a:r>
              <a:rPr lang="fr-CA" sz="3600" dirty="0"/>
              <a:t> </a:t>
            </a:r>
            <a:r>
              <a:rPr lang="fr-CA" sz="3600" dirty="0" err="1"/>
              <a:t>useful</a:t>
            </a:r>
            <a:r>
              <a:rPr lang="fr-CA" sz="36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fr-CA" sz="3600" dirty="0"/>
              <a:t>Issues </a:t>
            </a:r>
            <a:r>
              <a:rPr lang="fr-CA" sz="3600" dirty="0" err="1"/>
              <a:t>that</a:t>
            </a:r>
            <a:r>
              <a:rPr lang="fr-CA" sz="3600" dirty="0"/>
              <a:t> are </a:t>
            </a:r>
            <a:r>
              <a:rPr lang="fr-CA" sz="3600" dirty="0" err="1"/>
              <a:t>consensual</a:t>
            </a:r>
            <a:r>
              <a:rPr lang="fr-CA" sz="3600" dirty="0"/>
              <a:t> can </a:t>
            </a:r>
            <a:r>
              <a:rPr lang="fr-CA" sz="3600" dirty="0" err="1"/>
              <a:t>be</a:t>
            </a:r>
            <a:r>
              <a:rPr lang="fr-CA" sz="3600" dirty="0"/>
              <a:t> </a:t>
            </a:r>
            <a:r>
              <a:rPr lang="fr-CA" sz="3600" dirty="0" err="1"/>
              <a:t>managed</a:t>
            </a:r>
            <a:r>
              <a:rPr lang="fr-CA" sz="3600" dirty="0"/>
              <a:t> at the </a:t>
            </a:r>
            <a:r>
              <a:rPr lang="fr-CA" sz="3600" dirty="0" err="1"/>
              <a:t>federal</a:t>
            </a:r>
            <a:r>
              <a:rPr lang="fr-CA" sz="3600" dirty="0"/>
              <a:t> </a:t>
            </a:r>
            <a:r>
              <a:rPr lang="fr-CA" sz="3600" dirty="0" err="1"/>
              <a:t>level</a:t>
            </a:r>
            <a:r>
              <a:rPr lang="fr-CA" sz="3600" dirty="0"/>
              <a:t>, </a:t>
            </a:r>
            <a:r>
              <a:rPr lang="fr-CA" sz="3600" dirty="0" err="1"/>
              <a:t>while</a:t>
            </a:r>
            <a:r>
              <a:rPr lang="fr-CA" sz="3600" dirty="0"/>
              <a:t> </a:t>
            </a:r>
            <a:r>
              <a:rPr lang="fr-CA" sz="3600" dirty="0" err="1"/>
              <a:t>other</a:t>
            </a:r>
            <a:r>
              <a:rPr lang="fr-CA" sz="3600" dirty="0"/>
              <a:t> issues can </a:t>
            </a:r>
            <a:r>
              <a:rPr lang="fr-CA" sz="3600" dirty="0" err="1"/>
              <a:t>be</a:t>
            </a:r>
            <a:r>
              <a:rPr lang="fr-CA" sz="3600" dirty="0"/>
              <a:t> </a:t>
            </a:r>
            <a:r>
              <a:rPr lang="fr-CA" sz="3600" dirty="0" err="1"/>
              <a:t>managed</a:t>
            </a:r>
            <a:r>
              <a:rPr lang="fr-CA" sz="3600" dirty="0"/>
              <a:t> in the provinces.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14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One </a:t>
            </a:r>
            <a:r>
              <a:rPr lang="fr-CA" dirty="0" err="1"/>
              <a:t>could</a:t>
            </a:r>
            <a:r>
              <a:rPr lang="fr-CA" dirty="0"/>
              <a:t> argue </a:t>
            </a:r>
            <a:r>
              <a:rPr lang="fr-CA" dirty="0" err="1"/>
              <a:t>that</a:t>
            </a:r>
            <a:r>
              <a:rPr lang="fr-CA" dirty="0"/>
              <a:t> provinces </a:t>
            </a:r>
            <a:r>
              <a:rPr lang="fr-CA" dirty="0" err="1"/>
              <a:t>could</a:t>
            </a:r>
            <a:r>
              <a:rPr lang="fr-CA" dirty="0"/>
              <a:t> </a:t>
            </a:r>
            <a:r>
              <a:rPr lang="fr-CA" dirty="0" err="1"/>
              <a:t>just</a:t>
            </a:r>
            <a:r>
              <a:rPr lang="fr-CA" dirty="0"/>
              <a:t> </a:t>
            </a:r>
            <a:r>
              <a:rPr lang="fr-CA" dirty="0" err="1"/>
              <a:t>raise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taxes to </a:t>
            </a:r>
            <a:r>
              <a:rPr lang="fr-CA" dirty="0" err="1"/>
              <a:t>fund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programs. </a:t>
            </a:r>
          </a:p>
          <a:p>
            <a:endParaRPr lang="fr-CA" dirty="0"/>
          </a:p>
          <a:p>
            <a:r>
              <a:rPr lang="fr-CA" dirty="0"/>
              <a:t>There are </a:t>
            </a:r>
            <a:r>
              <a:rPr lang="fr-CA" dirty="0" err="1"/>
              <a:t>two</a:t>
            </a:r>
            <a:r>
              <a:rPr lang="fr-CA" dirty="0"/>
              <a:t> obstacles to </a:t>
            </a:r>
            <a:r>
              <a:rPr lang="fr-CA" dirty="0" err="1"/>
              <a:t>this</a:t>
            </a:r>
            <a:r>
              <a:rPr lang="fr-CA" dirty="0"/>
              <a:t>: </a:t>
            </a:r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already</a:t>
            </a:r>
            <a:r>
              <a:rPr lang="fr-CA" dirty="0"/>
              <a:t> taxes </a:t>
            </a:r>
            <a:r>
              <a:rPr lang="fr-CA" dirty="0" err="1"/>
              <a:t>citizens</a:t>
            </a:r>
            <a:r>
              <a:rPr lang="fr-CA" dirty="0"/>
              <a:t>, and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limit</a:t>
            </a:r>
            <a:r>
              <a:rPr lang="fr-CA" dirty="0"/>
              <a:t> to how </a:t>
            </a:r>
            <a:r>
              <a:rPr lang="fr-CA" dirty="0" err="1"/>
              <a:t>much</a:t>
            </a:r>
            <a:r>
              <a:rPr lang="fr-CA" dirty="0"/>
              <a:t> </a:t>
            </a:r>
            <a:r>
              <a:rPr lang="fr-CA" dirty="0" err="1"/>
              <a:t>citizens</a:t>
            </a:r>
            <a:r>
              <a:rPr lang="fr-CA" dirty="0"/>
              <a:t>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taxed</a:t>
            </a:r>
            <a:r>
              <a:rPr lang="fr-CA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Some</a:t>
            </a:r>
            <a:r>
              <a:rPr lang="fr-CA" dirty="0"/>
              <a:t> provinces are </a:t>
            </a:r>
            <a:r>
              <a:rPr lang="fr-CA" dirty="0" err="1"/>
              <a:t>too</a:t>
            </a:r>
            <a:r>
              <a:rPr lang="fr-CA" dirty="0"/>
              <a:t> </a:t>
            </a:r>
            <a:r>
              <a:rPr lang="fr-CA" dirty="0" err="1"/>
              <a:t>poor</a:t>
            </a:r>
            <a:r>
              <a:rPr lang="fr-CA" dirty="0"/>
              <a:t> to </a:t>
            </a:r>
            <a:r>
              <a:rPr lang="fr-CA" dirty="0" err="1"/>
              <a:t>generate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much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taxes.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need</a:t>
            </a:r>
            <a:r>
              <a:rPr lang="fr-CA" dirty="0"/>
              <a:t> to </a:t>
            </a:r>
            <a:r>
              <a:rPr lang="fr-CA" dirty="0" err="1"/>
              <a:t>rely</a:t>
            </a:r>
            <a:r>
              <a:rPr lang="fr-CA" dirty="0"/>
              <a:t> on </a:t>
            </a:r>
            <a:r>
              <a:rPr lang="fr-CA" dirty="0" err="1"/>
              <a:t>outside</a:t>
            </a:r>
            <a:r>
              <a:rPr lang="fr-CA" dirty="0"/>
              <a:t> </a:t>
            </a:r>
            <a:r>
              <a:rPr lang="fr-CA" dirty="0" err="1"/>
              <a:t>funding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562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</a:t>
            </a:r>
            <a:r>
              <a:rPr lang="fr-CA" dirty="0" err="1"/>
              <a:t>thus</a:t>
            </a:r>
            <a:r>
              <a:rPr lang="fr-CA" dirty="0"/>
              <a:t> leads to a </a:t>
            </a:r>
            <a:r>
              <a:rPr lang="fr-CA" dirty="0" err="1"/>
              <a:t>conundrum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On one </a:t>
            </a:r>
            <a:r>
              <a:rPr lang="fr-CA" dirty="0" err="1"/>
              <a:t>side</a:t>
            </a:r>
            <a:r>
              <a:rPr lang="fr-CA" dirty="0"/>
              <a:t>, the </a:t>
            </a:r>
            <a:r>
              <a:rPr lang="fr-CA" dirty="0" err="1"/>
              <a:t>spending</a:t>
            </a:r>
            <a:r>
              <a:rPr lang="fr-CA" dirty="0"/>
              <a:t> power </a:t>
            </a:r>
            <a:r>
              <a:rPr lang="fr-CA" dirty="0" err="1"/>
              <a:t>ensures</a:t>
            </a:r>
            <a:r>
              <a:rPr lang="fr-CA" dirty="0"/>
              <a:t> national standards and </a:t>
            </a:r>
            <a:r>
              <a:rPr lang="fr-CA" dirty="0" err="1"/>
              <a:t>contributes</a:t>
            </a:r>
            <a:r>
              <a:rPr lang="fr-CA" dirty="0"/>
              <a:t> to </a:t>
            </a:r>
            <a:r>
              <a:rPr lang="fr-CA" dirty="0" err="1"/>
              <a:t>equality</a:t>
            </a:r>
            <a:r>
              <a:rPr lang="fr-CA" dirty="0"/>
              <a:t> </a:t>
            </a:r>
            <a:r>
              <a:rPr lang="fr-CA" dirty="0" err="1"/>
              <a:t>among</a:t>
            </a:r>
            <a:r>
              <a:rPr lang="fr-CA" dirty="0"/>
              <a:t> the provinces. </a:t>
            </a:r>
          </a:p>
          <a:p>
            <a:endParaRPr lang="fr-CA" dirty="0"/>
          </a:p>
          <a:p>
            <a:r>
              <a:rPr lang="fr-CA" dirty="0"/>
              <a:t>On the </a:t>
            </a:r>
            <a:r>
              <a:rPr lang="fr-CA" dirty="0" err="1"/>
              <a:t>other</a:t>
            </a:r>
            <a:r>
              <a:rPr lang="fr-CA" dirty="0"/>
              <a:t> </a:t>
            </a:r>
            <a:r>
              <a:rPr lang="fr-CA" dirty="0" err="1"/>
              <a:t>side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endangers</a:t>
            </a:r>
            <a:r>
              <a:rPr lang="fr-CA" dirty="0"/>
              <a:t> the </a:t>
            </a:r>
            <a:r>
              <a:rPr lang="fr-CA" dirty="0" err="1"/>
              <a:t>sovereignty</a:t>
            </a:r>
            <a:r>
              <a:rPr lang="fr-CA" dirty="0"/>
              <a:t> of provinces in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jurisdictions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0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most</a:t>
            </a:r>
            <a:r>
              <a:rPr lang="fr-CA" dirty="0"/>
              <a:t> important uses of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spending</a:t>
            </a:r>
            <a:r>
              <a:rPr lang="fr-CA" dirty="0"/>
              <a:t> power </a:t>
            </a:r>
            <a:r>
              <a:rPr lang="fr-CA" dirty="0" err="1"/>
              <a:t>target</a:t>
            </a:r>
            <a:r>
              <a:rPr lang="fr-CA" dirty="0"/>
              <a:t> </a:t>
            </a:r>
            <a:r>
              <a:rPr lang="fr-CA" dirty="0" err="1"/>
              <a:t>healthcare</a:t>
            </a:r>
            <a:r>
              <a:rPr lang="fr-CA" dirty="0"/>
              <a:t> and social </a:t>
            </a:r>
            <a:r>
              <a:rPr lang="fr-CA" dirty="0" err="1"/>
              <a:t>welfare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Canada </a:t>
            </a:r>
            <a:r>
              <a:rPr lang="fr-CA" dirty="0" err="1"/>
              <a:t>Health</a:t>
            </a:r>
            <a:r>
              <a:rPr lang="fr-CA" dirty="0"/>
              <a:t> Transfer (CHT),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requires</a:t>
            </a:r>
            <a:r>
              <a:rPr lang="fr-CA" dirty="0"/>
              <a:t> provinces to </a:t>
            </a:r>
            <a:r>
              <a:rPr lang="fr-CA" dirty="0" err="1"/>
              <a:t>meet</a:t>
            </a:r>
            <a:r>
              <a:rPr lang="fr-CA" dirty="0"/>
              <a:t> the standards of the Canada </a:t>
            </a:r>
            <a:r>
              <a:rPr lang="fr-CA" dirty="0" err="1"/>
              <a:t>Health</a:t>
            </a:r>
            <a:r>
              <a:rPr lang="fr-CA" dirty="0"/>
              <a:t> </a:t>
            </a:r>
            <a:r>
              <a:rPr lang="fr-CA" dirty="0" err="1"/>
              <a:t>Act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Canada Social Transfer (CST),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requires</a:t>
            </a:r>
            <a:r>
              <a:rPr lang="fr-CA" dirty="0"/>
              <a:t> provinces to </a:t>
            </a:r>
            <a:r>
              <a:rPr lang="fr-CA" dirty="0" err="1"/>
              <a:t>distribute</a:t>
            </a:r>
            <a:r>
              <a:rPr lang="fr-CA" dirty="0"/>
              <a:t> social assistance to all </a:t>
            </a:r>
            <a:r>
              <a:rPr lang="fr-CA" dirty="0" err="1"/>
              <a:t>residents</a:t>
            </a:r>
            <a:r>
              <a:rPr lang="fr-CA" dirty="0"/>
              <a:t> </a:t>
            </a:r>
            <a:r>
              <a:rPr lang="fr-CA" dirty="0" err="1"/>
              <a:t>without</a:t>
            </a:r>
            <a:r>
              <a:rPr lang="fr-CA" dirty="0"/>
              <a:t> minimum </a:t>
            </a:r>
            <a:r>
              <a:rPr lang="fr-CA" dirty="0" err="1"/>
              <a:t>residency</a:t>
            </a:r>
            <a:r>
              <a:rPr lang="fr-CA" dirty="0"/>
              <a:t> </a:t>
            </a:r>
            <a:r>
              <a:rPr lang="fr-CA" dirty="0" err="1"/>
              <a:t>requirements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920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Other</a:t>
            </a:r>
            <a:r>
              <a:rPr lang="fr-CA" dirty="0"/>
              <a:t> programs are </a:t>
            </a:r>
            <a:r>
              <a:rPr lang="fr-CA" dirty="0" err="1"/>
              <a:t>referred</a:t>
            </a:r>
            <a:r>
              <a:rPr lang="fr-CA" dirty="0"/>
              <a:t> to as </a:t>
            </a:r>
            <a:r>
              <a:rPr lang="fr-CA" dirty="0" err="1"/>
              <a:t>shared</a:t>
            </a:r>
            <a:r>
              <a:rPr lang="fr-CA" dirty="0"/>
              <a:t> programs.</a:t>
            </a:r>
          </a:p>
          <a:p>
            <a:endParaRPr lang="fr-CA" dirty="0"/>
          </a:p>
          <a:p>
            <a:r>
              <a:rPr lang="fr-CA" dirty="0"/>
              <a:t>In </a:t>
            </a:r>
            <a:r>
              <a:rPr lang="fr-CA" dirty="0" err="1"/>
              <a:t>such</a:t>
            </a:r>
            <a:r>
              <a:rPr lang="fr-CA" dirty="0"/>
              <a:t> programs,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funds</a:t>
            </a:r>
            <a:r>
              <a:rPr lang="fr-CA" dirty="0"/>
              <a:t> 50% and the province the </a:t>
            </a:r>
            <a:r>
              <a:rPr lang="fr-CA" dirty="0" err="1"/>
              <a:t>other</a:t>
            </a:r>
            <a:r>
              <a:rPr lang="fr-CA" dirty="0"/>
              <a:t> 50%. </a:t>
            </a:r>
          </a:p>
          <a:p>
            <a:endParaRPr lang="fr-CA" dirty="0"/>
          </a:p>
          <a:p>
            <a:r>
              <a:rPr lang="fr-CA" dirty="0" err="1"/>
              <a:t>Shared</a:t>
            </a:r>
            <a:r>
              <a:rPr lang="fr-CA" dirty="0"/>
              <a:t> </a:t>
            </a:r>
            <a:r>
              <a:rPr lang="fr-CA" dirty="0" err="1"/>
              <a:t>cost</a:t>
            </a:r>
            <a:r>
              <a:rPr lang="fr-CA" dirty="0"/>
              <a:t> programs are </a:t>
            </a:r>
            <a:r>
              <a:rPr lang="fr-CA" dirty="0" err="1"/>
              <a:t>criticized</a:t>
            </a:r>
            <a:r>
              <a:rPr lang="fr-CA" dirty="0"/>
              <a:t> by provinces </a:t>
            </a:r>
            <a:r>
              <a:rPr lang="fr-CA" dirty="0" err="1"/>
              <a:t>because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force </a:t>
            </a:r>
            <a:r>
              <a:rPr lang="fr-CA" dirty="0" err="1"/>
              <a:t>them</a:t>
            </a:r>
            <a:r>
              <a:rPr lang="fr-CA" dirty="0"/>
              <a:t> to </a:t>
            </a:r>
            <a:r>
              <a:rPr lang="fr-CA" dirty="0" err="1"/>
              <a:t>adopt</a:t>
            </a:r>
            <a:r>
              <a:rPr lang="fr-CA" dirty="0"/>
              <a:t> and </a:t>
            </a:r>
            <a:r>
              <a:rPr lang="fr-CA" dirty="0" err="1"/>
              <a:t>fund</a:t>
            </a:r>
            <a:r>
              <a:rPr lang="fr-CA" dirty="0"/>
              <a:t> the </a:t>
            </a:r>
            <a:r>
              <a:rPr lang="fr-CA" dirty="0" err="1"/>
              <a:t>priorities</a:t>
            </a:r>
            <a:r>
              <a:rPr lang="fr-CA" dirty="0"/>
              <a:t> of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08472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4D8C-B41C-4211-BA55-5A9AA570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83E3-ACF0-470B-BDD2-2E43E6197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/>
              <a:t>These</a:t>
            </a:r>
            <a:r>
              <a:rPr lang="fr-CA" dirty="0"/>
              <a:t> programs have </a:t>
            </a:r>
            <a:r>
              <a:rPr lang="fr-CA" dirty="0" err="1"/>
              <a:t>led</a:t>
            </a:r>
            <a:r>
              <a:rPr lang="fr-CA" dirty="0"/>
              <a:t> </a:t>
            </a:r>
            <a:r>
              <a:rPr lang="fr-CA" dirty="0" err="1"/>
              <a:t>some</a:t>
            </a:r>
            <a:r>
              <a:rPr lang="fr-CA" dirty="0"/>
              <a:t> provinces to argue for the right to opt-out of </a:t>
            </a:r>
            <a:r>
              <a:rPr lang="fr-CA" dirty="0" err="1"/>
              <a:t>such</a:t>
            </a:r>
            <a:r>
              <a:rPr lang="fr-CA" dirty="0"/>
              <a:t> programs </a:t>
            </a:r>
            <a:r>
              <a:rPr lang="fr-CA" dirty="0" err="1"/>
              <a:t>with</a:t>
            </a:r>
            <a:r>
              <a:rPr lang="fr-CA" dirty="0"/>
              <a:t> the </a:t>
            </a:r>
            <a:r>
              <a:rPr lang="fr-CA" dirty="0" err="1"/>
              <a:t>funds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Their</a:t>
            </a:r>
            <a:r>
              <a:rPr lang="fr-CA" dirty="0"/>
              <a:t> argument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not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spending</a:t>
            </a:r>
            <a:r>
              <a:rPr lang="fr-CA" dirty="0"/>
              <a:t> in provincial </a:t>
            </a:r>
            <a:r>
              <a:rPr lang="fr-CA" dirty="0" err="1"/>
              <a:t>jurisdictions</a:t>
            </a:r>
            <a:r>
              <a:rPr lang="fr-CA" dirty="0"/>
              <a:t>, and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such</a:t>
            </a:r>
            <a:r>
              <a:rPr lang="fr-CA" dirty="0"/>
              <a:t> </a:t>
            </a:r>
            <a:r>
              <a:rPr lang="fr-CA" dirty="0" err="1"/>
              <a:t>funds</a:t>
            </a:r>
            <a:r>
              <a:rPr lang="fr-CA" dirty="0"/>
              <a:t> </a:t>
            </a:r>
            <a:r>
              <a:rPr lang="fr-CA" dirty="0" err="1"/>
              <a:t>reveal</a:t>
            </a:r>
            <a:r>
              <a:rPr lang="fr-CA" dirty="0"/>
              <a:t> a vertical fiscal </a:t>
            </a:r>
            <a:r>
              <a:rPr lang="fr-CA" dirty="0" err="1"/>
              <a:t>imbalance</a:t>
            </a:r>
            <a:r>
              <a:rPr lang="fr-CA" dirty="0"/>
              <a:t>. </a:t>
            </a:r>
          </a:p>
          <a:p>
            <a:endParaRPr lang="en-CA" dirty="0"/>
          </a:p>
          <a:p>
            <a:r>
              <a:rPr lang="en-CA" dirty="0"/>
              <a:t>The federal government has agreed to do so in some cases, while requiring that provincial programs have similar aim to the federal programs. </a:t>
            </a:r>
          </a:p>
        </p:txBody>
      </p:sp>
    </p:spTree>
    <p:extLst>
      <p:ext uri="{BB962C8B-B14F-4D97-AF65-F5344CB8AC3E}">
        <p14:creationId xmlns:p14="http://schemas.microsoft.com/office/powerpoint/2010/main" val="7289741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Direct </a:t>
            </a:r>
            <a:r>
              <a:rPr lang="fr-CA" dirty="0" err="1"/>
              <a:t>spending</a:t>
            </a:r>
            <a:r>
              <a:rPr lang="fr-CA" dirty="0"/>
              <a:t> </a:t>
            </a:r>
            <a:r>
              <a:rPr lang="fr-CA" dirty="0" err="1"/>
              <a:t>occurs</a:t>
            </a:r>
            <a:r>
              <a:rPr lang="fr-CA" dirty="0"/>
              <a:t> </a:t>
            </a:r>
            <a:r>
              <a:rPr lang="fr-CA" dirty="0" err="1"/>
              <a:t>when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gives</a:t>
            </a:r>
            <a:r>
              <a:rPr lang="fr-CA" dirty="0"/>
              <a:t> money </a:t>
            </a:r>
            <a:r>
              <a:rPr lang="fr-CA" dirty="0" err="1"/>
              <a:t>directly</a:t>
            </a:r>
            <a:r>
              <a:rPr lang="fr-CA" dirty="0"/>
              <a:t> to institutions or </a:t>
            </a:r>
            <a:r>
              <a:rPr lang="fr-CA" dirty="0" err="1"/>
              <a:t>individuals</a:t>
            </a:r>
            <a:r>
              <a:rPr lang="fr-CA" dirty="0"/>
              <a:t> for </a:t>
            </a:r>
            <a:r>
              <a:rPr lang="fr-CA" dirty="0" err="1"/>
              <a:t>reasons</a:t>
            </a:r>
            <a:r>
              <a:rPr lang="fr-CA" dirty="0"/>
              <a:t> </a:t>
            </a:r>
            <a:r>
              <a:rPr lang="fr-CA" dirty="0" err="1"/>
              <a:t>related</a:t>
            </a:r>
            <a:r>
              <a:rPr lang="fr-CA" dirty="0"/>
              <a:t> to provincial </a:t>
            </a:r>
            <a:r>
              <a:rPr lang="fr-CA" dirty="0" err="1"/>
              <a:t>jurisdictions</a:t>
            </a:r>
            <a:r>
              <a:rPr lang="fr-CA" dirty="0"/>
              <a:t>, </a:t>
            </a:r>
            <a:r>
              <a:rPr lang="fr-CA" dirty="0" err="1"/>
              <a:t>effectively</a:t>
            </a:r>
            <a:r>
              <a:rPr lang="fr-CA" dirty="0"/>
              <a:t> </a:t>
            </a:r>
            <a:r>
              <a:rPr lang="fr-CA" dirty="0" err="1"/>
              <a:t>bypassing</a:t>
            </a:r>
            <a:r>
              <a:rPr lang="fr-CA" dirty="0"/>
              <a:t> provincial </a:t>
            </a:r>
            <a:r>
              <a:rPr lang="fr-CA" dirty="0" err="1"/>
              <a:t>governments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Some</a:t>
            </a:r>
            <a:r>
              <a:rPr lang="fr-CA" dirty="0"/>
              <a:t> </a:t>
            </a:r>
            <a:r>
              <a:rPr lang="fr-CA" dirty="0" err="1"/>
              <a:t>early</a:t>
            </a:r>
            <a:r>
              <a:rPr lang="fr-CA" dirty="0"/>
              <a:t> </a:t>
            </a:r>
            <a:r>
              <a:rPr lang="fr-CA" dirty="0" err="1"/>
              <a:t>examples</a:t>
            </a:r>
            <a:r>
              <a:rPr lang="fr-CA" dirty="0"/>
              <a:t> </a:t>
            </a:r>
            <a:r>
              <a:rPr lang="fr-CA" dirty="0" err="1"/>
              <a:t>include</a:t>
            </a:r>
            <a:r>
              <a:rPr lang="fr-CA" dirty="0"/>
              <a:t> </a:t>
            </a:r>
            <a:r>
              <a:rPr lang="fr-CA" dirty="0" err="1"/>
              <a:t>unemployment</a:t>
            </a:r>
            <a:r>
              <a:rPr lang="fr-CA" dirty="0"/>
              <a:t> </a:t>
            </a:r>
            <a:r>
              <a:rPr lang="fr-CA" dirty="0" err="1"/>
              <a:t>insurance</a:t>
            </a:r>
            <a:r>
              <a:rPr lang="fr-CA" dirty="0"/>
              <a:t> and </a:t>
            </a:r>
            <a:r>
              <a:rPr lang="fr-CA" dirty="0" err="1"/>
              <a:t>old</a:t>
            </a:r>
            <a:r>
              <a:rPr lang="fr-CA" dirty="0"/>
              <a:t> </a:t>
            </a:r>
            <a:r>
              <a:rPr lang="fr-CA" dirty="0" err="1"/>
              <a:t>age</a:t>
            </a:r>
            <a:r>
              <a:rPr lang="fr-CA" dirty="0"/>
              <a:t> pensions. </a:t>
            </a:r>
          </a:p>
          <a:p>
            <a:endParaRPr lang="fr-CA" dirty="0"/>
          </a:p>
          <a:p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responsibilities</a:t>
            </a:r>
            <a:r>
              <a:rPr lang="fr-CA" dirty="0"/>
              <a:t> have </a:t>
            </a:r>
            <a:r>
              <a:rPr lang="fr-CA" dirty="0" err="1"/>
              <a:t>since</a:t>
            </a:r>
            <a:r>
              <a:rPr lang="fr-CA" dirty="0"/>
              <a:t> </a:t>
            </a:r>
            <a:r>
              <a:rPr lang="fr-CA" dirty="0" err="1"/>
              <a:t>then</a:t>
            </a:r>
            <a:r>
              <a:rPr lang="fr-CA" dirty="0"/>
              <a:t> been </a:t>
            </a:r>
            <a:r>
              <a:rPr lang="fr-CA" dirty="0" err="1"/>
              <a:t>given</a:t>
            </a:r>
            <a:r>
              <a:rPr lang="fr-CA" dirty="0"/>
              <a:t> to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71896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More </a:t>
            </a:r>
            <a:r>
              <a:rPr lang="fr-CA" dirty="0" err="1"/>
              <a:t>recent</a:t>
            </a:r>
            <a:r>
              <a:rPr lang="fr-CA" dirty="0"/>
              <a:t> </a:t>
            </a:r>
            <a:r>
              <a:rPr lang="fr-CA" dirty="0" err="1"/>
              <a:t>examples</a:t>
            </a:r>
            <a:r>
              <a:rPr lang="fr-CA" dirty="0"/>
              <a:t> </a:t>
            </a:r>
            <a:r>
              <a:rPr lang="fr-CA" dirty="0" err="1"/>
              <a:t>include</a:t>
            </a:r>
            <a:r>
              <a:rPr lang="fr-CA" dirty="0"/>
              <a:t>:</a:t>
            </a:r>
          </a:p>
          <a:p>
            <a:endParaRPr lang="fr-CA" dirty="0"/>
          </a:p>
          <a:p>
            <a:r>
              <a:rPr lang="fr-CA" dirty="0"/>
              <a:t>The Millenium Canada </a:t>
            </a:r>
            <a:r>
              <a:rPr lang="fr-CA" dirty="0" err="1"/>
              <a:t>scholarships</a:t>
            </a:r>
            <a:endParaRPr lang="fr-CA" dirty="0"/>
          </a:p>
          <a:p>
            <a:r>
              <a:rPr lang="fr-CA" dirty="0"/>
              <a:t>Transfer of </a:t>
            </a:r>
            <a:r>
              <a:rPr lang="fr-CA" dirty="0" err="1"/>
              <a:t>funds</a:t>
            </a:r>
            <a:r>
              <a:rPr lang="fr-CA" dirty="0"/>
              <a:t> to </a:t>
            </a:r>
            <a:r>
              <a:rPr lang="fr-CA" dirty="0" err="1"/>
              <a:t>municipalities</a:t>
            </a:r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universal</a:t>
            </a:r>
            <a:r>
              <a:rPr lang="fr-CA" dirty="0"/>
              <a:t> </a:t>
            </a:r>
            <a:r>
              <a:rPr lang="fr-CA" dirty="0" err="1"/>
              <a:t>child</a:t>
            </a:r>
            <a:r>
              <a:rPr lang="fr-CA" dirty="0"/>
              <a:t> </a:t>
            </a:r>
            <a:r>
              <a:rPr lang="fr-CA" dirty="0" err="1"/>
              <a:t>benefit</a:t>
            </a:r>
            <a:endParaRPr lang="fr-CA" dirty="0"/>
          </a:p>
          <a:p>
            <a:r>
              <a:rPr lang="fr-CA" dirty="0"/>
              <a:t>The Canada </a:t>
            </a:r>
            <a:r>
              <a:rPr lang="fr-CA" dirty="0" err="1"/>
              <a:t>child</a:t>
            </a:r>
            <a:r>
              <a:rPr lang="fr-CA" dirty="0"/>
              <a:t> </a:t>
            </a:r>
            <a:r>
              <a:rPr lang="fr-CA" dirty="0" err="1"/>
              <a:t>benefit</a:t>
            </a:r>
            <a:endParaRPr lang="fr-CA" dirty="0"/>
          </a:p>
          <a:p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394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5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E5C3-93FE-4D42-857C-74B87BED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federation</a:t>
            </a:r>
            <a:r>
              <a:rPr lang="fr-C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C5C4-4AF5-43FB-8C3D-48E1786A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sz="2600" dirty="0" err="1"/>
              <a:t>While</a:t>
            </a:r>
            <a:r>
              <a:rPr lang="fr-CA" sz="2600" dirty="0"/>
              <a:t> </a:t>
            </a:r>
            <a:r>
              <a:rPr lang="fr-CA" sz="2600" dirty="0" err="1"/>
              <a:t>doing</a:t>
            </a:r>
            <a:r>
              <a:rPr lang="fr-CA" sz="2600" dirty="0"/>
              <a:t> </a:t>
            </a:r>
            <a:r>
              <a:rPr lang="fr-CA" sz="2600" dirty="0" err="1"/>
              <a:t>so</a:t>
            </a:r>
            <a:r>
              <a:rPr lang="fr-CA" sz="2600" dirty="0"/>
              <a:t> can help manage </a:t>
            </a:r>
            <a:r>
              <a:rPr lang="fr-CA" sz="2600" dirty="0" err="1"/>
              <a:t>identities</a:t>
            </a:r>
            <a:r>
              <a:rPr lang="fr-CA" sz="2600" dirty="0"/>
              <a:t>, </a:t>
            </a:r>
            <a:r>
              <a:rPr lang="fr-CA" sz="2600" dirty="0" err="1"/>
              <a:t>they</a:t>
            </a:r>
            <a:r>
              <a:rPr lang="fr-CA" sz="2600" dirty="0"/>
              <a:t> can </a:t>
            </a:r>
            <a:r>
              <a:rPr lang="fr-CA" sz="2600" dirty="0" err="1"/>
              <a:t>also</a:t>
            </a:r>
            <a:r>
              <a:rPr lang="fr-CA" sz="2600" dirty="0"/>
              <a:t> </a:t>
            </a:r>
            <a:r>
              <a:rPr lang="fr-CA" sz="2600" dirty="0" err="1"/>
              <a:t>increase</a:t>
            </a:r>
            <a:r>
              <a:rPr lang="fr-CA" sz="2600" dirty="0"/>
              <a:t> </a:t>
            </a:r>
            <a:r>
              <a:rPr lang="fr-CA" sz="2600" dirty="0" err="1"/>
              <a:t>regional</a:t>
            </a:r>
            <a:r>
              <a:rPr lang="fr-CA" sz="2600" dirty="0"/>
              <a:t> tensions and </a:t>
            </a:r>
            <a:r>
              <a:rPr lang="fr-CA" sz="2600" dirty="0" err="1"/>
              <a:t>conflicts</a:t>
            </a:r>
            <a:r>
              <a:rPr lang="fr-CA" sz="2600" dirty="0"/>
              <a:t>. </a:t>
            </a:r>
          </a:p>
          <a:p>
            <a:endParaRPr lang="fr-CA" sz="2600" dirty="0"/>
          </a:p>
          <a:p>
            <a:r>
              <a:rPr lang="fr-CA" sz="2600" dirty="0"/>
              <a:t>This </a:t>
            </a:r>
            <a:r>
              <a:rPr lang="fr-CA" sz="2600" dirty="0" err="1"/>
              <a:t>is</a:t>
            </a:r>
            <a:r>
              <a:rPr lang="fr-CA" sz="2600" dirty="0"/>
              <a:t> </a:t>
            </a:r>
            <a:r>
              <a:rPr lang="fr-CA" sz="2600" dirty="0" err="1"/>
              <a:t>because</a:t>
            </a:r>
            <a:r>
              <a:rPr lang="fr-CA" sz="2600" dirty="0"/>
              <a:t> </a:t>
            </a:r>
            <a:r>
              <a:rPr lang="fr-CA" sz="2600" dirty="0" err="1"/>
              <a:t>they</a:t>
            </a:r>
            <a:r>
              <a:rPr lang="fr-CA" sz="2600" dirty="0"/>
              <a:t> </a:t>
            </a:r>
            <a:r>
              <a:rPr lang="fr-CA" sz="2600" dirty="0" err="1"/>
              <a:t>create</a:t>
            </a:r>
            <a:r>
              <a:rPr lang="fr-CA" sz="2600" dirty="0"/>
              <a:t> institutions and </a:t>
            </a:r>
            <a:r>
              <a:rPr lang="fr-CA" sz="2600" dirty="0" err="1"/>
              <a:t>powers</a:t>
            </a:r>
            <a:r>
              <a:rPr lang="fr-CA" sz="2600" dirty="0"/>
              <a:t> </a:t>
            </a:r>
            <a:r>
              <a:rPr lang="fr-CA" sz="2600" dirty="0" err="1"/>
              <a:t>that</a:t>
            </a:r>
            <a:r>
              <a:rPr lang="fr-CA" sz="2600" dirty="0"/>
              <a:t> </a:t>
            </a:r>
            <a:r>
              <a:rPr lang="fr-CA" sz="2600" dirty="0" err="1"/>
              <a:t>reinforce</a:t>
            </a:r>
            <a:r>
              <a:rPr lang="fr-CA" sz="2600" dirty="0"/>
              <a:t> </a:t>
            </a:r>
            <a:r>
              <a:rPr lang="fr-CA" sz="2600" dirty="0" err="1"/>
              <a:t>this</a:t>
            </a:r>
            <a:r>
              <a:rPr lang="fr-CA" sz="2600" dirty="0"/>
              <a:t> feeling of </a:t>
            </a:r>
            <a:r>
              <a:rPr lang="fr-CA" sz="2600" dirty="0" err="1"/>
              <a:t>regional</a:t>
            </a:r>
            <a:r>
              <a:rPr lang="fr-CA" sz="2600" dirty="0"/>
              <a:t> </a:t>
            </a:r>
            <a:r>
              <a:rPr lang="fr-CA" sz="2600" dirty="0" err="1"/>
              <a:t>identity</a:t>
            </a:r>
            <a:r>
              <a:rPr lang="fr-CA" sz="2600" dirty="0"/>
              <a:t>. </a:t>
            </a:r>
          </a:p>
          <a:p>
            <a:endParaRPr lang="fr-CA" sz="2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2600" dirty="0" err="1"/>
              <a:t>They</a:t>
            </a:r>
            <a:r>
              <a:rPr lang="fr-CA" sz="2600" dirty="0"/>
              <a:t> </a:t>
            </a:r>
            <a:r>
              <a:rPr lang="fr-CA" sz="2600" dirty="0" err="1"/>
              <a:t>give</a:t>
            </a:r>
            <a:r>
              <a:rPr lang="fr-CA" sz="2600" dirty="0"/>
              <a:t> a </a:t>
            </a:r>
            <a:r>
              <a:rPr lang="fr-CA" sz="2600" dirty="0" err="1"/>
              <a:t>regional</a:t>
            </a:r>
            <a:r>
              <a:rPr lang="fr-CA" sz="2600" dirty="0"/>
              <a:t> group a </a:t>
            </a:r>
            <a:r>
              <a:rPr lang="fr-CA" sz="2600" dirty="0" err="1"/>
              <a:t>voice</a:t>
            </a:r>
            <a:r>
              <a:rPr lang="fr-CA" sz="2600" dirty="0"/>
              <a:t>, a </a:t>
            </a:r>
            <a:r>
              <a:rPr lang="fr-CA" sz="2600" dirty="0" err="1"/>
              <a:t>Parliament</a:t>
            </a:r>
            <a:r>
              <a:rPr lang="fr-CA" sz="2600" dirty="0"/>
              <a:t>, a leader (the premier), etc. (budget)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2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2600" dirty="0" err="1"/>
              <a:t>These</a:t>
            </a:r>
            <a:r>
              <a:rPr lang="fr-CA" sz="2600" dirty="0"/>
              <a:t> assets can </a:t>
            </a:r>
            <a:r>
              <a:rPr lang="fr-CA" sz="2600" dirty="0" err="1"/>
              <a:t>be</a:t>
            </a:r>
            <a:r>
              <a:rPr lang="fr-CA" sz="2600" dirty="0"/>
              <a:t> </a:t>
            </a:r>
            <a:r>
              <a:rPr lang="fr-CA" sz="2600" dirty="0" err="1"/>
              <a:t>used</a:t>
            </a:r>
            <a:r>
              <a:rPr lang="fr-CA" sz="2600" dirty="0"/>
              <a:t> to </a:t>
            </a:r>
            <a:r>
              <a:rPr lang="fr-CA" sz="2600" dirty="0" err="1"/>
              <a:t>strengthen</a:t>
            </a:r>
            <a:r>
              <a:rPr lang="fr-CA" sz="2600" dirty="0"/>
              <a:t> </a:t>
            </a:r>
            <a:r>
              <a:rPr lang="fr-CA" sz="2600" dirty="0" err="1"/>
              <a:t>their</a:t>
            </a:r>
            <a:r>
              <a:rPr lang="fr-CA" sz="2600" dirty="0"/>
              <a:t> claim and </a:t>
            </a:r>
            <a:r>
              <a:rPr lang="fr-CA" sz="2600" dirty="0" err="1"/>
              <a:t>accentuate</a:t>
            </a:r>
            <a:r>
              <a:rPr lang="fr-CA" sz="2600" dirty="0"/>
              <a:t> </a:t>
            </a:r>
            <a:r>
              <a:rPr lang="fr-CA" sz="2600" dirty="0" err="1"/>
              <a:t>regional</a:t>
            </a:r>
            <a:r>
              <a:rPr lang="fr-CA" sz="2600" dirty="0"/>
              <a:t> </a:t>
            </a:r>
            <a:r>
              <a:rPr lang="fr-CA" sz="2600" dirty="0" err="1"/>
              <a:t>demands</a:t>
            </a:r>
            <a:r>
              <a:rPr lang="fr-CA" sz="2600" dirty="0"/>
              <a:t>. 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371897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E5C3-93FE-4D42-857C-74B87BED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federation</a:t>
            </a:r>
            <a:r>
              <a:rPr lang="fr-C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C5C4-4AF5-43FB-8C3D-48E1786A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4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0ED-27C9-44F0-AD94-8F1412EE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EA8F-2221-4592-9AE3-3ADD9B42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3600" dirty="0" err="1"/>
              <a:t>Three</a:t>
            </a:r>
            <a:r>
              <a:rPr lang="fr-CA" sz="3600" dirty="0"/>
              <a:t> </a:t>
            </a:r>
            <a:r>
              <a:rPr lang="fr-CA" sz="3600" dirty="0" err="1"/>
              <a:t>reasons</a:t>
            </a:r>
            <a:r>
              <a:rPr lang="fr-CA" sz="3600" dirty="0"/>
              <a:t> for the Canadian </a:t>
            </a:r>
            <a:r>
              <a:rPr lang="fr-CA" sz="3600" dirty="0" err="1"/>
              <a:t>federation</a:t>
            </a:r>
            <a:r>
              <a:rPr lang="fr-CA" sz="3600" dirty="0"/>
              <a:t>:</a:t>
            </a:r>
          </a:p>
          <a:p>
            <a:pPr lvl="1"/>
            <a:r>
              <a:rPr lang="fr-CA" sz="3200" dirty="0" err="1"/>
              <a:t>Political</a:t>
            </a:r>
            <a:endParaRPr lang="fr-CA" sz="3200" dirty="0"/>
          </a:p>
          <a:p>
            <a:pPr lvl="1"/>
            <a:r>
              <a:rPr lang="fr-CA" sz="3200" dirty="0" err="1"/>
              <a:t>Economic</a:t>
            </a:r>
            <a:endParaRPr lang="fr-CA" sz="3200" dirty="0"/>
          </a:p>
          <a:p>
            <a:pPr lvl="1"/>
            <a:r>
              <a:rPr lang="fr-CA" sz="3200" dirty="0" err="1"/>
              <a:t>Military</a:t>
            </a:r>
            <a:endParaRPr lang="fr-CA" sz="3200" dirty="0"/>
          </a:p>
          <a:p>
            <a:pPr lvl="1"/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47993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0ED-27C9-44F0-AD94-8F1412EE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EA8F-2221-4592-9AE3-3ADD9B42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600" dirty="0"/>
              <a:t>In 1840, the </a:t>
            </a:r>
            <a:r>
              <a:rPr lang="fr-CA" sz="3600" dirty="0" err="1"/>
              <a:t>Upper</a:t>
            </a:r>
            <a:r>
              <a:rPr lang="fr-CA" sz="3600" dirty="0"/>
              <a:t> and </a:t>
            </a:r>
            <a:r>
              <a:rPr lang="fr-CA" sz="3600" dirty="0" err="1"/>
              <a:t>Lower</a:t>
            </a:r>
            <a:r>
              <a:rPr lang="fr-CA" sz="3600" dirty="0"/>
              <a:t> Canadas </a:t>
            </a:r>
            <a:r>
              <a:rPr lang="fr-CA" sz="3600" dirty="0" err="1"/>
              <a:t>were</a:t>
            </a:r>
            <a:r>
              <a:rPr lang="fr-CA" sz="3600" dirty="0"/>
              <a:t> </a:t>
            </a:r>
            <a:r>
              <a:rPr lang="fr-CA" sz="3600" dirty="0" err="1"/>
              <a:t>united</a:t>
            </a:r>
            <a:r>
              <a:rPr lang="fr-CA" sz="3600" dirty="0"/>
              <a:t> in the Province of Canada. </a:t>
            </a:r>
          </a:p>
          <a:p>
            <a:endParaRPr lang="fr-CA" sz="3600" dirty="0"/>
          </a:p>
          <a:p>
            <a:r>
              <a:rPr lang="fr-CA" sz="3600" dirty="0"/>
              <a:t>This venture </a:t>
            </a:r>
            <a:r>
              <a:rPr lang="fr-CA" sz="3600" dirty="0" err="1"/>
              <a:t>led</a:t>
            </a:r>
            <a:r>
              <a:rPr lang="fr-CA" sz="3600" dirty="0"/>
              <a:t> to </a:t>
            </a:r>
            <a:r>
              <a:rPr lang="fr-CA" sz="3600" dirty="0" err="1"/>
              <a:t>political</a:t>
            </a:r>
            <a:r>
              <a:rPr lang="fr-CA" sz="3600" dirty="0"/>
              <a:t> deadlock. </a:t>
            </a:r>
          </a:p>
          <a:p>
            <a:endParaRPr lang="fr-CA" sz="3600" dirty="0"/>
          </a:p>
          <a:p>
            <a:r>
              <a:rPr lang="fr-CA" sz="3600" dirty="0" err="1"/>
              <a:t>Each</a:t>
            </a:r>
            <a:r>
              <a:rPr lang="fr-CA" sz="3600" dirty="0"/>
              <a:t> </a:t>
            </a:r>
            <a:r>
              <a:rPr lang="fr-CA" sz="3600" dirty="0" err="1"/>
              <a:t>language</a:t>
            </a:r>
            <a:r>
              <a:rPr lang="fr-CA" sz="3600" dirty="0"/>
              <a:t> group </a:t>
            </a:r>
            <a:r>
              <a:rPr lang="fr-CA" sz="3600" dirty="0" err="1"/>
              <a:t>blocked</a:t>
            </a:r>
            <a:r>
              <a:rPr lang="fr-CA" sz="3600" dirty="0"/>
              <a:t> the </a:t>
            </a:r>
            <a:r>
              <a:rPr lang="fr-CA" sz="3600" dirty="0" err="1"/>
              <a:t>priorities</a:t>
            </a:r>
            <a:r>
              <a:rPr lang="fr-CA" sz="3600" dirty="0"/>
              <a:t> of the </a:t>
            </a:r>
            <a:r>
              <a:rPr lang="fr-CA" sz="3600" dirty="0" err="1"/>
              <a:t>other</a:t>
            </a:r>
            <a:r>
              <a:rPr lang="fr-CA" sz="3600" dirty="0"/>
              <a:t> group, </a:t>
            </a:r>
            <a:r>
              <a:rPr lang="fr-CA" sz="3600" dirty="0" err="1"/>
              <a:t>leading</a:t>
            </a:r>
            <a:r>
              <a:rPr lang="fr-CA" sz="3600" dirty="0"/>
              <a:t> to frustration. </a:t>
            </a:r>
          </a:p>
          <a:p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113151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2877</Words>
  <Application>Microsoft Office PowerPoint</Application>
  <PresentationFormat>Widescreen</PresentationFormat>
  <Paragraphs>408</Paragraphs>
  <Slides>57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POLI 202 The Government of Canada</vt:lpstr>
      <vt:lpstr>Outline</vt:lpstr>
      <vt:lpstr>What is a federation?</vt:lpstr>
      <vt:lpstr>What is a federation?</vt:lpstr>
      <vt:lpstr>What is a federation?</vt:lpstr>
      <vt:lpstr>What is a federation?</vt:lpstr>
      <vt:lpstr>What is a federation?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Evolution of Canadian Federalism</vt:lpstr>
      <vt:lpstr>The Evolution of Canadian Federalism</vt:lpstr>
      <vt:lpstr>The Evolution of Canadian Federalism</vt:lpstr>
      <vt:lpstr>The Evolution of Canadian Federalism</vt:lpstr>
      <vt:lpstr>The Evolution of Canadian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 204: Introduction to Canadian Politics</dc:title>
  <dc:creator>Maxime</dc:creator>
  <cp:lastModifiedBy>Maxime Héroux-Legault</cp:lastModifiedBy>
  <cp:revision>127</cp:revision>
  <dcterms:created xsi:type="dcterms:W3CDTF">2017-09-26T13:35:49Z</dcterms:created>
  <dcterms:modified xsi:type="dcterms:W3CDTF">2021-08-04T16:51:18Z</dcterms:modified>
</cp:coreProperties>
</file>