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367" r:id="rId6"/>
    <p:sldId id="261" r:id="rId7"/>
    <p:sldId id="269" r:id="rId8"/>
    <p:sldId id="365" r:id="rId9"/>
    <p:sldId id="271" r:id="rId10"/>
    <p:sldId id="272" r:id="rId11"/>
    <p:sldId id="282" r:id="rId12"/>
    <p:sldId id="356" r:id="rId13"/>
    <p:sldId id="287" r:id="rId14"/>
    <p:sldId id="288" r:id="rId15"/>
    <p:sldId id="289" r:id="rId16"/>
    <p:sldId id="290" r:id="rId17"/>
    <p:sldId id="291" r:id="rId18"/>
    <p:sldId id="360" r:id="rId19"/>
    <p:sldId id="304" r:id="rId20"/>
    <p:sldId id="357" r:id="rId21"/>
    <p:sldId id="361" r:id="rId22"/>
    <p:sldId id="362" r:id="rId23"/>
    <p:sldId id="358" r:id="rId24"/>
    <p:sldId id="292" r:id="rId25"/>
    <p:sldId id="303" r:id="rId26"/>
    <p:sldId id="359" r:id="rId27"/>
    <p:sldId id="295" r:id="rId28"/>
    <p:sldId id="296" r:id="rId29"/>
    <p:sldId id="297" r:id="rId30"/>
    <p:sldId id="298" r:id="rId31"/>
    <p:sldId id="299" r:id="rId32"/>
    <p:sldId id="306" r:id="rId33"/>
    <p:sldId id="307" r:id="rId34"/>
    <p:sldId id="308" r:id="rId35"/>
    <p:sldId id="309" r:id="rId36"/>
    <p:sldId id="311" r:id="rId37"/>
    <p:sldId id="363" r:id="rId38"/>
    <p:sldId id="312" r:id="rId39"/>
    <p:sldId id="313" r:id="rId40"/>
    <p:sldId id="314" r:id="rId41"/>
    <p:sldId id="338" r:id="rId42"/>
    <p:sldId id="343" r:id="rId43"/>
    <p:sldId id="316" r:id="rId44"/>
    <p:sldId id="317" r:id="rId45"/>
    <p:sldId id="344" r:id="rId46"/>
    <p:sldId id="345" r:id="rId47"/>
    <p:sldId id="346" r:id="rId48"/>
    <p:sldId id="331" r:id="rId49"/>
    <p:sldId id="330" r:id="rId50"/>
    <p:sldId id="333" r:id="rId51"/>
    <p:sldId id="350" r:id="rId52"/>
    <p:sldId id="332" r:id="rId53"/>
    <p:sldId id="349" r:id="rId54"/>
    <p:sldId id="351" r:id="rId55"/>
    <p:sldId id="339" r:id="rId56"/>
    <p:sldId id="340" r:id="rId57"/>
    <p:sldId id="366" r:id="rId58"/>
    <p:sldId id="341" r:id="rId59"/>
    <p:sldId id="368" r:id="rId60"/>
    <p:sldId id="34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1371" autoAdjust="0"/>
  </p:normalViewPr>
  <p:slideViewPr>
    <p:cSldViewPr snapToGrid="0">
      <p:cViewPr varScale="1">
        <p:scale>
          <a:sx n="90" d="100"/>
          <a:sy n="90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1A733-D01D-4877-8875-BB4CC8244A0D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D73D1-D9F2-43D2-B718-385B70C43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25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326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65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804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444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57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734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984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691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786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9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52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031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41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05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486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118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540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4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65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389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802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44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251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00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525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881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133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007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46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537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900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791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245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697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8738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8575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992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9213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89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70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1627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402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33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1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47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00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1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66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CA0B-D4A7-4EB5-AFEE-273D81FAF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9A07F-1097-4365-B2CC-952BAAED1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5442-207C-4AC7-99F7-B12DE375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8E70-6814-4504-9E86-29B805B7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7B5C-96B3-416F-ADB5-E09C1A2A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2461-BB03-4813-A929-A6856CB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C04E-FD23-4F8E-9D8C-40C232B51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5D0A-9A5F-49D2-885B-385298E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14D3-2BCE-4C7E-B400-90E6EB05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371C-5F4D-4D35-8074-EFD74033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41034-7AE7-489E-8F5D-7CC24B5CF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1D2A1-3398-4BA9-BC49-831942813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9DEA-A815-4CEE-9B1F-DFE5F84D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604F-07BF-4431-A9F2-60B5C6CF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9013-9457-4F7D-9DF3-74D1024B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6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A730-D8FC-4243-B87E-8F6FCBFB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5309-C716-40DD-B4E2-D2CF9439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17B17-3C1C-4227-BB47-E54DFA28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D747-543B-44A9-B607-EC2152B1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A058-CEA7-478E-846E-B587E42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1B5A-A1E9-4AD4-8A3B-D7295F70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2AFC2-5F08-49A0-B23A-C4A10731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3200-C6D2-4A9F-909B-16155319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0E1B-153E-444B-B632-BECA28A8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C9D63-1977-4CA4-8796-FADF9402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455F-791B-4D3D-B0D4-C44DCE1C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0250-A57C-415E-B919-B4090495F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D9543-E747-43AF-ABA0-6DA2300C7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36F9D-2513-4096-88AD-6207B55E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A28D-1BF3-4A2E-A0AA-27B0FD9A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9F32-A638-4337-8E28-296A9871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84FE-1C9D-44B6-A2DB-29D3FB01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1560-661A-4181-920F-A223793B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851DA-1BA0-470A-BC95-92FD185DF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D1751-D682-4D58-B548-7AB31B689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C9B76-ABF3-4E0D-BFFB-A0310FCC0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6A86C-436A-4463-AFE6-D043BFDB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8AF97-B4A1-4F33-A387-EC080211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CDEA2-7B94-4AF1-918E-8260C8AC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91A3-271F-4AF4-93CD-1DFCDB44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29D42-0BF6-4940-A670-925855A3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8EEDD-3C3A-430F-BF1F-2BDF2C89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2F409-A62D-4E78-8700-9CE76A30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5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00EAB-5D0C-4540-845E-0919EA65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D79D7-3F42-44C5-9E84-647AB3ED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C36A-83B0-4CA5-9943-24438164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9909-36B7-412A-9D9D-3C1507AF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387C-37DB-48CE-86F0-0186BF2A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F78EE-98E2-4A4A-977C-1ABAAFC01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A483-38AB-4CBF-A212-183EA6D2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9D41E-B26E-422C-8430-61D92B59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AACEA-5370-4DDE-9F97-D04FFE66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BD7D-6379-4AFC-A1A6-A46CFA1D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4C0DB-0DD7-43FF-A5A1-69E09291A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7355D-46B6-4C1D-9D27-1EB3771CE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D027-19DC-4591-A168-A9DD0E1F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99408-8527-4D32-8581-F51EF61C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722D1-B104-4B54-A58F-C5723792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E46B0-BBE9-4672-A135-B5970AB2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A3360-ED64-4DE6-9551-B46CCAAE1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FAE4-7C43-4A39-AD52-44A0E34DB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C160-2324-42B5-96FC-62C398CD26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3A8C-EBD2-409C-8A35-9AB137B17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DC3F-1B61-4B23-8D4D-C687A2F29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C0BD-E1C7-4F8A-9719-3BD42D70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rc.gouv.qc.ca/documents/relations-canadiennes/politique-affirmation-en.pdf" TargetMode="External"/><Relationship Id="rId2" Type="http://schemas.openxmlformats.org/officeDocument/2006/relationships/hyperlink" Target="https://ici.radio-canada.ca/nouvelle/1037185/quebec-relance-debat-constitutionnel-philippe-couillard-nation-cana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i.radio-canada.ca/nouvelle/1037240/quebec-constitution-philippe-couillard-reactions-pq-qs-caq-pl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AB92-7470-4655-B59A-059D5B3D9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 dirty="0"/>
            </a:b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5A225-CA87-4D02-82EF-7E7FE6BCB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Constitution and Quebec Politics</a:t>
            </a:r>
          </a:p>
        </p:txBody>
      </p:sp>
    </p:spTree>
    <p:extLst>
      <p:ext uri="{BB962C8B-B14F-4D97-AF65-F5344CB8AC3E}">
        <p14:creationId xmlns:p14="http://schemas.microsoft.com/office/powerpoint/2010/main" val="99042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involved</a:t>
            </a:r>
            <a:r>
              <a:rPr lang="fr-CA" sz="3200" dirty="0"/>
              <a:t> in the </a:t>
            </a:r>
            <a:r>
              <a:rPr lang="fr-CA" sz="3200" dirty="0" err="1"/>
              <a:t>welfare</a:t>
            </a:r>
            <a:r>
              <a:rPr lang="fr-CA" sz="3200" dirty="0"/>
              <a:t> state and </a:t>
            </a:r>
            <a:r>
              <a:rPr lang="fr-CA" sz="3200" dirty="0" err="1"/>
              <a:t>fund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Most provinces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view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as a major issue.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were</a:t>
            </a:r>
            <a:r>
              <a:rPr lang="fr-CA" sz="3200" dirty="0"/>
              <a:t> happy to </a:t>
            </a:r>
            <a:r>
              <a:rPr lang="fr-CA" sz="3200" dirty="0" err="1"/>
              <a:t>benefit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funding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Ottawa. </a:t>
            </a:r>
          </a:p>
          <a:p>
            <a:endParaRPr lang="fr-CA" sz="3200" dirty="0"/>
          </a:p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disagree</a:t>
            </a:r>
            <a:r>
              <a:rPr lang="fr-CA" sz="3200" dirty="0"/>
              <a:t>. It </a:t>
            </a:r>
            <a:r>
              <a:rPr lang="fr-CA" sz="3200" dirty="0" err="1"/>
              <a:t>wanted</a:t>
            </a:r>
            <a:r>
              <a:rPr lang="fr-CA" sz="3200" dirty="0"/>
              <a:t> to </a:t>
            </a:r>
            <a:r>
              <a:rPr lang="fr-CA" sz="3200" dirty="0" err="1"/>
              <a:t>protect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autonomy</a:t>
            </a:r>
            <a:r>
              <a:rPr lang="fr-CA" sz="3200" dirty="0"/>
              <a:t> and cultural </a:t>
            </a:r>
            <a:r>
              <a:rPr lang="fr-CA" sz="3200" dirty="0" err="1"/>
              <a:t>distinctiveness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interference</a:t>
            </a:r>
            <a:r>
              <a:rPr lang="fr-CA" sz="3200" dirty="0"/>
              <a:t> by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255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200" dirty="0" err="1"/>
              <a:t>Conflicts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and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grew</a:t>
            </a:r>
            <a:r>
              <a:rPr lang="fr-CA" sz="3200" dirty="0"/>
              <a:t> over the </a:t>
            </a:r>
            <a:r>
              <a:rPr lang="fr-CA" sz="3200" dirty="0" err="1"/>
              <a:t>welfare</a:t>
            </a:r>
            <a:r>
              <a:rPr lang="fr-CA" sz="3200" dirty="0"/>
              <a:t> state. </a:t>
            </a:r>
          </a:p>
          <a:p>
            <a:endParaRPr lang="fr-CA" sz="3200" dirty="0"/>
          </a:p>
          <a:p>
            <a:r>
              <a:rPr lang="fr-CA" sz="3200" dirty="0" err="1"/>
              <a:t>Initially</a:t>
            </a:r>
            <a:r>
              <a:rPr lang="fr-CA" sz="3200" dirty="0"/>
              <a:t>, </a:t>
            </a:r>
            <a:r>
              <a:rPr lang="fr-CA" sz="3200" dirty="0" err="1"/>
              <a:t>Quebec</a:t>
            </a:r>
            <a:r>
              <a:rPr lang="fr-CA" sz="3200" dirty="0"/>
              <a:t> conservatives (union nationale) </a:t>
            </a:r>
            <a:r>
              <a:rPr lang="fr-CA" sz="3200" dirty="0" err="1"/>
              <a:t>opposed</a:t>
            </a:r>
            <a:r>
              <a:rPr lang="fr-CA" sz="3200" dirty="0"/>
              <a:t> the expansion of the </a:t>
            </a:r>
            <a:r>
              <a:rPr lang="fr-CA" sz="3200" dirty="0" err="1"/>
              <a:t>welfare</a:t>
            </a:r>
            <a:r>
              <a:rPr lang="fr-CA" sz="3200" dirty="0"/>
              <a:t> state </a:t>
            </a:r>
            <a:r>
              <a:rPr lang="fr-CA" sz="3200" dirty="0" err="1"/>
              <a:t>altogether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Later</a:t>
            </a:r>
            <a:r>
              <a:rPr lang="fr-CA" sz="3200" dirty="0"/>
              <a:t>, the </a:t>
            </a:r>
            <a:r>
              <a:rPr lang="fr-CA" sz="3200" dirty="0" err="1"/>
              <a:t>newly</a:t>
            </a:r>
            <a:r>
              <a:rPr lang="fr-CA" sz="3200" dirty="0"/>
              <a:t> </a:t>
            </a:r>
            <a:r>
              <a:rPr lang="fr-CA" sz="3200" dirty="0" err="1"/>
              <a:t>elected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Liberals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a provincial </a:t>
            </a:r>
            <a:r>
              <a:rPr lang="fr-CA" sz="3200" dirty="0" err="1"/>
              <a:t>welfare</a:t>
            </a:r>
            <a:r>
              <a:rPr lang="fr-CA" sz="3200" dirty="0"/>
              <a:t> state.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</a:t>
            </a:r>
            <a:r>
              <a:rPr lang="fr-CA" sz="3200" dirty="0" err="1"/>
              <a:t>investments</a:t>
            </a:r>
            <a:r>
              <a:rPr lang="fr-CA" sz="3200" dirty="0"/>
              <a:t> in </a:t>
            </a:r>
            <a:r>
              <a:rPr lang="fr-CA" sz="3200" dirty="0" err="1"/>
              <a:t>Quebec’s</a:t>
            </a:r>
            <a:r>
              <a:rPr lang="fr-CA" sz="3200" dirty="0"/>
              <a:t> future, but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</a:t>
            </a:r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investments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controlled</a:t>
            </a:r>
            <a:r>
              <a:rPr lang="fr-CA" sz="3200" dirty="0"/>
              <a:t> by the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15215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0575-02C2-4086-8B8B-4DBE79D6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6A99-FBB3-486C-B580-A008092D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provinces. </a:t>
            </a:r>
          </a:p>
          <a:p>
            <a:endParaRPr lang="fr-CA" dirty="0"/>
          </a:p>
          <a:p>
            <a:r>
              <a:rPr lang="fr-CA" dirty="0"/>
              <a:t>In a 1965 speech, Jean Lesage (</a:t>
            </a:r>
            <a:r>
              <a:rPr lang="fr-CA" dirty="0" err="1"/>
              <a:t>Quebec</a:t>
            </a:r>
            <a:r>
              <a:rPr lang="fr-CA" dirty="0"/>
              <a:t> premier)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Quebecers</a:t>
            </a:r>
            <a:r>
              <a:rPr lang="fr-CA" dirty="0"/>
              <a:t> have a collective </a:t>
            </a:r>
            <a:r>
              <a:rPr lang="fr-CA" dirty="0" err="1"/>
              <a:t>identity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,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trust the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defend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Daniel Johnson (</a:t>
            </a:r>
            <a:r>
              <a:rPr lang="fr-CA" dirty="0" err="1"/>
              <a:t>his</a:t>
            </a:r>
            <a:r>
              <a:rPr lang="fr-CA" dirty="0"/>
              <a:t> </a:t>
            </a:r>
            <a:r>
              <a:rPr lang="fr-CA" dirty="0" err="1"/>
              <a:t>successor</a:t>
            </a:r>
            <a:r>
              <a:rPr lang="fr-CA" dirty="0"/>
              <a:t>) </a:t>
            </a:r>
            <a:r>
              <a:rPr lang="fr-CA" dirty="0" err="1"/>
              <a:t>went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, </a:t>
            </a:r>
            <a:r>
              <a:rPr lang="fr-CA" dirty="0" err="1"/>
              <a:t>stating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Canada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understood</a:t>
            </a:r>
            <a:r>
              <a:rPr lang="fr-CA" dirty="0"/>
              <a:t> as a </a:t>
            </a:r>
            <a:r>
              <a:rPr lang="fr-CA" dirty="0" err="1"/>
              <a:t>pact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equal</a:t>
            </a:r>
            <a:r>
              <a:rPr lang="fr-CA" dirty="0"/>
              <a:t> nations.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worth</a:t>
            </a:r>
            <a:r>
              <a:rPr lang="fr-CA" sz="3200" dirty="0"/>
              <a:t> </a:t>
            </a:r>
            <a:r>
              <a:rPr lang="fr-CA" sz="3200" dirty="0" err="1"/>
              <a:t>noting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first </a:t>
            </a:r>
            <a:r>
              <a:rPr lang="fr-CA" sz="3200" dirty="0" err="1"/>
              <a:t>sovereignist</a:t>
            </a:r>
            <a:r>
              <a:rPr lang="fr-CA" sz="3200" dirty="0"/>
              <a:t> leaders </a:t>
            </a:r>
            <a:r>
              <a:rPr lang="fr-CA" sz="3200" dirty="0" err="1"/>
              <a:t>were</a:t>
            </a:r>
            <a:r>
              <a:rPr lang="fr-CA" sz="3200" dirty="0"/>
              <a:t> part of the Liberal party at the time.</a:t>
            </a:r>
          </a:p>
          <a:p>
            <a:endParaRPr lang="fr-CA" sz="3200" dirty="0"/>
          </a:p>
          <a:p>
            <a:r>
              <a:rPr lang="fr-CA" sz="3200" dirty="0"/>
              <a:t>René Lévesque and Jacques Parizeau </a:t>
            </a:r>
            <a:r>
              <a:rPr lang="fr-CA" sz="3200" dirty="0" err="1"/>
              <a:t>worked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</a:t>
            </a:r>
            <a:r>
              <a:rPr lang="fr-CA" sz="3200" dirty="0" err="1"/>
              <a:t>Lesage’s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and </a:t>
            </a:r>
            <a:r>
              <a:rPr lang="fr-CA" sz="3200" dirty="0" err="1"/>
              <a:t>formed</a:t>
            </a:r>
            <a:r>
              <a:rPr lang="fr-CA" sz="3200" dirty="0"/>
              <a:t> the Parti québécois </a:t>
            </a:r>
            <a:r>
              <a:rPr lang="fr-CA" sz="3200" dirty="0" err="1"/>
              <a:t>because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</a:t>
            </a:r>
            <a:r>
              <a:rPr lang="fr-CA" sz="3200" dirty="0" err="1"/>
              <a:t>independence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necessary</a:t>
            </a:r>
            <a:r>
              <a:rPr lang="fr-CA" sz="320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sz="3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thought</a:t>
            </a:r>
            <a:r>
              <a:rPr lang="fr-CA" sz="3200" dirty="0"/>
              <a:t> the Canadian Constitution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allow</a:t>
            </a:r>
            <a:r>
              <a:rPr lang="fr-CA" sz="3200" dirty="0"/>
              <a:t> for </a:t>
            </a:r>
            <a:r>
              <a:rPr lang="fr-CA" sz="3200" dirty="0" err="1"/>
              <a:t>Quebec</a:t>
            </a:r>
            <a:r>
              <a:rPr lang="fr-CA" sz="3200" dirty="0"/>
              <a:t> to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own</a:t>
            </a:r>
            <a:r>
              <a:rPr lang="fr-CA" sz="3200" dirty="0"/>
              <a:t> </a:t>
            </a:r>
            <a:r>
              <a:rPr lang="fr-CA" sz="3200" dirty="0" err="1"/>
              <a:t>decisions</a:t>
            </a:r>
            <a:r>
              <a:rPr lang="fr-CA" sz="3200" dirty="0"/>
              <a:t> and </a:t>
            </a:r>
            <a:r>
              <a:rPr lang="fr-CA" sz="3200" dirty="0" err="1"/>
              <a:t>pursue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goals.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58673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René Lévesque </a:t>
            </a:r>
            <a:r>
              <a:rPr lang="fr-CA" sz="3200" dirty="0" err="1"/>
              <a:t>went</a:t>
            </a:r>
            <a:r>
              <a:rPr lang="fr-CA" sz="3200" dirty="0"/>
              <a:t> on to </a:t>
            </a:r>
            <a:r>
              <a:rPr lang="fr-CA" sz="3200" dirty="0" err="1"/>
              <a:t>create</a:t>
            </a:r>
            <a:r>
              <a:rPr lang="fr-CA" sz="3200" dirty="0"/>
              <a:t> the Parti Québécois, an </a:t>
            </a:r>
            <a:r>
              <a:rPr lang="fr-CA" sz="3200" dirty="0" err="1"/>
              <a:t>openly</a:t>
            </a:r>
            <a:r>
              <a:rPr lang="fr-CA" sz="3200" dirty="0"/>
              <a:t> </a:t>
            </a:r>
            <a:r>
              <a:rPr lang="fr-CA" sz="3200" dirty="0" err="1"/>
              <a:t>separatist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party. </a:t>
            </a:r>
          </a:p>
          <a:p>
            <a:endParaRPr lang="fr-CA" sz="3200" dirty="0"/>
          </a:p>
          <a:p>
            <a:r>
              <a:rPr lang="fr-CA" sz="3200" dirty="0"/>
              <a:t>It won a provincial </a:t>
            </a:r>
            <a:r>
              <a:rPr lang="fr-CA" sz="3200" dirty="0" err="1"/>
              <a:t>election</a:t>
            </a:r>
            <a:r>
              <a:rPr lang="fr-CA" sz="3200" dirty="0"/>
              <a:t> in 1976 and </a:t>
            </a:r>
            <a:r>
              <a:rPr lang="fr-CA" sz="3200" dirty="0" err="1"/>
              <a:t>managed</a:t>
            </a:r>
            <a:r>
              <a:rPr lang="fr-CA" sz="3200" dirty="0"/>
              <a:t> to </a:t>
            </a:r>
            <a:r>
              <a:rPr lang="fr-CA" sz="3200" dirty="0" err="1"/>
              <a:t>form</a:t>
            </a:r>
            <a:r>
              <a:rPr lang="fr-CA" sz="3200" dirty="0"/>
              <a:t> a </a:t>
            </a:r>
            <a:r>
              <a:rPr lang="fr-CA" sz="3200" dirty="0" err="1"/>
              <a:t>majority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for the first time.</a:t>
            </a:r>
          </a:p>
          <a:p>
            <a:endParaRPr lang="fr-CA" sz="3200" dirty="0"/>
          </a:p>
          <a:p>
            <a:r>
              <a:rPr lang="fr-CA" sz="3200" dirty="0"/>
              <a:t>One of the </a:t>
            </a:r>
            <a:r>
              <a:rPr lang="fr-CA" sz="3200" dirty="0" err="1"/>
              <a:t>election</a:t>
            </a:r>
            <a:r>
              <a:rPr lang="fr-CA" sz="3200" dirty="0"/>
              <a:t> promises </a:t>
            </a:r>
            <a:r>
              <a:rPr lang="fr-CA" sz="3200" dirty="0" err="1"/>
              <a:t>was</a:t>
            </a:r>
            <a:r>
              <a:rPr lang="fr-CA" sz="3200" dirty="0"/>
              <a:t> to </a:t>
            </a:r>
            <a:r>
              <a:rPr lang="fr-CA" sz="3200" dirty="0" err="1"/>
              <a:t>hold</a:t>
            </a:r>
            <a:r>
              <a:rPr lang="fr-CA" sz="3200" dirty="0"/>
              <a:t> a referendum on </a:t>
            </a:r>
            <a:r>
              <a:rPr lang="fr-CA" sz="3200" dirty="0" err="1"/>
              <a:t>sovereignty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667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/>
              <a:t>The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spent</a:t>
            </a:r>
            <a:r>
              <a:rPr lang="fr-CA" sz="3200" dirty="0"/>
              <a:t> four </a:t>
            </a:r>
            <a:r>
              <a:rPr lang="fr-CA" sz="3200" dirty="0" err="1"/>
              <a:t>years</a:t>
            </a:r>
            <a:r>
              <a:rPr lang="fr-CA" sz="3200" dirty="0"/>
              <a:t> </a:t>
            </a:r>
            <a:r>
              <a:rPr lang="fr-CA" sz="3200" dirty="0" err="1"/>
              <a:t>preparing</a:t>
            </a:r>
            <a:r>
              <a:rPr lang="fr-CA" sz="3200" dirty="0"/>
              <a:t> for the referendum.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800" dirty="0" err="1"/>
              <a:t>These</a:t>
            </a:r>
            <a:r>
              <a:rPr lang="fr-CA" sz="2800" dirty="0"/>
              <a:t> four </a:t>
            </a:r>
            <a:r>
              <a:rPr lang="fr-CA" sz="2800" dirty="0" err="1"/>
              <a:t>years</a:t>
            </a:r>
            <a:r>
              <a:rPr lang="fr-CA" sz="2800" dirty="0"/>
              <a:t> </a:t>
            </a:r>
            <a:r>
              <a:rPr lang="fr-CA" sz="2800" dirty="0" err="1"/>
              <a:t>were</a:t>
            </a:r>
            <a:r>
              <a:rPr lang="fr-CA" sz="2800" dirty="0"/>
              <a:t> </a:t>
            </a:r>
            <a:r>
              <a:rPr lang="fr-CA" sz="2800" dirty="0" err="1"/>
              <a:t>marked</a:t>
            </a:r>
            <a:r>
              <a:rPr lang="fr-CA" sz="2800" dirty="0"/>
              <a:t> by </a:t>
            </a:r>
            <a:r>
              <a:rPr lang="fr-CA" sz="2800" dirty="0" err="1"/>
              <a:t>tense</a:t>
            </a:r>
            <a:r>
              <a:rPr lang="fr-CA" sz="2800" dirty="0"/>
              <a:t> </a:t>
            </a:r>
            <a:r>
              <a:rPr lang="fr-CA" sz="2800" dirty="0" err="1"/>
              <a:t>negotiations</a:t>
            </a:r>
            <a:r>
              <a:rPr lang="fr-CA" sz="2800" dirty="0"/>
              <a:t> about </a:t>
            </a:r>
            <a:r>
              <a:rPr lang="fr-CA" sz="2800" dirty="0" err="1"/>
              <a:t>what</a:t>
            </a:r>
            <a:r>
              <a:rPr lang="fr-CA" sz="2800" dirty="0"/>
              <a:t> </a:t>
            </a:r>
            <a:r>
              <a:rPr lang="fr-CA" sz="2800" dirty="0" err="1"/>
              <a:t>could</a:t>
            </a:r>
            <a:r>
              <a:rPr lang="fr-CA" sz="2800" dirty="0"/>
              <a:t> </a:t>
            </a:r>
            <a:r>
              <a:rPr lang="fr-CA" sz="2800" dirty="0" err="1"/>
              <a:t>be</a:t>
            </a:r>
            <a:r>
              <a:rPr lang="fr-CA" sz="2800" dirty="0"/>
              <a:t> </a:t>
            </a:r>
            <a:r>
              <a:rPr lang="fr-CA" sz="2800" dirty="0" err="1"/>
              <a:t>done</a:t>
            </a:r>
            <a:r>
              <a:rPr lang="fr-CA" sz="2800" dirty="0"/>
              <a:t> to </a:t>
            </a:r>
            <a:r>
              <a:rPr lang="fr-CA" sz="2800" dirty="0" err="1"/>
              <a:t>convince</a:t>
            </a:r>
            <a:r>
              <a:rPr lang="fr-CA" sz="2800" dirty="0"/>
              <a:t> </a:t>
            </a:r>
            <a:r>
              <a:rPr lang="fr-CA" sz="2800" dirty="0" err="1"/>
              <a:t>Quebecers</a:t>
            </a:r>
            <a:r>
              <a:rPr lang="fr-CA" sz="2800" dirty="0"/>
              <a:t> to </a:t>
            </a:r>
            <a:r>
              <a:rPr lang="fr-CA" sz="2800" dirty="0" err="1"/>
              <a:t>stay</a:t>
            </a:r>
            <a:r>
              <a:rPr lang="fr-CA" sz="2800" dirty="0"/>
              <a:t> in Canada.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800" dirty="0"/>
              <a:t>Pierre-Elliot Trudeau, as Prime </a:t>
            </a:r>
            <a:r>
              <a:rPr lang="fr-CA" sz="2800" dirty="0" err="1"/>
              <a:t>Minister</a:t>
            </a:r>
            <a:r>
              <a:rPr lang="fr-CA" sz="2800" dirty="0"/>
              <a:t>, </a:t>
            </a:r>
            <a:r>
              <a:rPr lang="fr-CA" sz="2800" dirty="0" err="1"/>
              <a:t>promised</a:t>
            </a:r>
            <a:r>
              <a:rPr lang="fr-CA" sz="2800" dirty="0"/>
              <a:t> a </a:t>
            </a:r>
            <a:r>
              <a:rPr lang="fr-CA" sz="2800" dirty="0" err="1"/>
              <a:t>renewed</a:t>
            </a:r>
            <a:r>
              <a:rPr lang="fr-CA" sz="2800" dirty="0"/>
              <a:t> </a:t>
            </a:r>
            <a:r>
              <a:rPr lang="fr-CA" sz="2800" dirty="0" err="1"/>
              <a:t>federalism</a:t>
            </a:r>
            <a:r>
              <a:rPr lang="fr-CA" sz="2800" dirty="0"/>
              <a:t>, more </a:t>
            </a:r>
            <a:r>
              <a:rPr lang="fr-CA" sz="2800" dirty="0" err="1"/>
              <a:t>respectful</a:t>
            </a:r>
            <a:r>
              <a:rPr lang="fr-CA" sz="2800" dirty="0"/>
              <a:t> of </a:t>
            </a:r>
            <a:r>
              <a:rPr lang="fr-CA" sz="2800" dirty="0" err="1"/>
              <a:t>Quebec’s</a:t>
            </a:r>
            <a:r>
              <a:rPr lang="fr-CA" sz="2800" dirty="0"/>
              <a:t> </a:t>
            </a:r>
            <a:r>
              <a:rPr lang="fr-CA" sz="2800" dirty="0" err="1"/>
              <a:t>difference</a:t>
            </a:r>
            <a:r>
              <a:rPr lang="fr-CA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9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The 1980 referendum </a:t>
            </a:r>
            <a:r>
              <a:rPr lang="fr-CA" sz="3200" dirty="0" err="1"/>
              <a:t>resulted</a:t>
            </a:r>
            <a:r>
              <a:rPr lang="fr-CA" sz="3200" dirty="0"/>
              <a:t> in a 40% vote for the YES </a:t>
            </a:r>
            <a:r>
              <a:rPr lang="fr-CA" sz="3200" dirty="0" err="1"/>
              <a:t>side</a:t>
            </a:r>
            <a:r>
              <a:rPr lang="fr-CA" sz="3200" dirty="0"/>
              <a:t>, and 60% for the NO </a:t>
            </a:r>
            <a:r>
              <a:rPr lang="fr-CA" sz="3200" dirty="0" err="1"/>
              <a:t>side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was</a:t>
            </a:r>
            <a:r>
              <a:rPr lang="fr-CA" sz="3200" dirty="0"/>
              <a:t> a </a:t>
            </a:r>
            <a:r>
              <a:rPr lang="fr-CA" sz="3200" dirty="0" err="1"/>
              <a:t>victory</a:t>
            </a:r>
            <a:r>
              <a:rPr lang="fr-CA" sz="3200" dirty="0"/>
              <a:t> for the </a:t>
            </a:r>
            <a:r>
              <a:rPr lang="fr-CA" sz="3200" dirty="0" err="1"/>
              <a:t>federalists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the Parti québécois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reelected</a:t>
            </a:r>
            <a:r>
              <a:rPr lang="fr-CA" sz="3200" dirty="0"/>
              <a:t> in the 1980 </a:t>
            </a:r>
            <a:r>
              <a:rPr lang="fr-CA" sz="3200" dirty="0" err="1"/>
              <a:t>Quebec</a:t>
            </a:r>
            <a:r>
              <a:rPr lang="fr-CA" sz="3200" dirty="0"/>
              <a:t> provincial </a:t>
            </a:r>
            <a:r>
              <a:rPr lang="fr-CA" sz="3200" dirty="0" err="1"/>
              <a:t>elections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This sent the message </a:t>
            </a:r>
            <a:r>
              <a:rPr lang="fr-CA" sz="3200" dirty="0" err="1"/>
              <a:t>that</a:t>
            </a:r>
            <a:r>
              <a:rPr lang="fr-CA" sz="3200" dirty="0"/>
              <a:t> Trudeau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make</a:t>
            </a:r>
            <a:r>
              <a:rPr lang="fr-CA" sz="3200" dirty="0"/>
              <a:t> good on </a:t>
            </a:r>
            <a:r>
              <a:rPr lang="fr-CA" sz="3200" dirty="0" err="1"/>
              <a:t>his</a:t>
            </a:r>
            <a:r>
              <a:rPr lang="fr-CA" sz="3200" dirty="0"/>
              <a:t> promise of « </a:t>
            </a:r>
            <a:r>
              <a:rPr lang="fr-CA" sz="3200" dirty="0" err="1"/>
              <a:t>renewed</a:t>
            </a:r>
            <a:r>
              <a:rPr lang="fr-CA" sz="3200" dirty="0"/>
              <a:t> </a:t>
            </a:r>
            <a:r>
              <a:rPr lang="fr-CA" sz="3200" dirty="0" err="1"/>
              <a:t>federalism</a:t>
            </a:r>
            <a:r>
              <a:rPr lang="fr-CA" sz="3200" dirty="0"/>
              <a:t> ». </a:t>
            </a:r>
          </a:p>
        </p:txBody>
      </p:sp>
    </p:spTree>
    <p:extLst>
      <p:ext uri="{BB962C8B-B14F-4D97-AF65-F5344CB8AC3E}">
        <p14:creationId xmlns:p14="http://schemas.microsoft.com/office/powerpoint/2010/main" val="404101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3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7C3E-AFD3-4745-B2F9-A282527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2DE5-284C-4294-B59F-1A80D429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/>
              <a:t>The initial proposal from the federal government included:</a:t>
            </a:r>
          </a:p>
          <a:p>
            <a:pPr lvl="1"/>
            <a:r>
              <a:rPr lang="en-CA" sz="3200" dirty="0"/>
              <a:t>The patriation (giving Canada the ability to modify its Constitution)</a:t>
            </a:r>
          </a:p>
          <a:p>
            <a:pPr lvl="1"/>
            <a:r>
              <a:rPr lang="en-CA" sz="3200" dirty="0"/>
              <a:t>The Charter of Rights and Freedoms</a:t>
            </a:r>
          </a:p>
          <a:p>
            <a:pPr lvl="1"/>
            <a:r>
              <a:rPr lang="en-CA" sz="3200" dirty="0"/>
              <a:t>Promise to define amending formula within 2 years with referendum</a:t>
            </a:r>
          </a:p>
          <a:p>
            <a:pPr lvl="1"/>
            <a:endParaRPr lang="en-CA" sz="3200" dirty="0"/>
          </a:p>
          <a:p>
            <a:r>
              <a:rPr lang="en-CA" sz="3600" dirty="0"/>
              <a:t>Trudeau told the premiers not to negotiate for more provincial powers or over the Charter.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737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9364-6AE1-4552-9986-9216A88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6678-4002-4B1A-914A-1FA577BF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To </a:t>
            </a:r>
            <a:r>
              <a:rPr lang="fr-CA" sz="3200" dirty="0" err="1"/>
              <a:t>begin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(more </a:t>
            </a:r>
            <a:r>
              <a:rPr lang="fr-CA" sz="3200" dirty="0" err="1"/>
              <a:t>specifically</a:t>
            </a:r>
            <a:r>
              <a:rPr lang="fr-CA" sz="3200" dirty="0"/>
              <a:t> attorney </a:t>
            </a:r>
            <a:r>
              <a:rPr lang="fr-CA" sz="3200" dirty="0" err="1"/>
              <a:t>general</a:t>
            </a:r>
            <a:r>
              <a:rPr lang="fr-CA" sz="3200" dirty="0"/>
              <a:t> Jean Chrétien) </a:t>
            </a:r>
            <a:r>
              <a:rPr lang="fr-CA" sz="3200" dirty="0" err="1"/>
              <a:t>visited</a:t>
            </a:r>
            <a:r>
              <a:rPr lang="fr-CA" sz="3200" dirty="0"/>
              <a:t> provincial premiers to </a:t>
            </a:r>
            <a:r>
              <a:rPr lang="fr-CA" sz="3200" dirty="0" err="1"/>
              <a:t>discuss</a:t>
            </a:r>
            <a:r>
              <a:rPr lang="fr-CA" sz="3200" dirty="0"/>
              <a:t> plans for the new Constitution.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</a:t>
            </a:r>
            <a:r>
              <a:rPr lang="fr-CA" sz="3200" dirty="0" err="1"/>
              <a:t>he</a:t>
            </a:r>
            <a:r>
              <a:rPr lang="fr-CA" sz="3200" dirty="0"/>
              <a:t> </a:t>
            </a:r>
            <a:r>
              <a:rPr lang="fr-CA" sz="3200" dirty="0" err="1"/>
              <a:t>failed</a:t>
            </a:r>
            <a:r>
              <a:rPr lang="fr-CA" sz="3200" dirty="0"/>
              <a:t> to </a:t>
            </a:r>
            <a:r>
              <a:rPr lang="fr-CA" sz="3200" dirty="0" err="1"/>
              <a:t>secure</a:t>
            </a:r>
            <a:r>
              <a:rPr lang="fr-CA" sz="3200" dirty="0"/>
              <a:t> support </a:t>
            </a:r>
            <a:r>
              <a:rPr lang="fr-CA" sz="3200" dirty="0" err="1"/>
              <a:t>from</a:t>
            </a:r>
            <a:r>
              <a:rPr lang="fr-CA" sz="3200" dirty="0"/>
              <a:t> the provinces. </a:t>
            </a:r>
          </a:p>
          <a:p>
            <a:endParaRPr lang="fr-CA" sz="3200" dirty="0"/>
          </a:p>
          <a:p>
            <a:r>
              <a:rPr lang="fr-CA" sz="3200" dirty="0"/>
              <a:t>As a </a:t>
            </a:r>
            <a:r>
              <a:rPr lang="fr-CA" sz="3200" dirty="0" err="1"/>
              <a:t>result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proposed</a:t>
            </a:r>
            <a:r>
              <a:rPr lang="fr-CA" sz="3200" dirty="0"/>
              <a:t> to </a:t>
            </a:r>
            <a:r>
              <a:rPr lang="fr-CA" sz="3200" dirty="0" err="1"/>
              <a:t>unilaterally</a:t>
            </a:r>
            <a:r>
              <a:rPr lang="fr-CA" sz="3200" dirty="0"/>
              <a:t> </a:t>
            </a:r>
            <a:r>
              <a:rPr lang="fr-CA" sz="3200" dirty="0" err="1"/>
              <a:t>modify</a:t>
            </a:r>
            <a:r>
              <a:rPr lang="fr-CA" sz="3200" dirty="0"/>
              <a:t> the Constitution. (</a:t>
            </a:r>
            <a:r>
              <a:rPr lang="fr-CA" sz="3200" dirty="0" err="1"/>
              <a:t>rejected</a:t>
            </a:r>
            <a:r>
              <a:rPr lang="fr-CA" sz="3200" dirty="0"/>
              <a:t> by 8 provinces out of 10)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7970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CC03-E8DD-4E49-AC87-AB3A10A3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CD2B-1E1F-4661-A794-E7E88982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1867 Constitution</a:t>
            </a:r>
          </a:p>
          <a:p>
            <a:r>
              <a:rPr lang="fr-CA" dirty="0"/>
              <a:t>The Quiet </a:t>
            </a:r>
            <a:r>
              <a:rPr lang="fr-CA" dirty="0" err="1"/>
              <a:t>Revolution</a:t>
            </a:r>
            <a:endParaRPr lang="en-US" dirty="0"/>
          </a:p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fr-CA" dirty="0"/>
          </a:p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Aftermath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794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9364-6AE1-4552-9986-9216A88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6678-4002-4B1A-914A-1FA577BF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dirty="0"/>
              <a:t>A </a:t>
            </a:r>
            <a:r>
              <a:rPr lang="fr-CA" dirty="0" err="1"/>
              <a:t>reference</a:t>
            </a:r>
            <a:r>
              <a:rPr lang="fr-CA" dirty="0"/>
              <a:t> question </a:t>
            </a:r>
            <a:r>
              <a:rPr lang="fr-CA" dirty="0" err="1"/>
              <a:t>asked</a:t>
            </a:r>
            <a:r>
              <a:rPr lang="fr-CA" dirty="0"/>
              <a:t> the Supreme Court </a:t>
            </a:r>
            <a:r>
              <a:rPr lang="fr-CA" dirty="0" err="1"/>
              <a:t>whether</a:t>
            </a:r>
            <a:r>
              <a:rPr lang="fr-CA" dirty="0"/>
              <a:t> </a:t>
            </a:r>
            <a:r>
              <a:rPr lang="fr-CA" dirty="0" err="1"/>
              <a:t>unilateral</a:t>
            </a:r>
            <a:r>
              <a:rPr lang="fr-CA" dirty="0"/>
              <a:t> </a:t>
            </a:r>
            <a:r>
              <a:rPr lang="fr-CA" dirty="0" err="1"/>
              <a:t>patriation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acceptable or not.</a:t>
            </a:r>
          </a:p>
          <a:p>
            <a:endParaRPr lang="fr-CA" dirty="0"/>
          </a:p>
          <a:p>
            <a:r>
              <a:rPr lang="fr-CA" dirty="0"/>
              <a:t>The Court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illegal</a:t>
            </a:r>
            <a:r>
              <a:rPr lang="fr-CA" dirty="0"/>
              <a:t> to do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text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ruled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unconstitutional</a:t>
            </a:r>
            <a:r>
              <a:rPr lang="fr-CA" dirty="0"/>
              <a:t> </a:t>
            </a:r>
            <a:r>
              <a:rPr lang="fr-CA" dirty="0" err="1"/>
              <a:t>regarding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conventions.</a:t>
            </a:r>
          </a:p>
          <a:p>
            <a:endParaRPr lang="fr-CA" dirty="0"/>
          </a:p>
          <a:p>
            <a:r>
              <a:rPr lang="fr-CA" dirty="0"/>
              <a:t>The Supreme Court </a:t>
            </a:r>
            <a:r>
              <a:rPr lang="fr-CA" dirty="0" err="1"/>
              <a:t>said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amendments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support </a:t>
            </a:r>
            <a:r>
              <a:rPr lang="fr-CA" dirty="0" err="1"/>
              <a:t>from</a:t>
            </a:r>
            <a:r>
              <a:rPr lang="fr-CA" dirty="0"/>
              <a:t> the provinces, but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require</a:t>
            </a:r>
            <a:r>
              <a:rPr lang="fr-CA" dirty="0"/>
              <a:t> </a:t>
            </a:r>
            <a:r>
              <a:rPr lang="fr-CA" dirty="0" err="1"/>
              <a:t>unanimity</a:t>
            </a:r>
            <a:r>
              <a:rPr lang="fr-CA" dirty="0"/>
              <a:t>. </a:t>
            </a:r>
          </a:p>
          <a:p>
            <a:endParaRPr lang="fr-CA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9397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F3F2-25CF-4208-8E00-25A39C21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B842-816B-4DAF-BE2D-14534BDD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This forced the parties to negotiate again. </a:t>
            </a:r>
          </a:p>
          <a:p>
            <a:endParaRPr lang="en-CA" dirty="0"/>
          </a:p>
          <a:p>
            <a:r>
              <a:rPr lang="en-CA" dirty="0"/>
              <a:t>The negotiations lasted four days in a hotel in Ottawa with the PM, premiers and their top advisers. </a:t>
            </a:r>
          </a:p>
          <a:p>
            <a:endParaRPr lang="en-CA" dirty="0"/>
          </a:p>
          <a:p>
            <a:r>
              <a:rPr lang="en-CA" dirty="0"/>
              <a:t>The provinces wanted to delay adoption of the Charter, which Trudeau refused to do.</a:t>
            </a:r>
          </a:p>
          <a:p>
            <a:endParaRPr lang="en-CA" dirty="0"/>
          </a:p>
          <a:p>
            <a:r>
              <a:rPr lang="en-CA" dirty="0"/>
              <a:t>Formal discussions stopped, as tempers were running hot.  </a:t>
            </a:r>
          </a:p>
        </p:txBody>
      </p:sp>
    </p:spTree>
    <p:extLst>
      <p:ext uri="{BB962C8B-B14F-4D97-AF65-F5344CB8AC3E}">
        <p14:creationId xmlns:p14="http://schemas.microsoft.com/office/powerpoint/2010/main" val="102555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F3F2-25CF-4208-8E00-25A39C21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B842-816B-4DAF-BE2D-14534BDD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People were meeting in unofficial channels. </a:t>
            </a:r>
          </a:p>
          <a:p>
            <a:endParaRPr lang="en-CA" dirty="0"/>
          </a:p>
          <a:p>
            <a:r>
              <a:rPr lang="en-CA" dirty="0"/>
              <a:t>Chrétien met in an unused kitchen to find a compromise with representatives from Ontario and Saskatchewan. </a:t>
            </a:r>
          </a:p>
          <a:p>
            <a:endParaRPr lang="en-CA" dirty="0"/>
          </a:p>
          <a:p>
            <a:r>
              <a:rPr lang="en-CA" dirty="0"/>
              <a:t>This was unofficial, and there are no official records of this meeting.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It is at this time that the notwithstanding clause was brought up and agreed to in exchange for provincial support for the Charter. </a:t>
            </a:r>
          </a:p>
          <a:p>
            <a:endParaRPr lang="en-CA" dirty="0"/>
          </a:p>
          <a:p>
            <a:r>
              <a:rPr lang="en-CA" dirty="0"/>
              <a:t>In return, the provinces would drop the right to withdraw with compensation and adopted the amending formula.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36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8E1E-93CF-4157-8289-294D3CA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7F97-DDC4-47E8-9993-655AE64E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new Constitution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by 9 provinces out of 10.</a:t>
            </a:r>
          </a:p>
          <a:p>
            <a:endParaRPr lang="fr-CA" dirty="0"/>
          </a:p>
          <a:p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give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approval</a:t>
            </a:r>
            <a:r>
              <a:rPr lang="fr-CA" dirty="0"/>
              <a:t> to the 1982 </a:t>
            </a:r>
            <a:r>
              <a:rPr lang="fr-CA" dirty="0" err="1"/>
              <a:t>patriation</a:t>
            </a:r>
            <a:r>
              <a:rPr lang="fr-CA" dirty="0"/>
              <a:t>. </a:t>
            </a:r>
          </a:p>
          <a:p>
            <a:r>
              <a:rPr lang="fr-CA" dirty="0"/>
              <a:t>The final </a:t>
            </a:r>
            <a:r>
              <a:rPr lang="fr-CA" dirty="0" err="1"/>
              <a:t>negotiations</a:t>
            </a:r>
            <a:r>
              <a:rPr lang="fr-CA" dirty="0"/>
              <a:t> </a:t>
            </a:r>
            <a:r>
              <a:rPr lang="fr-CA" dirty="0" err="1"/>
              <a:t>took</a:t>
            </a:r>
            <a:r>
              <a:rPr lang="fr-CA" dirty="0"/>
              <a:t> place in secret </a:t>
            </a:r>
            <a:r>
              <a:rPr lang="fr-CA" dirty="0" err="1"/>
              <a:t>during</a:t>
            </a:r>
            <a:r>
              <a:rPr lang="fr-CA" dirty="0"/>
              <a:t> the night, </a:t>
            </a:r>
            <a:r>
              <a:rPr lang="fr-CA" dirty="0" err="1"/>
              <a:t>while</a:t>
            </a:r>
            <a:r>
              <a:rPr lang="fr-CA" dirty="0"/>
              <a:t> the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delegation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sleeping.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learned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other</a:t>
            </a:r>
            <a:r>
              <a:rPr lang="fr-CA" dirty="0"/>
              <a:t> 9 provinces and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reached</a:t>
            </a:r>
            <a:r>
              <a:rPr lang="fr-CA" dirty="0"/>
              <a:t> an agreement the </a:t>
            </a:r>
            <a:r>
              <a:rPr lang="fr-CA" dirty="0" err="1"/>
              <a:t>following</a:t>
            </a:r>
            <a:r>
              <a:rPr lang="fr-CA" dirty="0"/>
              <a:t> </a:t>
            </a:r>
            <a:r>
              <a:rPr lang="fr-CA" dirty="0" err="1"/>
              <a:t>morning</a:t>
            </a:r>
            <a:r>
              <a:rPr lang="fr-CA" dirty="0"/>
              <a:t> at breakfast. </a:t>
            </a:r>
          </a:p>
          <a:p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refused</a:t>
            </a:r>
            <a:r>
              <a:rPr lang="fr-CA" dirty="0"/>
              <a:t> to </a:t>
            </a:r>
            <a:r>
              <a:rPr lang="fr-CA" dirty="0" err="1"/>
              <a:t>sign</a:t>
            </a:r>
            <a:r>
              <a:rPr lang="fr-CA" dirty="0"/>
              <a:t> and </a:t>
            </a:r>
            <a:r>
              <a:rPr lang="fr-CA" dirty="0" err="1"/>
              <a:t>left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19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new Constitution </a:t>
            </a:r>
            <a:r>
              <a:rPr lang="fr-CA" sz="3200" dirty="0" err="1"/>
              <a:t>included</a:t>
            </a:r>
            <a:r>
              <a:rPr lang="fr-CA" sz="3200" dirty="0"/>
              <a:t> the Charter of </a:t>
            </a:r>
            <a:r>
              <a:rPr lang="fr-CA" sz="3200" dirty="0" err="1"/>
              <a:t>Rights</a:t>
            </a:r>
            <a:r>
              <a:rPr lang="fr-CA" sz="3200" dirty="0"/>
              <a:t> and </a:t>
            </a:r>
            <a:r>
              <a:rPr lang="fr-CA" sz="3200" dirty="0" err="1"/>
              <a:t>Freedoms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gave Canada the </a:t>
            </a:r>
            <a:r>
              <a:rPr lang="fr-CA" sz="3200" dirty="0" err="1"/>
              <a:t>ability</a:t>
            </a:r>
            <a:r>
              <a:rPr lang="fr-CA" sz="3200" dirty="0"/>
              <a:t> to </a:t>
            </a:r>
            <a:r>
              <a:rPr lang="fr-CA" sz="3200" dirty="0" err="1"/>
              <a:t>modify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own</a:t>
            </a:r>
            <a:r>
              <a:rPr lang="fr-CA" sz="3200" dirty="0"/>
              <a:t> Constitution.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acknowledges</a:t>
            </a:r>
            <a:r>
              <a:rPr lang="fr-CA" sz="3200" dirty="0"/>
              <a:t> </a:t>
            </a:r>
            <a:r>
              <a:rPr lang="fr-CA" sz="3200" dirty="0" err="1"/>
              <a:t>bilingualism</a:t>
            </a:r>
            <a:r>
              <a:rPr lang="fr-CA" sz="3200" dirty="0"/>
              <a:t>, </a:t>
            </a:r>
            <a:r>
              <a:rPr lang="fr-CA" sz="3200" dirty="0" err="1"/>
              <a:t>multiculturalism</a:t>
            </a:r>
            <a:r>
              <a:rPr lang="fr-CA" sz="3200" dirty="0"/>
              <a:t>, </a:t>
            </a:r>
            <a:r>
              <a:rPr lang="fr-CA" sz="3200" dirty="0" err="1"/>
              <a:t>gender</a:t>
            </a:r>
            <a:r>
              <a:rPr lang="fr-CA" sz="3200" dirty="0"/>
              <a:t> </a:t>
            </a:r>
            <a:r>
              <a:rPr lang="fr-CA" sz="3200" dirty="0" err="1"/>
              <a:t>equality</a:t>
            </a:r>
            <a:r>
              <a:rPr lang="fr-CA" sz="3200" dirty="0"/>
              <a:t>, </a:t>
            </a:r>
            <a:r>
              <a:rPr lang="fr-CA" sz="3200" dirty="0" err="1"/>
              <a:t>equalization</a:t>
            </a:r>
            <a:r>
              <a:rPr lang="fr-CA" sz="3200" dirty="0"/>
              <a:t> and First </a:t>
            </a:r>
            <a:r>
              <a:rPr lang="fr-CA" sz="3200" dirty="0" err="1"/>
              <a:t>Ministers</a:t>
            </a:r>
            <a:r>
              <a:rPr lang="fr-CA" sz="3200" dirty="0"/>
              <a:t> </a:t>
            </a:r>
            <a:r>
              <a:rPr lang="fr-CA" sz="3200" dirty="0" err="1"/>
              <a:t>Conferences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6101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E669-FB15-4CBB-8952-CACD747E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EA2-D836-4133-A69F-EC787E38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As part of </a:t>
            </a:r>
            <a:r>
              <a:rPr lang="fr-CA" sz="3200" dirty="0" err="1"/>
              <a:t>patriation</a:t>
            </a:r>
            <a:r>
              <a:rPr lang="fr-CA" sz="3200" dirty="0"/>
              <a:t>, Canada </a:t>
            </a:r>
            <a:r>
              <a:rPr lang="fr-CA" sz="3200" dirty="0" err="1"/>
              <a:t>needed</a:t>
            </a:r>
            <a:r>
              <a:rPr lang="fr-CA" sz="3200" dirty="0"/>
              <a:t> to </a:t>
            </a:r>
            <a:r>
              <a:rPr lang="fr-CA" sz="3200" dirty="0" err="1"/>
              <a:t>define</a:t>
            </a:r>
            <a:r>
              <a:rPr lang="fr-CA" sz="3200" dirty="0"/>
              <a:t> the </a:t>
            </a:r>
            <a:r>
              <a:rPr lang="fr-CA" sz="3200" dirty="0" err="1"/>
              <a:t>rules</a:t>
            </a:r>
            <a:r>
              <a:rPr lang="fr-CA" sz="3200" dirty="0"/>
              <a:t> for </a:t>
            </a:r>
            <a:r>
              <a:rPr lang="fr-CA" sz="3200" dirty="0" err="1"/>
              <a:t>amending</a:t>
            </a:r>
            <a:r>
              <a:rPr lang="fr-CA" sz="3200" dirty="0"/>
              <a:t> the Constitution. 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most</a:t>
            </a:r>
            <a:r>
              <a:rPr lang="fr-CA" sz="3200" dirty="0"/>
              <a:t> cases, a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</a:t>
            </a:r>
            <a:r>
              <a:rPr lang="fr-CA" sz="3200" dirty="0"/>
              <a:t> </a:t>
            </a:r>
            <a:r>
              <a:rPr lang="fr-CA" sz="3200" dirty="0" err="1"/>
              <a:t>requires</a:t>
            </a:r>
            <a:r>
              <a:rPr lang="fr-CA" sz="3200" dirty="0"/>
              <a:t> support </a:t>
            </a:r>
            <a:r>
              <a:rPr lang="fr-CA" sz="3200" dirty="0" err="1"/>
              <a:t>from</a:t>
            </a:r>
            <a:r>
              <a:rPr lang="fr-CA" sz="3200" dirty="0"/>
              <a:t> the House of Commons, the </a:t>
            </a:r>
            <a:r>
              <a:rPr lang="fr-CA" sz="3200" dirty="0" err="1"/>
              <a:t>Senate</a:t>
            </a:r>
            <a:r>
              <a:rPr lang="fr-CA" sz="3200" dirty="0"/>
              <a:t>, 7 (or more) provinces </a:t>
            </a:r>
            <a:r>
              <a:rPr lang="fr-CA" sz="3200" dirty="0" err="1"/>
              <a:t>representing</a:t>
            </a:r>
            <a:r>
              <a:rPr lang="fr-CA" sz="3200" dirty="0"/>
              <a:t> at least 50% of the public.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applies</a:t>
            </a:r>
            <a:r>
              <a:rPr lang="fr-CA" sz="3200" dirty="0"/>
              <a:t> to modifications to </a:t>
            </a:r>
            <a:r>
              <a:rPr lang="fr-CA" sz="3200" dirty="0" err="1"/>
              <a:t>jurisdictions</a:t>
            </a:r>
            <a:r>
              <a:rPr lang="fr-CA" sz="3200" dirty="0"/>
              <a:t> and the Charter.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2094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7DDE-EE87-40DB-812E-329D0E74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1B05-FC5F-4663-9364-BC1DF48C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For </a:t>
            </a:r>
            <a:r>
              <a:rPr lang="fr-CA" dirty="0" err="1"/>
              <a:t>other</a:t>
            </a:r>
            <a:r>
              <a:rPr lang="fr-CA" dirty="0"/>
              <a:t> topics, </a:t>
            </a:r>
            <a:r>
              <a:rPr lang="fr-CA" dirty="0" err="1"/>
              <a:t>unanimity</a:t>
            </a:r>
            <a:r>
              <a:rPr lang="fr-CA" dirty="0"/>
              <a:t> of the provincial </a:t>
            </a:r>
            <a:r>
              <a:rPr lang="fr-CA" dirty="0" err="1"/>
              <a:t>assemblies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required</a:t>
            </a:r>
            <a:r>
              <a:rPr lang="fr-CA" dirty="0"/>
              <a:t>. </a:t>
            </a:r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the case of the </a:t>
            </a:r>
            <a:r>
              <a:rPr lang="fr-CA" dirty="0" err="1"/>
              <a:t>amending</a:t>
            </a:r>
            <a:r>
              <a:rPr lang="fr-CA" dirty="0"/>
              <a:t> formula </a:t>
            </a:r>
            <a:r>
              <a:rPr lang="fr-CA" dirty="0" err="1"/>
              <a:t>itself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If an </a:t>
            </a:r>
            <a:r>
              <a:rPr lang="fr-CA" dirty="0" err="1"/>
              <a:t>amendment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restrict</a:t>
            </a:r>
            <a:r>
              <a:rPr lang="fr-CA" dirty="0"/>
              <a:t> provincial </a:t>
            </a:r>
            <a:r>
              <a:rPr lang="fr-CA" dirty="0" err="1"/>
              <a:t>powers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have the right to </a:t>
            </a:r>
            <a:r>
              <a:rPr lang="fr-CA" dirty="0" err="1"/>
              <a:t>opt</a:t>
            </a:r>
            <a:r>
              <a:rPr lang="fr-CA" dirty="0"/>
              <a:t> out </a:t>
            </a:r>
            <a:r>
              <a:rPr lang="fr-CA" dirty="0" err="1"/>
              <a:t>with</a:t>
            </a:r>
            <a:r>
              <a:rPr lang="fr-CA" dirty="0"/>
              <a:t> compensation (</a:t>
            </a:r>
            <a:r>
              <a:rPr lang="fr-CA" dirty="0" err="1"/>
              <a:t>education</a:t>
            </a:r>
            <a:r>
              <a:rPr lang="fr-CA" dirty="0"/>
              <a:t>, culture).</a:t>
            </a:r>
          </a:p>
          <a:p>
            <a:endParaRPr lang="fr-CA" dirty="0"/>
          </a:p>
          <a:p>
            <a:r>
              <a:rPr lang="fr-CA" dirty="0" err="1"/>
              <a:t>Bilateral</a:t>
            </a:r>
            <a:r>
              <a:rPr lang="fr-CA" dirty="0"/>
              <a:t> </a:t>
            </a:r>
            <a:r>
              <a:rPr lang="fr-CA" dirty="0" err="1"/>
              <a:t>agreements</a:t>
            </a:r>
            <a:r>
              <a:rPr lang="fr-CA" dirty="0"/>
              <a:t> are possible if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provinces are </a:t>
            </a:r>
            <a:r>
              <a:rPr lang="fr-CA" dirty="0" err="1"/>
              <a:t>affected</a:t>
            </a:r>
            <a:r>
              <a:rPr lang="fr-CA" dirty="0"/>
              <a:t>. </a:t>
            </a:r>
          </a:p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can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delay</a:t>
            </a:r>
            <a:r>
              <a:rPr lang="fr-CA" dirty="0"/>
              <a:t> adoption for 180 </a:t>
            </a:r>
            <a:r>
              <a:rPr lang="fr-CA" dirty="0" err="1"/>
              <a:t>days</a:t>
            </a:r>
            <a:r>
              <a:rPr lang="fr-CA" dirty="0"/>
              <a:t>, but not block </a:t>
            </a:r>
            <a:r>
              <a:rPr lang="fr-CA" dirty="0" err="1"/>
              <a:t>it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85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interesting</a:t>
            </a:r>
            <a:r>
              <a:rPr lang="fr-CA" sz="3200" dirty="0"/>
              <a:t> to note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absent </a:t>
            </a:r>
            <a:r>
              <a:rPr lang="fr-CA" sz="3200" dirty="0" err="1"/>
              <a:t>from</a:t>
            </a:r>
            <a:r>
              <a:rPr lang="fr-CA" sz="3200" dirty="0"/>
              <a:t> the 1982 Constitution.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modify</a:t>
            </a:r>
            <a:r>
              <a:rPr lang="fr-CA" sz="3200" dirty="0"/>
              <a:t> the division of </a:t>
            </a:r>
            <a:r>
              <a:rPr lang="fr-CA" sz="3200" dirty="0" err="1"/>
              <a:t>powers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and provincial </a:t>
            </a:r>
            <a:r>
              <a:rPr lang="fr-CA" sz="3200" dirty="0" err="1"/>
              <a:t>governments</a:t>
            </a:r>
            <a:r>
              <a:rPr lang="fr-CA" sz="3200" dirty="0"/>
              <a:t>. </a:t>
            </a:r>
          </a:p>
          <a:p>
            <a:r>
              <a:rPr lang="fr-CA" sz="3200" dirty="0"/>
              <a:t>It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require</a:t>
            </a:r>
            <a:r>
              <a:rPr lang="fr-CA" sz="3200" dirty="0"/>
              <a:t> </a:t>
            </a:r>
            <a:r>
              <a:rPr lang="fr-CA" sz="3200" dirty="0" err="1"/>
              <a:t>popular</a:t>
            </a:r>
            <a:r>
              <a:rPr lang="fr-CA" sz="3200" dirty="0"/>
              <a:t> support. </a:t>
            </a:r>
          </a:p>
          <a:p>
            <a:r>
              <a:rPr lang="fr-CA" sz="3200" dirty="0" err="1"/>
              <a:t>Parliamentary</a:t>
            </a:r>
            <a:r>
              <a:rPr lang="fr-CA" sz="3200" dirty="0"/>
              <a:t> institutions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</a:t>
            </a:r>
            <a:r>
              <a:rPr lang="fr-CA" sz="3200" dirty="0" err="1"/>
              <a:t>untouched</a:t>
            </a:r>
            <a:r>
              <a:rPr lang="fr-CA" sz="3200" dirty="0"/>
              <a:t>, </a:t>
            </a:r>
            <a:r>
              <a:rPr lang="fr-CA" sz="3200" dirty="0" err="1"/>
              <a:t>including</a:t>
            </a:r>
            <a:r>
              <a:rPr lang="fr-CA" sz="3200" dirty="0"/>
              <a:t> the </a:t>
            </a:r>
            <a:r>
              <a:rPr lang="fr-CA" sz="3200" dirty="0" err="1"/>
              <a:t>Senate</a:t>
            </a:r>
            <a:r>
              <a:rPr lang="fr-CA" sz="3200" dirty="0"/>
              <a:t> and the </a:t>
            </a:r>
            <a:r>
              <a:rPr lang="fr-CA" sz="3200" dirty="0" err="1"/>
              <a:t>Governor</a:t>
            </a:r>
            <a:r>
              <a:rPr lang="fr-CA" sz="3200" dirty="0"/>
              <a:t> General.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01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200" dirty="0"/>
              <a:t>Most </a:t>
            </a:r>
            <a:r>
              <a:rPr lang="fr-CA" sz="3200" dirty="0" err="1"/>
              <a:t>importantly</a:t>
            </a:r>
            <a:r>
              <a:rPr lang="fr-CA" sz="3200" dirty="0"/>
              <a:t> </a:t>
            </a:r>
            <a:r>
              <a:rPr lang="fr-CA" sz="3200" dirty="0" err="1"/>
              <a:t>given</a:t>
            </a:r>
            <a:r>
              <a:rPr lang="fr-CA" sz="3200" dirty="0"/>
              <a:t> </a:t>
            </a:r>
            <a:r>
              <a:rPr lang="fr-CA" sz="3200" dirty="0" err="1"/>
              <a:t>Trudeau’s</a:t>
            </a:r>
            <a:r>
              <a:rPr lang="fr-CA" sz="3200" dirty="0"/>
              <a:t> promises of « </a:t>
            </a:r>
            <a:r>
              <a:rPr lang="fr-CA" sz="3200" dirty="0" err="1"/>
              <a:t>renewed</a:t>
            </a:r>
            <a:r>
              <a:rPr lang="fr-CA" sz="3200" dirty="0"/>
              <a:t> </a:t>
            </a:r>
            <a:r>
              <a:rPr lang="fr-CA" sz="3200" dirty="0" err="1"/>
              <a:t>federalism</a:t>
            </a:r>
            <a:r>
              <a:rPr lang="fr-CA" sz="3200" dirty="0"/>
              <a:t> », the 1982 Constitution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say</a:t>
            </a:r>
            <a:r>
              <a:rPr lang="fr-CA" sz="3200" dirty="0"/>
              <a:t> </a:t>
            </a:r>
            <a:r>
              <a:rPr lang="fr-CA" sz="3200" dirty="0" err="1"/>
              <a:t>anything</a:t>
            </a:r>
            <a:r>
              <a:rPr lang="fr-CA" sz="3200" dirty="0"/>
              <a:t> about the </a:t>
            </a:r>
            <a:r>
              <a:rPr lang="fr-CA" sz="3200" dirty="0" err="1"/>
              <a:t>status</a:t>
            </a:r>
            <a:r>
              <a:rPr lang="fr-CA" sz="3200" dirty="0"/>
              <a:t> of </a:t>
            </a:r>
            <a:r>
              <a:rPr lang="fr-CA" sz="3200" dirty="0" err="1"/>
              <a:t>Quebec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recognizes</a:t>
            </a:r>
            <a:r>
              <a:rPr lang="fr-CA" sz="3200" dirty="0"/>
              <a:t> French and English as </a:t>
            </a:r>
            <a:r>
              <a:rPr lang="fr-CA" sz="3200" dirty="0" err="1"/>
              <a:t>equal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the </a:t>
            </a:r>
            <a:r>
              <a:rPr lang="fr-CA" sz="3200" dirty="0" err="1"/>
              <a:t>idea</a:t>
            </a:r>
            <a:r>
              <a:rPr lang="fr-CA" sz="3200" dirty="0"/>
              <a:t> of </a:t>
            </a:r>
            <a:r>
              <a:rPr lang="fr-CA" sz="3200" dirty="0" err="1"/>
              <a:t>Quebec</a:t>
            </a:r>
            <a:r>
              <a:rPr lang="fr-CA" sz="3200" dirty="0"/>
              <a:t> as a </a:t>
            </a:r>
            <a:r>
              <a:rPr lang="fr-CA" sz="3200" dirty="0" err="1"/>
              <a:t>founding</a:t>
            </a:r>
            <a:r>
              <a:rPr lang="fr-CA" sz="3200" dirty="0"/>
              <a:t> people, nation, or distinct society </a:t>
            </a:r>
            <a:r>
              <a:rPr lang="fr-CA" sz="3200" dirty="0" err="1"/>
              <a:t>is</a:t>
            </a:r>
            <a:r>
              <a:rPr lang="fr-CA" sz="3200" dirty="0"/>
              <a:t> absent </a:t>
            </a:r>
            <a:r>
              <a:rPr lang="fr-CA" sz="3200" dirty="0" err="1"/>
              <a:t>from</a:t>
            </a:r>
            <a:r>
              <a:rPr lang="fr-CA" sz="3200" dirty="0"/>
              <a:t> the Constitution.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give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any</a:t>
            </a:r>
            <a:r>
              <a:rPr lang="fr-CA" sz="3200" dirty="0"/>
              <a:t> </a:t>
            </a:r>
            <a:r>
              <a:rPr lang="fr-CA" sz="3200" dirty="0" err="1"/>
              <a:t>powers</a:t>
            </a:r>
            <a:r>
              <a:rPr lang="fr-CA" sz="3200" dirty="0"/>
              <a:t> </a:t>
            </a:r>
            <a:r>
              <a:rPr lang="fr-CA" sz="3200" dirty="0" err="1"/>
              <a:t>requested</a:t>
            </a:r>
            <a:r>
              <a:rPr lang="fr-CA" sz="3200" dirty="0"/>
              <a:t> </a:t>
            </a:r>
            <a:r>
              <a:rPr lang="fr-CA" sz="3200" dirty="0" err="1"/>
              <a:t>during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, </a:t>
            </a:r>
            <a:r>
              <a:rPr lang="fr-CA" sz="3200" dirty="0" err="1"/>
              <a:t>such</a:t>
            </a:r>
            <a:r>
              <a:rPr lang="fr-CA" sz="3200" dirty="0"/>
              <a:t> as a right to </a:t>
            </a:r>
            <a:r>
              <a:rPr lang="fr-CA" sz="3200" dirty="0" err="1"/>
              <a:t>withdraw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programs in provincial </a:t>
            </a:r>
            <a:r>
              <a:rPr lang="fr-CA" sz="3200" dirty="0" err="1"/>
              <a:t>jurisdictions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compensation or immigration </a:t>
            </a:r>
            <a:r>
              <a:rPr lang="fr-CA" sz="3200" dirty="0" err="1"/>
              <a:t>powers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6024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factors</a:t>
            </a:r>
            <a:r>
              <a:rPr lang="fr-CA" sz="3200" dirty="0"/>
              <a:t>, plus the </a:t>
            </a:r>
            <a:r>
              <a:rPr lang="fr-CA" sz="3200" dirty="0" err="1"/>
              <a:t>fact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out of the final </a:t>
            </a:r>
            <a:r>
              <a:rPr lang="fr-CA" sz="3200" dirty="0" err="1"/>
              <a:t>negotiations</a:t>
            </a:r>
            <a:r>
              <a:rPr lang="fr-CA" sz="3200" dirty="0"/>
              <a:t>, </a:t>
            </a:r>
            <a:r>
              <a:rPr lang="fr-CA" sz="3200" dirty="0" err="1"/>
              <a:t>exacerbated</a:t>
            </a:r>
            <a:r>
              <a:rPr lang="fr-CA" sz="3200" dirty="0"/>
              <a:t> tensions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federalists</a:t>
            </a:r>
            <a:r>
              <a:rPr lang="fr-CA" sz="3200" dirty="0"/>
              <a:t> and </a:t>
            </a:r>
            <a:r>
              <a:rPr lang="fr-CA" sz="3200" dirty="0" err="1"/>
              <a:t>sovereignists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left</a:t>
            </a:r>
            <a:r>
              <a:rPr lang="fr-CA" sz="3200" dirty="0"/>
              <a:t> the </a:t>
            </a:r>
            <a:r>
              <a:rPr lang="fr-CA" sz="3200" dirty="0" err="1"/>
              <a:t>status</a:t>
            </a:r>
            <a:r>
              <a:rPr lang="fr-CA" sz="3200" dirty="0"/>
              <a:t> of </a:t>
            </a:r>
            <a:r>
              <a:rPr lang="fr-CA" sz="3200" dirty="0" err="1"/>
              <a:t>Quebec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 </a:t>
            </a:r>
            <a:r>
              <a:rPr lang="fr-CA" sz="3200" dirty="0" err="1"/>
              <a:t>undefined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had</a:t>
            </a:r>
            <a:r>
              <a:rPr lang="fr-CA" sz="3200" dirty="0"/>
              <a:t> been </a:t>
            </a:r>
            <a:r>
              <a:rPr lang="fr-CA" sz="3200" dirty="0" err="1"/>
              <a:t>duped</a:t>
            </a:r>
            <a:r>
              <a:rPr lang="fr-CA" sz="3200" dirty="0"/>
              <a:t> by Trudeau promises of « </a:t>
            </a:r>
            <a:r>
              <a:rPr lang="fr-CA" sz="3200" dirty="0" err="1"/>
              <a:t>renewed</a:t>
            </a:r>
            <a:r>
              <a:rPr lang="fr-CA" sz="3200" dirty="0"/>
              <a:t> </a:t>
            </a:r>
            <a:r>
              <a:rPr lang="fr-CA" sz="3200" dirty="0" err="1"/>
              <a:t>federalism</a:t>
            </a:r>
            <a:r>
              <a:rPr lang="fr-CA" sz="3200" dirty="0"/>
              <a:t> ».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This set the stage for the </a:t>
            </a:r>
            <a:r>
              <a:rPr lang="fr-CA" sz="3200" dirty="0" err="1"/>
              <a:t>mega-constitutional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 of the 80-90s.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99096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B579-6AB4-4DD2-A1C0-BDB5DBA0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5C54-61BA-40AA-82AB-703510CF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u="sng" dirty="0"/>
              <a:t>Background</a:t>
            </a:r>
          </a:p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the colonies </a:t>
            </a:r>
            <a:r>
              <a:rPr lang="fr-CA" dirty="0" err="1"/>
              <a:t>willing</a:t>
            </a:r>
            <a:r>
              <a:rPr lang="fr-CA" dirty="0"/>
              <a:t> to </a:t>
            </a:r>
            <a:r>
              <a:rPr lang="fr-CA" dirty="0" err="1"/>
              <a:t>join</a:t>
            </a:r>
            <a:r>
              <a:rPr lang="fr-CA" dirty="0"/>
              <a:t> </a:t>
            </a:r>
            <a:r>
              <a:rPr lang="fr-CA" dirty="0" err="1"/>
              <a:t>together</a:t>
            </a:r>
            <a:r>
              <a:rPr lang="fr-CA" dirty="0"/>
              <a:t> in a Canadian union?</a:t>
            </a:r>
          </a:p>
          <a:p>
            <a:endParaRPr lang="fr-CA" dirty="0"/>
          </a:p>
          <a:p>
            <a:r>
              <a:rPr lang="fr-CA" dirty="0" err="1"/>
              <a:t>Resist</a:t>
            </a:r>
            <a:r>
              <a:rPr lang="fr-CA" dirty="0"/>
              <a:t> </a:t>
            </a:r>
            <a:r>
              <a:rPr lang="fr-CA" dirty="0" err="1"/>
              <a:t>military</a:t>
            </a:r>
            <a:r>
              <a:rPr lang="fr-CA" dirty="0"/>
              <a:t> </a:t>
            </a:r>
            <a:r>
              <a:rPr lang="fr-CA" dirty="0" err="1"/>
              <a:t>threats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United States</a:t>
            </a:r>
          </a:p>
          <a:p>
            <a:r>
              <a:rPr lang="fr-CA" dirty="0" err="1"/>
              <a:t>Resolve</a:t>
            </a:r>
            <a:r>
              <a:rPr lang="fr-CA" dirty="0"/>
              <a:t> deadlock in United Canada</a:t>
            </a:r>
          </a:p>
          <a:p>
            <a:r>
              <a:rPr lang="fr-CA" dirty="0" err="1"/>
              <a:t>Improve</a:t>
            </a:r>
            <a:r>
              <a:rPr lang="fr-CA" dirty="0"/>
              <a:t> finances</a:t>
            </a:r>
          </a:p>
        </p:txBody>
      </p:sp>
    </p:spTree>
    <p:extLst>
      <p:ext uri="{BB962C8B-B14F-4D97-AF65-F5344CB8AC3E}">
        <p14:creationId xmlns:p14="http://schemas.microsoft.com/office/powerpoint/2010/main" val="2935166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fr-CA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17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 phrase « </a:t>
            </a:r>
            <a:r>
              <a:rPr lang="fr-CA" sz="3600" dirty="0" err="1"/>
              <a:t>Mega-constitutional</a:t>
            </a:r>
            <a:r>
              <a:rPr lang="fr-CA" sz="3600" dirty="0"/>
              <a:t> </a:t>
            </a:r>
            <a:r>
              <a:rPr lang="fr-CA" sz="3600" dirty="0" err="1"/>
              <a:t>politics</a:t>
            </a:r>
            <a:r>
              <a:rPr lang="fr-CA" sz="3600" dirty="0"/>
              <a:t> » </a:t>
            </a:r>
            <a:r>
              <a:rPr lang="fr-CA" sz="3600" dirty="0" err="1"/>
              <a:t>refers</a:t>
            </a:r>
            <a:r>
              <a:rPr lang="fr-CA" sz="3600" dirty="0"/>
              <a:t> to </a:t>
            </a:r>
            <a:r>
              <a:rPr lang="fr-CA" sz="3600" dirty="0" err="1"/>
              <a:t>constitutional</a:t>
            </a:r>
            <a:r>
              <a:rPr lang="fr-CA" sz="3600" dirty="0"/>
              <a:t> </a:t>
            </a:r>
            <a:r>
              <a:rPr lang="fr-CA" sz="3600" dirty="0" err="1"/>
              <a:t>negotiations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attempted</a:t>
            </a:r>
            <a:r>
              <a:rPr lang="fr-CA" sz="3600" dirty="0"/>
              <a:t> to </a:t>
            </a:r>
            <a:r>
              <a:rPr lang="fr-CA" sz="3600" dirty="0" err="1"/>
              <a:t>get</a:t>
            </a:r>
            <a:r>
              <a:rPr lang="fr-CA" sz="3600" dirty="0"/>
              <a:t> </a:t>
            </a:r>
            <a:r>
              <a:rPr lang="fr-CA" sz="3600" dirty="0" err="1"/>
              <a:t>Quebec</a:t>
            </a:r>
            <a:r>
              <a:rPr lang="fr-CA" sz="3600" dirty="0"/>
              <a:t> to </a:t>
            </a:r>
            <a:r>
              <a:rPr lang="fr-CA" sz="3600" dirty="0" err="1"/>
              <a:t>sign</a:t>
            </a:r>
            <a:r>
              <a:rPr lang="fr-CA" sz="3600" dirty="0"/>
              <a:t> the 1982 Constitution.</a:t>
            </a:r>
          </a:p>
          <a:p>
            <a:endParaRPr lang="fr-CA" sz="3600" dirty="0"/>
          </a:p>
          <a:p>
            <a:r>
              <a:rPr lang="fr-CA" sz="3600" dirty="0" err="1"/>
              <a:t>These</a:t>
            </a:r>
            <a:r>
              <a:rPr lang="fr-CA" sz="3600" dirty="0"/>
              <a:t> discussions </a:t>
            </a:r>
            <a:r>
              <a:rPr lang="fr-CA" sz="3600" dirty="0" err="1"/>
              <a:t>involved</a:t>
            </a:r>
            <a:r>
              <a:rPr lang="fr-CA" sz="3600" dirty="0"/>
              <a:t> </a:t>
            </a:r>
            <a:r>
              <a:rPr lang="fr-CA" sz="3600" dirty="0" err="1"/>
              <a:t>actors</a:t>
            </a:r>
            <a:r>
              <a:rPr lang="fr-CA" sz="3600" dirty="0"/>
              <a:t> </a:t>
            </a:r>
            <a:r>
              <a:rPr lang="fr-CA" sz="3600" dirty="0" err="1"/>
              <a:t>from</a:t>
            </a:r>
            <a:r>
              <a:rPr lang="fr-CA" sz="3600" dirty="0"/>
              <a:t> all the provinces.</a:t>
            </a:r>
          </a:p>
        </p:txBody>
      </p:sp>
    </p:spTree>
    <p:extLst>
      <p:ext uri="{BB962C8B-B14F-4D97-AF65-F5344CB8AC3E}">
        <p14:creationId xmlns:p14="http://schemas.microsoft.com/office/powerpoint/2010/main" val="300386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Meech</a:t>
            </a:r>
            <a:r>
              <a:rPr lang="fr-CA" sz="3200" dirty="0"/>
              <a:t> Lake Accord </a:t>
            </a:r>
            <a:r>
              <a:rPr lang="fr-CA" sz="3200" dirty="0" err="1"/>
              <a:t>was</a:t>
            </a:r>
            <a:r>
              <a:rPr lang="fr-CA" sz="3200" dirty="0"/>
              <a:t> Brian </a:t>
            </a:r>
            <a:r>
              <a:rPr lang="fr-CA" sz="3200" dirty="0" err="1"/>
              <a:t>Mulroney’s</a:t>
            </a:r>
            <a:r>
              <a:rPr lang="fr-CA" sz="3200" dirty="0"/>
              <a:t> </a:t>
            </a:r>
            <a:r>
              <a:rPr lang="fr-CA" sz="3200" dirty="0" err="1"/>
              <a:t>attempt</a:t>
            </a:r>
            <a:r>
              <a:rPr lang="fr-CA" sz="3200" dirty="0"/>
              <a:t> to </a:t>
            </a:r>
            <a:r>
              <a:rPr lang="fr-CA" sz="3200" dirty="0" err="1"/>
              <a:t>reintegrate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the Constitution.</a:t>
            </a:r>
          </a:p>
          <a:p>
            <a:endParaRPr lang="fr-CA" sz="3200" dirty="0"/>
          </a:p>
          <a:p>
            <a:r>
              <a:rPr lang="fr-CA" sz="3200" dirty="0"/>
              <a:t>The 11 first </a:t>
            </a:r>
            <a:r>
              <a:rPr lang="fr-CA" sz="3200" dirty="0" err="1"/>
              <a:t>ministers</a:t>
            </a:r>
            <a:r>
              <a:rPr lang="fr-CA" sz="3200" dirty="0"/>
              <a:t> met in 1987 to </a:t>
            </a:r>
            <a:r>
              <a:rPr lang="fr-CA" sz="3200" dirty="0" err="1"/>
              <a:t>prepare</a:t>
            </a:r>
            <a:r>
              <a:rPr lang="fr-CA" sz="3200" dirty="0"/>
              <a:t> the </a:t>
            </a:r>
            <a:r>
              <a:rPr lang="fr-CA" sz="3200" dirty="0" err="1"/>
              <a:t>terms</a:t>
            </a:r>
            <a:r>
              <a:rPr lang="fr-CA" sz="3200" dirty="0"/>
              <a:t> of the Accord.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The </a:t>
            </a:r>
            <a:r>
              <a:rPr lang="fr-CA" sz="3200" dirty="0" err="1"/>
              <a:t>preparation</a:t>
            </a:r>
            <a:r>
              <a:rPr lang="fr-CA" sz="3200" dirty="0"/>
              <a:t> of the accord </a:t>
            </a:r>
            <a:r>
              <a:rPr lang="fr-CA" sz="3200" dirty="0" err="1"/>
              <a:t>involved</a:t>
            </a:r>
            <a:r>
              <a:rPr lang="fr-CA" sz="3200" dirty="0"/>
              <a:t> no public participation </a:t>
            </a:r>
            <a:r>
              <a:rPr lang="fr-CA" sz="3200" dirty="0" err="1"/>
              <a:t>whatsoever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Other</a:t>
            </a:r>
            <a:r>
              <a:rPr lang="fr-CA" sz="3200" dirty="0"/>
              <a:t> issues </a:t>
            </a:r>
            <a:r>
              <a:rPr lang="fr-CA" sz="3200" dirty="0" err="1"/>
              <a:t>were</a:t>
            </a:r>
            <a:r>
              <a:rPr lang="fr-CA" sz="3200" dirty="0"/>
              <a:t> put </a:t>
            </a:r>
            <a:r>
              <a:rPr lang="fr-CA" sz="3200" dirty="0" err="1"/>
              <a:t>aside</a:t>
            </a:r>
            <a:r>
              <a:rPr lang="fr-CA" sz="3200" dirty="0"/>
              <a:t> </a:t>
            </a:r>
            <a:r>
              <a:rPr lang="fr-CA" sz="3200" dirty="0" err="1"/>
              <a:t>until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could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reintegrated</a:t>
            </a:r>
            <a:r>
              <a:rPr lang="fr-CA" sz="3200" dirty="0"/>
              <a:t> in the Constitution. </a:t>
            </a:r>
          </a:p>
        </p:txBody>
      </p:sp>
    </p:spTree>
    <p:extLst>
      <p:ext uri="{BB962C8B-B14F-4D97-AF65-F5344CB8AC3E}">
        <p14:creationId xmlns:p14="http://schemas.microsoft.com/office/powerpoint/2010/main" val="298351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Meech</a:t>
            </a:r>
            <a:r>
              <a:rPr lang="fr-CA" sz="3200" dirty="0"/>
              <a:t> Lake Accord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recognize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as a distinct society. </a:t>
            </a:r>
          </a:p>
          <a:p>
            <a:pPr marL="0" indent="0">
              <a:buNone/>
            </a:pPr>
            <a:r>
              <a:rPr lang="fr-CA" sz="3200" u="sng" dirty="0"/>
              <a:t>It </a:t>
            </a:r>
            <a:r>
              <a:rPr lang="fr-CA" sz="3200" u="sng" dirty="0" err="1"/>
              <a:t>would</a:t>
            </a:r>
            <a:r>
              <a:rPr lang="fr-CA" sz="3200" u="sng" dirty="0"/>
              <a:t> </a:t>
            </a:r>
            <a:r>
              <a:rPr lang="fr-CA" sz="3200" u="sng" dirty="0" err="1"/>
              <a:t>also</a:t>
            </a:r>
            <a:r>
              <a:rPr lang="fr-CA" sz="3200" u="sng" dirty="0"/>
              <a:t> </a:t>
            </a:r>
            <a:r>
              <a:rPr lang="fr-CA" sz="3200" u="sng" dirty="0" err="1"/>
              <a:t>recognize</a:t>
            </a:r>
            <a:r>
              <a:rPr lang="fr-CA" sz="3200" u="sng" dirty="0"/>
              <a:t> new </a:t>
            </a:r>
            <a:r>
              <a:rPr lang="fr-CA" sz="3200" u="sng" dirty="0" err="1"/>
              <a:t>powers</a:t>
            </a:r>
            <a:r>
              <a:rPr lang="fr-CA" sz="3200" u="sng" dirty="0"/>
              <a:t> for ALL provinces</a:t>
            </a:r>
          </a:p>
          <a:p>
            <a:r>
              <a:rPr lang="fr-CA" sz="3200" dirty="0" err="1"/>
              <a:t>Greater</a:t>
            </a:r>
            <a:r>
              <a:rPr lang="fr-CA" sz="3200" dirty="0"/>
              <a:t> </a:t>
            </a:r>
            <a:r>
              <a:rPr lang="fr-CA" sz="3200" dirty="0" err="1"/>
              <a:t>role</a:t>
            </a:r>
            <a:r>
              <a:rPr lang="fr-CA" sz="3200" dirty="0"/>
              <a:t> in immigration.</a:t>
            </a:r>
          </a:p>
          <a:p>
            <a:r>
              <a:rPr lang="fr-CA" sz="3200" dirty="0" err="1"/>
              <a:t>Give</a:t>
            </a:r>
            <a:r>
              <a:rPr lang="fr-CA" sz="3200" dirty="0"/>
              <a:t> the right to </a:t>
            </a:r>
            <a:r>
              <a:rPr lang="fr-CA" sz="3200" dirty="0" err="1"/>
              <a:t>withdraw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programs </a:t>
            </a:r>
            <a:r>
              <a:rPr lang="fr-CA" sz="3200" dirty="0" err="1"/>
              <a:t>with</a:t>
            </a:r>
            <a:r>
              <a:rPr lang="fr-CA" sz="3200" dirty="0"/>
              <a:t> full compensation. </a:t>
            </a:r>
          </a:p>
          <a:p>
            <a:r>
              <a:rPr lang="fr-CA" sz="3200" dirty="0" err="1"/>
              <a:t>Give</a:t>
            </a:r>
            <a:r>
              <a:rPr lang="fr-CA" sz="3200" dirty="0"/>
              <a:t> </a:t>
            </a:r>
            <a:r>
              <a:rPr lang="fr-CA" sz="3200" dirty="0" err="1"/>
              <a:t>greater</a:t>
            </a:r>
            <a:r>
              <a:rPr lang="fr-CA" sz="3200" dirty="0"/>
              <a:t> power </a:t>
            </a:r>
            <a:r>
              <a:rPr lang="fr-CA" sz="3200" dirty="0" err="1"/>
              <a:t>regarding</a:t>
            </a:r>
            <a:r>
              <a:rPr lang="fr-CA" sz="3200" dirty="0"/>
              <a:t> the </a:t>
            </a:r>
            <a:r>
              <a:rPr lang="fr-CA" sz="3200" dirty="0" err="1"/>
              <a:t>amendment</a:t>
            </a:r>
            <a:r>
              <a:rPr lang="fr-CA" sz="3200" dirty="0"/>
              <a:t> formula.</a:t>
            </a:r>
          </a:p>
          <a:p>
            <a:r>
              <a:rPr lang="fr-CA" sz="3200" dirty="0"/>
              <a:t>Provinces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play</a:t>
            </a:r>
            <a:r>
              <a:rPr lang="fr-CA" sz="3200" dirty="0"/>
              <a:t> a </a:t>
            </a:r>
            <a:r>
              <a:rPr lang="fr-CA" sz="3200" dirty="0" err="1"/>
              <a:t>role</a:t>
            </a:r>
            <a:r>
              <a:rPr lang="fr-CA" sz="3200" dirty="0"/>
              <a:t> in </a:t>
            </a:r>
            <a:r>
              <a:rPr lang="fr-CA" sz="3200" dirty="0" err="1"/>
              <a:t>selecting</a:t>
            </a:r>
            <a:r>
              <a:rPr lang="fr-CA" sz="3200" dirty="0"/>
              <a:t> </a:t>
            </a:r>
            <a:r>
              <a:rPr lang="fr-CA" sz="3200" dirty="0" err="1"/>
              <a:t>Senators</a:t>
            </a:r>
            <a:r>
              <a:rPr lang="fr-CA" sz="3200" dirty="0"/>
              <a:t> and SCC </a:t>
            </a:r>
            <a:r>
              <a:rPr lang="fr-CA" sz="3200" dirty="0" err="1"/>
              <a:t>judges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1891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For the Accord to </a:t>
            </a:r>
            <a:r>
              <a:rPr lang="fr-CA" sz="3200" dirty="0" err="1"/>
              <a:t>pass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required</a:t>
            </a:r>
            <a:r>
              <a:rPr lang="fr-CA" sz="3200" dirty="0"/>
              <a:t> </a:t>
            </a:r>
            <a:r>
              <a:rPr lang="fr-CA" sz="3200" dirty="0" err="1"/>
              <a:t>unanimous</a:t>
            </a:r>
            <a:r>
              <a:rPr lang="fr-CA" sz="3200" dirty="0"/>
              <a:t> support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Parliament</a:t>
            </a:r>
            <a:r>
              <a:rPr lang="fr-CA" sz="3200" dirty="0"/>
              <a:t> and the 10 provincial </a:t>
            </a:r>
            <a:r>
              <a:rPr lang="fr-CA" sz="3200" dirty="0" err="1"/>
              <a:t>assemblies</a:t>
            </a:r>
            <a:r>
              <a:rPr lang="fr-CA" sz="3200" dirty="0"/>
              <a:t>. </a:t>
            </a:r>
          </a:p>
          <a:p>
            <a:r>
              <a:rPr lang="fr-CA" sz="3200" dirty="0"/>
              <a:t>This support </a:t>
            </a:r>
            <a:r>
              <a:rPr lang="fr-CA" sz="3200" dirty="0" err="1"/>
              <a:t>had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assembled</a:t>
            </a:r>
            <a:r>
              <a:rPr lang="fr-CA" sz="3200" dirty="0"/>
              <a:t> </a:t>
            </a:r>
            <a:r>
              <a:rPr lang="fr-CA" sz="3200" dirty="0" err="1"/>
              <a:t>within</a:t>
            </a:r>
            <a:r>
              <a:rPr lang="fr-CA" sz="3200" dirty="0"/>
              <a:t> 3 </a:t>
            </a:r>
            <a:r>
              <a:rPr lang="fr-CA" sz="3200" dirty="0" err="1"/>
              <a:t>years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the first to </a:t>
            </a:r>
            <a:r>
              <a:rPr lang="fr-CA" sz="3200" dirty="0" err="1"/>
              <a:t>officially</a:t>
            </a:r>
            <a:r>
              <a:rPr lang="fr-CA" sz="3200" dirty="0"/>
              <a:t> </a:t>
            </a:r>
            <a:r>
              <a:rPr lang="fr-CA" sz="3200" dirty="0" err="1"/>
              <a:t>approve</a:t>
            </a:r>
            <a:r>
              <a:rPr lang="fr-CA" sz="3200" dirty="0"/>
              <a:t> the Accord. 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and 7 </a:t>
            </a:r>
            <a:r>
              <a:rPr lang="fr-CA" sz="3200" dirty="0" err="1"/>
              <a:t>other</a:t>
            </a:r>
            <a:r>
              <a:rPr lang="fr-CA" sz="3200" dirty="0"/>
              <a:t> provinces </a:t>
            </a:r>
            <a:r>
              <a:rPr lang="fr-CA" sz="3200" dirty="0" err="1"/>
              <a:t>did</a:t>
            </a:r>
            <a:r>
              <a:rPr lang="fr-CA" sz="3200" dirty="0"/>
              <a:t> the </a:t>
            </a:r>
            <a:r>
              <a:rPr lang="fr-CA" sz="3200" dirty="0" err="1"/>
              <a:t>same</a:t>
            </a:r>
            <a:r>
              <a:rPr lang="fr-CA" sz="3200" dirty="0"/>
              <a:t>.</a:t>
            </a:r>
          </a:p>
          <a:p>
            <a:r>
              <a:rPr lang="fr-CA" sz="3200" dirty="0" err="1"/>
              <a:t>However</a:t>
            </a:r>
            <a:r>
              <a:rPr lang="fr-CA" sz="3200" dirty="0"/>
              <a:t>, the Accord </a:t>
            </a:r>
            <a:r>
              <a:rPr lang="fr-CA" sz="3200" dirty="0" err="1"/>
              <a:t>was</a:t>
            </a:r>
            <a:r>
              <a:rPr lang="fr-CA" sz="3200" dirty="0"/>
              <a:t> not </a:t>
            </a:r>
            <a:r>
              <a:rPr lang="fr-CA" sz="3200" dirty="0" err="1"/>
              <a:t>supported</a:t>
            </a:r>
            <a:r>
              <a:rPr lang="fr-CA" sz="3200" dirty="0"/>
              <a:t> in Newfoundland and Manitoba.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518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provinces </a:t>
            </a:r>
            <a:r>
              <a:rPr lang="fr-CA" dirty="0" err="1"/>
              <a:t>did</a:t>
            </a:r>
            <a:r>
              <a:rPr lang="fr-CA" dirty="0"/>
              <a:t> not vote AGAINST the Accord.</a:t>
            </a:r>
          </a:p>
          <a:p>
            <a:r>
              <a:rPr lang="fr-CA" dirty="0" err="1"/>
              <a:t>Rather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hold</a:t>
            </a:r>
            <a:r>
              <a:rPr lang="fr-CA" dirty="0"/>
              <a:t> the vote. 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 </a:t>
            </a:r>
            <a:r>
              <a:rPr lang="fr-CA" dirty="0" err="1"/>
              <a:t>explain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Accord </a:t>
            </a:r>
            <a:r>
              <a:rPr lang="fr-CA" dirty="0" err="1"/>
              <a:t>failed</a:t>
            </a:r>
            <a:endParaRPr lang="fr-CA" dirty="0"/>
          </a:p>
          <a:p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critics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concerned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distinct society clause </a:t>
            </a:r>
            <a:r>
              <a:rPr lang="fr-CA" dirty="0" err="1"/>
              <a:t>would</a:t>
            </a:r>
            <a:r>
              <a:rPr lang="fr-CA" dirty="0"/>
              <a:t> lead to </a:t>
            </a:r>
            <a:r>
              <a:rPr lang="fr-CA" dirty="0" err="1"/>
              <a:t>separation</a:t>
            </a:r>
            <a:endParaRPr lang="fr-CA" dirty="0"/>
          </a:p>
          <a:p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afraid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in court to </a:t>
            </a:r>
            <a:r>
              <a:rPr lang="fr-CA" dirty="0" err="1"/>
              <a:t>circumvent</a:t>
            </a:r>
            <a:r>
              <a:rPr lang="fr-CA" dirty="0"/>
              <a:t> 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fr-CA" dirty="0"/>
          </a:p>
          <a:p>
            <a:r>
              <a:rPr lang="fr-CA" dirty="0" err="1"/>
              <a:t>Finally</a:t>
            </a:r>
            <a:r>
              <a:rPr lang="fr-CA" dirty="0"/>
              <a:t>,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signatories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defeated</a:t>
            </a:r>
            <a:r>
              <a:rPr lang="fr-CA" dirty="0"/>
              <a:t> in </a:t>
            </a:r>
            <a:r>
              <a:rPr lang="fr-CA" dirty="0" err="1"/>
              <a:t>their</a:t>
            </a:r>
            <a:r>
              <a:rPr lang="fr-CA" dirty="0"/>
              <a:t> home province. </a:t>
            </a:r>
          </a:p>
        </p:txBody>
      </p:sp>
    </p:spTree>
    <p:extLst>
      <p:ext uri="{BB962C8B-B14F-4D97-AF65-F5344CB8AC3E}">
        <p14:creationId xmlns:p14="http://schemas.microsoft.com/office/powerpoint/2010/main" val="139454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A major </a:t>
            </a:r>
            <a:r>
              <a:rPr lang="fr-CA" sz="3200" dirty="0" err="1"/>
              <a:t>lesson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the </a:t>
            </a:r>
            <a:r>
              <a:rPr lang="fr-CA" sz="3200" dirty="0" err="1"/>
              <a:t>Meech</a:t>
            </a:r>
            <a:r>
              <a:rPr lang="fr-CA" sz="3200" dirty="0"/>
              <a:t> Lake Accord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a deal </a:t>
            </a:r>
            <a:r>
              <a:rPr lang="fr-CA" sz="3200" dirty="0" err="1"/>
              <a:t>negotiated</a:t>
            </a:r>
            <a:r>
              <a:rPr lang="fr-CA" sz="3200" dirty="0"/>
              <a:t> in secret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appear</a:t>
            </a:r>
            <a:r>
              <a:rPr lang="fr-CA" sz="3200" dirty="0"/>
              <a:t> </a:t>
            </a:r>
            <a:r>
              <a:rPr lang="fr-CA" sz="3200" dirty="0" err="1"/>
              <a:t>legitimate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Attempts</a:t>
            </a:r>
            <a:r>
              <a:rPr lang="fr-CA" sz="3200" dirty="0"/>
              <a:t> at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be</a:t>
            </a:r>
            <a:r>
              <a:rPr lang="fr-CA" sz="3200" dirty="0"/>
              <a:t> public and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members</a:t>
            </a:r>
            <a:r>
              <a:rPr lang="fr-CA" sz="3200" dirty="0"/>
              <a:t> of the public.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mean</a:t>
            </a:r>
            <a:r>
              <a:rPr lang="fr-CA" sz="3200" dirty="0"/>
              <a:t> </a:t>
            </a:r>
            <a:r>
              <a:rPr lang="fr-CA" sz="3200" dirty="0" err="1"/>
              <a:t>include</a:t>
            </a:r>
            <a:r>
              <a:rPr lang="fr-CA" sz="3200" dirty="0"/>
              <a:t> more </a:t>
            </a:r>
            <a:r>
              <a:rPr lang="fr-CA" sz="3200" dirty="0" err="1"/>
              <a:t>actors</a:t>
            </a:r>
            <a:r>
              <a:rPr lang="fr-CA" sz="3200" dirty="0"/>
              <a:t> in the </a:t>
            </a:r>
            <a:r>
              <a:rPr lang="fr-CA" sz="3200" dirty="0" err="1"/>
              <a:t>negotiations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demands</a:t>
            </a:r>
            <a:r>
              <a:rPr lang="fr-CA" sz="3200" dirty="0"/>
              <a:t> in the new Accord.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203171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6308-FDC0-4BBD-AFF5-FE62BC08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A1DA-BB0D-4FC8-A426-F9F9428B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6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</a:t>
            </a:r>
            <a:r>
              <a:rPr lang="fr-CA" dirty="0" err="1"/>
              <a:t>led</a:t>
            </a:r>
            <a:r>
              <a:rPr lang="fr-CA" dirty="0"/>
              <a:t> to the Charlottetown Accord.</a:t>
            </a:r>
          </a:p>
          <a:p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involved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actors</a:t>
            </a:r>
            <a:r>
              <a:rPr lang="fr-CA" dirty="0"/>
              <a:t>, the Accord made a lot of compromises. </a:t>
            </a:r>
          </a:p>
          <a:p>
            <a:r>
              <a:rPr lang="fr-CA" dirty="0" err="1"/>
              <a:t>Quebec’s</a:t>
            </a:r>
            <a:r>
              <a:rPr lang="fr-CA" dirty="0"/>
              <a:t> </a:t>
            </a:r>
            <a:r>
              <a:rPr lang="fr-CA" dirty="0" err="1"/>
              <a:t>specificity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addressed</a:t>
            </a:r>
            <a:r>
              <a:rPr lang="fr-CA" dirty="0"/>
              <a:t>, but </a:t>
            </a:r>
            <a:r>
              <a:rPr lang="fr-CA" dirty="0" err="1"/>
              <a:t>weakly</a:t>
            </a:r>
            <a:r>
              <a:rPr lang="fr-CA" dirty="0"/>
              <a:t>.</a:t>
            </a:r>
            <a:endParaRPr lang="en-US" dirty="0"/>
          </a:p>
          <a:p>
            <a:r>
              <a:rPr lang="fr-CA" dirty="0" err="1"/>
              <a:t>Senate</a:t>
            </a:r>
            <a:r>
              <a:rPr lang="fr-CA" dirty="0"/>
              <a:t> Reform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proposed</a:t>
            </a:r>
            <a:r>
              <a:rPr lang="fr-CA" dirty="0"/>
              <a:t>, but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satisfy</a:t>
            </a:r>
            <a:r>
              <a:rPr lang="fr-CA" dirty="0"/>
              <a:t> the West.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and </a:t>
            </a:r>
            <a:r>
              <a:rPr lang="fr-CA" dirty="0" err="1"/>
              <a:t>equal</a:t>
            </a:r>
            <a:r>
              <a:rPr lang="fr-CA" dirty="0"/>
              <a:t>, but </a:t>
            </a:r>
            <a:r>
              <a:rPr lang="fr-CA" dirty="0" err="1"/>
              <a:t>weaker</a:t>
            </a:r>
            <a:r>
              <a:rPr lang="fr-CA" dirty="0"/>
              <a:t>. </a:t>
            </a:r>
          </a:p>
          <a:p>
            <a:r>
              <a:rPr lang="fr-CA" dirty="0"/>
              <a:t>There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changes to the Supreme Court and the House of Commons. Small provinces </a:t>
            </a:r>
            <a:r>
              <a:rPr lang="fr-CA" dirty="0" err="1"/>
              <a:t>lost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 in the House of Commons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more </a:t>
            </a:r>
            <a:r>
              <a:rPr lang="fr-CA" dirty="0" err="1"/>
              <a:t>seats</a:t>
            </a:r>
            <a:r>
              <a:rPr lang="fr-CA" dirty="0"/>
              <a:t> in the </a:t>
            </a:r>
            <a:r>
              <a:rPr lang="fr-CA" dirty="0" err="1"/>
              <a:t>Senate</a:t>
            </a:r>
            <a:r>
              <a:rPr lang="fr-CA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63360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Three</a:t>
            </a:r>
            <a:r>
              <a:rPr lang="fr-CA" sz="3200" dirty="0"/>
              <a:t> provinces </a:t>
            </a:r>
            <a:r>
              <a:rPr lang="fr-CA" sz="3200" dirty="0" err="1"/>
              <a:t>promised</a:t>
            </a:r>
            <a:r>
              <a:rPr lang="fr-CA" sz="3200" dirty="0"/>
              <a:t> to </a:t>
            </a:r>
            <a:r>
              <a:rPr lang="fr-CA" sz="3200" dirty="0" err="1"/>
              <a:t>hold</a:t>
            </a:r>
            <a:r>
              <a:rPr lang="fr-CA" sz="3200" dirty="0"/>
              <a:t> provincial referenda on </a:t>
            </a:r>
            <a:r>
              <a:rPr lang="fr-CA" sz="3200" dirty="0" err="1"/>
              <a:t>this</a:t>
            </a:r>
            <a:r>
              <a:rPr lang="fr-CA" sz="3200" dirty="0"/>
              <a:t> issue </a:t>
            </a:r>
            <a:r>
              <a:rPr lang="fr-CA" sz="3200" dirty="0" err="1"/>
              <a:t>before</a:t>
            </a:r>
            <a:r>
              <a:rPr lang="fr-CA" sz="3200" dirty="0"/>
              <a:t> </a:t>
            </a:r>
            <a:r>
              <a:rPr lang="fr-CA" sz="3200" dirty="0" err="1"/>
              <a:t>either</a:t>
            </a:r>
            <a:r>
              <a:rPr lang="fr-CA" sz="3200" dirty="0"/>
              <a:t> </a:t>
            </a:r>
            <a:r>
              <a:rPr lang="fr-CA" sz="3200" dirty="0" err="1"/>
              <a:t>supporting</a:t>
            </a:r>
            <a:r>
              <a:rPr lang="fr-CA" sz="3200" dirty="0"/>
              <a:t> or </a:t>
            </a:r>
            <a:r>
              <a:rPr lang="fr-CA" sz="3200" dirty="0" err="1"/>
              <a:t>rejecting</a:t>
            </a:r>
            <a:r>
              <a:rPr lang="fr-CA" sz="3200" dirty="0"/>
              <a:t> the Accord.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followed</a:t>
            </a:r>
            <a:r>
              <a:rPr lang="fr-CA" sz="3200" dirty="0"/>
              <a:t> suit, </a:t>
            </a:r>
            <a:r>
              <a:rPr lang="fr-CA" sz="3200" dirty="0" err="1"/>
              <a:t>deciding</a:t>
            </a:r>
            <a:r>
              <a:rPr lang="fr-CA" sz="3200" dirty="0"/>
              <a:t> to </a:t>
            </a:r>
            <a:r>
              <a:rPr lang="fr-CA" sz="3200" dirty="0" err="1"/>
              <a:t>hold</a:t>
            </a:r>
            <a:r>
              <a:rPr lang="fr-CA" sz="3200" dirty="0"/>
              <a:t> a referendum in the </a:t>
            </a:r>
            <a:r>
              <a:rPr lang="fr-CA" sz="3200" dirty="0" err="1"/>
              <a:t>remaining</a:t>
            </a:r>
            <a:r>
              <a:rPr lang="fr-CA" sz="3200" dirty="0"/>
              <a:t> provinces. </a:t>
            </a:r>
          </a:p>
          <a:p>
            <a:r>
              <a:rPr lang="fr-CA" sz="3200" dirty="0"/>
              <a:t>The Accord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supported</a:t>
            </a:r>
            <a:r>
              <a:rPr lang="fr-CA" sz="3200" dirty="0"/>
              <a:t> by all </a:t>
            </a:r>
            <a:r>
              <a:rPr lang="fr-CA" sz="3200" dirty="0" err="1"/>
              <a:t>federal</a:t>
            </a:r>
            <a:r>
              <a:rPr lang="fr-CA" sz="3200" dirty="0"/>
              <a:t> parties (</a:t>
            </a:r>
            <a:r>
              <a:rPr lang="fr-CA" sz="3200" dirty="0" err="1"/>
              <a:t>except</a:t>
            </a:r>
            <a:r>
              <a:rPr lang="fr-CA" sz="3200" dirty="0"/>
              <a:t> Reform), all provincial </a:t>
            </a:r>
            <a:r>
              <a:rPr lang="fr-CA" sz="3200" dirty="0" err="1"/>
              <a:t>governments</a:t>
            </a:r>
            <a:r>
              <a:rPr lang="fr-CA" sz="3200" dirty="0"/>
              <a:t>, and the business </a:t>
            </a:r>
            <a:r>
              <a:rPr lang="fr-CA" sz="3200" dirty="0" err="1"/>
              <a:t>community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965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u="sng" dirty="0"/>
              <a:t>The Goals</a:t>
            </a:r>
          </a:p>
          <a:p>
            <a:r>
              <a:rPr lang="fr-CA" dirty="0"/>
              <a:t>Design a national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encompassing</a:t>
            </a:r>
            <a:r>
              <a:rPr lang="fr-CA" dirty="0"/>
              <a:t> the four </a:t>
            </a:r>
            <a:r>
              <a:rPr lang="fr-CA" dirty="0" err="1"/>
              <a:t>founding</a:t>
            </a:r>
            <a:r>
              <a:rPr lang="fr-CA" dirty="0"/>
              <a:t> colonies; (Ontario, </a:t>
            </a:r>
            <a:r>
              <a:rPr lang="fr-CA" dirty="0" err="1"/>
              <a:t>Quebec</a:t>
            </a:r>
            <a:r>
              <a:rPr lang="fr-CA" dirty="0"/>
              <a:t>, NB, NS)</a:t>
            </a:r>
          </a:p>
          <a:p>
            <a:pPr lvl="1"/>
            <a:r>
              <a:rPr lang="fr-CA" dirty="0" err="1"/>
              <a:t>Creates</a:t>
            </a:r>
            <a:r>
              <a:rPr lang="fr-CA" dirty="0"/>
              <a:t> House of Commons and </a:t>
            </a:r>
            <a:r>
              <a:rPr lang="fr-CA" dirty="0" err="1"/>
              <a:t>Senate</a:t>
            </a:r>
            <a:endParaRPr lang="fr-CA" dirty="0"/>
          </a:p>
          <a:p>
            <a:endParaRPr lang="fr-CA" dirty="0"/>
          </a:p>
          <a:p>
            <a:r>
              <a:rPr lang="fr-CA" dirty="0"/>
              <a:t>Forge a </a:t>
            </a:r>
            <a:r>
              <a:rPr lang="fr-CA" dirty="0" err="1"/>
              <a:t>federal</a:t>
            </a:r>
            <a:r>
              <a:rPr lang="fr-CA" dirty="0"/>
              <a:t> system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levels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;</a:t>
            </a:r>
          </a:p>
          <a:p>
            <a:pPr lvl="1"/>
            <a:r>
              <a:rPr lang="fr-CA" dirty="0" err="1"/>
              <a:t>Creates</a:t>
            </a:r>
            <a:r>
              <a:rPr lang="fr-CA" dirty="0"/>
              <a:t> new </a:t>
            </a:r>
            <a:r>
              <a:rPr lang="fr-CA" dirty="0" err="1"/>
              <a:t>legislative</a:t>
            </a:r>
            <a:r>
              <a:rPr lang="fr-CA" dirty="0"/>
              <a:t> </a:t>
            </a:r>
            <a:r>
              <a:rPr lang="fr-CA" dirty="0" err="1"/>
              <a:t>assemblies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 and Ontario</a:t>
            </a:r>
          </a:p>
          <a:p>
            <a:endParaRPr lang="fr-CA" dirty="0"/>
          </a:p>
          <a:p>
            <a:r>
              <a:rPr lang="fr-CA" dirty="0" err="1"/>
              <a:t>Redefine</a:t>
            </a:r>
            <a:r>
              <a:rPr lang="fr-CA" dirty="0"/>
              <a:t> the </a:t>
            </a:r>
            <a:r>
              <a:rPr lang="fr-CA" dirty="0" err="1"/>
              <a:t>relationship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Canada and the Crown.</a:t>
            </a:r>
          </a:p>
          <a:p>
            <a:pPr lvl="1"/>
            <a:r>
              <a:rPr lang="en-US" dirty="0"/>
              <a:t>Creation of Governor General and lieutenant-governors positions</a:t>
            </a:r>
          </a:p>
        </p:txBody>
      </p:sp>
    </p:spTree>
    <p:extLst>
      <p:ext uri="{BB962C8B-B14F-4D97-AF65-F5344CB8AC3E}">
        <p14:creationId xmlns:p14="http://schemas.microsoft.com/office/powerpoint/2010/main" val="1561907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Nevertheless</a:t>
            </a:r>
            <a:r>
              <a:rPr lang="fr-CA" sz="3200" dirty="0"/>
              <a:t>, the Accord </a:t>
            </a:r>
            <a:r>
              <a:rPr lang="fr-CA" sz="3200" dirty="0" err="1"/>
              <a:t>was</a:t>
            </a:r>
            <a:r>
              <a:rPr lang="fr-CA" sz="3200" dirty="0"/>
              <a:t> not </a:t>
            </a:r>
            <a:r>
              <a:rPr lang="fr-CA" sz="3200" dirty="0" err="1"/>
              <a:t>succesful</a:t>
            </a:r>
            <a:r>
              <a:rPr lang="fr-CA" sz="3200" dirty="0"/>
              <a:t>.</a:t>
            </a:r>
          </a:p>
          <a:p>
            <a:r>
              <a:rPr lang="fr-CA" sz="3200" dirty="0"/>
              <a:t>It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passed</a:t>
            </a:r>
            <a:r>
              <a:rPr lang="fr-CA" sz="3200" dirty="0"/>
              <a:t> in four provinces. </a:t>
            </a:r>
          </a:p>
          <a:p>
            <a:endParaRPr lang="fr-CA" sz="3200" dirty="0"/>
          </a:p>
          <a:p>
            <a:r>
              <a:rPr lang="fr-CA" sz="3200" dirty="0" err="1"/>
              <a:t>Across</a:t>
            </a:r>
            <a:r>
              <a:rPr lang="fr-CA" sz="3200" dirty="0"/>
              <a:t> the country, the vote </a:t>
            </a:r>
            <a:r>
              <a:rPr lang="fr-CA" sz="3200" dirty="0" err="1"/>
              <a:t>ended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54% No and 46% Yes.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Quebec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57% No and 43% Yes.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809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After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second </a:t>
            </a:r>
            <a:r>
              <a:rPr lang="fr-CA" sz="3200" dirty="0" err="1"/>
              <a:t>failure</a:t>
            </a:r>
            <a:r>
              <a:rPr lang="fr-CA" sz="3200" dirty="0"/>
              <a:t>,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little</a:t>
            </a:r>
            <a:r>
              <a:rPr lang="fr-CA" sz="3200" dirty="0"/>
              <a:t> </a:t>
            </a:r>
            <a:r>
              <a:rPr lang="fr-CA" sz="3200" dirty="0" err="1"/>
              <a:t>appetite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for </a:t>
            </a:r>
            <a:r>
              <a:rPr lang="fr-CA" sz="3200" dirty="0" err="1"/>
              <a:t>further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Politicians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like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doomed</a:t>
            </a:r>
            <a:r>
              <a:rPr lang="fr-CA" sz="3200" dirty="0"/>
              <a:t> to </a:t>
            </a:r>
            <a:r>
              <a:rPr lang="fr-CA" sz="3200" dirty="0" err="1"/>
              <a:t>failure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Requiring</a:t>
            </a:r>
            <a:r>
              <a:rPr lang="fr-CA" sz="3200" dirty="0"/>
              <a:t> support </a:t>
            </a:r>
            <a:r>
              <a:rPr lang="fr-CA" sz="3200" dirty="0" err="1"/>
              <a:t>from</a:t>
            </a:r>
            <a:r>
              <a:rPr lang="fr-CA" sz="3200" dirty="0"/>
              <a:t> the public </a:t>
            </a:r>
            <a:r>
              <a:rPr lang="fr-CA" sz="3200" dirty="0" err="1"/>
              <a:t>may</a:t>
            </a:r>
            <a:r>
              <a:rPr lang="fr-CA" sz="3200" dirty="0"/>
              <a:t>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things</a:t>
            </a:r>
            <a:r>
              <a:rPr lang="fr-CA" sz="3200" dirty="0"/>
              <a:t> more </a:t>
            </a:r>
            <a:r>
              <a:rPr lang="fr-CA" sz="3200" dirty="0" err="1"/>
              <a:t>legitimate</a:t>
            </a:r>
            <a:r>
              <a:rPr lang="fr-CA" sz="3200" dirty="0"/>
              <a:t>, but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made </a:t>
            </a:r>
            <a:r>
              <a:rPr lang="fr-CA" sz="3200" dirty="0" err="1"/>
              <a:t>it</a:t>
            </a:r>
            <a:r>
              <a:rPr lang="fr-CA" sz="3200" dirty="0"/>
              <a:t> more </a:t>
            </a:r>
            <a:r>
              <a:rPr lang="fr-CA" sz="3200" dirty="0" err="1"/>
              <a:t>difficult</a:t>
            </a:r>
            <a:r>
              <a:rPr lang="fr-CA" sz="3200" dirty="0"/>
              <a:t> to </a:t>
            </a:r>
            <a:r>
              <a:rPr lang="fr-CA" sz="3200" dirty="0" err="1"/>
              <a:t>reach</a:t>
            </a:r>
            <a:r>
              <a:rPr lang="fr-CA" sz="3200" dirty="0"/>
              <a:t> consensus on the agreement. </a:t>
            </a:r>
          </a:p>
          <a:p>
            <a:endParaRPr lang="fr-CA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6364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710A-1DAB-40DB-AEB6-8FE2DBE4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E743-4A3E-45E7-A475-CF7F8939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 err="1"/>
              <a:t>Furthermore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now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any</a:t>
            </a:r>
            <a:r>
              <a:rPr lang="fr-CA" sz="3200" dirty="0"/>
              <a:t> </a:t>
            </a:r>
            <a:r>
              <a:rPr lang="fr-CA" sz="3200" dirty="0" err="1"/>
              <a:t>actor</a:t>
            </a:r>
            <a:r>
              <a:rPr lang="fr-CA" sz="3200" dirty="0"/>
              <a:t> </a:t>
            </a:r>
            <a:r>
              <a:rPr lang="fr-CA" sz="3200" dirty="0" err="1"/>
              <a:t>asked</a:t>
            </a:r>
            <a:r>
              <a:rPr lang="fr-CA" sz="3200" dirty="0"/>
              <a:t> for </a:t>
            </a:r>
            <a:r>
              <a:rPr lang="fr-CA" sz="3200" dirty="0" err="1"/>
              <a:t>its</a:t>
            </a:r>
            <a:r>
              <a:rPr lang="fr-CA" sz="3200" dirty="0"/>
              <a:t> support for a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ask</a:t>
            </a:r>
            <a:r>
              <a:rPr lang="fr-CA" sz="3200" dirty="0"/>
              <a:t> for </a:t>
            </a:r>
            <a:r>
              <a:rPr lang="fr-CA" sz="3200" dirty="0" err="1"/>
              <a:t>something</a:t>
            </a:r>
            <a:r>
              <a:rPr lang="fr-CA" sz="3200" dirty="0"/>
              <a:t> in exchange. </a:t>
            </a:r>
          </a:p>
          <a:p>
            <a:endParaRPr lang="fr-CA" sz="3200" dirty="0"/>
          </a:p>
          <a:p>
            <a:r>
              <a:rPr lang="fr-CA" sz="3200" dirty="0"/>
              <a:t>The West made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support for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require</a:t>
            </a:r>
            <a:r>
              <a:rPr lang="fr-CA" sz="3200" dirty="0"/>
              <a:t> </a:t>
            </a:r>
            <a:r>
              <a:rPr lang="fr-CA" sz="3200" dirty="0" err="1"/>
              <a:t>Senate</a:t>
            </a:r>
            <a:r>
              <a:rPr lang="fr-CA" sz="3200" dirty="0"/>
              <a:t> Reform. </a:t>
            </a:r>
          </a:p>
          <a:p>
            <a:r>
              <a:rPr lang="fr-CA" sz="3200" dirty="0" err="1"/>
              <a:t>Quebec</a:t>
            </a:r>
            <a:r>
              <a:rPr lang="fr-CA" sz="3200" dirty="0"/>
              <a:t> made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traditional</a:t>
            </a:r>
            <a:r>
              <a:rPr lang="fr-CA" sz="3200" dirty="0"/>
              <a:t> </a:t>
            </a:r>
            <a:r>
              <a:rPr lang="fr-CA" sz="3200" dirty="0" err="1"/>
              <a:t>demands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be</a:t>
            </a:r>
            <a:r>
              <a:rPr lang="fr-CA" sz="3200" dirty="0"/>
              <a:t> met to </a:t>
            </a:r>
            <a:r>
              <a:rPr lang="fr-CA" sz="3200" dirty="0" err="1"/>
              <a:t>consider</a:t>
            </a:r>
            <a:r>
              <a:rPr lang="fr-CA" sz="3200" dirty="0"/>
              <a:t> future </a:t>
            </a:r>
            <a:r>
              <a:rPr lang="fr-CA" sz="3200" dirty="0" err="1"/>
              <a:t>amendments</a:t>
            </a:r>
            <a:r>
              <a:rPr lang="fr-CA" sz="3200" dirty="0"/>
              <a:t> as </a:t>
            </a:r>
            <a:r>
              <a:rPr lang="fr-CA" sz="3200" dirty="0" err="1"/>
              <a:t>well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discourages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. Actors can </a:t>
            </a:r>
            <a:r>
              <a:rPr lang="fr-CA" sz="3200" dirty="0" err="1"/>
              <a:t>anticipate</a:t>
            </a:r>
            <a:r>
              <a:rPr lang="fr-CA" sz="3200" dirty="0"/>
              <a:t> the </a:t>
            </a:r>
            <a:r>
              <a:rPr lang="fr-CA" sz="3200" dirty="0" err="1"/>
              <a:t>difficulty</a:t>
            </a:r>
            <a:r>
              <a:rPr lang="fr-CA" sz="3200" dirty="0"/>
              <a:t> of </a:t>
            </a:r>
            <a:r>
              <a:rPr lang="fr-CA" sz="3200" dirty="0" err="1"/>
              <a:t>reaching</a:t>
            </a:r>
            <a:r>
              <a:rPr lang="fr-CA" sz="3200" dirty="0"/>
              <a:t> an agreement.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177541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FD03-D757-48DF-A274-B0353B81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8558-2B3F-4F8F-8AB4-A376DED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200" dirty="0"/>
              <a:t>This situation laid down the </a:t>
            </a:r>
            <a:r>
              <a:rPr lang="fr-CA" sz="3200" dirty="0" err="1"/>
              <a:t>foundations</a:t>
            </a:r>
            <a:r>
              <a:rPr lang="fr-CA" sz="3200" dirty="0"/>
              <a:t> of the 1995 referendum.</a:t>
            </a:r>
          </a:p>
          <a:p>
            <a:endParaRPr lang="fr-CA" sz="3200" dirty="0"/>
          </a:p>
          <a:p>
            <a:r>
              <a:rPr lang="fr-CA" sz="3200" dirty="0" err="1"/>
              <a:t>Given</a:t>
            </a:r>
            <a:r>
              <a:rPr lang="fr-CA" sz="3200" dirty="0"/>
              <a:t> the </a:t>
            </a:r>
            <a:r>
              <a:rPr lang="fr-CA" sz="3200" dirty="0" err="1"/>
              <a:t>failures</a:t>
            </a:r>
            <a:r>
              <a:rPr lang="fr-CA" sz="3200" dirty="0"/>
              <a:t> of the </a:t>
            </a:r>
            <a:r>
              <a:rPr lang="fr-CA" sz="3200" dirty="0" err="1"/>
              <a:t>two</a:t>
            </a:r>
            <a:r>
              <a:rPr lang="fr-CA" sz="3200" dirty="0"/>
              <a:t> accords and the reluctance of the </a:t>
            </a:r>
            <a:r>
              <a:rPr lang="fr-CA" sz="3200" dirty="0" err="1"/>
              <a:t>other</a:t>
            </a:r>
            <a:r>
              <a:rPr lang="fr-CA" sz="3200" dirty="0"/>
              <a:t> </a:t>
            </a:r>
            <a:r>
              <a:rPr lang="fr-CA" sz="3200" dirty="0" err="1"/>
              <a:t>partners</a:t>
            </a:r>
            <a:r>
              <a:rPr lang="fr-CA" sz="3200" dirty="0"/>
              <a:t> to continue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, </a:t>
            </a:r>
            <a:r>
              <a:rPr lang="fr-CA" sz="3200" dirty="0" err="1"/>
              <a:t>Quebecers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like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had</a:t>
            </a:r>
            <a:r>
              <a:rPr lang="fr-CA" sz="3200" dirty="0"/>
              <a:t> no </a:t>
            </a:r>
            <a:r>
              <a:rPr lang="fr-CA" sz="3200" dirty="0" err="1"/>
              <a:t>other</a:t>
            </a:r>
            <a:r>
              <a:rPr lang="fr-CA" sz="3200" dirty="0"/>
              <a:t> option but to </a:t>
            </a:r>
            <a:r>
              <a:rPr lang="fr-CA" sz="3200" dirty="0" err="1"/>
              <a:t>hold</a:t>
            </a:r>
            <a:r>
              <a:rPr lang="fr-CA" sz="3200" dirty="0"/>
              <a:t> a second referendum on </a:t>
            </a:r>
            <a:r>
              <a:rPr lang="fr-CA" sz="3200" dirty="0" err="1"/>
              <a:t>independence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Parti québécois won the 1994 </a:t>
            </a:r>
            <a:r>
              <a:rPr lang="fr-CA" sz="3200" dirty="0" err="1"/>
              <a:t>elections</a:t>
            </a:r>
            <a:r>
              <a:rPr lang="fr-CA" sz="3200" dirty="0"/>
              <a:t>, </a:t>
            </a:r>
            <a:r>
              <a:rPr lang="fr-CA" sz="3200" dirty="0" err="1"/>
              <a:t>promising</a:t>
            </a:r>
            <a:r>
              <a:rPr lang="fr-CA" sz="3200" dirty="0"/>
              <a:t> a referendum as </a:t>
            </a:r>
            <a:r>
              <a:rPr lang="fr-CA" sz="3200" dirty="0" err="1"/>
              <a:t>soon</a:t>
            </a:r>
            <a:r>
              <a:rPr lang="fr-CA" sz="3200" dirty="0"/>
              <a:t> as possible in </a:t>
            </a:r>
            <a:r>
              <a:rPr lang="fr-CA" sz="3200" dirty="0" err="1"/>
              <a:t>its</a:t>
            </a:r>
            <a:r>
              <a:rPr lang="fr-CA" sz="3200" dirty="0"/>
              <a:t> mandate.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134312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FD03-D757-48DF-A274-B0353B81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8558-2B3F-4F8F-8AB4-A376DED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referendum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hotly</a:t>
            </a:r>
            <a:r>
              <a:rPr lang="fr-CA" sz="3200" dirty="0"/>
              <a:t> </a:t>
            </a:r>
            <a:r>
              <a:rPr lang="fr-CA" sz="3200" dirty="0" err="1"/>
              <a:t>contested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During</a:t>
            </a:r>
            <a:r>
              <a:rPr lang="fr-CA" sz="3200" dirty="0"/>
              <a:t> the </a:t>
            </a:r>
            <a:r>
              <a:rPr lang="fr-CA" sz="3200" dirty="0" err="1"/>
              <a:t>campaign</a:t>
            </a:r>
            <a:r>
              <a:rPr lang="fr-CA" sz="3200" dirty="0"/>
              <a:t>, support for the Yes </a:t>
            </a:r>
            <a:r>
              <a:rPr lang="fr-CA" sz="3200" dirty="0" err="1"/>
              <a:t>side</a:t>
            </a:r>
            <a:r>
              <a:rPr lang="fr-CA" sz="3200" dirty="0"/>
              <a:t> (</a:t>
            </a:r>
            <a:r>
              <a:rPr lang="fr-CA" sz="3200" dirty="0" err="1"/>
              <a:t>separation</a:t>
            </a:r>
            <a:r>
              <a:rPr lang="fr-CA" sz="3200" dirty="0"/>
              <a:t>) </a:t>
            </a:r>
            <a:r>
              <a:rPr lang="fr-CA" sz="3200" dirty="0" err="1"/>
              <a:t>appeared</a:t>
            </a:r>
            <a:r>
              <a:rPr lang="fr-CA" sz="3200" dirty="0"/>
              <a:t> to have the </a:t>
            </a:r>
            <a:r>
              <a:rPr lang="fr-CA" sz="3200" dirty="0" err="1"/>
              <a:t>advantage</a:t>
            </a:r>
            <a:r>
              <a:rPr lang="fr-CA" sz="3200" dirty="0"/>
              <a:t> in the </a:t>
            </a:r>
            <a:r>
              <a:rPr lang="fr-CA" sz="3200" dirty="0" err="1"/>
              <a:t>polls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Due to the </a:t>
            </a:r>
            <a:r>
              <a:rPr lang="fr-CA" sz="3200" dirty="0" err="1"/>
              <a:t>stakes</a:t>
            </a:r>
            <a:r>
              <a:rPr lang="fr-CA" sz="3200" dirty="0"/>
              <a:t>, the referendum </a:t>
            </a:r>
            <a:r>
              <a:rPr lang="fr-CA" sz="3200" dirty="0" err="1"/>
              <a:t>had</a:t>
            </a:r>
            <a:r>
              <a:rPr lang="fr-CA" sz="3200" dirty="0"/>
              <a:t> the </a:t>
            </a:r>
            <a:r>
              <a:rPr lang="fr-CA" sz="3200" dirty="0" err="1"/>
              <a:t>highest</a:t>
            </a:r>
            <a:r>
              <a:rPr lang="fr-CA" sz="3200" dirty="0"/>
              <a:t> voter </a:t>
            </a:r>
            <a:r>
              <a:rPr lang="fr-CA" sz="3200" dirty="0" err="1"/>
              <a:t>turnout</a:t>
            </a:r>
            <a:r>
              <a:rPr lang="fr-CA" sz="3200" dirty="0"/>
              <a:t> in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history</a:t>
            </a:r>
            <a:r>
              <a:rPr lang="fr-CA" sz="3200" dirty="0"/>
              <a:t> (93.5%)</a:t>
            </a:r>
          </a:p>
          <a:p>
            <a:r>
              <a:rPr lang="fr-CA" sz="3200" dirty="0"/>
              <a:t>The Yes </a:t>
            </a:r>
            <a:r>
              <a:rPr lang="fr-CA" sz="3200" dirty="0" err="1"/>
              <a:t>side</a:t>
            </a:r>
            <a:r>
              <a:rPr lang="fr-CA" sz="3200" dirty="0"/>
              <a:t> </a:t>
            </a:r>
            <a:r>
              <a:rPr lang="fr-CA" sz="3200" dirty="0" err="1"/>
              <a:t>obtained</a:t>
            </a:r>
            <a:r>
              <a:rPr lang="fr-CA" sz="3200" dirty="0"/>
              <a:t> 49.4% of the vote and the No </a:t>
            </a:r>
            <a:r>
              <a:rPr lang="fr-CA" sz="3200" dirty="0" err="1"/>
              <a:t>side</a:t>
            </a:r>
            <a:r>
              <a:rPr lang="fr-CA" sz="3200" dirty="0"/>
              <a:t> 50.6%. </a:t>
            </a:r>
          </a:p>
        </p:txBody>
      </p:sp>
    </p:spTree>
    <p:extLst>
      <p:ext uri="{BB962C8B-B14F-4D97-AF65-F5344CB8AC3E}">
        <p14:creationId xmlns:p14="http://schemas.microsoft.com/office/powerpoint/2010/main" val="2154163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B667-B491-40E3-BC44-BDD3C4F9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C674-DF12-4446-92CF-4F4B5A36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This </a:t>
            </a:r>
            <a:r>
              <a:rPr lang="fr-CA" sz="3200" dirty="0" err="1"/>
              <a:t>concluded</a:t>
            </a:r>
            <a:r>
              <a:rPr lang="fr-CA" sz="3200" dirty="0"/>
              <a:t> </a:t>
            </a:r>
            <a:r>
              <a:rPr lang="fr-CA" sz="3200" dirty="0" err="1"/>
              <a:t>Mega-Constitutional</a:t>
            </a:r>
            <a:r>
              <a:rPr lang="fr-CA" sz="3200" dirty="0"/>
              <a:t> </a:t>
            </a:r>
            <a:r>
              <a:rPr lang="fr-CA" sz="3200" dirty="0" err="1"/>
              <a:t>Politics</a:t>
            </a:r>
            <a:r>
              <a:rPr lang="fr-CA" sz="3200" dirty="0"/>
              <a:t>. </a:t>
            </a:r>
            <a:endParaRPr lang="en-US" sz="3200" dirty="0"/>
          </a:p>
          <a:p>
            <a:r>
              <a:rPr lang="fr-CA" sz="3200" dirty="0"/>
              <a:t>There have been no </a:t>
            </a:r>
            <a:r>
              <a:rPr lang="fr-CA" sz="3200" dirty="0" err="1"/>
              <a:t>further</a:t>
            </a:r>
            <a:r>
              <a:rPr lang="fr-CA" sz="3200" dirty="0"/>
              <a:t> </a:t>
            </a:r>
            <a:r>
              <a:rPr lang="fr-CA" sz="3200" dirty="0" err="1"/>
              <a:t>attempt</a:t>
            </a:r>
            <a:r>
              <a:rPr lang="fr-CA" sz="3200" dirty="0"/>
              <a:t> to </a:t>
            </a:r>
            <a:r>
              <a:rPr lang="fr-CA" sz="3200" dirty="0" err="1"/>
              <a:t>modify</a:t>
            </a:r>
            <a:r>
              <a:rPr lang="fr-CA" sz="3200" dirty="0"/>
              <a:t> the Canadian Constitution in a major </a:t>
            </a:r>
            <a:r>
              <a:rPr lang="fr-CA" sz="3200" dirty="0" err="1"/>
              <a:t>way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still</a:t>
            </a:r>
            <a:r>
              <a:rPr lang="fr-CA" sz="3200" dirty="0"/>
              <a:t> has not </a:t>
            </a:r>
            <a:r>
              <a:rPr lang="fr-CA" sz="3200" dirty="0" err="1"/>
              <a:t>signed</a:t>
            </a:r>
            <a:r>
              <a:rPr lang="fr-CA" sz="3200" dirty="0"/>
              <a:t> the Canadian Constitution.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remains</a:t>
            </a:r>
            <a:r>
              <a:rPr lang="fr-CA" sz="3200" dirty="0"/>
              <a:t> </a:t>
            </a:r>
            <a:r>
              <a:rPr lang="fr-CA" sz="3200" dirty="0" err="1"/>
              <a:t>largely</a:t>
            </a:r>
            <a:r>
              <a:rPr lang="fr-CA" sz="3200" dirty="0"/>
              <a:t> an </a:t>
            </a:r>
            <a:r>
              <a:rPr lang="fr-CA" sz="3200" dirty="0" err="1"/>
              <a:t>unresolved</a:t>
            </a:r>
            <a:r>
              <a:rPr lang="fr-CA" sz="3200" dirty="0"/>
              <a:t> issue.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924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9BFA-0BDF-4109-A951-E36E18A3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7A60-CAEF-4B36-86C0-94BD0392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47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EDDD-8B72-41B6-B9AC-09FB3F57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1BB7-1E07-48B8-8755-BF712452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The 1995 referendum and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very</a:t>
            </a:r>
            <a:r>
              <a:rPr lang="fr-CA" sz="3200" dirty="0"/>
              <a:t> close </a:t>
            </a:r>
            <a:r>
              <a:rPr lang="fr-CA" sz="3200" dirty="0" err="1"/>
              <a:t>results</a:t>
            </a:r>
            <a:r>
              <a:rPr lang="fr-CA" sz="3200" dirty="0"/>
              <a:t> </a:t>
            </a:r>
            <a:r>
              <a:rPr lang="fr-CA" sz="3200" dirty="0" err="1"/>
              <a:t>prompted</a:t>
            </a:r>
            <a:r>
              <a:rPr lang="fr-CA" sz="3200" dirty="0"/>
              <a:t> Canadian </a:t>
            </a:r>
            <a:r>
              <a:rPr lang="fr-CA" sz="3200" dirty="0" err="1"/>
              <a:t>politicians</a:t>
            </a:r>
            <a:r>
              <a:rPr lang="fr-CA" sz="3200" dirty="0"/>
              <a:t> to </a:t>
            </a:r>
            <a:r>
              <a:rPr lang="fr-CA" sz="3200" dirty="0" err="1"/>
              <a:t>find</a:t>
            </a:r>
            <a:r>
              <a:rPr lang="fr-CA" sz="3200" dirty="0"/>
              <a:t> solutions to </a:t>
            </a:r>
            <a:r>
              <a:rPr lang="fr-CA" sz="3200" dirty="0" err="1"/>
              <a:t>keep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</a:t>
            </a:r>
            <a:r>
              <a:rPr lang="fr-CA" sz="3200" dirty="0" err="1"/>
              <a:t>these</a:t>
            </a:r>
            <a:r>
              <a:rPr lang="fr-CA" sz="3200" dirty="0"/>
              <a:t> solutions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avoid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Consequently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launched</a:t>
            </a:r>
            <a:r>
              <a:rPr lang="fr-CA" sz="3200" dirty="0"/>
              <a:t> </a:t>
            </a:r>
            <a:r>
              <a:rPr lang="fr-CA" sz="3200" dirty="0" err="1"/>
              <a:t>various</a:t>
            </a:r>
            <a:r>
              <a:rPr lang="fr-CA" sz="3200" dirty="0"/>
              <a:t> administrative and </a:t>
            </a:r>
            <a:r>
              <a:rPr lang="fr-CA" sz="3200" dirty="0" err="1"/>
              <a:t>bilateral</a:t>
            </a:r>
            <a:r>
              <a:rPr lang="fr-CA" sz="3200" dirty="0"/>
              <a:t> </a:t>
            </a:r>
            <a:r>
              <a:rPr lang="fr-CA" sz="3200" dirty="0" err="1"/>
              <a:t>agreements</a:t>
            </a:r>
            <a:r>
              <a:rPr lang="fr-CA" sz="3200" dirty="0"/>
              <a:t> to </a:t>
            </a:r>
            <a:r>
              <a:rPr lang="fr-CA" sz="3200" dirty="0" err="1"/>
              <a:t>keep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Canada. </a:t>
            </a:r>
            <a:endParaRPr lang="en-US" sz="3200" dirty="0"/>
          </a:p>
          <a:p>
            <a:pPr marL="0" indent="0">
              <a:buNone/>
            </a:pP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952719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proposals</a:t>
            </a:r>
            <a:r>
              <a:rPr lang="fr-CA" sz="3200" dirty="0"/>
              <a:t> can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grouped</a:t>
            </a:r>
            <a:r>
              <a:rPr lang="fr-CA" sz="3200" dirty="0"/>
              <a:t> </a:t>
            </a:r>
            <a:r>
              <a:rPr lang="fr-CA" sz="3200" dirty="0" err="1"/>
              <a:t>under</a:t>
            </a:r>
            <a:r>
              <a:rPr lang="fr-CA" sz="3200" dirty="0"/>
              <a:t> </a:t>
            </a:r>
            <a:r>
              <a:rPr lang="fr-CA" sz="3200" dirty="0" err="1"/>
              <a:t>two</a:t>
            </a:r>
            <a:r>
              <a:rPr lang="fr-CA" sz="3200" dirty="0"/>
              <a:t> </a:t>
            </a:r>
            <a:r>
              <a:rPr lang="fr-CA" sz="3200" dirty="0" err="1"/>
              <a:t>strategies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Plan A </a:t>
            </a:r>
            <a:r>
              <a:rPr lang="fr-CA" sz="3200" dirty="0" err="1"/>
              <a:t>consisted</a:t>
            </a:r>
            <a:r>
              <a:rPr lang="fr-CA" sz="3200" dirty="0"/>
              <a:t> of </a:t>
            </a:r>
            <a:r>
              <a:rPr lang="fr-CA" sz="3200" dirty="0" err="1"/>
              <a:t>trying</a:t>
            </a:r>
            <a:r>
              <a:rPr lang="fr-CA" sz="3200" dirty="0"/>
              <a:t> to </a:t>
            </a:r>
            <a:r>
              <a:rPr lang="fr-CA" sz="3200" dirty="0" err="1"/>
              <a:t>convince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to </a:t>
            </a:r>
            <a:r>
              <a:rPr lang="fr-CA" sz="3200" dirty="0" err="1"/>
              <a:t>stay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 by </a:t>
            </a:r>
            <a:r>
              <a:rPr lang="fr-CA" sz="3200" dirty="0" err="1"/>
              <a:t>agreeing</a:t>
            </a:r>
            <a:r>
              <a:rPr lang="fr-CA" sz="3200" dirty="0"/>
              <a:t> to </a:t>
            </a:r>
            <a:r>
              <a:rPr lang="fr-CA" sz="3200" dirty="0" err="1"/>
              <a:t>some</a:t>
            </a:r>
            <a:r>
              <a:rPr lang="fr-CA" sz="3200" dirty="0"/>
              <a:t> of </a:t>
            </a:r>
            <a:r>
              <a:rPr lang="fr-CA" sz="3200" dirty="0" err="1"/>
              <a:t>Quebec’s</a:t>
            </a:r>
            <a:r>
              <a:rPr lang="fr-CA" sz="3200" dirty="0"/>
              <a:t> key </a:t>
            </a:r>
            <a:r>
              <a:rPr lang="fr-CA" sz="3200" dirty="0" err="1"/>
              <a:t>demands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Plan B, on the </a:t>
            </a:r>
            <a:r>
              <a:rPr lang="fr-CA" sz="3200" dirty="0" err="1"/>
              <a:t>contrary</a:t>
            </a:r>
            <a:r>
              <a:rPr lang="fr-CA" sz="3200" dirty="0"/>
              <a:t>, </a:t>
            </a:r>
            <a:r>
              <a:rPr lang="fr-CA" sz="3200" dirty="0" err="1"/>
              <a:t>consisted</a:t>
            </a:r>
            <a:r>
              <a:rPr lang="fr-CA" sz="3200" dirty="0"/>
              <a:t> of </a:t>
            </a:r>
            <a:r>
              <a:rPr lang="fr-CA" sz="3200" dirty="0" err="1"/>
              <a:t>keeping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Canada by </a:t>
            </a:r>
            <a:r>
              <a:rPr lang="fr-CA" sz="3200" dirty="0" err="1"/>
              <a:t>making</a:t>
            </a:r>
            <a:r>
              <a:rPr lang="fr-CA" sz="3200" dirty="0"/>
              <a:t> </a:t>
            </a:r>
            <a:r>
              <a:rPr lang="fr-CA" sz="3200" dirty="0" err="1"/>
              <a:t>secession</a:t>
            </a:r>
            <a:r>
              <a:rPr lang="fr-CA" sz="3200" dirty="0"/>
              <a:t> more </a:t>
            </a:r>
            <a:r>
              <a:rPr lang="fr-CA" sz="3200" dirty="0" err="1"/>
              <a:t>difficult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3044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Shortly</a:t>
            </a:r>
            <a:r>
              <a:rPr lang="fr-CA" sz="3200" dirty="0"/>
              <a:t> </a:t>
            </a:r>
            <a:r>
              <a:rPr lang="fr-CA" sz="3200" dirty="0" err="1"/>
              <a:t>after</a:t>
            </a:r>
            <a:r>
              <a:rPr lang="fr-CA" sz="3200" dirty="0"/>
              <a:t> the referendum,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decided</a:t>
            </a:r>
            <a:r>
              <a:rPr lang="fr-CA" sz="3200" dirty="0"/>
              <a:t> to </a:t>
            </a:r>
            <a:r>
              <a:rPr lang="fr-CA" sz="3200" dirty="0" err="1"/>
              <a:t>agree</a:t>
            </a:r>
            <a:r>
              <a:rPr lang="fr-CA" sz="3200" dirty="0"/>
              <a:t> to </a:t>
            </a:r>
            <a:r>
              <a:rPr lang="fr-CA" sz="3200" dirty="0" err="1"/>
              <a:t>some</a:t>
            </a:r>
            <a:r>
              <a:rPr lang="fr-CA" sz="3200" dirty="0"/>
              <a:t> of </a:t>
            </a:r>
            <a:r>
              <a:rPr lang="fr-CA" sz="3200" dirty="0" err="1"/>
              <a:t>Quebec’s</a:t>
            </a:r>
            <a:r>
              <a:rPr lang="fr-CA" sz="3200" dirty="0"/>
              <a:t> </a:t>
            </a:r>
            <a:r>
              <a:rPr lang="fr-CA" sz="3200" dirty="0" err="1"/>
              <a:t>demands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recognized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forms</a:t>
            </a:r>
            <a:r>
              <a:rPr lang="fr-CA" sz="3200" dirty="0"/>
              <a:t> a distinct society « </a:t>
            </a:r>
            <a:r>
              <a:rPr lang="fr-CA" sz="3200" dirty="0" err="1"/>
              <a:t>within</a:t>
            </a:r>
            <a:r>
              <a:rPr lang="fr-CA" sz="3200" dirty="0"/>
              <a:t> the </a:t>
            </a:r>
            <a:r>
              <a:rPr lang="fr-CA" sz="3200" dirty="0" err="1"/>
              <a:t>operations</a:t>
            </a:r>
            <a:r>
              <a:rPr lang="fr-CA" sz="3200" dirty="0"/>
              <a:t>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 » in a motion in 1996. </a:t>
            </a:r>
          </a:p>
        </p:txBody>
      </p:sp>
    </p:spTree>
    <p:extLst>
      <p:ext uri="{BB962C8B-B14F-4D97-AF65-F5344CB8AC3E}">
        <p14:creationId xmlns:p14="http://schemas.microsoft.com/office/powerpoint/2010/main" val="407997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83D3-6950-45B0-919F-468270DC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15B4-7E7C-4867-835B-0B2C2A26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British North America </a:t>
            </a:r>
            <a:r>
              <a:rPr lang="fr-CA" dirty="0" err="1"/>
              <a:t>Act</a:t>
            </a:r>
            <a:r>
              <a:rPr lang="fr-CA" dirty="0"/>
              <a:t> (BNA </a:t>
            </a:r>
            <a:r>
              <a:rPr lang="fr-CA" dirty="0" err="1"/>
              <a:t>Act</a:t>
            </a:r>
            <a:r>
              <a:rPr lang="fr-CA" dirty="0"/>
              <a:t>)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as an </a:t>
            </a:r>
            <a:r>
              <a:rPr lang="fr-CA" dirty="0" err="1"/>
              <a:t>Act</a:t>
            </a:r>
            <a:r>
              <a:rPr lang="fr-CA" dirty="0"/>
              <a:t> of </a:t>
            </a:r>
            <a:r>
              <a:rPr lang="fr-CA" dirty="0" err="1"/>
              <a:t>Parliament</a:t>
            </a:r>
            <a:r>
              <a:rPr lang="fr-CA" dirty="0"/>
              <a:t> in the United </a:t>
            </a:r>
            <a:r>
              <a:rPr lang="fr-CA" dirty="0" err="1"/>
              <a:t>Kingdom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reflects</a:t>
            </a:r>
            <a:r>
              <a:rPr lang="fr-CA" dirty="0"/>
              <a:t>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Canada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a </a:t>
            </a:r>
            <a:r>
              <a:rPr lang="fr-CA" dirty="0" err="1"/>
              <a:t>colony</a:t>
            </a:r>
            <a:r>
              <a:rPr lang="fr-CA" dirty="0"/>
              <a:t> of the British Empire at the time.</a:t>
            </a:r>
          </a:p>
          <a:p>
            <a:endParaRPr lang="fr-CA" dirty="0"/>
          </a:p>
          <a:p>
            <a:r>
              <a:rPr lang="fr-CA" dirty="0" err="1"/>
              <a:t>Consequently</a:t>
            </a:r>
            <a:r>
              <a:rPr lang="fr-CA" dirty="0"/>
              <a:t>, Canada </a:t>
            </a:r>
            <a:r>
              <a:rPr lang="fr-CA" dirty="0" err="1"/>
              <a:t>could</a:t>
            </a:r>
            <a:r>
              <a:rPr lang="fr-CA" dirty="0"/>
              <a:t> not change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Constitution. It </a:t>
            </a:r>
            <a:r>
              <a:rPr lang="fr-CA" dirty="0" err="1"/>
              <a:t>needed</a:t>
            </a:r>
            <a:r>
              <a:rPr lang="fr-CA" dirty="0"/>
              <a:t> the British </a:t>
            </a:r>
            <a:r>
              <a:rPr lang="fr-CA" dirty="0" err="1"/>
              <a:t>government</a:t>
            </a:r>
            <a:r>
              <a:rPr lang="fr-CA" dirty="0"/>
              <a:t> to support </a:t>
            </a:r>
            <a:r>
              <a:rPr lang="fr-CA" dirty="0" err="1"/>
              <a:t>it</a:t>
            </a:r>
            <a:r>
              <a:rPr lang="fr-CA" dirty="0"/>
              <a:t> and </a:t>
            </a:r>
            <a:r>
              <a:rPr lang="fr-CA" dirty="0" err="1"/>
              <a:t>make</a:t>
            </a:r>
            <a:r>
              <a:rPr lang="fr-CA" dirty="0"/>
              <a:t> the change in the British </a:t>
            </a:r>
            <a:r>
              <a:rPr lang="fr-CA" dirty="0" err="1"/>
              <a:t>Parliament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6294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 err="1"/>
              <a:t>Likewise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promised</a:t>
            </a:r>
            <a:r>
              <a:rPr lang="fr-CA" sz="3200" dirty="0"/>
              <a:t> to use </a:t>
            </a:r>
            <a:r>
              <a:rPr lang="fr-CA" sz="3200" dirty="0" err="1"/>
              <a:t>its</a:t>
            </a:r>
            <a:r>
              <a:rPr lang="fr-CA" sz="3200" dirty="0"/>
              <a:t> veto to block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opposes.</a:t>
            </a:r>
          </a:p>
          <a:p>
            <a:endParaRPr lang="fr-CA" sz="3200" dirty="0"/>
          </a:p>
          <a:p>
            <a:r>
              <a:rPr lang="fr-CA" sz="3200" dirty="0"/>
              <a:t>This promise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extended</a:t>
            </a:r>
            <a:r>
              <a:rPr lang="fr-CA" sz="3200" dirty="0"/>
              <a:t> to Ontario, the West, and the Atlantic Provinces.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is</a:t>
            </a:r>
            <a:r>
              <a:rPr lang="fr-CA" sz="3200" dirty="0"/>
              <a:t> an indirect </a:t>
            </a:r>
            <a:r>
              <a:rPr lang="fr-CA" sz="3200" dirty="0" err="1"/>
              <a:t>way</a:t>
            </a:r>
            <a:r>
              <a:rPr lang="fr-CA" sz="3200" dirty="0"/>
              <a:t> to </a:t>
            </a:r>
            <a:r>
              <a:rPr lang="fr-CA" sz="3200" dirty="0" err="1"/>
              <a:t>satisfy</a:t>
            </a:r>
            <a:r>
              <a:rPr lang="fr-CA" sz="3200" dirty="0"/>
              <a:t> the </a:t>
            </a:r>
            <a:r>
              <a:rPr lang="fr-CA" sz="3200" dirty="0" err="1"/>
              <a:t>demand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no </a:t>
            </a:r>
            <a:r>
              <a:rPr lang="fr-CA" sz="3200" dirty="0" err="1"/>
              <a:t>further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amendments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made </a:t>
            </a:r>
            <a:r>
              <a:rPr lang="fr-CA" sz="3200" dirty="0" err="1"/>
              <a:t>without</a:t>
            </a:r>
            <a:r>
              <a:rPr lang="fr-CA" sz="3200" dirty="0"/>
              <a:t> the support of </a:t>
            </a:r>
            <a:r>
              <a:rPr lang="fr-CA" sz="3200" dirty="0" err="1"/>
              <a:t>Quebec</a:t>
            </a:r>
            <a:r>
              <a:rPr lang="fr-CA" sz="3200" dirty="0"/>
              <a:t>, like in 1982. </a:t>
            </a:r>
          </a:p>
        </p:txBody>
      </p:sp>
    </p:spTree>
    <p:extLst>
      <p:ext uri="{BB962C8B-B14F-4D97-AF65-F5344CB8AC3E}">
        <p14:creationId xmlns:p14="http://schemas.microsoft.com/office/powerpoint/2010/main" val="2676850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governments</a:t>
            </a:r>
            <a:r>
              <a:rPr lang="fr-CA" sz="3200" dirty="0"/>
              <a:t> have </a:t>
            </a:r>
            <a:r>
              <a:rPr lang="fr-CA" sz="3200" dirty="0" err="1"/>
              <a:t>agreed</a:t>
            </a:r>
            <a:r>
              <a:rPr lang="fr-CA" sz="3200" dirty="0"/>
              <a:t> to let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withdraw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full compensation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programs </a:t>
            </a:r>
            <a:r>
              <a:rPr lang="fr-CA" sz="3200" dirty="0" err="1"/>
              <a:t>touching</a:t>
            </a:r>
            <a:r>
              <a:rPr lang="fr-CA" sz="3200" dirty="0"/>
              <a:t> on provincial </a:t>
            </a:r>
            <a:r>
              <a:rPr lang="fr-CA" sz="3200" dirty="0" err="1"/>
              <a:t>jurisdictions</a:t>
            </a:r>
            <a:r>
              <a:rPr lang="fr-CA" sz="3200" dirty="0"/>
              <a:t> (</a:t>
            </a:r>
            <a:r>
              <a:rPr lang="fr-CA" sz="3200" dirty="0" err="1"/>
              <a:t>healthcare</a:t>
            </a:r>
            <a:r>
              <a:rPr lang="fr-CA" sz="3200" dirty="0"/>
              <a:t>, social issues).</a:t>
            </a:r>
          </a:p>
          <a:p>
            <a:endParaRPr lang="fr-CA" sz="3200" dirty="0"/>
          </a:p>
          <a:p>
            <a:r>
              <a:rPr lang="fr-CA" sz="3200" dirty="0"/>
              <a:t>In 2006, the Harper Conservatives </a:t>
            </a:r>
            <a:r>
              <a:rPr lang="fr-CA" sz="3200" dirty="0" err="1"/>
              <a:t>recognized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as a nation </a:t>
            </a:r>
            <a:r>
              <a:rPr lang="fr-CA" sz="3200" dirty="0" err="1"/>
              <a:t>within</a:t>
            </a:r>
            <a:r>
              <a:rPr lang="fr-CA" sz="3200" dirty="0"/>
              <a:t> a United Canada.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offered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 </a:t>
            </a:r>
            <a:r>
              <a:rPr lang="fr-CA" sz="3200" dirty="0" err="1"/>
              <a:t>seat</a:t>
            </a:r>
            <a:r>
              <a:rPr lang="fr-CA" sz="3200" dirty="0"/>
              <a:t> at the UNESCO, </a:t>
            </a:r>
            <a:r>
              <a:rPr lang="fr-CA" sz="3200" dirty="0" err="1"/>
              <a:t>giving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 </a:t>
            </a:r>
            <a:r>
              <a:rPr lang="fr-CA" sz="3200" dirty="0" err="1"/>
              <a:t>presence</a:t>
            </a:r>
            <a:r>
              <a:rPr lang="fr-CA" sz="3200" dirty="0"/>
              <a:t> on the international stage.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3772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first </a:t>
            </a:r>
            <a:r>
              <a:rPr lang="fr-CA" dirty="0" err="1"/>
              <a:t>element</a:t>
            </a:r>
            <a:r>
              <a:rPr lang="fr-CA" dirty="0"/>
              <a:t> of Plan B </a:t>
            </a:r>
            <a:r>
              <a:rPr lang="fr-CA" dirty="0" err="1"/>
              <a:t>was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asking</a:t>
            </a:r>
            <a:r>
              <a:rPr lang="fr-CA" dirty="0"/>
              <a:t> a </a:t>
            </a:r>
            <a:r>
              <a:rPr lang="fr-CA" dirty="0" err="1"/>
              <a:t>reference</a:t>
            </a:r>
            <a:r>
              <a:rPr lang="fr-CA" dirty="0"/>
              <a:t> question to the Supreme Court on the </a:t>
            </a:r>
            <a:r>
              <a:rPr lang="fr-CA" dirty="0" err="1"/>
              <a:t>legality</a:t>
            </a:r>
            <a:r>
              <a:rPr lang="fr-CA" dirty="0"/>
              <a:t> of </a:t>
            </a:r>
            <a:r>
              <a:rPr lang="fr-CA" dirty="0" err="1"/>
              <a:t>unilateral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independence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Supreme court </a:t>
            </a:r>
            <a:r>
              <a:rPr lang="fr-CA" dirty="0" err="1"/>
              <a:t>ruled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no right to </a:t>
            </a:r>
            <a:r>
              <a:rPr lang="fr-CA" dirty="0" err="1"/>
              <a:t>unilaterally</a:t>
            </a:r>
            <a:r>
              <a:rPr lang="fr-CA" dirty="0"/>
              <a:t> </a:t>
            </a:r>
            <a:r>
              <a:rPr lang="fr-CA" dirty="0" err="1"/>
              <a:t>declare</a:t>
            </a:r>
            <a:r>
              <a:rPr lang="fr-CA" dirty="0"/>
              <a:t> </a:t>
            </a:r>
            <a:r>
              <a:rPr lang="fr-CA" dirty="0" err="1"/>
              <a:t>independence</a:t>
            </a:r>
            <a:r>
              <a:rPr lang="fr-CA" dirty="0"/>
              <a:t>.</a:t>
            </a:r>
          </a:p>
          <a:p>
            <a:endParaRPr lang="en-US" dirty="0"/>
          </a:p>
          <a:p>
            <a:r>
              <a:rPr lang="fr-CA" dirty="0"/>
              <a:t>This </a:t>
            </a:r>
            <a:r>
              <a:rPr lang="fr-CA" dirty="0" err="1"/>
              <a:t>sounds</a:t>
            </a:r>
            <a:r>
              <a:rPr lang="fr-CA" dirty="0"/>
              <a:t> like a </a:t>
            </a:r>
            <a:r>
              <a:rPr lang="fr-CA" dirty="0" err="1"/>
              <a:t>victory</a:t>
            </a:r>
            <a:r>
              <a:rPr lang="fr-CA" dirty="0"/>
              <a:t> for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34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…</a:t>
            </a:r>
            <a:r>
              <a:rPr lang="fr-CA" dirty="0" err="1"/>
              <a:t>except</a:t>
            </a:r>
            <a:r>
              <a:rPr lang="fr-CA" dirty="0"/>
              <a:t> the Supreme Court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answer</a:t>
            </a:r>
            <a:r>
              <a:rPr lang="fr-CA" dirty="0"/>
              <a:t> the question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asked</a:t>
            </a:r>
            <a:r>
              <a:rPr lang="fr-CA" dirty="0"/>
              <a:t>.</a:t>
            </a:r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provided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 instructions </a:t>
            </a:r>
            <a:r>
              <a:rPr lang="fr-CA" dirty="0" err="1"/>
              <a:t>regarding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happen</a:t>
            </a:r>
            <a:r>
              <a:rPr lang="fr-CA" dirty="0"/>
              <a:t> in the case of a </a:t>
            </a:r>
            <a:r>
              <a:rPr lang="fr-CA" dirty="0" err="1"/>
              <a:t>successful</a:t>
            </a:r>
            <a:r>
              <a:rPr lang="fr-CA" dirty="0"/>
              <a:t> referendum.</a:t>
            </a:r>
          </a:p>
          <a:p>
            <a:r>
              <a:rPr lang="fr-CA" dirty="0"/>
              <a:t>It </a:t>
            </a:r>
            <a:r>
              <a:rPr lang="fr-CA" dirty="0" err="1"/>
              <a:t>identified</a:t>
            </a:r>
            <a:r>
              <a:rPr lang="fr-CA" dirty="0"/>
              <a:t> four key </a:t>
            </a:r>
            <a:r>
              <a:rPr lang="fr-CA" dirty="0" err="1"/>
              <a:t>principles</a:t>
            </a:r>
            <a:r>
              <a:rPr lang="fr-CA" dirty="0"/>
              <a:t> of the Canadian Constitution:</a:t>
            </a:r>
          </a:p>
          <a:p>
            <a:pPr lvl="1"/>
            <a:r>
              <a:rPr lang="fr-CA" dirty="0" err="1"/>
              <a:t>Federalism</a:t>
            </a:r>
            <a:endParaRPr lang="fr-CA" dirty="0"/>
          </a:p>
          <a:p>
            <a:pPr lvl="1"/>
            <a:r>
              <a:rPr lang="fr-CA" dirty="0" err="1"/>
              <a:t>Democracy</a:t>
            </a:r>
            <a:endParaRPr lang="fr-CA" dirty="0"/>
          </a:p>
          <a:p>
            <a:pPr lvl="1"/>
            <a:r>
              <a:rPr lang="fr-CA" dirty="0"/>
              <a:t>The </a:t>
            </a:r>
            <a:r>
              <a:rPr lang="fr-CA" dirty="0" err="1"/>
              <a:t>rule</a:t>
            </a:r>
            <a:r>
              <a:rPr lang="fr-CA" dirty="0"/>
              <a:t> of </a:t>
            </a:r>
            <a:r>
              <a:rPr lang="fr-CA" dirty="0" err="1"/>
              <a:t>law</a:t>
            </a:r>
            <a:endParaRPr lang="fr-CA" dirty="0"/>
          </a:p>
          <a:p>
            <a:pPr lvl="1"/>
            <a:r>
              <a:rPr lang="fr-CA" dirty="0"/>
              <a:t>Respect of </a:t>
            </a:r>
            <a:r>
              <a:rPr lang="fr-CA" dirty="0" err="1"/>
              <a:t>minorities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93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CFEF-F823-44AF-935C-2FE4B34D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D7FC-AEA6-4244-A072-ACFF809A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It </a:t>
            </a:r>
            <a:r>
              <a:rPr lang="fr-CA" sz="3200" dirty="0" err="1"/>
              <a:t>then</a:t>
            </a:r>
            <a:r>
              <a:rPr lang="fr-CA" sz="3200" dirty="0"/>
              <a:t> </a:t>
            </a:r>
            <a:r>
              <a:rPr lang="fr-CA" sz="3200" dirty="0" err="1"/>
              <a:t>said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on the basis of </a:t>
            </a:r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principles</a:t>
            </a:r>
            <a:r>
              <a:rPr lang="fr-CA" sz="3200" dirty="0"/>
              <a:t>,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 vote in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force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to </a:t>
            </a:r>
            <a:r>
              <a:rPr lang="fr-CA" sz="3200" dirty="0" err="1"/>
              <a:t>negotiate</a:t>
            </a:r>
            <a:r>
              <a:rPr lang="fr-CA" sz="3200" dirty="0"/>
              <a:t> the </a:t>
            </a:r>
            <a:r>
              <a:rPr lang="fr-CA" sz="3200" dirty="0" err="1"/>
              <a:t>terms</a:t>
            </a:r>
            <a:r>
              <a:rPr lang="fr-CA" sz="3200" dirty="0"/>
              <a:t> of the </a:t>
            </a:r>
            <a:r>
              <a:rPr lang="fr-CA" sz="3200" dirty="0" err="1"/>
              <a:t>separation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The Supreme Court </a:t>
            </a:r>
            <a:r>
              <a:rPr lang="fr-CA" sz="3200" dirty="0" err="1"/>
              <a:t>left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to </a:t>
            </a:r>
            <a:r>
              <a:rPr lang="fr-CA" sz="3200" dirty="0" err="1"/>
              <a:t>politicians</a:t>
            </a:r>
            <a:r>
              <a:rPr lang="fr-CA" sz="3200" dirty="0"/>
              <a:t> to </a:t>
            </a:r>
            <a:r>
              <a:rPr lang="fr-CA" sz="3200" dirty="0" err="1"/>
              <a:t>determine</a:t>
            </a:r>
            <a:r>
              <a:rPr lang="fr-CA" sz="3200" dirty="0"/>
              <a:t>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constitute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778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B5A-E19B-4F2D-88D1-8E613774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DD33-BE0C-4C1D-9A7E-B9BA496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judgment</a:t>
            </a:r>
            <a:r>
              <a:rPr lang="fr-CA" sz="3200" dirty="0"/>
              <a:t> </a:t>
            </a:r>
            <a:r>
              <a:rPr lang="fr-CA" sz="3200" dirty="0" err="1"/>
              <a:t>led</a:t>
            </a:r>
            <a:r>
              <a:rPr lang="fr-CA" sz="3200" dirty="0"/>
              <a:t> to the </a:t>
            </a:r>
            <a:r>
              <a:rPr lang="fr-CA" sz="3200" dirty="0" err="1"/>
              <a:t>necessity</a:t>
            </a:r>
            <a:r>
              <a:rPr lang="fr-CA" sz="3200" dirty="0"/>
              <a:t> of </a:t>
            </a:r>
            <a:r>
              <a:rPr lang="fr-CA" sz="3200" dirty="0" err="1"/>
              <a:t>defining</a:t>
            </a:r>
            <a:r>
              <a:rPr lang="fr-CA" sz="3200" dirty="0"/>
              <a:t>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question and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Clarity </a:t>
            </a:r>
            <a:r>
              <a:rPr lang="fr-CA" sz="3200" dirty="0" err="1"/>
              <a:t>Act</a:t>
            </a:r>
            <a:r>
              <a:rPr lang="fr-CA" sz="3200" dirty="0"/>
              <a:t> states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will</a:t>
            </a:r>
            <a:r>
              <a:rPr lang="fr-CA" sz="3200" dirty="0"/>
              <a:t>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recognize</a:t>
            </a:r>
            <a:r>
              <a:rPr lang="fr-CA" sz="3200" dirty="0"/>
              <a:t> a vote on </a:t>
            </a:r>
            <a:r>
              <a:rPr lang="fr-CA" sz="3200" dirty="0" err="1"/>
              <a:t>independence</a:t>
            </a:r>
            <a:r>
              <a:rPr lang="fr-CA" sz="3200" dirty="0"/>
              <a:t> if the question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and if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strong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 in support.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the </a:t>
            </a:r>
            <a:r>
              <a:rPr lang="fr-CA" sz="3200" dirty="0" err="1"/>
              <a:t>Act</a:t>
            </a:r>
            <a:r>
              <a:rPr lang="fr-CA" sz="3200" dirty="0"/>
              <a:t> </a:t>
            </a:r>
            <a:r>
              <a:rPr lang="fr-CA" sz="3200" dirty="0" err="1"/>
              <a:t>itself</a:t>
            </a:r>
            <a:r>
              <a:rPr lang="fr-CA" sz="3200" dirty="0"/>
              <a:t>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define</a:t>
            </a:r>
            <a:r>
              <a:rPr lang="fr-CA" sz="3200" dirty="0"/>
              <a:t>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question or a </a:t>
            </a:r>
            <a:r>
              <a:rPr lang="fr-CA" sz="3200" dirty="0" err="1"/>
              <a:t>strong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…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233253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BE5A-26EC-4CA4-A85E-FA56C7C7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539E-AA39-4632-B9A6-9AF25074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In </a:t>
            </a:r>
            <a:r>
              <a:rPr lang="fr-CA" sz="3200" dirty="0" err="1"/>
              <a:t>fact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reserves</a:t>
            </a:r>
            <a:r>
              <a:rPr lang="fr-CA" sz="3200" dirty="0"/>
              <a:t> the right to </a:t>
            </a:r>
            <a:r>
              <a:rPr lang="fr-CA" sz="3200" dirty="0" err="1"/>
              <a:t>judge</a:t>
            </a:r>
            <a:r>
              <a:rPr lang="fr-CA" sz="3200" dirty="0"/>
              <a:t> </a:t>
            </a:r>
            <a:r>
              <a:rPr lang="fr-CA" sz="3200" dirty="0" err="1"/>
              <a:t>whether</a:t>
            </a:r>
            <a:r>
              <a:rPr lang="fr-CA" sz="3200" dirty="0"/>
              <a:t> </a:t>
            </a:r>
            <a:r>
              <a:rPr lang="fr-CA" sz="3200" dirty="0" err="1"/>
              <a:t>clarity</a:t>
            </a:r>
            <a:r>
              <a:rPr lang="fr-CA" sz="3200" dirty="0"/>
              <a:t> has been </a:t>
            </a:r>
            <a:r>
              <a:rPr lang="fr-CA" sz="3200" dirty="0" err="1"/>
              <a:t>achieved</a:t>
            </a:r>
            <a:r>
              <a:rPr lang="fr-CA" sz="3200" dirty="0"/>
              <a:t> </a:t>
            </a:r>
            <a:r>
              <a:rPr lang="fr-CA" sz="3200" b="1" dirty="0" err="1"/>
              <a:t>after</a:t>
            </a:r>
            <a:r>
              <a:rPr lang="fr-CA" sz="3200" dirty="0"/>
              <a:t> the vote has </a:t>
            </a:r>
            <a:r>
              <a:rPr lang="fr-CA" sz="3200" dirty="0" err="1"/>
              <a:t>taken</a:t>
            </a:r>
            <a:r>
              <a:rPr lang="fr-CA" sz="3200" dirty="0"/>
              <a:t> place. </a:t>
            </a:r>
          </a:p>
          <a:p>
            <a:r>
              <a:rPr lang="fr-CA" sz="3200" dirty="0"/>
              <a:t>The question </a:t>
            </a:r>
            <a:r>
              <a:rPr lang="fr-CA" sz="3200" dirty="0" err="1"/>
              <a:t>phrasing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asking</a:t>
            </a:r>
            <a:r>
              <a:rPr lang="fr-CA" sz="3200" dirty="0"/>
              <a:t> about </a:t>
            </a:r>
            <a:r>
              <a:rPr lang="fr-CA" sz="3200" dirty="0" err="1"/>
              <a:t>independence</a:t>
            </a:r>
            <a:r>
              <a:rPr lang="fr-CA" sz="3200" dirty="0"/>
              <a:t>. </a:t>
            </a:r>
          </a:p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expected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require</a:t>
            </a:r>
            <a:r>
              <a:rPr lang="fr-CA" sz="3200" dirty="0"/>
              <a:t> more </a:t>
            </a:r>
            <a:r>
              <a:rPr lang="fr-CA" sz="3200" dirty="0" err="1"/>
              <a:t>than</a:t>
            </a:r>
            <a:r>
              <a:rPr lang="fr-CA" sz="3200" dirty="0"/>
              <a:t> 50%+1 of the vote to </a:t>
            </a:r>
            <a:r>
              <a:rPr lang="fr-CA" sz="3200" dirty="0" err="1"/>
              <a:t>identify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9428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C899-94AD-4E94-B0FB-8E0FD7F6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15-55BF-4A00-8F32-9387825E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has been </a:t>
            </a:r>
            <a:r>
              <a:rPr lang="fr-CA" dirty="0" err="1"/>
              <a:t>received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negatively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 by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sovereignists</a:t>
            </a:r>
            <a:r>
              <a:rPr lang="fr-CA" dirty="0"/>
              <a:t> and </a:t>
            </a:r>
            <a:r>
              <a:rPr lang="fr-CA" dirty="0" err="1"/>
              <a:t>federalists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Clarity Act means the federal government can keep moving the goalpost and refuse to recognize the vote.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democratic system needs clear rules, which are not found in the Clarity Act. </a:t>
            </a:r>
          </a:p>
        </p:txBody>
      </p:sp>
    </p:spTree>
    <p:extLst>
      <p:ext uri="{BB962C8B-B14F-4D97-AF65-F5344CB8AC3E}">
        <p14:creationId xmlns:p14="http://schemas.microsoft.com/office/powerpoint/2010/main" val="3629173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47F7-6744-403C-9C1B-A8E5915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272A-9FB5-4681-A96A-1734BB52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replied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Bill 99.</a:t>
            </a:r>
          </a:p>
          <a:p>
            <a:endParaRPr lang="fr-CA" sz="3200" dirty="0"/>
          </a:p>
          <a:p>
            <a:r>
              <a:rPr lang="fr-CA" sz="3200" dirty="0"/>
              <a:t>Bill 99 states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Quebecers</a:t>
            </a:r>
            <a:r>
              <a:rPr lang="fr-CA" sz="3200" dirty="0"/>
              <a:t> have the right to self-</a:t>
            </a:r>
            <a:r>
              <a:rPr lang="fr-CA" sz="3200" dirty="0" err="1"/>
              <a:t>determination</a:t>
            </a:r>
            <a:r>
              <a:rPr lang="fr-CA" sz="3200" dirty="0"/>
              <a:t> and can </a:t>
            </a:r>
            <a:r>
              <a:rPr lang="fr-CA" sz="3200" dirty="0" err="1"/>
              <a:t>hold</a:t>
            </a:r>
            <a:r>
              <a:rPr lang="fr-CA" sz="3200" dirty="0"/>
              <a:t> binding referenda to </a:t>
            </a:r>
            <a:r>
              <a:rPr lang="fr-CA" sz="3200" dirty="0" err="1"/>
              <a:t>determine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future.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In </a:t>
            </a:r>
            <a:r>
              <a:rPr lang="fr-CA" sz="3200" dirty="0" err="1"/>
              <a:t>doing</a:t>
            </a:r>
            <a:r>
              <a:rPr lang="fr-CA" sz="3200" dirty="0"/>
              <a:t> </a:t>
            </a:r>
            <a:r>
              <a:rPr lang="fr-CA" sz="3200" dirty="0" err="1"/>
              <a:t>so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rejects</a:t>
            </a:r>
            <a:r>
              <a:rPr lang="fr-CA" sz="3200" dirty="0"/>
              <a:t> </a:t>
            </a:r>
            <a:r>
              <a:rPr lang="fr-CA" sz="3200" dirty="0" err="1"/>
              <a:t>both</a:t>
            </a:r>
            <a:r>
              <a:rPr lang="fr-CA" sz="3200" dirty="0"/>
              <a:t> the verdict of the Supreme Court and the </a:t>
            </a:r>
            <a:r>
              <a:rPr lang="fr-CA" sz="3200" dirty="0" err="1"/>
              <a:t>federal</a:t>
            </a:r>
            <a:r>
              <a:rPr lang="fr-CA" sz="3200" dirty="0"/>
              <a:t> Clarity </a:t>
            </a:r>
            <a:r>
              <a:rPr lang="fr-CA" sz="3200" dirty="0" err="1"/>
              <a:t>Act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It states </a:t>
            </a:r>
            <a:r>
              <a:rPr lang="fr-CA" sz="3200" dirty="0" err="1"/>
              <a:t>explicitly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such</a:t>
            </a:r>
            <a:r>
              <a:rPr lang="fr-CA" sz="3200" dirty="0"/>
              <a:t> referenda </a:t>
            </a:r>
            <a:r>
              <a:rPr lang="fr-CA" sz="3200" dirty="0" err="1"/>
              <a:t>require</a:t>
            </a:r>
            <a:r>
              <a:rPr lang="fr-CA" sz="3200" dirty="0"/>
              <a:t> 50%+1 of the vote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adopted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229255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9791-2487-4109-B80A-A38C75D4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527B-C138-4D4E-A8A0-3BBCD474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In 2017, </a:t>
            </a:r>
            <a:r>
              <a:rPr lang="fr-CA" dirty="0">
                <a:hlinkClick r:id="rId2"/>
              </a:rPr>
              <a:t>premier Couillard </a:t>
            </a:r>
            <a:r>
              <a:rPr lang="fr-CA" dirty="0"/>
              <a:t>(Liberal) </a:t>
            </a:r>
            <a:r>
              <a:rPr lang="fr-CA" dirty="0" err="1"/>
              <a:t>introduced</a:t>
            </a:r>
            <a:r>
              <a:rPr lang="fr-CA" dirty="0"/>
              <a:t> a </a:t>
            </a:r>
            <a:r>
              <a:rPr lang="fr-CA" dirty="0">
                <a:hlinkClick r:id="rId3"/>
              </a:rPr>
              <a:t>policy</a:t>
            </a:r>
            <a:r>
              <a:rPr lang="fr-CA" dirty="0"/>
              <a:t> </a:t>
            </a:r>
            <a:r>
              <a:rPr lang="fr-CA" dirty="0" err="1"/>
              <a:t>aiming</a:t>
            </a:r>
            <a:r>
              <a:rPr lang="fr-CA" dirty="0"/>
              <a:t> to </a:t>
            </a:r>
            <a:r>
              <a:rPr lang="fr-CA" dirty="0" err="1"/>
              <a:t>reopen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dialogue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sign</a:t>
            </a:r>
            <a:r>
              <a:rPr lang="fr-CA" dirty="0"/>
              <a:t> the Constitution. </a:t>
            </a:r>
          </a:p>
          <a:p>
            <a:r>
              <a:rPr lang="fr-CA" dirty="0"/>
              <a:t>PM Justin Trudeau </a:t>
            </a:r>
            <a:r>
              <a:rPr lang="fr-CA" dirty="0">
                <a:hlinkClick r:id="rId4"/>
              </a:rPr>
              <a:t>shut down the initiative </a:t>
            </a:r>
            <a:r>
              <a:rPr lang="fr-CA" dirty="0"/>
              <a:t>in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24 </a:t>
            </a:r>
            <a:r>
              <a:rPr lang="fr-CA" dirty="0" err="1"/>
              <a:t>hours</a:t>
            </a:r>
            <a:r>
              <a:rPr lang="fr-CA" dirty="0"/>
              <a:t> by </a:t>
            </a:r>
            <a:r>
              <a:rPr lang="fr-CA" dirty="0" err="1"/>
              <a:t>saying</a:t>
            </a:r>
            <a:r>
              <a:rPr lang="fr-CA" dirty="0"/>
              <a:t> </a:t>
            </a:r>
            <a:r>
              <a:rPr lang="fr-CA" dirty="0" err="1"/>
              <a:t>he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no </a:t>
            </a:r>
            <a:r>
              <a:rPr lang="fr-CA" dirty="0" err="1"/>
              <a:t>desire</a:t>
            </a:r>
            <a:r>
              <a:rPr lang="fr-CA" dirty="0"/>
              <a:t> to enter </a:t>
            </a:r>
            <a:r>
              <a:rPr lang="fr-CA" dirty="0" err="1"/>
              <a:t>constitutional</a:t>
            </a:r>
            <a:r>
              <a:rPr lang="fr-CA" dirty="0"/>
              <a:t> discussions. </a:t>
            </a:r>
          </a:p>
          <a:p>
            <a:endParaRPr lang="fr-CA" dirty="0"/>
          </a:p>
          <a:p>
            <a:r>
              <a:rPr lang="fr-CA" dirty="0"/>
              <a:t>In 2021, premier Legault (CAQ) </a:t>
            </a:r>
            <a:r>
              <a:rPr lang="fr-CA" dirty="0" err="1"/>
              <a:t>introduced</a:t>
            </a:r>
            <a:r>
              <a:rPr lang="fr-CA" dirty="0"/>
              <a:t> Bill 96, </a:t>
            </a:r>
            <a:r>
              <a:rPr lang="fr-CA" dirty="0" err="1"/>
              <a:t>which</a:t>
            </a:r>
            <a:r>
              <a:rPr lang="fr-CA" dirty="0"/>
              <a:t> expands protection for French in </a:t>
            </a:r>
            <a:r>
              <a:rPr lang="fr-CA" dirty="0" err="1"/>
              <a:t>Quebec</a:t>
            </a:r>
            <a:r>
              <a:rPr lang="fr-CA" dirty="0"/>
              <a:t>. </a:t>
            </a:r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announces</a:t>
            </a:r>
            <a:r>
              <a:rPr lang="fr-CA" dirty="0"/>
              <a:t> </a:t>
            </a:r>
            <a:r>
              <a:rPr lang="fr-CA" dirty="0" err="1"/>
              <a:t>Quebec’s</a:t>
            </a:r>
            <a:r>
              <a:rPr lang="fr-CA" dirty="0"/>
              <a:t> </a:t>
            </a:r>
            <a:r>
              <a:rPr lang="fr-CA" dirty="0" err="1"/>
              <a:t>willingness</a:t>
            </a:r>
            <a:r>
              <a:rPr lang="fr-CA" dirty="0"/>
              <a:t> to </a:t>
            </a:r>
            <a:r>
              <a:rPr lang="fr-CA" dirty="0" err="1"/>
              <a:t>amend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Constitution to state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Quebecers</a:t>
            </a:r>
            <a:r>
              <a:rPr lang="fr-CA" dirty="0"/>
              <a:t> </a:t>
            </a:r>
            <a:r>
              <a:rPr lang="fr-CA" dirty="0" err="1"/>
              <a:t>constitute</a:t>
            </a:r>
            <a:r>
              <a:rPr lang="fr-CA" dirty="0"/>
              <a:t> a nation and </a:t>
            </a:r>
            <a:r>
              <a:rPr lang="fr-CA" dirty="0" err="1"/>
              <a:t>that</a:t>
            </a:r>
            <a:r>
              <a:rPr lang="fr-CA" dirty="0"/>
              <a:t> French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only</a:t>
            </a:r>
            <a:r>
              <a:rPr lang="fr-CA" dirty="0"/>
              <a:t> official and </a:t>
            </a:r>
            <a:r>
              <a:rPr lang="fr-CA" dirty="0" err="1"/>
              <a:t>common</a:t>
            </a:r>
            <a:r>
              <a:rPr lang="fr-CA" dirty="0"/>
              <a:t> </a:t>
            </a:r>
            <a:r>
              <a:rPr lang="fr-CA" dirty="0" err="1"/>
              <a:t>language</a:t>
            </a:r>
            <a:r>
              <a:rPr lang="fr-CA" dirty="0"/>
              <a:t> of </a:t>
            </a:r>
            <a:r>
              <a:rPr lang="fr-CA" dirty="0" err="1"/>
              <a:t>said</a:t>
            </a:r>
            <a:r>
              <a:rPr lang="fr-CA" dirty="0"/>
              <a:t> nation. </a:t>
            </a:r>
          </a:p>
          <a:p>
            <a:r>
              <a:rPr lang="fr-CA" dirty="0"/>
              <a:t>The </a:t>
            </a:r>
            <a:r>
              <a:rPr lang="fr-CA" dirty="0" err="1"/>
              <a:t>notwithstanding</a:t>
            </a:r>
            <a:r>
              <a:rPr lang="fr-CA" dirty="0"/>
              <a:t> clause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invoked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adopting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Bill. </a:t>
            </a:r>
          </a:p>
        </p:txBody>
      </p:sp>
    </p:spTree>
    <p:extLst>
      <p:ext uri="{BB962C8B-B14F-4D97-AF65-F5344CB8AC3E}">
        <p14:creationId xmlns:p14="http://schemas.microsoft.com/office/powerpoint/2010/main" val="293845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Act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states </a:t>
            </a:r>
            <a:r>
              <a:rPr lang="fr-CA" sz="3200" dirty="0" err="1"/>
              <a:t>that</a:t>
            </a:r>
            <a:r>
              <a:rPr lang="fr-CA" sz="3200" dirty="0"/>
              <a:t> Canada </a:t>
            </a:r>
            <a:r>
              <a:rPr lang="fr-CA" sz="3200" dirty="0" err="1"/>
              <a:t>will</a:t>
            </a:r>
            <a:r>
              <a:rPr lang="fr-CA" sz="3200" dirty="0"/>
              <a:t> have a system of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which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« </a:t>
            </a:r>
            <a:r>
              <a:rPr lang="fr-CA" sz="3200" dirty="0" err="1"/>
              <a:t>similar</a:t>
            </a:r>
            <a:r>
              <a:rPr lang="fr-CA" sz="3200" dirty="0"/>
              <a:t> in </a:t>
            </a:r>
            <a:r>
              <a:rPr lang="fr-CA" sz="3200" dirty="0" err="1"/>
              <a:t>principle</a:t>
            </a:r>
            <a:r>
              <a:rPr lang="fr-CA" sz="3200" dirty="0"/>
              <a:t> to </a:t>
            </a:r>
            <a:r>
              <a:rPr lang="fr-CA" sz="3200" dirty="0" err="1"/>
              <a:t>that</a:t>
            </a:r>
            <a:r>
              <a:rPr lang="fr-CA" sz="3200" dirty="0"/>
              <a:t> of the United </a:t>
            </a:r>
            <a:r>
              <a:rPr lang="fr-CA" sz="3200" dirty="0" err="1"/>
              <a:t>Kingdom</a:t>
            </a:r>
            <a:r>
              <a:rPr lang="fr-CA" sz="3200" dirty="0"/>
              <a:t> ».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why</a:t>
            </a:r>
            <a:r>
              <a:rPr lang="fr-CA" sz="3200" dirty="0"/>
              <a:t> the Canadian </a:t>
            </a:r>
            <a:r>
              <a:rPr lang="fr-CA" sz="3200" dirty="0" err="1"/>
              <a:t>political</a:t>
            </a:r>
            <a:r>
              <a:rPr lang="fr-CA" sz="3200" dirty="0"/>
              <a:t> system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sometimes</a:t>
            </a:r>
            <a:r>
              <a:rPr lang="fr-CA" sz="3200" dirty="0"/>
              <a:t> </a:t>
            </a:r>
            <a:r>
              <a:rPr lang="fr-CA" sz="3200" dirty="0" err="1"/>
              <a:t>referred</a:t>
            </a:r>
            <a:r>
              <a:rPr lang="fr-CA" sz="3200" dirty="0"/>
              <a:t> to as the Westminster system.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includes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conventions </a:t>
            </a:r>
            <a:r>
              <a:rPr lang="fr-CA" sz="3200" dirty="0" err="1"/>
              <a:t>such</a:t>
            </a:r>
            <a:r>
              <a:rPr lang="fr-CA" sz="3200" dirty="0"/>
              <a:t> as </a:t>
            </a:r>
            <a:r>
              <a:rPr lang="fr-CA" sz="3200" dirty="0" err="1"/>
              <a:t>responsible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006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47F7-6744-403C-9C1B-A8E5915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272A-9FB5-4681-A96A-1734BB52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0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5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2A6C-712F-48BA-8787-1BF1B1F7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459E-D3AF-4F69-8DA1-16FF2C4B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For about 100 </a:t>
            </a:r>
            <a:r>
              <a:rPr lang="fr-CA" dirty="0" err="1"/>
              <a:t>years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no major contestations of the Canadian Constitution. </a:t>
            </a:r>
          </a:p>
          <a:p>
            <a:endParaRPr lang="fr-CA" dirty="0"/>
          </a:p>
          <a:p>
            <a:r>
              <a:rPr lang="fr-CA" dirty="0"/>
              <a:t>One source of contestation came </a:t>
            </a:r>
            <a:r>
              <a:rPr lang="fr-CA" dirty="0" err="1"/>
              <a:t>from</a:t>
            </a:r>
            <a:r>
              <a:rPr lang="fr-CA" dirty="0"/>
              <a:t> the Western Provinces.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grievances</a:t>
            </a:r>
            <a:r>
              <a:rPr lang="fr-CA" dirty="0"/>
              <a:t> </a:t>
            </a:r>
            <a:r>
              <a:rPr lang="fr-CA" dirty="0" err="1"/>
              <a:t>especially</a:t>
            </a:r>
            <a:r>
              <a:rPr lang="fr-CA" dirty="0"/>
              <a:t> </a:t>
            </a:r>
            <a:r>
              <a:rPr lang="fr-CA" dirty="0" err="1"/>
              <a:t>regarding</a:t>
            </a:r>
            <a:r>
              <a:rPr lang="fr-CA" dirty="0"/>
              <a:t> the exportation of grain and the </a:t>
            </a:r>
            <a:r>
              <a:rPr lang="fr-CA" dirty="0" err="1"/>
              <a:t>tariffs</a:t>
            </a:r>
            <a:r>
              <a:rPr lang="fr-CA" dirty="0"/>
              <a:t> </a:t>
            </a:r>
            <a:r>
              <a:rPr lang="fr-CA" dirty="0" err="1"/>
              <a:t>offered</a:t>
            </a:r>
            <a:r>
              <a:rPr lang="fr-CA" dirty="0"/>
              <a:t> to </a:t>
            </a:r>
            <a:r>
              <a:rPr lang="fr-CA" dirty="0" err="1"/>
              <a:t>them</a:t>
            </a:r>
            <a:r>
              <a:rPr lang="fr-CA" dirty="0"/>
              <a:t> by </a:t>
            </a:r>
            <a:r>
              <a:rPr lang="fr-CA" dirty="0" err="1"/>
              <a:t>Eastern</a:t>
            </a:r>
            <a:r>
              <a:rPr lang="fr-CA" dirty="0"/>
              <a:t> </a:t>
            </a:r>
            <a:r>
              <a:rPr lang="fr-CA" dirty="0" err="1"/>
              <a:t>merchants</a:t>
            </a:r>
            <a:r>
              <a:rPr lang="fr-CA" dirty="0"/>
              <a:t> and </a:t>
            </a:r>
            <a:r>
              <a:rPr lang="fr-CA" dirty="0" err="1"/>
              <a:t>bankers</a:t>
            </a:r>
            <a:r>
              <a:rPr lang="fr-CA" dirty="0"/>
              <a:t>. </a:t>
            </a:r>
          </a:p>
          <a:p>
            <a:endParaRPr lang="en-CA" dirty="0"/>
          </a:p>
          <a:p>
            <a:r>
              <a:rPr lang="en-CA" dirty="0"/>
              <a:t>To address the problem, they created new parties and tried to gain influence in Parliament. They did not ask for constitutional change. </a:t>
            </a:r>
          </a:p>
        </p:txBody>
      </p:sp>
    </p:spTree>
    <p:extLst>
      <p:ext uri="{BB962C8B-B14F-4D97-AF65-F5344CB8AC3E}">
        <p14:creationId xmlns:p14="http://schemas.microsoft.com/office/powerpoint/2010/main" val="315743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Another</a:t>
            </a:r>
            <a:r>
              <a:rPr lang="fr-CA" sz="3200" dirty="0"/>
              <a:t> source of tension </a:t>
            </a:r>
            <a:r>
              <a:rPr lang="fr-CA" sz="3200" dirty="0" err="1"/>
              <a:t>was</a:t>
            </a:r>
            <a:r>
              <a:rPr lang="fr-CA" sz="3200" dirty="0"/>
              <a:t> the expansion of the </a:t>
            </a:r>
            <a:r>
              <a:rPr lang="fr-CA" sz="3200" dirty="0" err="1"/>
              <a:t>welfare</a:t>
            </a:r>
            <a:r>
              <a:rPr lang="fr-CA" sz="3200" dirty="0"/>
              <a:t> state. </a:t>
            </a:r>
          </a:p>
          <a:p>
            <a:endParaRPr lang="fr-CA" sz="3200" dirty="0"/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state </a:t>
            </a:r>
            <a:r>
              <a:rPr lang="fr-CA" sz="3200" dirty="0" err="1"/>
              <a:t>began</a:t>
            </a:r>
            <a:r>
              <a:rPr lang="fr-CA" sz="3200" dirty="0"/>
              <a:t> to expand, </a:t>
            </a:r>
            <a:r>
              <a:rPr lang="fr-CA" sz="3200" dirty="0" err="1"/>
              <a:t>developing</a:t>
            </a:r>
            <a:r>
              <a:rPr lang="fr-CA" sz="3200" dirty="0"/>
              <a:t> the </a:t>
            </a:r>
            <a:r>
              <a:rPr lang="fr-CA" sz="3200" dirty="0" err="1"/>
              <a:t>characteristics</a:t>
            </a:r>
            <a:r>
              <a:rPr lang="fr-CA" sz="3200" dirty="0"/>
              <a:t> of modern states.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represented</a:t>
            </a:r>
            <a:r>
              <a:rPr lang="fr-CA" sz="3200" dirty="0"/>
              <a:t> a new challenge to the division of </a:t>
            </a:r>
            <a:r>
              <a:rPr lang="fr-CA" sz="3200" dirty="0" err="1"/>
              <a:t>powers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and provincial </a:t>
            </a:r>
            <a:r>
              <a:rPr lang="fr-CA" sz="3200" dirty="0" err="1"/>
              <a:t>governments</a:t>
            </a:r>
            <a:r>
              <a:rPr lang="fr-CA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1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3294</Words>
  <Application>Microsoft Office PowerPoint</Application>
  <PresentationFormat>Widescreen</PresentationFormat>
  <Paragraphs>415</Paragraphs>
  <Slides>60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POLI 202 The Government of Canada</vt:lpstr>
      <vt:lpstr>Outline</vt:lpstr>
      <vt:lpstr>The 1867 Constitution</vt:lpstr>
      <vt:lpstr>The 1867 Constitution</vt:lpstr>
      <vt:lpstr>The 1867 Constitution</vt:lpstr>
      <vt:lpstr>The 1867 Constitution</vt:lpstr>
      <vt:lpstr>The 1867 Constitution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Questions?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204 Introduction to Canadian Politics</dc:title>
  <dc:creator>Maxime</dc:creator>
  <cp:lastModifiedBy>Maxime Héroux-Legault</cp:lastModifiedBy>
  <cp:revision>142</cp:revision>
  <dcterms:created xsi:type="dcterms:W3CDTF">2017-10-28T19:34:36Z</dcterms:created>
  <dcterms:modified xsi:type="dcterms:W3CDTF">2021-08-04T18:31:49Z</dcterms:modified>
</cp:coreProperties>
</file>