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0" r:id="rId4"/>
    <p:sldId id="263" r:id="rId5"/>
    <p:sldId id="267" r:id="rId6"/>
    <p:sldId id="340" r:id="rId7"/>
    <p:sldId id="416" r:id="rId8"/>
    <p:sldId id="335" r:id="rId9"/>
    <p:sldId id="417" r:id="rId10"/>
    <p:sldId id="336" r:id="rId11"/>
    <p:sldId id="418" r:id="rId12"/>
    <p:sldId id="339" r:id="rId13"/>
    <p:sldId id="268" r:id="rId14"/>
    <p:sldId id="269" r:id="rId15"/>
    <p:sldId id="272" r:id="rId16"/>
    <p:sldId id="341" r:id="rId17"/>
    <p:sldId id="342" r:id="rId18"/>
    <p:sldId id="419" r:id="rId19"/>
    <p:sldId id="343" r:id="rId20"/>
    <p:sldId id="348" r:id="rId21"/>
    <p:sldId id="349" r:id="rId22"/>
    <p:sldId id="354" r:id="rId23"/>
    <p:sldId id="353" r:id="rId24"/>
    <p:sldId id="357" r:id="rId25"/>
    <p:sldId id="358" r:id="rId26"/>
    <p:sldId id="360" r:id="rId27"/>
    <p:sldId id="362" r:id="rId28"/>
    <p:sldId id="370" r:id="rId29"/>
    <p:sldId id="371" r:id="rId30"/>
    <p:sldId id="403" r:id="rId31"/>
    <p:sldId id="407" r:id="rId32"/>
    <p:sldId id="372" r:id="rId33"/>
    <p:sldId id="420" r:id="rId34"/>
    <p:sldId id="374" r:id="rId35"/>
    <p:sldId id="378" r:id="rId36"/>
    <p:sldId id="408" r:id="rId37"/>
    <p:sldId id="409" r:id="rId38"/>
    <p:sldId id="382" r:id="rId39"/>
    <p:sldId id="383" r:id="rId40"/>
    <p:sldId id="384" r:id="rId41"/>
    <p:sldId id="385" r:id="rId42"/>
    <p:sldId id="388" r:id="rId43"/>
    <p:sldId id="389" r:id="rId44"/>
    <p:sldId id="390" r:id="rId45"/>
    <p:sldId id="411" r:id="rId46"/>
    <p:sldId id="391" r:id="rId47"/>
    <p:sldId id="392" r:id="rId48"/>
    <p:sldId id="393" r:id="rId49"/>
    <p:sldId id="394" r:id="rId50"/>
    <p:sldId id="401" r:id="rId51"/>
    <p:sldId id="400" r:id="rId52"/>
    <p:sldId id="402" r:id="rId53"/>
    <p:sldId id="412" r:id="rId54"/>
    <p:sldId id="413" r:id="rId55"/>
    <p:sldId id="414" r:id="rId5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81818" autoAdjust="0"/>
  </p:normalViewPr>
  <p:slideViewPr>
    <p:cSldViewPr snapToGrid="0">
      <p:cViewPr varScale="1">
        <p:scale>
          <a:sx n="90" d="100"/>
          <a:sy n="90" d="100"/>
        </p:scale>
        <p:origin x="774" y="90"/>
      </p:cViewPr>
      <p:guideLst/>
    </p:cSldViewPr>
  </p:slideViewPr>
  <p:notesTextViewPr>
    <p:cViewPr>
      <p:scale>
        <a:sx n="176" d="100"/>
        <a:sy n="17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E9D0F15-FCA6-41EE-A2BE-EDE87322974B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3F669AE-21A2-4389-A860-F134F3944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60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57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43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09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27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38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61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47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2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069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981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67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>
              <a:defRPr/>
            </a:pPr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060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5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639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043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727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596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329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450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087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325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89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168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849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36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630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04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463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098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885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9953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79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87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0040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791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63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41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49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61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89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669AE-21A2-4389-A860-F134F3944E2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73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7D6B-1B44-48B0-A794-D5E29E69B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85D8B-E5F2-4EC5-96CB-25C649EB9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E5A7-8462-46F5-884A-FCF80E52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7CD0-BC67-490E-A5EF-4FCC96AE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598B-25A2-48B5-B416-6CD291C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49DF-D7FC-4546-96D4-6F8C29AD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001E8-1946-4633-B766-5A2E9103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5477-180A-40E6-97FE-DDB797AC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23E8-4C92-4690-825F-6CFEEEDE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AE94-89F3-4D75-8A1F-F02E8953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BE6D4-53B7-468E-A3A7-218C2E4EB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AB3DE-D551-44C9-BF10-838C87E67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FD9-D4DC-430A-A89B-7E09E847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8BDA2-3F86-4974-A424-ECC9B85A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16CD-2578-4711-8D09-088E494C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41B-0342-4633-8BEC-8332C10A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910B-1920-423E-B0B5-4696CE65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3F3D-6815-4AC8-B30B-FB28E21E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69AF-B38A-409F-9F8C-E133849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7350-4768-4B2A-9931-9074E82D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8CE0-1F07-4156-B309-1914D884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4B50-4F72-4FAE-BC52-87B3A365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6B92-A9F6-4412-8CC0-A6E593C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B37B-8CFC-4732-8776-E760F1C0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2CF6-41FC-41BA-8DFE-F7858E23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6974-B016-4707-B0B8-D2F1F0D2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DD57-4DAD-480F-AE4A-52BD1CE1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34B35-C2E5-4D00-8931-D0593B64F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D2C8D-8C59-4445-88CD-09F505F0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3BC15-F7B6-4DA7-80ED-EEE01DA4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7E74E-04D7-476D-B544-141110AB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9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9489-2A09-4B7E-B01B-777BE280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AC8F8-259C-4C95-8B5A-35698846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F95A0-97FE-4EE9-81B5-B225E22C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250AC-0EAF-4A0F-A5D6-160C1D552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96D65-3709-4539-923A-5B7FCAB6B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29981-E77E-472D-BA4C-B4566175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BADBA-50F8-485B-BED4-01B572E9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E015C-6F33-40C2-9887-84F9426F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831C-F55F-4059-B016-5C4EDCB6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099A3-E1DE-49A8-B4F3-7A2E2F78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C284B-A865-4595-B9C2-F3992127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FA400-6B5E-436C-BEE2-6A11E631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00F26-3738-46BE-B8AC-07D34755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6D05E-6118-4053-B87B-4001EB99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222E-CF3F-408C-A9F9-1275281E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4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02D3-EFCC-4E7D-813C-FF8C16CE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DDDA-8CD5-4F69-B38F-DC93E557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C9237-6E77-4D4D-A7D6-FE79A184E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F6559-52F2-43F8-9A5E-6D3FB9C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E6DC4-BA14-47F8-A008-BD7B0C26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F726-6D58-4481-8AA8-E84C3CDA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0729-4154-4896-BD98-9936CAC2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2D1F3-FCC6-4F73-991A-57D0E0DDD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724EC-305B-4679-8F24-BCE21982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6269-035E-43BB-AA11-3B7C7C7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1BAD5-192F-4281-9C36-2EB8E132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B698-4626-48F7-82E4-196732D8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3C331-EA60-4C28-9907-A566E6CB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AE8A6-2C60-4F92-ABBD-096E1046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D93F-350B-4EFB-806F-A258B73C7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186A0-B165-4CB9-8C16-A56C7035C63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F021-F7D0-46A7-9ED7-F4292998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459E-4F00-4969-BFAD-395785D1B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3413-D4DC-4EEF-AD49-D7C7BA78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3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1823-43F2-4E3F-BF61-4148FA4E7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 dirty="0"/>
            </a:b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D6416-A399-47D0-BF94-B90929B1E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Regional Political Culture</a:t>
            </a:r>
          </a:p>
        </p:txBody>
      </p:sp>
    </p:spTree>
    <p:extLst>
      <p:ext uri="{BB962C8B-B14F-4D97-AF65-F5344CB8AC3E}">
        <p14:creationId xmlns:p14="http://schemas.microsoft.com/office/powerpoint/2010/main" val="179390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Socialism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understood</a:t>
            </a:r>
            <a:r>
              <a:rPr lang="fr-CA" sz="3200" dirty="0"/>
              <a:t> as a </a:t>
            </a:r>
            <a:r>
              <a:rPr lang="fr-CA" sz="3200" dirty="0" err="1"/>
              <a:t>synthesis</a:t>
            </a:r>
            <a:r>
              <a:rPr lang="fr-CA" sz="3200" dirty="0"/>
              <a:t> of (</a:t>
            </a:r>
            <a:r>
              <a:rPr lang="fr-CA" sz="3200" dirty="0" err="1"/>
              <a:t>rather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</a:t>
            </a:r>
            <a:r>
              <a:rPr lang="fr-CA" sz="3200" dirty="0" err="1"/>
              <a:t>opposing</a:t>
            </a:r>
            <a:r>
              <a:rPr lang="fr-CA" sz="3200" dirty="0"/>
              <a:t>) </a:t>
            </a:r>
            <a:r>
              <a:rPr lang="fr-CA" sz="3200" dirty="0" err="1"/>
              <a:t>conservatism</a:t>
            </a:r>
            <a:r>
              <a:rPr lang="fr-CA" sz="3200" dirty="0"/>
              <a:t> and </a:t>
            </a:r>
            <a:r>
              <a:rPr lang="fr-CA" sz="3200" dirty="0" err="1"/>
              <a:t>liberalism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Like </a:t>
            </a:r>
            <a:r>
              <a:rPr lang="fr-CA" sz="3200" dirty="0" err="1"/>
              <a:t>conservatism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focuses</a:t>
            </a:r>
            <a:r>
              <a:rPr lang="fr-CA" sz="3200" dirty="0"/>
              <a:t> on the </a:t>
            </a:r>
            <a:r>
              <a:rPr lang="fr-CA" sz="3200" dirty="0" err="1"/>
              <a:t>collectivity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Like </a:t>
            </a:r>
            <a:r>
              <a:rPr lang="fr-CA" sz="3200" dirty="0" err="1"/>
              <a:t>liberalism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believes</a:t>
            </a:r>
            <a:r>
              <a:rPr lang="fr-CA" sz="3200" dirty="0"/>
              <a:t> in </a:t>
            </a:r>
            <a:r>
              <a:rPr lang="fr-CA" sz="3200" dirty="0" err="1"/>
              <a:t>breaking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tradition to </a:t>
            </a:r>
            <a:r>
              <a:rPr lang="fr-CA" sz="3200" dirty="0" err="1"/>
              <a:t>improve</a:t>
            </a:r>
            <a:r>
              <a:rPr lang="fr-CA" sz="3200" dirty="0"/>
              <a:t> </a:t>
            </a:r>
            <a:r>
              <a:rPr lang="fr-CA" sz="3200" dirty="0" err="1"/>
              <a:t>things</a:t>
            </a:r>
            <a:r>
              <a:rPr lang="fr-CA" sz="3200" dirty="0"/>
              <a:t> for the future. </a:t>
            </a:r>
          </a:p>
        </p:txBody>
      </p:sp>
    </p:spTree>
    <p:extLst>
      <p:ext uri="{BB962C8B-B14F-4D97-AF65-F5344CB8AC3E}">
        <p14:creationId xmlns:p14="http://schemas.microsoft.com/office/powerpoint/2010/main" val="228949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30DC-1DB9-4FF5-B6FF-AE7BB485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84C5-9095-4878-979D-EE22B194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r>
              <a:rPr lang="fr-CA" dirty="0" err="1"/>
              <a:t>Socialism</a:t>
            </a:r>
            <a:r>
              <a:rPr lang="fr-CA" dirty="0"/>
              <a:t> (as an </a:t>
            </a:r>
            <a:r>
              <a:rPr lang="fr-CA" dirty="0" err="1"/>
              <a:t>ideology</a:t>
            </a:r>
            <a:r>
              <a:rPr lang="fr-CA" dirty="0"/>
              <a:t>)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thus</a:t>
            </a:r>
            <a:r>
              <a:rPr lang="fr-CA" dirty="0"/>
              <a:t> a combination of the </a:t>
            </a:r>
            <a:r>
              <a:rPr lang="fr-CA" dirty="0" err="1"/>
              <a:t>collectivistic</a:t>
            </a:r>
            <a:r>
              <a:rPr lang="fr-CA" dirty="0"/>
              <a:t> </a:t>
            </a:r>
            <a:r>
              <a:rPr lang="fr-CA" dirty="0" err="1"/>
              <a:t>outlook</a:t>
            </a:r>
            <a:r>
              <a:rPr lang="fr-CA" dirty="0"/>
              <a:t> of </a:t>
            </a:r>
            <a:r>
              <a:rPr lang="fr-CA" dirty="0" err="1"/>
              <a:t>conservatism</a:t>
            </a:r>
            <a:r>
              <a:rPr lang="fr-CA" dirty="0"/>
              <a:t> and the </a:t>
            </a:r>
            <a:r>
              <a:rPr lang="fr-CA" dirty="0" err="1"/>
              <a:t>idealistic</a:t>
            </a:r>
            <a:r>
              <a:rPr lang="fr-CA" dirty="0"/>
              <a:t> </a:t>
            </a:r>
            <a:r>
              <a:rPr lang="fr-CA" dirty="0" err="1"/>
              <a:t>outlook</a:t>
            </a:r>
            <a:r>
              <a:rPr lang="fr-CA" dirty="0"/>
              <a:t> of </a:t>
            </a:r>
            <a:r>
              <a:rPr lang="fr-CA" dirty="0" err="1"/>
              <a:t>liberalism</a:t>
            </a:r>
            <a:r>
              <a:rPr lang="fr-CA" dirty="0"/>
              <a:t>. </a:t>
            </a:r>
          </a:p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fr-CA" dirty="0"/>
          </a:p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r>
              <a:rPr lang="fr-CA" dirty="0"/>
              <a:t>Like </a:t>
            </a:r>
            <a:r>
              <a:rPr lang="fr-CA" dirty="0" err="1"/>
              <a:t>conservatism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willing</a:t>
            </a:r>
            <a:r>
              <a:rPr lang="fr-CA" dirty="0"/>
              <a:t> to </a:t>
            </a:r>
            <a:r>
              <a:rPr lang="fr-CA" dirty="0" err="1"/>
              <a:t>curtail</a:t>
            </a:r>
            <a:r>
              <a:rPr lang="fr-CA" dirty="0"/>
              <a:t>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freedoms</a:t>
            </a:r>
            <a:r>
              <a:rPr lang="fr-CA" dirty="0"/>
              <a:t> to </a:t>
            </a:r>
            <a:r>
              <a:rPr lang="fr-CA" dirty="0" err="1"/>
              <a:t>attain</a:t>
            </a:r>
            <a:r>
              <a:rPr lang="fr-CA" dirty="0"/>
              <a:t> a collective good. For </a:t>
            </a:r>
            <a:r>
              <a:rPr lang="fr-CA" dirty="0" err="1"/>
              <a:t>socialism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good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equality</a:t>
            </a:r>
            <a:r>
              <a:rPr lang="fr-CA" dirty="0"/>
              <a:t>,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. </a:t>
            </a:r>
          </a:p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fr-CA" dirty="0"/>
          </a:p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r>
              <a:rPr lang="fr-CA" dirty="0"/>
              <a:t>Like </a:t>
            </a:r>
            <a:r>
              <a:rPr lang="fr-CA" dirty="0" err="1"/>
              <a:t>liberalism</a:t>
            </a:r>
            <a:r>
              <a:rPr lang="fr-CA" dirty="0"/>
              <a:t>, </a:t>
            </a:r>
            <a:r>
              <a:rPr lang="fr-CA" dirty="0" err="1"/>
              <a:t>socialism</a:t>
            </a:r>
            <a:r>
              <a:rPr lang="fr-CA" dirty="0"/>
              <a:t> </a:t>
            </a:r>
            <a:r>
              <a:rPr lang="fr-CA" dirty="0" err="1"/>
              <a:t>believes</a:t>
            </a:r>
            <a:r>
              <a:rPr lang="fr-CA" dirty="0"/>
              <a:t> in </a:t>
            </a:r>
            <a:r>
              <a:rPr lang="fr-CA" dirty="0" err="1"/>
              <a:t>reason</a:t>
            </a:r>
            <a:r>
              <a:rPr lang="fr-CA" dirty="0"/>
              <a:t>, </a:t>
            </a:r>
            <a:r>
              <a:rPr lang="fr-CA" dirty="0" err="1"/>
              <a:t>breaking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tradition, and </a:t>
            </a:r>
            <a:r>
              <a:rPr lang="fr-CA" dirty="0" err="1"/>
              <a:t>rejecting</a:t>
            </a:r>
            <a:r>
              <a:rPr lang="fr-CA" dirty="0"/>
              <a:t> </a:t>
            </a:r>
            <a:r>
              <a:rPr lang="fr-CA" dirty="0" err="1"/>
              <a:t>hierarchy</a:t>
            </a:r>
            <a:r>
              <a:rPr lang="fr-CA" dirty="0"/>
              <a:t>.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87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CA" u="sng" dirty="0"/>
              <a:t>Formative </a:t>
            </a:r>
            <a:r>
              <a:rPr lang="fr-CA" u="sng" dirty="0" err="1"/>
              <a:t>events</a:t>
            </a:r>
            <a:r>
              <a:rPr lang="fr-CA" u="sng" dirty="0"/>
              <a:t> and </a:t>
            </a:r>
            <a:r>
              <a:rPr lang="fr-CA" u="sng" dirty="0" err="1"/>
              <a:t>quakes</a:t>
            </a:r>
            <a:endParaRPr lang="fr-CA" u="sng" dirty="0"/>
          </a:p>
          <a:p>
            <a:r>
              <a:rPr lang="fr-CA" dirty="0"/>
              <a:t>Formative </a:t>
            </a:r>
            <a:r>
              <a:rPr lang="fr-CA" dirty="0" err="1"/>
              <a:t>events</a:t>
            </a:r>
            <a:r>
              <a:rPr lang="fr-CA" dirty="0"/>
              <a:t> are the </a:t>
            </a:r>
            <a:r>
              <a:rPr lang="fr-CA" dirty="0" err="1"/>
              <a:t>events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</a:t>
            </a:r>
            <a:r>
              <a:rPr lang="fr-CA" dirty="0" err="1"/>
              <a:t>foundational</a:t>
            </a:r>
            <a:r>
              <a:rPr lang="fr-CA" dirty="0"/>
              <a:t> to a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/>
              <a:t> culture. </a:t>
            </a:r>
          </a:p>
          <a:p>
            <a:endParaRPr lang="fr-CA" dirty="0"/>
          </a:p>
          <a:p>
            <a:r>
              <a:rPr lang="fr-CA" dirty="0" err="1"/>
              <a:t>Researchers</a:t>
            </a:r>
            <a:r>
              <a:rPr lang="fr-CA" dirty="0"/>
              <a:t> argue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help </a:t>
            </a:r>
            <a:r>
              <a:rPr lang="fr-CA" dirty="0" err="1"/>
              <a:t>understand</a:t>
            </a:r>
            <a:r>
              <a:rPr lang="fr-CA" dirty="0"/>
              <a:t> the </a:t>
            </a:r>
            <a:r>
              <a:rPr lang="fr-CA" dirty="0" err="1"/>
              <a:t>political</a:t>
            </a:r>
            <a:r>
              <a:rPr lang="fr-CA" dirty="0"/>
              <a:t> culture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follows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Lipset</a:t>
            </a:r>
            <a:r>
              <a:rPr lang="fr-CA" dirty="0"/>
              <a:t> and Horowitz, for instance, </a:t>
            </a:r>
            <a:r>
              <a:rPr lang="fr-CA" dirty="0" err="1"/>
              <a:t>view</a:t>
            </a:r>
            <a:r>
              <a:rPr lang="fr-CA" dirty="0"/>
              <a:t> the American </a:t>
            </a:r>
            <a:r>
              <a:rPr lang="fr-CA" dirty="0" err="1"/>
              <a:t>Revolution</a:t>
            </a:r>
            <a:r>
              <a:rPr lang="fr-CA" dirty="0"/>
              <a:t> as </a:t>
            </a:r>
            <a:r>
              <a:rPr lang="fr-CA" dirty="0" err="1"/>
              <a:t>fundamental</a:t>
            </a:r>
            <a:r>
              <a:rPr lang="fr-CA" dirty="0"/>
              <a:t> for Canada.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Loyalists</a:t>
            </a:r>
            <a:r>
              <a:rPr lang="fr-CA" dirty="0"/>
              <a:t> </a:t>
            </a:r>
            <a:r>
              <a:rPr lang="fr-CA" dirty="0" err="1"/>
              <a:t>decided</a:t>
            </a:r>
            <a:r>
              <a:rPr lang="fr-CA" dirty="0"/>
              <a:t> to </a:t>
            </a:r>
            <a:r>
              <a:rPr lang="fr-CA" dirty="0" err="1"/>
              <a:t>flee</a:t>
            </a:r>
            <a:r>
              <a:rPr lang="fr-CA" dirty="0"/>
              <a:t> to Canada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stay</a:t>
            </a:r>
            <a:r>
              <a:rPr lang="fr-CA" dirty="0"/>
              <a:t> in the United States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revolutionaries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led</a:t>
            </a:r>
            <a:r>
              <a:rPr lang="fr-CA" dirty="0"/>
              <a:t> to Canada </a:t>
            </a:r>
            <a:r>
              <a:rPr lang="fr-CA" dirty="0" err="1"/>
              <a:t>being</a:t>
            </a:r>
            <a:r>
              <a:rPr lang="fr-CA" dirty="0"/>
              <a:t> more conservative and more loyal to the Crown as a </a:t>
            </a:r>
            <a:r>
              <a:rPr lang="fr-CA" dirty="0" err="1"/>
              <a:t>result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382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Wiseman </a:t>
            </a:r>
            <a:r>
              <a:rPr lang="fr-CA" sz="3200" dirty="0" err="1"/>
              <a:t>agrees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formative </a:t>
            </a:r>
            <a:r>
              <a:rPr lang="fr-CA" sz="3200" dirty="0" err="1"/>
              <a:t>events</a:t>
            </a:r>
            <a:r>
              <a:rPr lang="fr-CA" sz="3200" dirty="0"/>
              <a:t> </a:t>
            </a:r>
            <a:r>
              <a:rPr lang="fr-CA" sz="3200" dirty="0" err="1"/>
              <a:t>matter</a:t>
            </a:r>
            <a:r>
              <a:rPr lang="fr-CA" sz="3200" dirty="0"/>
              <a:t>, but </a:t>
            </a:r>
            <a:r>
              <a:rPr lang="fr-CA" sz="3200" dirty="0" err="1"/>
              <a:t>disagrees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the </a:t>
            </a:r>
            <a:r>
              <a:rPr lang="fr-CA" sz="3200" dirty="0" err="1"/>
              <a:t>approach</a:t>
            </a:r>
            <a:r>
              <a:rPr lang="fr-CA" sz="3200" dirty="0"/>
              <a:t> of </a:t>
            </a:r>
            <a:r>
              <a:rPr lang="fr-CA" sz="3200" dirty="0" err="1"/>
              <a:t>identifying</a:t>
            </a:r>
            <a:r>
              <a:rPr lang="fr-CA" sz="3200" dirty="0"/>
              <a:t> single formative </a:t>
            </a:r>
            <a:r>
              <a:rPr lang="fr-CA" sz="3200" dirty="0" err="1"/>
              <a:t>events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Since</a:t>
            </a:r>
            <a:r>
              <a:rPr lang="fr-CA" sz="3200" dirty="0"/>
              <a:t> provinces in Canada have been </a:t>
            </a:r>
            <a:r>
              <a:rPr lang="fr-CA" sz="3200" dirty="0" err="1"/>
              <a:t>founded</a:t>
            </a:r>
            <a:r>
              <a:rPr lang="fr-CA" sz="3200" dirty="0"/>
              <a:t> at </a:t>
            </a:r>
            <a:r>
              <a:rPr lang="fr-CA" sz="3200" dirty="0" err="1"/>
              <a:t>different</a:t>
            </a:r>
            <a:r>
              <a:rPr lang="fr-CA" sz="3200" dirty="0"/>
              <a:t> times and in </a:t>
            </a:r>
            <a:r>
              <a:rPr lang="fr-CA" sz="3200" dirty="0" err="1"/>
              <a:t>different</a:t>
            </a:r>
            <a:r>
              <a:rPr lang="fr-CA" sz="3200" dirty="0"/>
              <a:t> </a:t>
            </a:r>
            <a:r>
              <a:rPr lang="fr-CA" sz="3200" dirty="0" err="1"/>
              <a:t>contexts</a:t>
            </a:r>
            <a:r>
              <a:rPr lang="fr-CA" sz="3200" dirty="0"/>
              <a:t>, </a:t>
            </a:r>
            <a:r>
              <a:rPr lang="fr-CA" sz="3200" dirty="0" err="1"/>
              <a:t>he</a:t>
            </a:r>
            <a:r>
              <a:rPr lang="fr-CA" sz="3200" dirty="0"/>
              <a:t> argues </a:t>
            </a:r>
            <a:r>
              <a:rPr lang="fr-CA" sz="3200" dirty="0" err="1"/>
              <a:t>we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</a:t>
            </a:r>
            <a:r>
              <a:rPr lang="fr-CA" sz="3200" dirty="0" err="1"/>
              <a:t>keep</a:t>
            </a:r>
            <a:r>
              <a:rPr lang="fr-CA" sz="3200" dirty="0"/>
              <a:t> </a:t>
            </a:r>
            <a:r>
              <a:rPr lang="fr-CA" sz="3200" dirty="0" err="1"/>
              <a:t>track</a:t>
            </a:r>
            <a:r>
              <a:rPr lang="fr-CA" sz="3200" dirty="0"/>
              <a:t> of </a:t>
            </a:r>
            <a:r>
              <a:rPr lang="fr-CA" sz="3200" dirty="0" err="1"/>
              <a:t>separate</a:t>
            </a:r>
            <a:r>
              <a:rPr lang="fr-CA" sz="3200" dirty="0"/>
              <a:t> formative </a:t>
            </a:r>
            <a:r>
              <a:rPr lang="fr-CA" sz="3200" dirty="0" err="1"/>
              <a:t>events</a:t>
            </a:r>
            <a:r>
              <a:rPr lang="fr-CA" sz="3200" dirty="0"/>
              <a:t> for </a:t>
            </a:r>
            <a:r>
              <a:rPr lang="fr-CA" sz="3200" dirty="0" err="1"/>
              <a:t>different</a:t>
            </a:r>
            <a:r>
              <a:rPr lang="fr-CA" sz="3200" dirty="0"/>
              <a:t> </a:t>
            </a:r>
            <a:r>
              <a:rPr lang="fr-CA" sz="3200" dirty="0" err="1"/>
              <a:t>regions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For instance, the American </a:t>
            </a:r>
            <a:r>
              <a:rPr lang="fr-CA" sz="3200" dirty="0" err="1"/>
              <a:t>Revolution</a:t>
            </a:r>
            <a:r>
              <a:rPr lang="fr-CA" sz="3200" dirty="0"/>
              <a:t> </a:t>
            </a:r>
            <a:r>
              <a:rPr lang="fr-CA" sz="3200" dirty="0" err="1"/>
              <a:t>did</a:t>
            </a:r>
            <a:r>
              <a:rPr lang="fr-CA" sz="3200" dirty="0"/>
              <a:t> not have a massive impact on </a:t>
            </a:r>
            <a:r>
              <a:rPr lang="fr-CA" sz="3200" dirty="0" err="1"/>
              <a:t>Quebec</a:t>
            </a:r>
            <a:r>
              <a:rPr lang="fr-CA" sz="3200" dirty="0"/>
              <a:t> or the Western Provinces, </a:t>
            </a:r>
            <a:r>
              <a:rPr lang="fr-CA" sz="3200" dirty="0" err="1"/>
              <a:t>because</a:t>
            </a:r>
            <a:r>
              <a:rPr lang="fr-CA" sz="3200" dirty="0"/>
              <a:t> few </a:t>
            </a:r>
            <a:r>
              <a:rPr lang="fr-CA" sz="3200" dirty="0" err="1"/>
              <a:t>Loyalists</a:t>
            </a:r>
            <a:r>
              <a:rPr lang="fr-CA" sz="3200" dirty="0"/>
              <a:t> </a:t>
            </a:r>
            <a:r>
              <a:rPr lang="fr-CA" sz="3200" dirty="0" err="1"/>
              <a:t>moved</a:t>
            </a:r>
            <a:r>
              <a:rPr lang="fr-CA" sz="3200" dirty="0"/>
              <a:t> </a:t>
            </a:r>
            <a:r>
              <a:rPr lang="fr-CA" sz="3200" dirty="0" err="1"/>
              <a:t>there</a:t>
            </a:r>
            <a:r>
              <a:rPr lang="fr-CA" sz="3200" dirty="0"/>
              <a:t>. 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4075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200" dirty="0"/>
              <a:t>Wiseman </a:t>
            </a:r>
            <a:r>
              <a:rPr lang="fr-CA" sz="3200" dirty="0" err="1"/>
              <a:t>suggests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Conquest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the formative </a:t>
            </a:r>
            <a:r>
              <a:rPr lang="fr-CA" sz="3200" dirty="0" err="1"/>
              <a:t>event</a:t>
            </a:r>
            <a:r>
              <a:rPr lang="fr-CA" sz="3200" dirty="0"/>
              <a:t> for </a:t>
            </a:r>
            <a:r>
              <a:rPr lang="fr-CA" sz="3200" dirty="0" err="1"/>
              <a:t>Quebec</a:t>
            </a:r>
            <a:r>
              <a:rPr lang="fr-CA" sz="3200" dirty="0"/>
              <a:t>, </a:t>
            </a:r>
            <a:r>
              <a:rPr lang="fr-CA" sz="3200" dirty="0" err="1"/>
              <a:t>rather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the American </a:t>
            </a:r>
            <a:r>
              <a:rPr lang="fr-CA" sz="3200" dirty="0" err="1"/>
              <a:t>revolution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Wiseman </a:t>
            </a:r>
            <a:r>
              <a:rPr lang="fr-CA" sz="3200" dirty="0" err="1"/>
              <a:t>also</a:t>
            </a:r>
            <a:r>
              <a:rPr lang="fr-CA" sz="3200" dirty="0"/>
              <a:t> argues </a:t>
            </a:r>
            <a:r>
              <a:rPr lang="fr-CA" sz="3200" dirty="0" err="1"/>
              <a:t>that</a:t>
            </a:r>
            <a:r>
              <a:rPr lang="fr-CA" sz="3200" dirty="0"/>
              <a:t> formative </a:t>
            </a:r>
            <a:r>
              <a:rPr lang="fr-CA" sz="3200" dirty="0" err="1"/>
              <a:t>events</a:t>
            </a:r>
            <a:r>
              <a:rPr lang="fr-CA" sz="3200" dirty="0"/>
              <a:t> are not the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thing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matters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Sometimes</a:t>
            </a:r>
            <a:r>
              <a:rPr lang="fr-CA" sz="3200" dirty="0"/>
              <a:t> the </a:t>
            </a:r>
            <a:r>
              <a:rPr lang="fr-CA" sz="3200" dirty="0" err="1"/>
              <a:t>trajectory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broken</a:t>
            </a:r>
            <a:r>
              <a:rPr lang="fr-CA" sz="3200" dirty="0"/>
              <a:t> by </a:t>
            </a:r>
            <a:r>
              <a:rPr lang="fr-CA" sz="3200" dirty="0" err="1"/>
              <a:t>unpredictable</a:t>
            </a:r>
            <a:r>
              <a:rPr lang="fr-CA" sz="3200" dirty="0"/>
              <a:t> or </a:t>
            </a:r>
            <a:r>
              <a:rPr lang="fr-CA" sz="3200" dirty="0" err="1"/>
              <a:t>other</a:t>
            </a:r>
            <a:r>
              <a:rPr lang="fr-CA" sz="3200" dirty="0"/>
              <a:t> important </a:t>
            </a:r>
            <a:r>
              <a:rPr lang="fr-CA" sz="3200" dirty="0" err="1"/>
              <a:t>events</a:t>
            </a:r>
            <a:r>
              <a:rPr lang="fr-CA" sz="3200" dirty="0"/>
              <a:t> : </a:t>
            </a:r>
            <a:r>
              <a:rPr lang="fr-CA" sz="3200" dirty="0" err="1"/>
              <a:t>quakes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These</a:t>
            </a:r>
            <a:r>
              <a:rPr lang="fr-CA" sz="3200" dirty="0"/>
              <a:t> are </a:t>
            </a:r>
            <a:r>
              <a:rPr lang="fr-CA" sz="3200" dirty="0" err="1"/>
              <a:t>events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occur</a:t>
            </a:r>
            <a:r>
              <a:rPr lang="fr-CA" sz="3200" dirty="0"/>
              <a:t> </a:t>
            </a:r>
            <a:r>
              <a:rPr lang="fr-CA" sz="3200" dirty="0" err="1"/>
              <a:t>after</a:t>
            </a:r>
            <a:r>
              <a:rPr lang="fr-CA" sz="3200" dirty="0"/>
              <a:t> the </a:t>
            </a:r>
            <a:r>
              <a:rPr lang="fr-CA" sz="3200" dirty="0" err="1"/>
              <a:t>foundation</a:t>
            </a:r>
            <a:r>
              <a:rPr lang="fr-CA" sz="3200" dirty="0"/>
              <a:t> of the </a:t>
            </a:r>
            <a:r>
              <a:rPr lang="fr-CA" sz="3200" dirty="0" err="1"/>
              <a:t>political</a:t>
            </a:r>
            <a:r>
              <a:rPr lang="fr-CA" sz="3200" dirty="0"/>
              <a:t> </a:t>
            </a:r>
            <a:r>
              <a:rPr lang="fr-CA" sz="3200" dirty="0" err="1"/>
              <a:t>community</a:t>
            </a:r>
            <a:r>
              <a:rPr lang="fr-CA" sz="3200" dirty="0"/>
              <a:t>, but are </a:t>
            </a:r>
            <a:r>
              <a:rPr lang="fr-CA" sz="3200" dirty="0" err="1"/>
              <a:t>still</a:t>
            </a:r>
            <a:r>
              <a:rPr lang="fr-CA" sz="3200" dirty="0"/>
              <a:t> able to influence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culture.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30689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final </a:t>
            </a:r>
            <a:r>
              <a:rPr lang="fr-CA" sz="3200" dirty="0" err="1"/>
              <a:t>explanation</a:t>
            </a:r>
            <a:r>
              <a:rPr lang="fr-CA" sz="3200" dirty="0"/>
              <a:t> relies on </a:t>
            </a:r>
            <a:r>
              <a:rPr lang="fr-CA" sz="3200" u="sng" dirty="0" err="1"/>
              <a:t>staples</a:t>
            </a:r>
            <a:r>
              <a:rPr lang="fr-CA" sz="3200" u="sng" dirty="0"/>
              <a:t> </a:t>
            </a:r>
            <a:r>
              <a:rPr lang="fr-CA" sz="3200" u="sng" dirty="0" err="1"/>
              <a:t>theory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historical</a:t>
            </a:r>
            <a:r>
              <a:rPr lang="fr-CA" sz="3200" dirty="0"/>
              <a:t>, and </a:t>
            </a:r>
            <a:r>
              <a:rPr lang="fr-CA" sz="3200" dirty="0" err="1"/>
              <a:t>tracks</a:t>
            </a:r>
            <a:r>
              <a:rPr lang="fr-CA" sz="3200" dirty="0"/>
              <a:t> the </a:t>
            </a:r>
            <a:r>
              <a:rPr lang="fr-CA" sz="3200" dirty="0" err="1"/>
              <a:t>development</a:t>
            </a:r>
            <a:r>
              <a:rPr lang="fr-CA" sz="3200" dirty="0"/>
              <a:t> of the Canadian </a:t>
            </a:r>
            <a:r>
              <a:rPr lang="fr-CA" sz="3200" dirty="0" err="1"/>
              <a:t>economy</a:t>
            </a:r>
            <a:r>
              <a:rPr lang="fr-CA" sz="3200" dirty="0"/>
              <a:t> over time. </a:t>
            </a:r>
          </a:p>
          <a:p>
            <a:endParaRPr lang="fr-CA" sz="3200" dirty="0"/>
          </a:p>
          <a:p>
            <a:r>
              <a:rPr lang="fr-CA" sz="3200" dirty="0"/>
              <a:t>It identifies how Canada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developed</a:t>
            </a:r>
            <a:r>
              <a:rPr lang="fr-CA" sz="3200" dirty="0"/>
              <a:t> as </a:t>
            </a:r>
            <a:r>
              <a:rPr lang="fr-CA" sz="3200" dirty="0" err="1"/>
              <a:t>demands</a:t>
            </a:r>
            <a:r>
              <a:rPr lang="fr-CA" sz="3200" dirty="0"/>
              <a:t> for </a:t>
            </a:r>
            <a:r>
              <a:rPr lang="fr-CA" sz="3200" dirty="0" err="1"/>
              <a:t>natural</a:t>
            </a:r>
            <a:r>
              <a:rPr lang="fr-CA" sz="3200" dirty="0"/>
              <a:t> </a:t>
            </a:r>
            <a:r>
              <a:rPr lang="fr-CA" sz="3200" dirty="0" err="1"/>
              <a:t>resources</a:t>
            </a:r>
            <a:r>
              <a:rPr lang="fr-CA" sz="3200" dirty="0"/>
              <a:t> </a:t>
            </a:r>
            <a:r>
              <a:rPr lang="fr-CA" sz="3200" dirty="0" err="1"/>
              <a:t>grew</a:t>
            </a:r>
            <a:r>
              <a:rPr lang="fr-CA" sz="3200" dirty="0"/>
              <a:t> in </a:t>
            </a:r>
            <a:r>
              <a:rPr lang="fr-CA" sz="3200" dirty="0" err="1"/>
              <a:t>other</a:t>
            </a:r>
            <a:r>
              <a:rPr lang="fr-CA" sz="3200" dirty="0"/>
              <a:t>, </a:t>
            </a:r>
            <a:r>
              <a:rPr lang="fr-CA" sz="3200" dirty="0" err="1"/>
              <a:t>larger</a:t>
            </a:r>
            <a:r>
              <a:rPr lang="fr-CA" sz="3200" dirty="0"/>
              <a:t> countries. </a:t>
            </a:r>
          </a:p>
        </p:txBody>
      </p:sp>
    </p:spTree>
    <p:extLst>
      <p:ext uri="{BB962C8B-B14F-4D97-AF65-F5344CB8AC3E}">
        <p14:creationId xmlns:p14="http://schemas.microsoft.com/office/powerpoint/2010/main" val="249509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Canada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peripheral</a:t>
            </a:r>
            <a:r>
              <a:rPr lang="fr-CA" dirty="0"/>
              <a:t> to </a:t>
            </a:r>
            <a:r>
              <a:rPr lang="fr-CA" dirty="0" err="1"/>
              <a:t>stronger</a:t>
            </a:r>
            <a:r>
              <a:rPr lang="fr-CA" dirty="0"/>
              <a:t> </a:t>
            </a:r>
            <a:r>
              <a:rPr lang="fr-CA" dirty="0" err="1"/>
              <a:t>economies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Furthermore</a:t>
            </a:r>
            <a:r>
              <a:rPr lang="fr-CA" dirty="0"/>
              <a:t>, </a:t>
            </a:r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regions</a:t>
            </a:r>
            <a:r>
              <a:rPr lang="fr-CA" dirty="0"/>
              <a:t> in Canada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peripheral</a:t>
            </a:r>
            <a:r>
              <a:rPr lang="fr-CA" dirty="0"/>
              <a:t> to the centre of commerce </a:t>
            </a:r>
            <a:r>
              <a:rPr lang="fr-CA" dirty="0" err="1"/>
              <a:t>within</a:t>
            </a:r>
            <a:r>
              <a:rPr lang="fr-CA" dirty="0"/>
              <a:t> Canada. </a:t>
            </a:r>
          </a:p>
          <a:p>
            <a:endParaRPr lang="fr-CA" dirty="0"/>
          </a:p>
          <a:p>
            <a:r>
              <a:rPr lang="fr-CA" dirty="0"/>
              <a:t>The exploitation of grain in Western Canada </a:t>
            </a:r>
            <a:r>
              <a:rPr lang="fr-CA" dirty="0" err="1"/>
              <a:t>led</a:t>
            </a:r>
            <a:r>
              <a:rPr lang="fr-CA" dirty="0"/>
              <a:t> to </a:t>
            </a:r>
            <a:r>
              <a:rPr lang="fr-CA" dirty="0" err="1"/>
              <a:t>resentment</a:t>
            </a:r>
            <a:r>
              <a:rPr lang="fr-CA" dirty="0"/>
              <a:t> </a:t>
            </a:r>
            <a:r>
              <a:rPr lang="fr-CA" dirty="0" err="1"/>
              <a:t>against</a:t>
            </a:r>
            <a:r>
              <a:rPr lang="fr-CA" dirty="0"/>
              <a:t> the East. </a:t>
            </a:r>
          </a:p>
          <a:p>
            <a:endParaRPr lang="fr-CA" dirty="0"/>
          </a:p>
          <a:p>
            <a:r>
              <a:rPr lang="fr-CA" dirty="0"/>
              <a:t>This affects </a:t>
            </a:r>
            <a:r>
              <a:rPr lang="fr-CA" dirty="0" err="1"/>
              <a:t>political</a:t>
            </a:r>
            <a:r>
              <a:rPr lang="fr-CA" dirty="0"/>
              <a:t> culture and has </a:t>
            </a:r>
            <a:r>
              <a:rPr lang="fr-CA" dirty="0" err="1"/>
              <a:t>led</a:t>
            </a:r>
            <a:r>
              <a:rPr lang="fr-CA" dirty="0"/>
              <a:t> to the </a:t>
            </a:r>
            <a:r>
              <a:rPr lang="fr-CA" dirty="0" err="1"/>
              <a:t>development</a:t>
            </a:r>
            <a:r>
              <a:rPr lang="fr-CA" dirty="0"/>
              <a:t> of western </a:t>
            </a:r>
            <a:r>
              <a:rPr lang="fr-CA" dirty="0" err="1"/>
              <a:t>alienation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3703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Wiseman argues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differences</a:t>
            </a:r>
            <a:r>
              <a:rPr lang="fr-CA" dirty="0"/>
              <a:t> in </a:t>
            </a:r>
            <a:r>
              <a:rPr lang="fr-CA" dirty="0" err="1"/>
              <a:t>resource</a:t>
            </a:r>
            <a:r>
              <a:rPr lang="fr-CA" dirty="0"/>
              <a:t> </a:t>
            </a:r>
            <a:r>
              <a:rPr lang="fr-CA" dirty="0" err="1"/>
              <a:t>economy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affect </a:t>
            </a:r>
            <a:r>
              <a:rPr lang="fr-CA" dirty="0" err="1"/>
              <a:t>political</a:t>
            </a:r>
            <a:r>
              <a:rPr lang="fr-CA" dirty="0"/>
              <a:t> culture.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Fishermen</a:t>
            </a:r>
            <a:r>
              <a:rPr lang="fr-CA" dirty="0"/>
              <a:t> in the Atlantic </a:t>
            </a:r>
            <a:r>
              <a:rPr lang="fr-CA" dirty="0" err="1"/>
              <a:t>will</a:t>
            </a:r>
            <a:r>
              <a:rPr lang="fr-CA" dirty="0"/>
              <a:t> not </a:t>
            </a:r>
            <a:r>
              <a:rPr lang="fr-CA" dirty="0" err="1"/>
              <a:t>think</a:t>
            </a:r>
            <a:r>
              <a:rPr lang="fr-CA" dirty="0"/>
              <a:t> like </a:t>
            </a:r>
            <a:r>
              <a:rPr lang="fr-CA" dirty="0" err="1"/>
              <a:t>workers</a:t>
            </a:r>
            <a:r>
              <a:rPr lang="fr-CA" dirty="0"/>
              <a:t> in a </a:t>
            </a:r>
            <a:r>
              <a:rPr lang="fr-CA" dirty="0" err="1"/>
              <a:t>factory</a:t>
            </a:r>
            <a:r>
              <a:rPr lang="fr-CA" dirty="0"/>
              <a:t> in </a:t>
            </a:r>
            <a:r>
              <a:rPr lang="fr-CA" dirty="0" err="1"/>
              <a:t>Montreal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not </a:t>
            </a:r>
            <a:r>
              <a:rPr lang="fr-CA" dirty="0" err="1"/>
              <a:t>think</a:t>
            </a:r>
            <a:r>
              <a:rPr lang="fr-CA" dirty="0"/>
              <a:t> like </a:t>
            </a:r>
            <a:r>
              <a:rPr lang="fr-CA" dirty="0" err="1"/>
              <a:t>farmers</a:t>
            </a:r>
            <a:r>
              <a:rPr lang="fr-CA" dirty="0"/>
              <a:t> in Saskatchewan.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5276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F23-A288-48A7-B48E-106688D4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ED41-20F2-435F-BAFA-B13FE1D3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factory</a:t>
            </a:r>
            <a:r>
              <a:rPr lang="fr-CA" dirty="0"/>
              <a:t> </a:t>
            </a:r>
            <a:r>
              <a:rPr lang="fr-CA" dirty="0" err="1"/>
              <a:t>workers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class-</a:t>
            </a:r>
            <a:r>
              <a:rPr lang="fr-CA" dirty="0" err="1"/>
              <a:t>conscious</a:t>
            </a:r>
            <a:r>
              <a:rPr lang="fr-CA" dirty="0"/>
              <a:t> and </a:t>
            </a:r>
            <a:r>
              <a:rPr lang="fr-CA" dirty="0" err="1"/>
              <a:t>organize</a:t>
            </a:r>
            <a:r>
              <a:rPr lang="fr-CA" dirty="0"/>
              <a:t> </a:t>
            </a:r>
            <a:r>
              <a:rPr lang="fr-CA" dirty="0" err="1"/>
              <a:t>politically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fishermen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</a:t>
            </a:r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themselves</a:t>
            </a:r>
            <a:r>
              <a:rPr lang="fr-CA" dirty="0"/>
              <a:t> as </a:t>
            </a:r>
            <a:r>
              <a:rPr lang="fr-CA" dirty="0" err="1"/>
              <a:t>small</a:t>
            </a:r>
            <a:r>
              <a:rPr lang="fr-CA" dirty="0"/>
              <a:t>-business entrepreneurs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 or </a:t>
            </a:r>
            <a:r>
              <a:rPr lang="fr-CA" dirty="0" err="1"/>
              <a:t>members</a:t>
            </a:r>
            <a:r>
              <a:rPr lang="fr-CA" dirty="0"/>
              <a:t> of a social class. </a:t>
            </a:r>
            <a:endParaRPr lang="en-US" dirty="0"/>
          </a:p>
          <a:p>
            <a:endParaRPr lang="fr-CA" dirty="0"/>
          </a:p>
          <a:p>
            <a:r>
              <a:rPr lang="fr-CA" dirty="0"/>
              <a:t>Farmers in Saskatchewan </a:t>
            </a:r>
            <a:r>
              <a:rPr lang="fr-CA" dirty="0" err="1"/>
              <a:t>adopted</a:t>
            </a:r>
            <a:r>
              <a:rPr lang="fr-CA" dirty="0"/>
              <a:t> a </a:t>
            </a:r>
            <a:r>
              <a:rPr lang="fr-CA" dirty="0" err="1"/>
              <a:t>cooperative</a:t>
            </a:r>
            <a:r>
              <a:rPr lang="fr-CA" dirty="0"/>
              <a:t> model to </a:t>
            </a:r>
            <a:r>
              <a:rPr lang="fr-CA" dirty="0" err="1"/>
              <a:t>defend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interests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en-CA" dirty="0"/>
              <a:t>This in turn will affect their willingness to embrace liberalism or socialism. </a:t>
            </a:r>
          </a:p>
          <a:p>
            <a:endParaRPr lang="fr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508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Wiseman </a:t>
            </a:r>
            <a:r>
              <a:rPr lang="fr-CA" dirty="0" err="1"/>
              <a:t>thus</a:t>
            </a:r>
            <a:r>
              <a:rPr lang="fr-CA" dirty="0"/>
              <a:t> </a:t>
            </a:r>
            <a:r>
              <a:rPr lang="fr-CA" dirty="0" err="1"/>
              <a:t>offers</a:t>
            </a:r>
            <a:r>
              <a:rPr lang="fr-CA" dirty="0"/>
              <a:t> an </a:t>
            </a:r>
            <a:r>
              <a:rPr lang="fr-CA" dirty="0" err="1"/>
              <a:t>explanation</a:t>
            </a:r>
            <a:r>
              <a:rPr lang="fr-CA" dirty="0"/>
              <a:t> of </a:t>
            </a:r>
            <a:r>
              <a:rPr lang="fr-CA" dirty="0" err="1"/>
              <a:t>political</a:t>
            </a:r>
            <a:r>
              <a:rPr lang="fr-CA" dirty="0"/>
              <a:t> culture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revolves</a:t>
            </a:r>
            <a:r>
              <a:rPr lang="fr-CA" dirty="0"/>
              <a:t> </a:t>
            </a:r>
            <a:r>
              <a:rPr lang="fr-CA" dirty="0" err="1"/>
              <a:t>around</a:t>
            </a:r>
            <a:r>
              <a:rPr lang="fr-CA" dirty="0"/>
              <a:t> </a:t>
            </a:r>
            <a:r>
              <a:rPr lang="fr-CA" dirty="0" err="1"/>
              <a:t>three</a:t>
            </a:r>
            <a:r>
              <a:rPr lang="fr-CA" dirty="0"/>
              <a:t> </a:t>
            </a:r>
            <a:r>
              <a:rPr lang="fr-CA" dirty="0" err="1"/>
              <a:t>factors</a:t>
            </a:r>
            <a:r>
              <a:rPr lang="fr-C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Ideology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Formative </a:t>
            </a:r>
            <a:r>
              <a:rPr lang="fr-CA" dirty="0" err="1"/>
              <a:t>Events</a:t>
            </a:r>
            <a:r>
              <a:rPr lang="fr-CA" dirty="0"/>
              <a:t> + </a:t>
            </a:r>
            <a:r>
              <a:rPr lang="fr-CA" dirty="0" err="1"/>
              <a:t>Quakes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Staples</a:t>
            </a:r>
            <a:r>
              <a:rPr lang="fr-CA" dirty="0"/>
              <a:t> </a:t>
            </a:r>
            <a:r>
              <a:rPr lang="fr-CA" dirty="0" err="1"/>
              <a:t>theory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r>
              <a:rPr lang="fr-CA" dirty="0"/>
              <a:t>He argues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three</a:t>
            </a:r>
            <a:r>
              <a:rPr lang="fr-CA" dirty="0"/>
              <a:t> must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combined</a:t>
            </a:r>
            <a:r>
              <a:rPr lang="fr-CA" dirty="0"/>
              <a:t> to </a:t>
            </a:r>
            <a:r>
              <a:rPr lang="fr-CA" dirty="0" err="1"/>
              <a:t>understand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culture.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4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3871-B6AF-45E2-A4C0-3CE143A5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28B3-9E34-414E-A2A0-27AE477F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353671"/>
            <a:ext cx="10753165" cy="48232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political culture</a:t>
            </a:r>
            <a:r>
              <a:rPr lang="fr-CA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explains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culture?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dirty="0" err="1"/>
              <a:t>Ideology</a:t>
            </a:r>
            <a:endParaRPr lang="fr-CA" dirty="0"/>
          </a:p>
          <a:p>
            <a:pPr marL="971550" lvl="1" indent="-514350">
              <a:buFont typeface="+mj-lt"/>
              <a:buAutoNum type="arabicPeriod"/>
            </a:pPr>
            <a:r>
              <a:rPr lang="fr-CA" dirty="0"/>
              <a:t>Formative </a:t>
            </a:r>
            <a:r>
              <a:rPr lang="fr-CA" dirty="0" err="1"/>
              <a:t>events</a:t>
            </a:r>
            <a:r>
              <a:rPr lang="fr-CA" dirty="0"/>
              <a:t> and </a:t>
            </a:r>
            <a:r>
              <a:rPr lang="fr-CA" dirty="0" err="1"/>
              <a:t>quakes</a:t>
            </a:r>
            <a:endParaRPr lang="fr-CA" dirty="0"/>
          </a:p>
          <a:p>
            <a:pPr marL="971550" lvl="1" indent="-514350">
              <a:buFont typeface="+mj-lt"/>
              <a:buAutoNum type="arabicPeriod"/>
            </a:pPr>
            <a:r>
              <a:rPr lang="fr-CA" dirty="0" err="1"/>
              <a:t>Staples</a:t>
            </a:r>
            <a:r>
              <a:rPr lang="fr-CA" dirty="0"/>
              <a:t> </a:t>
            </a:r>
            <a:r>
              <a:rPr lang="fr-CA" dirty="0" err="1"/>
              <a:t>theory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Wiseman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Atlantic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 err="1"/>
              <a:t>Quebec</a:t>
            </a:r>
            <a:endParaRPr lang="fr-CA" dirty="0"/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Ontario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Midwest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Far West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2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4D00-E0A2-469B-AB51-8572E879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1188-BF6A-4AB4-BC99-2929C2DB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Wiseman </a:t>
            </a:r>
            <a:r>
              <a:rPr lang="fr-CA" dirty="0" err="1"/>
              <a:t>divides</a:t>
            </a:r>
            <a:r>
              <a:rPr lang="fr-CA" dirty="0"/>
              <a:t> Canada in five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regions</a:t>
            </a:r>
            <a:r>
              <a:rPr lang="fr-CA" dirty="0"/>
              <a:t>. </a:t>
            </a:r>
          </a:p>
          <a:p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Atlantic Provinces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Quebec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Ontario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Midwest (Manitoba and Saskatchewan)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Far West (Alberta and British Columbia)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0" indent="0">
              <a:buNone/>
            </a:pPr>
            <a:r>
              <a:rPr lang="fr-CA" dirty="0"/>
              <a:t>He argues </a:t>
            </a:r>
            <a:r>
              <a:rPr lang="fr-CA" dirty="0" err="1"/>
              <a:t>that</a:t>
            </a:r>
            <a:r>
              <a:rPr lang="fr-CA" dirty="0"/>
              <a:t> the Midwest and Far West </a:t>
            </a:r>
            <a:r>
              <a:rPr lang="fr-CA" dirty="0" err="1"/>
              <a:t>experienced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immigration patterns and </a:t>
            </a:r>
            <a:r>
              <a:rPr lang="fr-CA" dirty="0" err="1"/>
              <a:t>political</a:t>
            </a:r>
            <a:r>
              <a:rPr lang="fr-CA" dirty="0"/>
              <a:t> cultures, </a:t>
            </a:r>
            <a:r>
              <a:rPr lang="fr-CA" dirty="0" err="1"/>
              <a:t>justifying</a:t>
            </a:r>
            <a:r>
              <a:rPr lang="fr-CA" dirty="0"/>
              <a:t> the </a:t>
            </a:r>
            <a:r>
              <a:rPr lang="fr-CA" dirty="0" err="1"/>
              <a:t>typology</a:t>
            </a:r>
            <a:r>
              <a:rPr lang="fr-CA" dirty="0"/>
              <a:t>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882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19F2-AE50-40EF-B401-2D960F0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Atlantic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8603-A0B2-49C8-A334-9A3E03CE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region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fairly</a:t>
            </a:r>
            <a:r>
              <a:rPr lang="fr-CA" sz="3200" dirty="0"/>
              <a:t> </a:t>
            </a:r>
            <a:r>
              <a:rPr lang="fr-CA" sz="3200" dirty="0" err="1"/>
              <a:t>homogeneous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includes</a:t>
            </a:r>
            <a:r>
              <a:rPr lang="fr-CA" sz="3200" dirty="0"/>
              <a:t> </a:t>
            </a:r>
            <a:r>
              <a:rPr lang="fr-CA" sz="3200" dirty="0" err="1"/>
              <a:t>fewer</a:t>
            </a:r>
            <a:r>
              <a:rPr lang="fr-CA" sz="3200" dirty="0"/>
              <a:t> visible </a:t>
            </a:r>
            <a:r>
              <a:rPr lang="fr-CA" sz="3200" dirty="0" err="1"/>
              <a:t>minorities</a:t>
            </a:r>
            <a:r>
              <a:rPr lang="fr-CA" sz="3200" dirty="0"/>
              <a:t> and non-official </a:t>
            </a:r>
            <a:r>
              <a:rPr lang="fr-CA" sz="3200" dirty="0" err="1"/>
              <a:t>linguistic</a:t>
            </a:r>
            <a:r>
              <a:rPr lang="fr-CA" sz="3200" dirty="0"/>
              <a:t> </a:t>
            </a:r>
            <a:r>
              <a:rPr lang="fr-CA" sz="3200" dirty="0" err="1"/>
              <a:t>minorities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</a:t>
            </a:r>
            <a:r>
              <a:rPr lang="fr-CA" sz="3200" dirty="0" err="1"/>
              <a:t>other</a:t>
            </a:r>
            <a:r>
              <a:rPr lang="fr-CA" sz="3200" dirty="0"/>
              <a:t> </a:t>
            </a:r>
            <a:r>
              <a:rPr lang="fr-CA" sz="3200" dirty="0" err="1"/>
              <a:t>regions</a:t>
            </a:r>
            <a:r>
              <a:rPr lang="fr-CA" sz="3200" dirty="0"/>
              <a:t> of the country. 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sense</a:t>
            </a:r>
            <a:r>
              <a:rPr lang="fr-CA" sz="3200" dirty="0"/>
              <a:t>, Atlantic Canada </a:t>
            </a:r>
            <a:r>
              <a:rPr lang="fr-CA" sz="3200" dirty="0" err="1"/>
              <a:t>is</a:t>
            </a:r>
            <a:r>
              <a:rPr lang="fr-CA" sz="3200" dirty="0"/>
              <a:t> the </a:t>
            </a:r>
            <a:r>
              <a:rPr lang="fr-CA" sz="3200" dirty="0" err="1"/>
              <a:t>most</a:t>
            </a:r>
            <a:r>
              <a:rPr lang="fr-CA" sz="3200" dirty="0"/>
              <a:t> British </a:t>
            </a:r>
            <a:r>
              <a:rPr lang="fr-CA" sz="3200" dirty="0" err="1"/>
              <a:t>region</a:t>
            </a:r>
            <a:r>
              <a:rPr lang="fr-CA" sz="3200" dirty="0"/>
              <a:t> in English Canada. </a:t>
            </a:r>
          </a:p>
        </p:txBody>
      </p:sp>
    </p:spTree>
    <p:extLst>
      <p:ext uri="{BB962C8B-B14F-4D97-AF65-F5344CB8AC3E}">
        <p14:creationId xmlns:p14="http://schemas.microsoft.com/office/powerpoint/2010/main" val="276306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19F2-AE50-40EF-B401-2D960F0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Atlantic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8603-A0B2-49C8-A334-9A3E03CE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economy</a:t>
            </a:r>
            <a:r>
              <a:rPr lang="fr-CA" dirty="0"/>
              <a:t> of the </a:t>
            </a:r>
            <a:r>
              <a:rPr lang="fr-CA" dirty="0" err="1"/>
              <a:t>region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explains</a:t>
            </a:r>
            <a:r>
              <a:rPr lang="fr-CA" dirty="0"/>
              <a:t> in good part </a:t>
            </a:r>
            <a:r>
              <a:rPr lang="fr-CA" dirty="0" err="1"/>
              <a:t>its</a:t>
            </a:r>
            <a:r>
              <a:rPr lang="fr-CA" dirty="0"/>
              <a:t> attitude to Ottawa. </a:t>
            </a:r>
          </a:p>
          <a:p>
            <a:endParaRPr lang="fr-CA" dirty="0"/>
          </a:p>
          <a:p>
            <a:r>
              <a:rPr lang="fr-CA" dirty="0"/>
              <a:t>In the 1990s, </a:t>
            </a:r>
            <a:r>
              <a:rPr lang="fr-CA" dirty="0" err="1"/>
              <a:t>each</a:t>
            </a:r>
            <a:r>
              <a:rPr lang="fr-CA" dirty="0"/>
              <a:t> of the Atlantic provinces </a:t>
            </a:r>
            <a:r>
              <a:rPr lang="fr-CA" dirty="0" err="1"/>
              <a:t>received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33% and 50% of </a:t>
            </a:r>
            <a:r>
              <a:rPr lang="fr-CA" dirty="0" err="1"/>
              <a:t>its</a:t>
            </a:r>
            <a:r>
              <a:rPr lang="fr-CA" dirty="0"/>
              <a:t> revenue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As a </a:t>
            </a:r>
            <a:r>
              <a:rPr lang="fr-CA" dirty="0" err="1"/>
              <a:t>result</a:t>
            </a:r>
            <a:r>
              <a:rPr lang="fr-CA" dirty="0"/>
              <a:t>, Atlantic provinces have been </a:t>
            </a:r>
            <a:r>
              <a:rPr lang="fr-CA" dirty="0" err="1"/>
              <a:t>deferential</a:t>
            </a:r>
            <a:r>
              <a:rPr lang="fr-CA" dirty="0"/>
              <a:t> </a:t>
            </a:r>
            <a:r>
              <a:rPr lang="fr-CA" dirty="0" err="1"/>
              <a:t>towards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and </a:t>
            </a:r>
            <a:r>
              <a:rPr lang="fr-CA" dirty="0" err="1"/>
              <a:t>favoured</a:t>
            </a:r>
            <a:r>
              <a:rPr lang="fr-CA" dirty="0"/>
              <a:t> the redistribution of </a:t>
            </a:r>
            <a:r>
              <a:rPr lang="fr-CA" dirty="0" err="1"/>
              <a:t>wealth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region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relatively</a:t>
            </a:r>
            <a:r>
              <a:rPr lang="fr-CA" dirty="0"/>
              <a:t> </a:t>
            </a:r>
            <a:r>
              <a:rPr lang="fr-CA" dirty="0" err="1"/>
              <a:t>poor</a:t>
            </a:r>
            <a:r>
              <a:rPr lang="fr-CA" dirty="0"/>
              <a:t>, and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dependent</a:t>
            </a:r>
            <a:r>
              <a:rPr lang="fr-CA" dirty="0"/>
              <a:t> on </a:t>
            </a:r>
            <a:r>
              <a:rPr lang="fr-CA" dirty="0" err="1"/>
              <a:t>transfers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ensure</a:t>
            </a:r>
            <a:r>
              <a:rPr lang="fr-CA" dirty="0"/>
              <a:t> the </a:t>
            </a:r>
            <a:r>
              <a:rPr lang="fr-CA" dirty="0" err="1"/>
              <a:t>well-being</a:t>
            </a:r>
            <a:r>
              <a:rPr lang="fr-CA" dirty="0"/>
              <a:t> of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citizens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3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19F2-AE50-40EF-B401-2D960F0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Atlantic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8603-A0B2-49C8-A334-9A3E03CE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CA" dirty="0" err="1"/>
              <a:t>Another</a:t>
            </a:r>
            <a:r>
              <a:rPr lang="fr-CA" dirty="0"/>
              <a:t> </a:t>
            </a:r>
            <a:r>
              <a:rPr lang="fr-CA" dirty="0" err="1"/>
              <a:t>particularity</a:t>
            </a:r>
            <a:r>
              <a:rPr lang="fr-CA" dirty="0"/>
              <a:t> of Atlantic </a:t>
            </a:r>
            <a:r>
              <a:rPr lang="fr-CA" dirty="0" err="1"/>
              <a:t>political</a:t>
            </a:r>
            <a:r>
              <a:rPr lang="fr-CA" dirty="0"/>
              <a:t> culture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familiarity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Social </a:t>
            </a:r>
            <a:r>
              <a:rPr lang="fr-CA" dirty="0" err="1"/>
              <a:t>homogeneity</a:t>
            </a:r>
            <a:r>
              <a:rPr lang="fr-CA" dirty="0"/>
              <a:t>, a </a:t>
            </a:r>
            <a:r>
              <a:rPr lang="fr-CA" dirty="0" err="1"/>
              <a:t>shared</a:t>
            </a:r>
            <a:r>
              <a:rPr lang="fr-CA" dirty="0"/>
              <a:t> </a:t>
            </a:r>
            <a:r>
              <a:rPr lang="fr-CA" dirty="0" err="1"/>
              <a:t>history</a:t>
            </a:r>
            <a:r>
              <a:rPr lang="fr-CA" dirty="0"/>
              <a:t>, </a:t>
            </a:r>
            <a:r>
              <a:rPr lang="fr-CA" dirty="0" err="1"/>
              <a:t>small</a:t>
            </a:r>
            <a:r>
              <a:rPr lang="fr-CA" dirty="0"/>
              <a:t> </a:t>
            </a:r>
            <a:r>
              <a:rPr lang="fr-CA" dirty="0" err="1"/>
              <a:t>territory</a:t>
            </a:r>
            <a:r>
              <a:rPr lang="fr-CA" dirty="0"/>
              <a:t>, and </a:t>
            </a:r>
            <a:r>
              <a:rPr lang="fr-CA" dirty="0" err="1"/>
              <a:t>limited</a:t>
            </a:r>
            <a:r>
              <a:rPr lang="fr-CA" dirty="0"/>
              <a:t> immigration flux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people have a feeling of </a:t>
            </a:r>
            <a:r>
              <a:rPr lang="fr-CA" dirty="0" err="1"/>
              <a:t>shared</a:t>
            </a:r>
            <a:r>
              <a:rPr lang="fr-CA" dirty="0"/>
              <a:t> </a:t>
            </a:r>
            <a:r>
              <a:rPr lang="fr-CA" dirty="0" err="1"/>
              <a:t>identity</a:t>
            </a:r>
            <a:r>
              <a:rPr lang="fr-CA" dirty="0"/>
              <a:t>.</a:t>
            </a:r>
          </a:p>
          <a:p>
            <a:endParaRPr lang="fr-CA" dirty="0"/>
          </a:p>
          <a:p>
            <a:pPr marL="176679" indent="-176679">
              <a:buFont typeface="Arial" panose="020B0604020202020204" pitchFamily="34" charset="0"/>
              <a:buChar char="•"/>
            </a:pPr>
            <a:r>
              <a:rPr lang="fr-CA" dirty="0"/>
              <a:t>Atlantic </a:t>
            </a:r>
            <a:r>
              <a:rPr lang="fr-CA" dirty="0" err="1"/>
              <a:t>Canadians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born</a:t>
            </a:r>
            <a:r>
              <a:rPr lang="fr-CA" dirty="0"/>
              <a:t>, live, and die in Atlantic Canada </a:t>
            </a:r>
            <a:r>
              <a:rPr lang="fr-CA" dirty="0" err="1"/>
              <a:t>than</a:t>
            </a:r>
            <a:r>
              <a:rPr lang="fr-CA" dirty="0"/>
              <a:t> people in Ontario and the West. </a:t>
            </a:r>
          </a:p>
          <a:p>
            <a:pPr marL="176679" indent="-176679">
              <a:buFont typeface="Arial" panose="020B0604020202020204" pitchFamily="34" charset="0"/>
              <a:buChar char="•"/>
            </a:pPr>
            <a:endParaRPr lang="fr-CA" dirty="0"/>
          </a:p>
          <a:p>
            <a:pPr marL="176679" indent="-176679">
              <a:buFont typeface="Arial" panose="020B0604020202020204" pitchFamily="34" charset="0"/>
              <a:buChar char="•"/>
            </a:pP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also</a:t>
            </a:r>
            <a:r>
              <a:rPr lang="fr-CA" dirty="0"/>
              <a:t> more </a:t>
            </a:r>
            <a:r>
              <a:rPr lang="fr-CA" dirty="0" err="1"/>
              <a:t>likely</a:t>
            </a:r>
            <a:r>
              <a:rPr lang="fr-CA" dirty="0"/>
              <a:t> to know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neighbours</a:t>
            </a:r>
            <a:r>
              <a:rPr lang="fr-CA" dirty="0"/>
              <a:t>, and </a:t>
            </a:r>
            <a:r>
              <a:rPr lang="fr-CA" dirty="0" err="1"/>
              <a:t>maybe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families</a:t>
            </a:r>
            <a:r>
              <a:rPr lang="fr-CA" dirty="0"/>
              <a:t>. </a:t>
            </a:r>
          </a:p>
          <a:p>
            <a:endParaRPr lang="fr-CA" sz="3200" dirty="0"/>
          </a:p>
          <a:p>
            <a:endParaRPr lang="fr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75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19F2-AE50-40EF-B401-2D960F0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Atlantic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8603-A0B2-49C8-A334-9A3E03CE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As a </a:t>
            </a:r>
            <a:r>
              <a:rPr lang="fr-CA" sz="3200" dirty="0" err="1"/>
              <a:t>result</a:t>
            </a:r>
            <a:r>
              <a:rPr lang="fr-CA" sz="3200" dirty="0"/>
              <a:t>, </a:t>
            </a:r>
            <a:r>
              <a:rPr lang="fr-CA" sz="3200" dirty="0" err="1"/>
              <a:t>politics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more </a:t>
            </a:r>
            <a:r>
              <a:rPr lang="fr-CA" sz="3200" dirty="0" err="1"/>
              <a:t>personal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Citizens</a:t>
            </a:r>
            <a:r>
              <a:rPr lang="fr-CA" sz="3200" dirty="0"/>
              <a:t> are more </a:t>
            </a:r>
            <a:r>
              <a:rPr lang="fr-CA" sz="3200" dirty="0" err="1"/>
              <a:t>likely</a:t>
            </a:r>
            <a:r>
              <a:rPr lang="fr-CA" sz="3200" dirty="0"/>
              <a:t> to know the candidates on a </a:t>
            </a:r>
            <a:r>
              <a:rPr lang="fr-CA" sz="3200" dirty="0" err="1"/>
              <a:t>personal</a:t>
            </a:r>
            <a:r>
              <a:rPr lang="fr-CA" sz="3200" dirty="0"/>
              <a:t> or second-hand basis. </a:t>
            </a:r>
          </a:p>
          <a:p>
            <a:endParaRPr lang="fr-CA" sz="3200" dirty="0"/>
          </a:p>
          <a:p>
            <a:r>
              <a:rPr lang="fr-CA" sz="3200" dirty="0" err="1"/>
              <a:t>Voting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encouraged</a:t>
            </a:r>
            <a:r>
              <a:rPr lang="fr-CA" sz="3200" dirty="0"/>
              <a:t> by the </a:t>
            </a:r>
            <a:r>
              <a:rPr lang="fr-CA" sz="3200" dirty="0" err="1"/>
              <a:t>community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Peer pressure </a:t>
            </a:r>
            <a:r>
              <a:rPr lang="fr-CA" sz="3200" dirty="0" err="1"/>
              <a:t>will</a:t>
            </a:r>
            <a:r>
              <a:rPr lang="fr-CA" sz="3200" dirty="0"/>
              <a:t> </a:t>
            </a:r>
            <a:r>
              <a:rPr lang="fr-CA" sz="3200" dirty="0" err="1"/>
              <a:t>play</a:t>
            </a:r>
            <a:r>
              <a:rPr lang="fr-CA" sz="3200" dirty="0"/>
              <a:t> a </a:t>
            </a:r>
            <a:r>
              <a:rPr lang="fr-CA" sz="3200" dirty="0" err="1"/>
              <a:t>role</a:t>
            </a:r>
            <a:r>
              <a:rPr lang="fr-CA" sz="3200" dirty="0"/>
              <a:t> in </a:t>
            </a:r>
            <a:r>
              <a:rPr lang="fr-CA" sz="3200" dirty="0" err="1"/>
              <a:t>convincing</a:t>
            </a:r>
            <a:r>
              <a:rPr lang="fr-CA" sz="3200" dirty="0"/>
              <a:t> people to </a:t>
            </a:r>
            <a:r>
              <a:rPr lang="fr-CA" sz="3200" dirty="0" err="1"/>
              <a:t>turn</a:t>
            </a:r>
            <a:r>
              <a:rPr lang="fr-CA" sz="3200" dirty="0"/>
              <a:t> out and vote.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1374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19F2-AE50-40EF-B401-2D960F0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Atlantic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8603-A0B2-49C8-A334-9A3E03CE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72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Quebec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 err="1"/>
              <a:t>Quebec’s</a:t>
            </a:r>
            <a:r>
              <a:rPr lang="fr-CA" sz="3200" dirty="0"/>
              <a:t> formative </a:t>
            </a:r>
            <a:r>
              <a:rPr lang="fr-CA" sz="3200" dirty="0" err="1"/>
              <a:t>event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the </a:t>
            </a:r>
            <a:r>
              <a:rPr lang="fr-CA" sz="3200" dirty="0" err="1"/>
              <a:t>Conquest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Wiseman argues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loss</a:t>
            </a:r>
            <a:r>
              <a:rPr lang="fr-CA" sz="3200" dirty="0"/>
              <a:t> of </a:t>
            </a:r>
            <a:r>
              <a:rPr lang="fr-CA" sz="3200" dirty="0" err="1"/>
              <a:t>political</a:t>
            </a:r>
            <a:r>
              <a:rPr lang="fr-CA" sz="3200" dirty="0"/>
              <a:t> power to English hands </a:t>
            </a:r>
            <a:r>
              <a:rPr lang="fr-CA" sz="3200" dirty="0" err="1"/>
              <a:t>led</a:t>
            </a:r>
            <a:r>
              <a:rPr lang="fr-CA" sz="3200" dirty="0"/>
              <a:t> the province to a situation of </a:t>
            </a:r>
            <a:r>
              <a:rPr lang="fr-CA" sz="3200" dirty="0" err="1"/>
              <a:t>survival</a:t>
            </a:r>
            <a:r>
              <a:rPr lang="fr-CA" sz="3200" dirty="0"/>
              <a:t>.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wanted</a:t>
            </a:r>
            <a:r>
              <a:rPr lang="fr-CA" sz="3200" dirty="0"/>
              <a:t> to </a:t>
            </a:r>
            <a:r>
              <a:rPr lang="fr-CA" sz="3200" dirty="0" err="1"/>
              <a:t>protect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culture and institutions.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worth</a:t>
            </a:r>
            <a:r>
              <a:rPr lang="fr-CA" sz="3200" dirty="0"/>
              <a:t> </a:t>
            </a:r>
            <a:r>
              <a:rPr lang="fr-CA" sz="3200" dirty="0" err="1"/>
              <a:t>pointing</a:t>
            </a:r>
            <a:r>
              <a:rPr lang="fr-CA" sz="3200" dirty="0"/>
              <a:t> out </a:t>
            </a:r>
            <a:r>
              <a:rPr lang="fr-CA" sz="3200" dirty="0" err="1"/>
              <a:t>that</a:t>
            </a:r>
            <a:r>
              <a:rPr lang="fr-CA" sz="3200" dirty="0"/>
              <a:t> at the time,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meant</a:t>
            </a:r>
            <a:r>
              <a:rPr lang="fr-CA" sz="3200" dirty="0"/>
              <a:t> </a:t>
            </a:r>
            <a:r>
              <a:rPr lang="fr-CA" sz="3200" dirty="0" err="1"/>
              <a:t>focusing</a:t>
            </a:r>
            <a:r>
              <a:rPr lang="fr-CA" sz="3200" dirty="0"/>
              <a:t> on the </a:t>
            </a:r>
            <a:r>
              <a:rPr lang="fr-CA" sz="3200" dirty="0" err="1"/>
              <a:t>role</a:t>
            </a:r>
            <a:r>
              <a:rPr lang="fr-CA" sz="3200" dirty="0"/>
              <a:t> of the </a:t>
            </a:r>
            <a:r>
              <a:rPr lang="fr-CA" sz="3200" dirty="0" err="1"/>
              <a:t>Catholic</a:t>
            </a:r>
            <a:r>
              <a:rPr lang="fr-CA" sz="3200" dirty="0"/>
              <a:t> Church (</a:t>
            </a:r>
            <a:r>
              <a:rPr lang="fr-CA" sz="3200" dirty="0" err="1"/>
              <a:t>rather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</a:t>
            </a:r>
            <a:r>
              <a:rPr lang="fr-CA" sz="3200" dirty="0" err="1"/>
              <a:t>language</a:t>
            </a:r>
            <a:r>
              <a:rPr lang="fr-CA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41687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Quebec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Historically</a:t>
            </a:r>
            <a:r>
              <a:rPr lang="fr-CA" sz="3200" dirty="0"/>
              <a:t>, </a:t>
            </a:r>
            <a:r>
              <a:rPr lang="fr-CA" sz="3200" dirty="0" err="1"/>
              <a:t>Quebec</a:t>
            </a:r>
            <a:r>
              <a:rPr lang="fr-CA" sz="3200" dirty="0"/>
              <a:t> has been </a:t>
            </a:r>
            <a:r>
              <a:rPr lang="fr-CA" sz="3200" dirty="0" err="1"/>
              <a:t>pretty</a:t>
            </a:r>
            <a:r>
              <a:rPr lang="fr-CA" sz="3200" dirty="0"/>
              <a:t> conservative, </a:t>
            </a:r>
            <a:r>
              <a:rPr lang="fr-CA" sz="3200" dirty="0" err="1"/>
              <a:t>focused</a:t>
            </a:r>
            <a:r>
              <a:rPr lang="fr-CA" sz="3200" dirty="0"/>
              <a:t> on </a:t>
            </a:r>
            <a:r>
              <a:rPr lang="fr-CA" sz="3200" dirty="0" err="1"/>
              <a:t>its</a:t>
            </a:r>
            <a:r>
              <a:rPr lang="fr-CA" sz="3200" dirty="0"/>
              <a:t> institutions and the </a:t>
            </a:r>
            <a:r>
              <a:rPr lang="fr-CA" sz="3200" dirty="0" err="1"/>
              <a:t>Catholic</a:t>
            </a:r>
            <a:r>
              <a:rPr lang="fr-CA" sz="3200" dirty="0"/>
              <a:t> Church. </a:t>
            </a:r>
          </a:p>
          <a:p>
            <a:endParaRPr lang="fr-CA" sz="3200" dirty="0"/>
          </a:p>
          <a:p>
            <a:r>
              <a:rPr lang="fr-CA" sz="3200" dirty="0"/>
              <a:t>« </a:t>
            </a:r>
            <a:r>
              <a:rPr lang="en-CA" sz="3200" dirty="0"/>
              <a:t>To be a French Canadian before the Quiet Revolution was to be a pre-Enlightenment, pre-liberal catholic in a collectivist, organic, hierarchical, and co-operative society.”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changed</a:t>
            </a:r>
            <a:r>
              <a:rPr lang="fr-CA" sz="3200" dirty="0"/>
              <a:t> </a:t>
            </a:r>
            <a:r>
              <a:rPr lang="fr-CA" sz="3200" dirty="0" err="1"/>
              <a:t>during</a:t>
            </a:r>
            <a:r>
              <a:rPr lang="fr-CA" sz="3200" dirty="0"/>
              <a:t> the Quiet </a:t>
            </a:r>
            <a:r>
              <a:rPr lang="fr-CA" sz="3200" dirty="0" err="1"/>
              <a:t>Revolution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4683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Quebec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err="1"/>
              <a:t>Wiseman’s</a:t>
            </a:r>
            <a:r>
              <a:rPr lang="fr-CA" dirty="0"/>
              <a:t> argument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socialism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born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combination of </a:t>
            </a:r>
            <a:r>
              <a:rPr lang="fr-CA" dirty="0" err="1"/>
              <a:t>conservatism</a:t>
            </a:r>
            <a:r>
              <a:rPr lang="fr-CA" dirty="0"/>
              <a:t> and </a:t>
            </a:r>
            <a:r>
              <a:rPr lang="fr-CA" dirty="0" err="1"/>
              <a:t>liberalism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Consequently</a:t>
            </a:r>
            <a:r>
              <a:rPr lang="fr-CA" dirty="0"/>
              <a:t>, </a:t>
            </a:r>
            <a:r>
              <a:rPr lang="fr-CA" dirty="0" err="1"/>
              <a:t>given</a:t>
            </a:r>
            <a:r>
              <a:rPr lang="fr-CA" dirty="0"/>
              <a:t> the </a:t>
            </a:r>
            <a:r>
              <a:rPr lang="fr-CA" dirty="0" err="1"/>
              <a:t>strong</a:t>
            </a:r>
            <a:r>
              <a:rPr lang="fr-CA" dirty="0"/>
              <a:t> conservative background in </a:t>
            </a:r>
            <a:r>
              <a:rPr lang="fr-CA" dirty="0" err="1"/>
              <a:t>Quebec</a:t>
            </a:r>
            <a:r>
              <a:rPr lang="fr-CA" dirty="0"/>
              <a:t>, one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expect</a:t>
            </a:r>
            <a:r>
              <a:rPr lang="fr-CA" dirty="0"/>
              <a:t> </a:t>
            </a:r>
            <a:r>
              <a:rPr lang="fr-CA" dirty="0" err="1"/>
              <a:t>socialism</a:t>
            </a:r>
            <a:r>
              <a:rPr lang="fr-CA" dirty="0"/>
              <a:t> to </a:t>
            </a:r>
            <a:r>
              <a:rPr lang="fr-CA" dirty="0" err="1"/>
              <a:t>thrive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happened</a:t>
            </a:r>
            <a:r>
              <a:rPr lang="fr-CA" dirty="0"/>
              <a:t> in the 1960s </a:t>
            </a:r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contact </a:t>
            </a:r>
            <a:r>
              <a:rPr lang="fr-CA" dirty="0" err="1"/>
              <a:t>with</a:t>
            </a:r>
            <a:r>
              <a:rPr lang="fr-CA" dirty="0"/>
              <a:t> English culture, </a:t>
            </a:r>
            <a:r>
              <a:rPr lang="fr-CA" dirty="0" err="1"/>
              <a:t>parliamentary</a:t>
            </a:r>
            <a:r>
              <a:rPr lang="fr-CA" dirty="0"/>
              <a:t> life, and </a:t>
            </a:r>
            <a:r>
              <a:rPr lang="fr-CA" dirty="0" err="1"/>
              <a:t>responsible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While</a:t>
            </a:r>
            <a:r>
              <a:rPr lang="fr-CA" dirty="0"/>
              <a:t> the conservative </a:t>
            </a:r>
            <a:r>
              <a:rPr lang="fr-CA" dirty="0" err="1"/>
              <a:t>outlook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to </a:t>
            </a:r>
            <a:r>
              <a:rPr lang="fr-CA" dirty="0" err="1"/>
              <a:t>protect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society </a:t>
            </a:r>
            <a:r>
              <a:rPr lang="fr-CA" dirty="0" err="1"/>
              <a:t>from</a:t>
            </a:r>
            <a:r>
              <a:rPr lang="fr-CA" dirty="0"/>
              <a:t> English assimilation, the </a:t>
            </a:r>
            <a:r>
              <a:rPr lang="fr-CA" dirty="0" err="1"/>
              <a:t>socialist</a:t>
            </a:r>
            <a:r>
              <a:rPr lang="fr-CA" dirty="0"/>
              <a:t> </a:t>
            </a:r>
            <a:r>
              <a:rPr lang="fr-CA" dirty="0" err="1"/>
              <a:t>outlook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to </a:t>
            </a:r>
            <a:r>
              <a:rPr lang="fr-CA" dirty="0" err="1"/>
              <a:t>transform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society </a:t>
            </a:r>
            <a:r>
              <a:rPr lang="fr-CA" dirty="0" err="1"/>
              <a:t>into</a:t>
            </a:r>
            <a:r>
              <a:rPr lang="fr-CA" dirty="0"/>
              <a:t> </a:t>
            </a:r>
            <a:r>
              <a:rPr lang="fr-CA" dirty="0" err="1"/>
              <a:t>something</a:t>
            </a:r>
            <a:r>
              <a:rPr lang="fr-CA" dirty="0"/>
              <a:t> new.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48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8A7C-9108-4B55-A3D0-299CFAE6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political culture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C955-340D-450F-9982-84E564F0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definitions of political culture exist. </a:t>
            </a:r>
          </a:p>
          <a:p>
            <a:r>
              <a:rPr lang="en-US" dirty="0"/>
              <a:t>An early definition (Almond, 1956) describes political culture as a “particular pattern of orientations to political action”. </a:t>
            </a:r>
          </a:p>
          <a:p>
            <a:r>
              <a:rPr lang="fr-CA" dirty="0"/>
              <a:t>Stewart (1990) stresses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culture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cognitive and affective. It </a:t>
            </a:r>
            <a:r>
              <a:rPr lang="fr-CA" dirty="0" err="1"/>
              <a:t>reflects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people </a:t>
            </a:r>
            <a:r>
              <a:rPr lang="fr-CA" b="1" dirty="0" err="1"/>
              <a:t>think</a:t>
            </a:r>
            <a:r>
              <a:rPr lang="fr-CA" dirty="0"/>
              <a:t> and </a:t>
            </a:r>
            <a:r>
              <a:rPr lang="fr-CA" dirty="0" err="1"/>
              <a:t>what</a:t>
            </a:r>
            <a:r>
              <a:rPr lang="fr-CA" dirty="0"/>
              <a:t> people </a:t>
            </a:r>
            <a:r>
              <a:rPr lang="fr-CA" b="1" dirty="0" err="1"/>
              <a:t>feel</a:t>
            </a:r>
            <a:r>
              <a:rPr lang="fr-CA" dirty="0"/>
              <a:t> about </a:t>
            </a:r>
            <a:r>
              <a:rPr lang="fr-CA" dirty="0" err="1"/>
              <a:t>politics</a:t>
            </a:r>
            <a:r>
              <a:rPr lang="fr-CA" dirty="0"/>
              <a:t>. </a:t>
            </a:r>
          </a:p>
          <a:p>
            <a:r>
              <a:rPr lang="fr-CA" dirty="0"/>
              <a:t>Elkins and </a:t>
            </a:r>
            <a:r>
              <a:rPr lang="fr-CA" dirty="0" err="1"/>
              <a:t>Simeon</a:t>
            </a:r>
            <a:r>
              <a:rPr lang="fr-CA" dirty="0"/>
              <a:t> (1979) stress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defines</a:t>
            </a:r>
            <a:r>
              <a:rPr lang="fr-CA" dirty="0"/>
              <a:t> the </a:t>
            </a:r>
            <a:r>
              <a:rPr lang="fr-CA" dirty="0" err="1"/>
              <a:t>boundaries</a:t>
            </a:r>
            <a:r>
              <a:rPr lang="fr-CA" dirty="0"/>
              <a:t> of a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community</a:t>
            </a:r>
            <a:r>
              <a:rPr lang="fr-CA" dirty="0"/>
              <a:t> (</a:t>
            </a:r>
            <a:r>
              <a:rPr lang="fr-CA" dirty="0" err="1"/>
              <a:t>Canadians</a:t>
            </a:r>
            <a:r>
              <a:rPr lang="fr-CA" dirty="0"/>
              <a:t>, </a:t>
            </a:r>
            <a:r>
              <a:rPr lang="fr-CA" dirty="0" err="1"/>
              <a:t>Quebecers</a:t>
            </a:r>
            <a:r>
              <a:rPr lang="fr-CA" dirty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7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Quebec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followed</a:t>
            </a:r>
            <a:r>
              <a:rPr lang="fr-CA" sz="3200" dirty="0"/>
              <a:t> the adoption of multiple </a:t>
            </a:r>
            <a:r>
              <a:rPr lang="fr-CA" sz="3200" dirty="0" err="1"/>
              <a:t>collectivistic</a:t>
            </a:r>
            <a:r>
              <a:rPr lang="fr-CA" sz="3200" dirty="0"/>
              <a:t> programs and institutions in </a:t>
            </a:r>
            <a:r>
              <a:rPr lang="fr-CA" sz="3200" dirty="0" err="1"/>
              <a:t>Quebec</a:t>
            </a:r>
            <a:r>
              <a:rPr lang="fr-CA" sz="3200" dirty="0"/>
              <a:t>. </a:t>
            </a:r>
          </a:p>
          <a:p>
            <a:pPr lvl="1"/>
            <a:r>
              <a:rPr lang="fr-CA" sz="2800" dirty="0"/>
              <a:t>Union </a:t>
            </a:r>
            <a:r>
              <a:rPr lang="fr-CA" sz="2800" dirty="0" err="1"/>
              <a:t>organization</a:t>
            </a:r>
            <a:r>
              <a:rPr lang="fr-CA" sz="2800" dirty="0"/>
              <a:t>, first anti-</a:t>
            </a:r>
            <a:r>
              <a:rPr lang="fr-CA" sz="2800" dirty="0" err="1"/>
              <a:t>scab</a:t>
            </a:r>
            <a:r>
              <a:rPr lang="fr-CA" sz="2800" dirty="0"/>
              <a:t> </a:t>
            </a:r>
            <a:r>
              <a:rPr lang="fr-CA" sz="2800" dirty="0" err="1"/>
              <a:t>law</a:t>
            </a:r>
            <a:r>
              <a:rPr lang="fr-CA" sz="2800" dirty="0"/>
              <a:t> in Canada</a:t>
            </a:r>
          </a:p>
          <a:p>
            <a:pPr lvl="1"/>
            <a:r>
              <a:rPr lang="fr-CA" sz="2800" dirty="0"/>
              <a:t>Caisse populaire</a:t>
            </a:r>
          </a:p>
          <a:p>
            <a:pPr lvl="1"/>
            <a:r>
              <a:rPr lang="fr-CA" sz="2800" dirty="0" err="1"/>
              <a:t>Corporatism</a:t>
            </a:r>
            <a:endParaRPr lang="fr-CA" sz="2800" dirty="0"/>
          </a:p>
          <a:p>
            <a:pPr lvl="1"/>
            <a:r>
              <a:rPr lang="fr-CA" sz="2800" dirty="0"/>
              <a:t>Public </a:t>
            </a:r>
            <a:r>
              <a:rPr lang="fr-CA" sz="2800" dirty="0" err="1"/>
              <a:t>daycare</a:t>
            </a:r>
            <a:endParaRPr lang="fr-CA" sz="2800" dirty="0"/>
          </a:p>
          <a:p>
            <a:pPr lvl="1"/>
            <a:r>
              <a:rPr lang="fr-CA" sz="2800" dirty="0" err="1"/>
              <a:t>Pharmacare</a:t>
            </a:r>
            <a:endParaRPr lang="fr-CA" sz="2800" dirty="0"/>
          </a:p>
          <a:p>
            <a:pPr lvl="1"/>
            <a:endParaRPr lang="fr-CA" sz="2800" dirty="0"/>
          </a:p>
          <a:p>
            <a:r>
              <a:rPr lang="fr-CA" sz="3200" dirty="0"/>
              <a:t>In </a:t>
            </a:r>
            <a:r>
              <a:rPr lang="fr-CA" sz="3200" dirty="0" err="1"/>
              <a:t>this</a:t>
            </a:r>
            <a:r>
              <a:rPr lang="fr-CA" sz="3200" dirty="0"/>
              <a:t> arrangement, State and </a:t>
            </a:r>
            <a:r>
              <a:rPr lang="fr-CA" sz="3200" dirty="0" err="1"/>
              <a:t>Language</a:t>
            </a:r>
            <a:r>
              <a:rPr lang="fr-CA" sz="3200" dirty="0"/>
              <a:t> </a:t>
            </a:r>
            <a:r>
              <a:rPr lang="fr-CA" sz="3200" dirty="0" err="1"/>
              <a:t>replaced</a:t>
            </a:r>
            <a:r>
              <a:rPr lang="fr-CA" sz="3200" dirty="0"/>
              <a:t> Church and religion as the keys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bind</a:t>
            </a:r>
            <a:r>
              <a:rPr lang="fr-CA" sz="3200" dirty="0"/>
              <a:t> </a:t>
            </a:r>
            <a:r>
              <a:rPr lang="fr-CA" sz="3200" dirty="0" err="1"/>
              <a:t>Quebecers</a:t>
            </a:r>
            <a:r>
              <a:rPr lang="fr-CA" sz="3200" dirty="0"/>
              <a:t> </a:t>
            </a:r>
            <a:r>
              <a:rPr lang="fr-CA" sz="3200" dirty="0" err="1"/>
              <a:t>together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604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Quebec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6975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Ontario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/>
              <a:t>Ontario </a:t>
            </a:r>
            <a:r>
              <a:rPr lang="fr-CA" sz="3200" dirty="0" err="1"/>
              <a:t>is</a:t>
            </a:r>
            <a:r>
              <a:rPr lang="fr-CA" sz="3200" dirty="0"/>
              <a:t> the </a:t>
            </a:r>
            <a:r>
              <a:rPr lang="fr-CA" sz="3200" dirty="0" err="1"/>
              <a:t>heart</a:t>
            </a:r>
            <a:r>
              <a:rPr lang="fr-CA" sz="3200" dirty="0"/>
              <a:t> of Canada. </a:t>
            </a:r>
          </a:p>
          <a:p>
            <a:endParaRPr lang="fr-CA" sz="3200" dirty="0"/>
          </a:p>
          <a:p>
            <a:pPr marL="176679" indent="-176679">
              <a:buFont typeface="Arial" panose="020B0604020202020204" pitchFamily="34" charset="0"/>
              <a:buChar char="•"/>
            </a:pPr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located</a:t>
            </a:r>
            <a:r>
              <a:rPr lang="fr-CA" sz="3200" dirty="0"/>
              <a:t> in the centre of the country.</a:t>
            </a:r>
          </a:p>
          <a:p>
            <a:pPr marL="176679" indent="-176679">
              <a:buFont typeface="Arial" panose="020B0604020202020204" pitchFamily="34" charset="0"/>
              <a:buChar char="•"/>
            </a:pPr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the </a:t>
            </a:r>
            <a:r>
              <a:rPr lang="fr-CA" sz="3200" dirty="0" err="1"/>
              <a:t>seat</a:t>
            </a:r>
            <a:r>
              <a:rPr lang="fr-CA" sz="3200" dirty="0"/>
              <a:t> of the </a:t>
            </a:r>
            <a:r>
              <a:rPr lang="fr-CA" sz="3200" dirty="0" err="1"/>
              <a:t>biggest</a:t>
            </a:r>
            <a:r>
              <a:rPr lang="fr-CA" sz="3200" dirty="0"/>
              <a:t> city and </a:t>
            </a:r>
            <a:r>
              <a:rPr lang="fr-CA" sz="3200" dirty="0" err="1"/>
              <a:t>Parliament</a:t>
            </a:r>
            <a:r>
              <a:rPr lang="fr-CA" sz="3200" dirty="0"/>
              <a:t>.</a:t>
            </a:r>
          </a:p>
          <a:p>
            <a:pPr marL="176679" indent="-176679">
              <a:buFont typeface="Arial" panose="020B0604020202020204" pitchFamily="34" charset="0"/>
              <a:buChar char="•"/>
            </a:pPr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the </a:t>
            </a:r>
            <a:r>
              <a:rPr lang="fr-CA" sz="3200" dirty="0" err="1"/>
              <a:t>most</a:t>
            </a:r>
            <a:r>
              <a:rPr lang="fr-CA" sz="3200" dirty="0"/>
              <a:t> </a:t>
            </a:r>
            <a:r>
              <a:rPr lang="fr-CA" sz="3200" dirty="0" err="1"/>
              <a:t>populous</a:t>
            </a:r>
            <a:r>
              <a:rPr lang="fr-CA" sz="3200" dirty="0"/>
              <a:t> province. </a:t>
            </a:r>
          </a:p>
          <a:p>
            <a:pPr marL="176679" indent="-176679">
              <a:buFont typeface="Arial" panose="020B0604020202020204" pitchFamily="34" charset="0"/>
              <a:buChar char="•"/>
            </a:pPr>
            <a:r>
              <a:rPr lang="fr-CA" sz="3200" dirty="0"/>
              <a:t>It has the </a:t>
            </a:r>
            <a:r>
              <a:rPr lang="fr-CA" sz="3200" dirty="0" err="1"/>
              <a:t>strongest</a:t>
            </a:r>
            <a:r>
              <a:rPr lang="fr-CA" sz="3200" dirty="0"/>
              <a:t> </a:t>
            </a:r>
            <a:r>
              <a:rPr lang="fr-CA" sz="3200" dirty="0" err="1"/>
              <a:t>economy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endParaRPr lang="fr-CA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731209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542A-A567-4ED4-81DC-6C5586C7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Ontario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43BA-97B0-4FC3-90F9-6966830C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sz="2800" dirty="0"/>
          </a:p>
          <a:p>
            <a:r>
              <a:rPr lang="fr-CA" sz="2800" dirty="0"/>
              <a:t>This has multiple implications.</a:t>
            </a:r>
          </a:p>
          <a:p>
            <a:endParaRPr lang="fr-CA" sz="2800" dirty="0"/>
          </a:p>
          <a:p>
            <a:r>
              <a:rPr lang="fr-CA" sz="2800" dirty="0" err="1"/>
              <a:t>When</a:t>
            </a:r>
            <a:r>
              <a:rPr lang="fr-CA" sz="2800" dirty="0"/>
              <a:t> </a:t>
            </a:r>
            <a:r>
              <a:rPr lang="fr-CA" sz="2800" dirty="0" err="1"/>
              <a:t>researchers</a:t>
            </a:r>
            <a:r>
              <a:rPr lang="fr-CA" sz="2800" dirty="0"/>
              <a:t> talk about « Canadian » </a:t>
            </a:r>
            <a:r>
              <a:rPr lang="fr-CA" sz="2800" dirty="0" err="1"/>
              <a:t>political</a:t>
            </a:r>
            <a:r>
              <a:rPr lang="fr-CA" sz="2800" dirty="0"/>
              <a:t> culture, </a:t>
            </a:r>
            <a:r>
              <a:rPr lang="fr-CA" sz="2800" dirty="0" err="1"/>
              <a:t>they</a:t>
            </a:r>
            <a:r>
              <a:rPr lang="fr-CA" sz="2800" dirty="0"/>
              <a:t> are </a:t>
            </a:r>
            <a:r>
              <a:rPr lang="fr-CA" sz="2800" dirty="0" err="1"/>
              <a:t>often</a:t>
            </a:r>
            <a:r>
              <a:rPr lang="fr-CA" sz="2800" dirty="0"/>
              <a:t> </a:t>
            </a:r>
            <a:r>
              <a:rPr lang="fr-CA" sz="2800" dirty="0" err="1"/>
              <a:t>referring</a:t>
            </a:r>
            <a:r>
              <a:rPr lang="fr-CA" sz="2800" dirty="0"/>
              <a:t> </a:t>
            </a:r>
            <a:r>
              <a:rPr lang="fr-CA" sz="2800" dirty="0" err="1"/>
              <a:t>implicitly</a:t>
            </a:r>
            <a:r>
              <a:rPr lang="fr-CA" sz="2800" dirty="0"/>
              <a:t> to Ontario.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7453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Ontario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 err="1"/>
              <a:t>Every</a:t>
            </a:r>
            <a:r>
              <a:rPr lang="fr-CA" sz="3200" dirty="0"/>
              <a:t> </a:t>
            </a:r>
            <a:r>
              <a:rPr lang="fr-CA" sz="3200" dirty="0" err="1"/>
              <a:t>other</a:t>
            </a:r>
            <a:r>
              <a:rPr lang="fr-CA" sz="3200" dirty="0"/>
              <a:t> </a:t>
            </a:r>
            <a:r>
              <a:rPr lang="fr-CA" sz="3200" dirty="0" err="1"/>
              <a:t>region</a:t>
            </a:r>
            <a:r>
              <a:rPr lang="fr-CA" sz="3200" dirty="0"/>
              <a:t> of the country </a:t>
            </a:r>
            <a:r>
              <a:rPr lang="fr-CA" sz="3200" dirty="0" err="1"/>
              <a:t>experiences</a:t>
            </a:r>
            <a:r>
              <a:rPr lang="fr-CA" sz="3200" dirty="0"/>
              <a:t> </a:t>
            </a:r>
            <a:r>
              <a:rPr lang="fr-CA" sz="3200" dirty="0" err="1"/>
              <a:t>regional</a:t>
            </a:r>
            <a:r>
              <a:rPr lang="fr-CA" sz="3200" dirty="0"/>
              <a:t> </a:t>
            </a:r>
            <a:r>
              <a:rPr lang="fr-CA" sz="3200" dirty="0" err="1"/>
              <a:t>alienation</a:t>
            </a:r>
            <a:r>
              <a:rPr lang="fr-CA" sz="3200" dirty="0"/>
              <a:t> of one </a:t>
            </a:r>
            <a:r>
              <a:rPr lang="fr-CA" sz="3200" dirty="0" err="1"/>
              <a:t>form</a:t>
            </a:r>
            <a:r>
              <a:rPr lang="fr-CA" sz="3200" dirty="0"/>
              <a:t> or </a:t>
            </a:r>
            <a:r>
              <a:rPr lang="fr-CA" sz="3200" dirty="0" err="1"/>
              <a:t>another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Ontarians</a:t>
            </a:r>
            <a:r>
              <a:rPr lang="fr-CA" sz="3200" dirty="0"/>
              <a:t> do not </a:t>
            </a:r>
            <a:r>
              <a:rPr lang="fr-CA" sz="3200" dirty="0" err="1"/>
              <a:t>experience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feeling of </a:t>
            </a:r>
            <a:r>
              <a:rPr lang="fr-CA" sz="3200" dirty="0" err="1"/>
              <a:t>regional</a:t>
            </a:r>
            <a:r>
              <a:rPr lang="fr-CA" sz="3200" dirty="0"/>
              <a:t> </a:t>
            </a:r>
            <a:r>
              <a:rPr lang="fr-CA" sz="3200" dirty="0" err="1"/>
              <a:t>alienation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are </a:t>
            </a:r>
            <a:r>
              <a:rPr lang="fr-CA" sz="3200" dirty="0" err="1"/>
              <a:t>less</a:t>
            </a:r>
            <a:r>
              <a:rPr lang="fr-CA" sz="3200" dirty="0"/>
              <a:t> </a:t>
            </a:r>
            <a:r>
              <a:rPr lang="fr-CA" sz="3200" dirty="0" err="1"/>
              <a:t>likely</a:t>
            </a:r>
            <a:r>
              <a:rPr lang="fr-CA" sz="3200" dirty="0"/>
              <a:t> to </a:t>
            </a:r>
            <a:r>
              <a:rPr lang="fr-CA" sz="3200" dirty="0" err="1"/>
              <a:t>think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are </a:t>
            </a:r>
            <a:r>
              <a:rPr lang="fr-CA" sz="3200" dirty="0" err="1"/>
              <a:t>being</a:t>
            </a:r>
            <a:r>
              <a:rPr lang="fr-CA" sz="3200" dirty="0"/>
              <a:t> </a:t>
            </a:r>
            <a:r>
              <a:rPr lang="fr-CA" sz="3200" dirty="0" err="1"/>
              <a:t>taken</a:t>
            </a:r>
            <a:r>
              <a:rPr lang="fr-CA" sz="3200" dirty="0"/>
              <a:t> </a:t>
            </a:r>
            <a:r>
              <a:rPr lang="fr-CA" sz="3200" dirty="0" err="1"/>
              <a:t>advantage</a:t>
            </a:r>
            <a:r>
              <a:rPr lang="fr-CA" sz="3200" dirty="0"/>
              <a:t> of by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As a </a:t>
            </a:r>
            <a:r>
              <a:rPr lang="fr-CA" sz="3200" dirty="0" err="1"/>
              <a:t>result</a:t>
            </a:r>
            <a:r>
              <a:rPr lang="fr-CA" sz="3200" dirty="0"/>
              <a:t>,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have a </a:t>
            </a:r>
            <a:r>
              <a:rPr lang="fr-CA" sz="3200" dirty="0" err="1"/>
              <a:t>particularly</a:t>
            </a:r>
            <a:r>
              <a:rPr lang="fr-CA" sz="3200" dirty="0"/>
              <a:t> </a:t>
            </a:r>
            <a:r>
              <a:rPr lang="fr-CA" sz="3200" dirty="0" err="1"/>
              <a:t>weak</a:t>
            </a:r>
            <a:r>
              <a:rPr lang="fr-CA" sz="3200" dirty="0"/>
              <a:t> </a:t>
            </a:r>
            <a:r>
              <a:rPr lang="fr-CA" sz="3200" dirty="0" err="1"/>
              <a:t>sense</a:t>
            </a:r>
            <a:r>
              <a:rPr lang="fr-CA" sz="3200" dirty="0"/>
              <a:t> of provincial </a:t>
            </a:r>
            <a:r>
              <a:rPr lang="fr-CA" sz="3200" dirty="0" err="1"/>
              <a:t>identity</a:t>
            </a:r>
            <a:r>
              <a:rPr lang="fr-CA" sz="3200" dirty="0"/>
              <a:t>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501180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Ontario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Ontarians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</a:t>
            </a:r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things</a:t>
            </a:r>
            <a:r>
              <a:rPr lang="fr-CA" dirty="0"/>
              <a:t> in a pan-Canadian </a:t>
            </a:r>
            <a:r>
              <a:rPr lang="fr-CA" dirty="0" err="1"/>
              <a:t>way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have </a:t>
            </a:r>
            <a:r>
              <a:rPr lang="fr-CA" dirty="0" err="1"/>
              <a:t>higher</a:t>
            </a:r>
            <a:r>
              <a:rPr lang="fr-CA" dirty="0"/>
              <a:t> </a:t>
            </a:r>
            <a:r>
              <a:rPr lang="fr-CA" dirty="0" err="1"/>
              <a:t>turnout</a:t>
            </a:r>
            <a:r>
              <a:rPr lang="fr-CA" dirty="0"/>
              <a:t> in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in provincial </a:t>
            </a:r>
            <a:r>
              <a:rPr lang="fr-CA" dirty="0" err="1"/>
              <a:t>ones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are </a:t>
            </a:r>
            <a:r>
              <a:rPr lang="fr-CA" dirty="0" err="1"/>
              <a:t>uncharacteristically</a:t>
            </a:r>
            <a:r>
              <a:rPr lang="fr-CA" dirty="0"/>
              <a:t> </a:t>
            </a:r>
            <a:r>
              <a:rPr lang="fr-CA" dirty="0" err="1"/>
              <a:t>low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r>
              <a:rPr lang="fr-CA" dirty="0" err="1"/>
              <a:t>They</a:t>
            </a:r>
            <a:r>
              <a:rPr lang="fr-CA" dirty="0"/>
              <a:t> do not </a:t>
            </a:r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province as a « </a:t>
            </a:r>
            <a:r>
              <a:rPr lang="fr-CA" dirty="0" err="1"/>
              <a:t>separate</a:t>
            </a:r>
            <a:r>
              <a:rPr lang="fr-CA" dirty="0"/>
              <a:t> </a:t>
            </a:r>
            <a:r>
              <a:rPr lang="fr-CA" dirty="0" err="1"/>
              <a:t>region</a:t>
            </a:r>
            <a:r>
              <a:rPr lang="fr-CA" dirty="0"/>
              <a:t> »,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interests</a:t>
            </a:r>
            <a:r>
              <a:rPr lang="fr-CA" dirty="0"/>
              <a:t> and goals. </a:t>
            </a:r>
          </a:p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show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lowest</a:t>
            </a:r>
            <a:r>
              <a:rPr lang="fr-CA" dirty="0"/>
              <a:t> </a:t>
            </a:r>
            <a:r>
              <a:rPr lang="fr-CA" dirty="0" err="1"/>
              <a:t>levels</a:t>
            </a:r>
            <a:r>
              <a:rPr lang="fr-CA" dirty="0"/>
              <a:t> of </a:t>
            </a:r>
            <a:r>
              <a:rPr lang="fr-CA" dirty="0" err="1"/>
              <a:t>interest</a:t>
            </a:r>
            <a:r>
              <a:rPr lang="fr-CA" dirty="0"/>
              <a:t> and </a:t>
            </a:r>
            <a:r>
              <a:rPr lang="fr-CA" dirty="0" err="1"/>
              <a:t>knowledge</a:t>
            </a:r>
            <a:r>
              <a:rPr lang="fr-CA" dirty="0"/>
              <a:t> in provincial </a:t>
            </a:r>
            <a:r>
              <a:rPr lang="fr-CA" dirty="0" err="1"/>
              <a:t>politics</a:t>
            </a:r>
            <a:r>
              <a:rPr lang="fr-CA" dirty="0"/>
              <a:t>. </a:t>
            </a:r>
            <a:endParaRPr lang="en-US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5641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Ontario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" y="1308847"/>
            <a:ext cx="11277600" cy="5109882"/>
          </a:xfrm>
        </p:spPr>
        <p:txBody>
          <a:bodyPr>
            <a:normAutofit lnSpcReduction="10000"/>
          </a:bodyPr>
          <a:lstStyle/>
          <a:p>
            <a:endParaRPr lang="fr-CA" sz="3200" dirty="0"/>
          </a:p>
          <a:p>
            <a:r>
              <a:rPr lang="fr-CA" sz="3200" dirty="0"/>
              <a:t>Ontario </a:t>
            </a:r>
            <a:r>
              <a:rPr lang="fr-CA" sz="3200" dirty="0" err="1"/>
              <a:t>political</a:t>
            </a:r>
            <a:r>
              <a:rPr lang="fr-CA" sz="3200" dirty="0"/>
              <a:t> culture </a:t>
            </a:r>
            <a:r>
              <a:rPr lang="fr-CA" sz="3200" dirty="0" err="1"/>
              <a:t>remains</a:t>
            </a:r>
            <a:r>
              <a:rPr lang="fr-CA" sz="3200" dirty="0"/>
              <a:t> </a:t>
            </a:r>
            <a:r>
              <a:rPr lang="fr-CA" sz="3200" dirty="0" err="1"/>
              <a:t>somewhat</a:t>
            </a:r>
            <a:r>
              <a:rPr lang="fr-CA" sz="3200" dirty="0"/>
              <a:t> conservative, </a:t>
            </a:r>
            <a:r>
              <a:rPr lang="fr-CA" sz="3200" dirty="0" err="1"/>
              <a:t>especially</a:t>
            </a:r>
            <a:r>
              <a:rPr lang="fr-CA" sz="3200" dirty="0"/>
              <a:t> in </a:t>
            </a:r>
            <a:r>
              <a:rPr lang="fr-CA" sz="3200" dirty="0" err="1"/>
              <a:t>its</a:t>
            </a:r>
            <a:r>
              <a:rPr lang="fr-CA" sz="3200" dirty="0"/>
              <a:t> respect for the Crown and the </a:t>
            </a:r>
            <a:r>
              <a:rPr lang="fr-CA" sz="3200" dirty="0" err="1"/>
              <a:t>past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Union Jack </a:t>
            </a:r>
            <a:r>
              <a:rPr lang="fr-CA" sz="3200" dirty="0" err="1"/>
              <a:t>is</a:t>
            </a:r>
            <a:r>
              <a:rPr lang="fr-CA" sz="3200" dirty="0"/>
              <a:t> on the provincial flag</a:t>
            </a:r>
          </a:p>
          <a:p>
            <a:r>
              <a:rPr lang="fr-CA" sz="3200" dirty="0"/>
              <a:t>The Crown </a:t>
            </a:r>
            <a:r>
              <a:rPr lang="fr-CA" sz="3200" dirty="0" err="1"/>
              <a:t>is</a:t>
            </a:r>
            <a:r>
              <a:rPr lang="fr-CA" sz="3200" dirty="0"/>
              <a:t> on licence plates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name</a:t>
            </a:r>
            <a:r>
              <a:rPr lang="fr-CA" sz="3200" dirty="0"/>
              <a:t> of the provincial </a:t>
            </a:r>
            <a:r>
              <a:rPr lang="fr-CA" sz="3200" dirty="0" err="1"/>
              <a:t>Assembly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Queen’s</a:t>
            </a:r>
            <a:r>
              <a:rPr lang="fr-CA" sz="3200" dirty="0"/>
              <a:t> Park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province’s</a:t>
            </a:r>
            <a:r>
              <a:rPr lang="fr-CA" sz="3200" dirty="0"/>
              <a:t> </a:t>
            </a:r>
            <a:r>
              <a:rPr lang="fr-CA" sz="3200" dirty="0" err="1"/>
              <a:t>motto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: « Loyal </a:t>
            </a:r>
            <a:r>
              <a:rPr lang="fr-CA" sz="3200" dirty="0" err="1"/>
              <a:t>she</a:t>
            </a:r>
            <a:r>
              <a:rPr lang="fr-CA" sz="3200" dirty="0"/>
              <a:t> </a:t>
            </a:r>
            <a:r>
              <a:rPr lang="fr-CA" sz="3200" dirty="0" err="1"/>
              <a:t>began</a:t>
            </a:r>
            <a:r>
              <a:rPr lang="fr-CA" sz="3200" dirty="0"/>
              <a:t>, loyal </a:t>
            </a:r>
            <a:r>
              <a:rPr lang="fr-CA" sz="3200" dirty="0" err="1"/>
              <a:t>she</a:t>
            </a:r>
            <a:r>
              <a:rPr lang="fr-CA" sz="3200" dirty="0"/>
              <a:t> </a:t>
            </a:r>
            <a:r>
              <a:rPr lang="fr-CA" sz="3200" dirty="0" err="1"/>
              <a:t>remains</a:t>
            </a:r>
            <a:r>
              <a:rPr lang="fr-CA" sz="3200" dirty="0"/>
              <a:t> »</a:t>
            </a:r>
          </a:p>
          <a:p>
            <a:endParaRPr lang="fr-CA" sz="3200" dirty="0"/>
          </a:p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factors</a:t>
            </a:r>
            <a:r>
              <a:rPr lang="fr-CA" sz="3200" dirty="0"/>
              <a:t> all stress the </a:t>
            </a:r>
            <a:r>
              <a:rPr lang="fr-CA" sz="3200" dirty="0" err="1"/>
              <a:t>connection</a:t>
            </a:r>
            <a:r>
              <a:rPr lang="fr-CA" sz="3200" dirty="0"/>
              <a:t> to the Crown and </a:t>
            </a:r>
            <a:r>
              <a:rPr lang="fr-CA" sz="3200" dirty="0" err="1"/>
              <a:t>Britain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9442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Ontario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4718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Midwest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A key </a:t>
            </a:r>
            <a:r>
              <a:rPr lang="fr-CA" sz="3200" dirty="0" err="1"/>
              <a:t>characteristic</a:t>
            </a:r>
            <a:r>
              <a:rPr lang="fr-CA" sz="3200" dirty="0"/>
              <a:t> of the Midwest </a:t>
            </a:r>
            <a:r>
              <a:rPr lang="fr-CA" sz="3200" dirty="0" err="1"/>
              <a:t>is</a:t>
            </a:r>
            <a:r>
              <a:rPr lang="fr-CA" sz="3200" dirty="0"/>
              <a:t> western </a:t>
            </a:r>
            <a:r>
              <a:rPr lang="fr-CA" sz="3200" dirty="0" err="1"/>
              <a:t>regional</a:t>
            </a:r>
            <a:r>
              <a:rPr lang="fr-CA" sz="3200" dirty="0"/>
              <a:t> </a:t>
            </a:r>
            <a:r>
              <a:rPr lang="fr-CA" sz="3200" dirty="0" err="1"/>
              <a:t>alienation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A second important </a:t>
            </a:r>
            <a:r>
              <a:rPr lang="fr-CA" sz="3200" dirty="0" err="1"/>
              <a:t>characteristic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the </a:t>
            </a:r>
            <a:r>
              <a:rPr lang="fr-CA" sz="3200" dirty="0" err="1"/>
              <a:t>success</a:t>
            </a:r>
            <a:r>
              <a:rPr lang="fr-CA" sz="3200" dirty="0"/>
              <a:t> of </a:t>
            </a:r>
            <a:r>
              <a:rPr lang="fr-CA" sz="3200" dirty="0" err="1"/>
              <a:t>left-wing</a:t>
            </a:r>
            <a:r>
              <a:rPr lang="fr-CA" sz="3200" dirty="0"/>
              <a:t> </a:t>
            </a:r>
            <a:r>
              <a:rPr lang="fr-CA" sz="3200" dirty="0" err="1"/>
              <a:t>politics</a:t>
            </a:r>
            <a:r>
              <a:rPr lang="fr-CA" sz="3200" dirty="0"/>
              <a:t> in the </a:t>
            </a:r>
            <a:r>
              <a:rPr lang="fr-CA" sz="3200" dirty="0" err="1"/>
              <a:t>region</a:t>
            </a:r>
            <a:r>
              <a:rPr lang="fr-CA" sz="3200" dirty="0"/>
              <a:t> at the provincial </a:t>
            </a:r>
            <a:r>
              <a:rPr lang="fr-CA" sz="3200" dirty="0" err="1"/>
              <a:t>level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Saskatchewan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where</a:t>
            </a:r>
            <a:r>
              <a:rPr lang="fr-CA" sz="3200" dirty="0"/>
              <a:t> the CCF </a:t>
            </a:r>
            <a:r>
              <a:rPr lang="fr-CA" sz="3200" dirty="0" err="1"/>
              <a:t>formed</a:t>
            </a:r>
            <a:r>
              <a:rPr lang="fr-CA" sz="3200" dirty="0"/>
              <a:t> the </a:t>
            </a:r>
            <a:r>
              <a:rPr lang="fr-CA" sz="3200" dirty="0" err="1"/>
              <a:t>government</a:t>
            </a:r>
            <a:r>
              <a:rPr lang="fr-CA" sz="3200" dirty="0"/>
              <a:t> for the first time.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where</a:t>
            </a:r>
            <a:r>
              <a:rPr lang="fr-CA" sz="3200" dirty="0"/>
              <a:t> state-</a:t>
            </a:r>
            <a:r>
              <a:rPr lang="fr-CA" sz="3200" dirty="0" err="1"/>
              <a:t>funded</a:t>
            </a:r>
            <a:r>
              <a:rPr lang="fr-CA" sz="3200" dirty="0"/>
              <a:t> </a:t>
            </a:r>
            <a:r>
              <a:rPr lang="fr-CA" sz="3200" dirty="0" err="1"/>
              <a:t>healthcare</a:t>
            </a:r>
            <a:r>
              <a:rPr lang="fr-CA" sz="3200" dirty="0"/>
              <a:t> </a:t>
            </a:r>
            <a:r>
              <a:rPr lang="fr-CA" sz="3200" dirty="0" err="1"/>
              <a:t>began</a:t>
            </a:r>
            <a:r>
              <a:rPr lang="fr-CA" sz="3200" dirty="0"/>
              <a:t> in Canada.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18162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Midwest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It </a:t>
            </a:r>
            <a:r>
              <a:rPr lang="fr-CA" sz="3200" dirty="0" err="1"/>
              <a:t>may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counter-intuitive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social </a:t>
            </a:r>
            <a:r>
              <a:rPr lang="fr-CA" sz="3200" dirty="0" err="1"/>
              <a:t>democracy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triumph</a:t>
            </a:r>
            <a:r>
              <a:rPr lang="fr-CA" sz="3200" dirty="0"/>
              <a:t> in the Midwest. 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theory</a:t>
            </a:r>
            <a:r>
              <a:rPr lang="fr-CA" sz="3200" dirty="0"/>
              <a:t>, </a:t>
            </a:r>
            <a:r>
              <a:rPr lang="fr-CA" sz="3200" dirty="0" err="1"/>
              <a:t>socialism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</a:t>
            </a:r>
            <a:r>
              <a:rPr lang="fr-CA" sz="3200" dirty="0" err="1"/>
              <a:t>thrive</a:t>
            </a:r>
            <a:r>
              <a:rPr lang="fr-CA" sz="3200" dirty="0"/>
              <a:t> in </a:t>
            </a:r>
            <a:r>
              <a:rPr lang="fr-CA" sz="3200" dirty="0" err="1"/>
              <a:t>cities</a:t>
            </a:r>
            <a:r>
              <a:rPr lang="fr-CA" sz="3200" dirty="0"/>
              <a:t>, </a:t>
            </a:r>
            <a:r>
              <a:rPr lang="fr-CA" sz="3200" dirty="0" err="1"/>
              <a:t>where</a:t>
            </a:r>
            <a:r>
              <a:rPr lang="fr-CA" sz="3200" dirty="0"/>
              <a:t> </a:t>
            </a:r>
            <a:r>
              <a:rPr lang="fr-CA" sz="3200" dirty="0" err="1"/>
              <a:t>there</a:t>
            </a:r>
            <a:r>
              <a:rPr lang="fr-CA" sz="3200" dirty="0"/>
              <a:t> are </a:t>
            </a:r>
            <a:r>
              <a:rPr lang="fr-CA" sz="3200" dirty="0" err="1"/>
              <a:t>factories</a:t>
            </a:r>
            <a:r>
              <a:rPr lang="fr-CA" sz="3200" dirty="0"/>
              <a:t> and </a:t>
            </a:r>
            <a:r>
              <a:rPr lang="fr-CA" sz="3200" dirty="0" err="1"/>
              <a:t>workers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Why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work</a:t>
            </a:r>
            <a:r>
              <a:rPr lang="fr-CA" sz="3200" dirty="0"/>
              <a:t> in an </a:t>
            </a:r>
            <a:r>
              <a:rPr lang="fr-CA" sz="3200" dirty="0" err="1"/>
              <a:t>agrarian</a:t>
            </a:r>
            <a:r>
              <a:rPr lang="fr-CA" sz="3200" dirty="0"/>
              <a:t>, </a:t>
            </a:r>
            <a:r>
              <a:rPr lang="fr-CA" sz="3200" dirty="0" err="1"/>
              <a:t>farm-based</a:t>
            </a:r>
            <a:r>
              <a:rPr lang="fr-CA" sz="3200" dirty="0"/>
              <a:t> </a:t>
            </a:r>
            <a:r>
              <a:rPr lang="fr-CA" sz="3200" dirty="0" err="1"/>
              <a:t>economy</a:t>
            </a:r>
            <a:r>
              <a:rPr lang="fr-CA" sz="3200" dirty="0"/>
              <a:t> like </a:t>
            </a:r>
            <a:r>
              <a:rPr lang="fr-CA" sz="3200" dirty="0" err="1"/>
              <a:t>that</a:t>
            </a:r>
            <a:r>
              <a:rPr lang="fr-CA" sz="3200" dirty="0"/>
              <a:t> of the Midwest?</a:t>
            </a:r>
          </a:p>
        </p:txBody>
      </p:sp>
    </p:spTree>
    <p:extLst>
      <p:ext uri="{BB962C8B-B14F-4D97-AF65-F5344CB8AC3E}">
        <p14:creationId xmlns:p14="http://schemas.microsoft.com/office/powerpoint/2010/main" val="403272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8A7C-9108-4B55-A3D0-299CFAE6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political culture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C955-340D-450F-9982-84E564F0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200" dirty="0" err="1"/>
              <a:t>Another</a:t>
            </a:r>
            <a:r>
              <a:rPr lang="fr-CA" sz="3200" dirty="0"/>
              <a:t> important </a:t>
            </a:r>
            <a:r>
              <a:rPr lang="fr-CA" sz="3200" dirty="0" err="1"/>
              <a:t>characteristic</a:t>
            </a:r>
            <a:r>
              <a:rPr lang="fr-CA" sz="3200" dirty="0"/>
              <a:t> of </a:t>
            </a:r>
            <a:r>
              <a:rPr lang="fr-CA" sz="3200" dirty="0" err="1"/>
              <a:t>political</a:t>
            </a:r>
            <a:r>
              <a:rPr lang="fr-CA" sz="3200" dirty="0"/>
              <a:t> culture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collective. </a:t>
            </a:r>
          </a:p>
          <a:p>
            <a:endParaRPr lang="fr-CA" sz="3200" dirty="0"/>
          </a:p>
          <a:p>
            <a:r>
              <a:rPr lang="fr-CA" sz="3200" dirty="0"/>
              <a:t>For a set of </a:t>
            </a:r>
            <a:r>
              <a:rPr lang="fr-CA" sz="3200" dirty="0" err="1"/>
              <a:t>beliefs</a:t>
            </a:r>
            <a:r>
              <a:rPr lang="fr-CA" sz="3200" dirty="0"/>
              <a:t> and feelings about </a:t>
            </a:r>
            <a:r>
              <a:rPr lang="fr-CA" sz="3200" dirty="0" err="1"/>
              <a:t>politics</a:t>
            </a:r>
            <a:r>
              <a:rPr lang="fr-CA" sz="3200" dirty="0"/>
              <a:t> to </a:t>
            </a:r>
            <a:r>
              <a:rPr lang="fr-CA" sz="3200" dirty="0" err="1"/>
              <a:t>qualify</a:t>
            </a:r>
            <a:r>
              <a:rPr lang="fr-CA" sz="3200" dirty="0"/>
              <a:t> as a culture,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needs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shared</a:t>
            </a:r>
            <a:r>
              <a:rPr lang="fr-CA" sz="3200" dirty="0"/>
              <a:t> by a </a:t>
            </a:r>
            <a:r>
              <a:rPr lang="fr-CA" sz="3200" dirty="0" err="1"/>
              <a:t>collectivity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Others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stress the importance of duration in </a:t>
            </a:r>
            <a:r>
              <a:rPr lang="fr-CA" sz="3200" dirty="0" err="1"/>
              <a:t>identifying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culture. </a:t>
            </a:r>
          </a:p>
          <a:p>
            <a:endParaRPr lang="fr-CA" sz="3200" dirty="0"/>
          </a:p>
          <a:p>
            <a:r>
              <a:rPr lang="fr-CA" sz="3200" dirty="0"/>
              <a:t>Wiseman (2007) </a:t>
            </a:r>
            <a:r>
              <a:rPr lang="fr-CA" sz="3200" dirty="0" err="1"/>
              <a:t>illustrates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culture </a:t>
            </a:r>
            <a:r>
              <a:rPr lang="fr-CA" sz="3200" dirty="0" err="1"/>
              <a:t>is</a:t>
            </a:r>
            <a:r>
              <a:rPr lang="fr-CA" sz="3200" dirty="0"/>
              <a:t> like </a:t>
            </a:r>
            <a:r>
              <a:rPr lang="fr-CA" sz="3200" dirty="0" err="1"/>
              <a:t>climate</a:t>
            </a:r>
            <a:r>
              <a:rPr lang="fr-CA" sz="3200" dirty="0"/>
              <a:t>, </a:t>
            </a:r>
            <a:r>
              <a:rPr lang="fr-CA" sz="3200" dirty="0" err="1"/>
              <a:t>while</a:t>
            </a:r>
            <a:r>
              <a:rPr lang="fr-CA" sz="3200" dirty="0"/>
              <a:t> public opinion </a:t>
            </a:r>
            <a:r>
              <a:rPr lang="fr-CA" sz="3200" dirty="0" err="1"/>
              <a:t>is</a:t>
            </a:r>
            <a:r>
              <a:rPr lang="fr-CA" sz="3200" dirty="0"/>
              <a:t> like </a:t>
            </a:r>
            <a:r>
              <a:rPr lang="fr-CA" sz="3200" dirty="0" err="1"/>
              <a:t>weather</a:t>
            </a:r>
            <a:r>
              <a:rPr lang="fr-CA" sz="3200" dirty="0"/>
              <a:t>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2421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Midwest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037"/>
            <a:ext cx="10515600" cy="4351338"/>
          </a:xfrm>
        </p:spPr>
        <p:txBody>
          <a:bodyPr>
            <a:noAutofit/>
          </a:bodyPr>
          <a:lstStyle/>
          <a:p>
            <a:endParaRPr lang="fr-CA" sz="3200" dirty="0"/>
          </a:p>
          <a:p>
            <a:r>
              <a:rPr lang="fr-CA" sz="3200" dirty="0"/>
              <a:t>Migrants to the Midwest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mostly</a:t>
            </a:r>
            <a:r>
              <a:rPr lang="fr-CA" sz="3200" dirty="0"/>
              <a:t> </a:t>
            </a:r>
            <a:r>
              <a:rPr lang="fr-CA" sz="3200" dirty="0" err="1"/>
              <a:t>Britons</a:t>
            </a:r>
            <a:r>
              <a:rPr lang="fr-CA" sz="3200" dirty="0"/>
              <a:t>, </a:t>
            </a:r>
            <a:r>
              <a:rPr lang="fr-CA" sz="3200" dirty="0" err="1"/>
              <a:t>Americans</a:t>
            </a:r>
            <a:r>
              <a:rPr lang="fr-CA" sz="3200" dirty="0"/>
              <a:t> and continental </a:t>
            </a:r>
            <a:r>
              <a:rPr lang="fr-CA" sz="3200" dirty="0" err="1"/>
              <a:t>Europeans</a:t>
            </a:r>
            <a:r>
              <a:rPr lang="fr-CA" sz="3200" dirty="0"/>
              <a:t> </a:t>
            </a:r>
            <a:r>
              <a:rPr lang="fr-CA" sz="3200" dirty="0" err="1"/>
              <a:t>who</a:t>
            </a:r>
            <a:r>
              <a:rPr lang="fr-CA" sz="3200" dirty="0"/>
              <a:t> </a:t>
            </a:r>
            <a:r>
              <a:rPr lang="fr-CA" sz="3200" dirty="0" err="1"/>
              <a:t>arrived</a:t>
            </a:r>
            <a:r>
              <a:rPr lang="fr-CA" sz="3200" dirty="0"/>
              <a:t> in 1890-1920. </a:t>
            </a:r>
          </a:p>
          <a:p>
            <a:endParaRPr lang="fr-CA" sz="3200" dirty="0"/>
          </a:p>
          <a:p>
            <a:r>
              <a:rPr lang="fr-CA" sz="3200" dirty="0"/>
              <a:t>The Population </a:t>
            </a:r>
            <a:r>
              <a:rPr lang="fr-CA" sz="3200" dirty="0" err="1"/>
              <a:t>went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100k to 2 million people in 30 </a:t>
            </a:r>
            <a:r>
              <a:rPr lang="fr-CA" sz="3200" dirty="0" err="1"/>
              <a:t>years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</a:t>
            </a:r>
            <a:r>
              <a:rPr lang="fr-CA" sz="3200" dirty="0" err="1"/>
              <a:t>most</a:t>
            </a:r>
            <a:r>
              <a:rPr lang="fr-CA" sz="3200" dirty="0"/>
              <a:t> important group </a:t>
            </a:r>
            <a:r>
              <a:rPr lang="fr-CA" sz="3200" dirty="0" err="1"/>
              <a:t>were</a:t>
            </a:r>
            <a:r>
              <a:rPr lang="fr-CA" sz="3200" dirty="0"/>
              <a:t> not immigrants;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Ontarians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9772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Midwest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Ontarians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migrated</a:t>
            </a:r>
            <a:r>
              <a:rPr lang="fr-CA" dirty="0"/>
              <a:t> to the Midwest </a:t>
            </a:r>
            <a:r>
              <a:rPr lang="fr-CA" dirty="0" err="1"/>
              <a:t>carried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culture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, </a:t>
            </a:r>
            <a:r>
              <a:rPr lang="fr-CA" dirty="0" err="1"/>
              <a:t>establishing</a:t>
            </a:r>
            <a:r>
              <a:rPr lang="fr-CA" dirty="0"/>
              <a:t> Liberal and Conservative parties. </a:t>
            </a:r>
          </a:p>
          <a:p>
            <a:endParaRPr lang="fr-CA" dirty="0"/>
          </a:p>
          <a:p>
            <a:r>
              <a:rPr lang="fr-CA" dirty="0" err="1"/>
              <a:t>Britons</a:t>
            </a:r>
            <a:r>
              <a:rPr lang="fr-CA" dirty="0"/>
              <a:t> </a:t>
            </a:r>
            <a:r>
              <a:rPr lang="fr-CA" dirty="0" err="1"/>
              <a:t>brought</a:t>
            </a:r>
            <a:r>
              <a:rPr lang="fr-CA" dirty="0"/>
              <a:t> labour </a:t>
            </a:r>
            <a:r>
              <a:rPr lang="fr-CA" dirty="0" err="1"/>
              <a:t>politics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Britain</a:t>
            </a:r>
            <a:r>
              <a:rPr lang="fr-CA" dirty="0"/>
              <a:t>, and </a:t>
            </a:r>
            <a:r>
              <a:rPr lang="fr-CA" dirty="0" err="1"/>
              <a:t>provided</a:t>
            </a:r>
            <a:r>
              <a:rPr lang="fr-CA" dirty="0"/>
              <a:t> the basis for </a:t>
            </a:r>
            <a:r>
              <a:rPr lang="fr-CA" dirty="0" err="1"/>
              <a:t>social-democratic</a:t>
            </a:r>
            <a:r>
              <a:rPr lang="fr-CA" dirty="0"/>
              <a:t> parties like the CCF and ILP.</a:t>
            </a:r>
          </a:p>
          <a:p>
            <a:endParaRPr lang="fr-CA" dirty="0"/>
          </a:p>
          <a:p>
            <a:r>
              <a:rPr lang="fr-CA" dirty="0" err="1"/>
              <a:t>European</a:t>
            </a:r>
            <a:r>
              <a:rPr lang="fr-CA" dirty="0"/>
              <a:t> migrants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create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parties. </a:t>
            </a:r>
          </a:p>
        </p:txBody>
      </p:sp>
    </p:spTree>
    <p:extLst>
      <p:ext uri="{BB962C8B-B14F-4D97-AF65-F5344CB8AC3E}">
        <p14:creationId xmlns:p14="http://schemas.microsoft.com/office/powerpoint/2010/main" val="3581597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Midwest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Manitoba’s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culture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originally</a:t>
            </a:r>
            <a:r>
              <a:rPr lang="fr-CA" sz="3200" dirty="0"/>
              <a:t> </a:t>
            </a:r>
            <a:r>
              <a:rPr lang="fr-CA" sz="3200" dirty="0" err="1"/>
              <a:t>very</a:t>
            </a:r>
            <a:r>
              <a:rPr lang="fr-CA" sz="3200" dirty="0"/>
              <a:t> close to </a:t>
            </a:r>
            <a:r>
              <a:rPr lang="fr-CA" sz="3200" dirty="0" err="1"/>
              <a:t>Ontario’s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Four of </a:t>
            </a:r>
            <a:r>
              <a:rPr lang="fr-CA" sz="3200" dirty="0" err="1"/>
              <a:t>Winnipeg’s</a:t>
            </a:r>
            <a:r>
              <a:rPr lang="fr-CA" sz="3200" dirty="0"/>
              <a:t> six </a:t>
            </a:r>
            <a:r>
              <a:rPr lang="fr-CA" sz="3200" dirty="0" err="1"/>
              <a:t>mayors</a:t>
            </a:r>
            <a:r>
              <a:rPr lang="fr-CA" sz="3200" dirty="0"/>
              <a:t> </a:t>
            </a:r>
            <a:r>
              <a:rPr lang="fr-CA" sz="3200" dirty="0" err="1"/>
              <a:t>starting</a:t>
            </a:r>
            <a:r>
              <a:rPr lang="fr-CA" sz="3200" dirty="0"/>
              <a:t> in 1901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Ontarians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Every</a:t>
            </a:r>
            <a:r>
              <a:rPr lang="fr-CA" sz="3200" dirty="0"/>
              <a:t> Manitoba premier </a:t>
            </a:r>
            <a:r>
              <a:rPr lang="fr-CA" sz="3200" dirty="0" err="1"/>
              <a:t>betweens</a:t>
            </a:r>
            <a:r>
              <a:rPr lang="fr-CA" sz="3200" dirty="0"/>
              <a:t> the 1880s and 1988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born</a:t>
            </a:r>
            <a:r>
              <a:rPr lang="fr-CA" sz="3200" dirty="0"/>
              <a:t> in Ontario or of Ontario parentage.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87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Midwest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In </a:t>
            </a:r>
            <a:r>
              <a:rPr lang="fr-CA" sz="3200" dirty="0" err="1"/>
              <a:t>contrast</a:t>
            </a:r>
            <a:r>
              <a:rPr lang="fr-CA" sz="3200" dirty="0"/>
              <a:t>, immigrants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Britain</a:t>
            </a:r>
            <a:r>
              <a:rPr lang="fr-CA" sz="3200" dirty="0"/>
              <a:t> and Europe </a:t>
            </a:r>
            <a:r>
              <a:rPr lang="fr-CA" sz="3200" dirty="0" err="1"/>
              <a:t>joined</a:t>
            </a:r>
            <a:r>
              <a:rPr lang="fr-CA" sz="3200" dirty="0"/>
              <a:t> the ILP (Independent Labour Party). </a:t>
            </a:r>
          </a:p>
          <a:p>
            <a:endParaRPr lang="fr-CA" sz="3200" dirty="0"/>
          </a:p>
          <a:p>
            <a:r>
              <a:rPr lang="fr-CA" sz="3200" dirty="0"/>
              <a:t>A coalition of </a:t>
            </a:r>
            <a:r>
              <a:rPr lang="fr-CA" sz="3200" dirty="0" err="1"/>
              <a:t>Britons</a:t>
            </a:r>
            <a:r>
              <a:rPr lang="fr-CA" sz="3200" dirty="0"/>
              <a:t>, </a:t>
            </a:r>
            <a:r>
              <a:rPr lang="fr-CA" sz="3200" dirty="0" err="1"/>
              <a:t>Europeans</a:t>
            </a:r>
            <a:r>
              <a:rPr lang="fr-CA" sz="3200" dirty="0"/>
              <a:t> and </a:t>
            </a:r>
            <a:r>
              <a:rPr lang="fr-CA" sz="3200" dirty="0" err="1"/>
              <a:t>other</a:t>
            </a:r>
            <a:r>
              <a:rPr lang="fr-CA" sz="3200" dirty="0"/>
              <a:t> </a:t>
            </a:r>
            <a:r>
              <a:rPr lang="fr-CA" sz="3200" dirty="0" err="1"/>
              <a:t>minority</a:t>
            </a:r>
            <a:r>
              <a:rPr lang="fr-CA" sz="3200" dirty="0"/>
              <a:t> groups </a:t>
            </a:r>
            <a:r>
              <a:rPr lang="fr-CA" sz="3200" dirty="0" err="1"/>
              <a:t>coalesced</a:t>
            </a:r>
            <a:r>
              <a:rPr lang="fr-CA" sz="3200" dirty="0"/>
              <a:t> </a:t>
            </a:r>
            <a:r>
              <a:rPr lang="fr-CA" sz="3200" dirty="0" err="1"/>
              <a:t>into</a:t>
            </a:r>
            <a:r>
              <a:rPr lang="fr-CA" sz="3200" dirty="0"/>
              <a:t> support for the NDP. </a:t>
            </a:r>
          </a:p>
          <a:p>
            <a:endParaRPr lang="fr-CA" sz="3200" dirty="0"/>
          </a:p>
          <a:p>
            <a:r>
              <a:rPr lang="fr-CA" sz="3200" dirty="0"/>
              <a:t>The NDP </a:t>
            </a:r>
            <a:r>
              <a:rPr lang="fr-CA" sz="3200" dirty="0" err="1"/>
              <a:t>became</a:t>
            </a:r>
            <a:r>
              <a:rPr lang="fr-CA" sz="3200" dirty="0"/>
              <a:t> the dominant party in the province, </a:t>
            </a:r>
            <a:r>
              <a:rPr lang="fr-CA" sz="3200" dirty="0" err="1"/>
              <a:t>with</a:t>
            </a:r>
            <a:r>
              <a:rPr lang="fr-CA" sz="3200" dirty="0"/>
              <a:t> the Conservatives forming the main alternative.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3602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Midwest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Saskatchewan </a:t>
            </a:r>
            <a:r>
              <a:rPr lang="fr-CA" sz="3200" dirty="0" err="1"/>
              <a:t>included</a:t>
            </a:r>
            <a:r>
              <a:rPr lang="fr-CA" sz="3200" dirty="0"/>
              <a:t> a </a:t>
            </a:r>
            <a:r>
              <a:rPr lang="fr-CA" sz="3200" dirty="0" err="1"/>
              <a:t>powerful</a:t>
            </a:r>
            <a:r>
              <a:rPr lang="fr-CA" sz="3200" dirty="0"/>
              <a:t> British labour </a:t>
            </a:r>
            <a:r>
              <a:rPr lang="fr-CA" sz="3200" dirty="0" err="1"/>
              <a:t>presence</a:t>
            </a:r>
            <a:r>
              <a:rPr lang="fr-CA" sz="3200" dirty="0"/>
              <a:t>, continental </a:t>
            </a:r>
            <a:r>
              <a:rPr lang="fr-CA" sz="3200" dirty="0" err="1"/>
              <a:t>Europeans</a:t>
            </a:r>
            <a:r>
              <a:rPr lang="fr-CA" sz="3200" dirty="0"/>
              <a:t>, and </a:t>
            </a:r>
            <a:r>
              <a:rPr lang="fr-CA" sz="3200" dirty="0" err="1"/>
              <a:t>Catholics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group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contribute</a:t>
            </a:r>
            <a:r>
              <a:rPr lang="fr-CA" sz="3200" dirty="0"/>
              <a:t> to the </a:t>
            </a:r>
            <a:r>
              <a:rPr lang="fr-CA" sz="3200" dirty="0" err="1"/>
              <a:t>strength</a:t>
            </a:r>
            <a:r>
              <a:rPr lang="fr-CA" sz="3200" dirty="0"/>
              <a:t> of social-</a:t>
            </a:r>
            <a:r>
              <a:rPr lang="fr-CA" sz="3200" dirty="0" err="1"/>
              <a:t>democracy</a:t>
            </a:r>
            <a:r>
              <a:rPr lang="fr-CA" sz="3200" dirty="0"/>
              <a:t> in the province.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approach</a:t>
            </a:r>
            <a:r>
              <a:rPr lang="fr-CA" sz="3200" dirty="0"/>
              <a:t> </a:t>
            </a:r>
            <a:r>
              <a:rPr lang="fr-CA" sz="3200" dirty="0" err="1"/>
              <a:t>led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 to </a:t>
            </a:r>
            <a:r>
              <a:rPr lang="fr-CA" sz="3200" dirty="0" err="1"/>
              <a:t>seek</a:t>
            </a:r>
            <a:r>
              <a:rPr lang="fr-CA" sz="3200" dirty="0"/>
              <a:t> the formation of </a:t>
            </a:r>
            <a:r>
              <a:rPr lang="fr-CA" sz="3200" dirty="0" err="1"/>
              <a:t>cooperatives</a:t>
            </a:r>
            <a:r>
              <a:rPr lang="fr-CA" sz="3200" dirty="0"/>
              <a:t> to </a:t>
            </a:r>
            <a:r>
              <a:rPr lang="fr-CA" sz="3200" dirty="0" err="1"/>
              <a:t>resolve</a:t>
            </a:r>
            <a:r>
              <a:rPr lang="fr-CA" sz="3200" dirty="0"/>
              <a:t> </a:t>
            </a:r>
            <a:r>
              <a:rPr lang="fr-CA" sz="3200" dirty="0" err="1"/>
              <a:t>trade</a:t>
            </a:r>
            <a:r>
              <a:rPr lang="fr-CA" sz="3200" dirty="0"/>
              <a:t> issues, </a:t>
            </a:r>
            <a:r>
              <a:rPr lang="fr-CA" sz="3200" dirty="0" err="1"/>
              <a:t>rather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to </a:t>
            </a:r>
            <a:r>
              <a:rPr lang="fr-CA" sz="3200" dirty="0" err="1"/>
              <a:t>increase</a:t>
            </a:r>
            <a:r>
              <a:rPr lang="fr-CA" sz="3200" dirty="0"/>
              <a:t> </a:t>
            </a:r>
            <a:r>
              <a:rPr lang="fr-CA" sz="3200" dirty="0" err="1"/>
              <a:t>competition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themselves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206615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Midwest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Just like in Manitoba, </a:t>
            </a:r>
            <a:r>
              <a:rPr lang="fr-CA" sz="3200" dirty="0" err="1"/>
              <a:t>politics</a:t>
            </a:r>
            <a:r>
              <a:rPr lang="fr-CA" sz="3200" dirty="0"/>
              <a:t> in Saskatchewan </a:t>
            </a:r>
            <a:r>
              <a:rPr lang="fr-CA" sz="3200" dirty="0" err="1"/>
              <a:t>revolved</a:t>
            </a:r>
            <a:r>
              <a:rPr lang="fr-CA" sz="3200" dirty="0"/>
              <a:t> </a:t>
            </a:r>
            <a:r>
              <a:rPr lang="fr-CA" sz="3200" dirty="0" err="1"/>
              <a:t>around</a:t>
            </a:r>
            <a:r>
              <a:rPr lang="fr-CA" sz="3200" dirty="0"/>
              <a:t> the CCF-NDP. </a:t>
            </a:r>
          </a:p>
          <a:p>
            <a:endParaRPr lang="fr-CA" sz="3200" dirty="0"/>
          </a:p>
          <a:p>
            <a:r>
              <a:rPr lang="fr-CA" sz="3200" dirty="0"/>
              <a:t>The opposition to the party </a:t>
            </a:r>
            <a:r>
              <a:rPr lang="fr-CA" sz="3200" dirty="0" err="1"/>
              <a:t>formed</a:t>
            </a:r>
            <a:r>
              <a:rPr lang="fr-CA" sz="3200" dirty="0"/>
              <a:t> a coalition to stop the </a:t>
            </a:r>
            <a:r>
              <a:rPr lang="fr-CA" sz="3200" dirty="0" err="1"/>
              <a:t>social-democratic</a:t>
            </a:r>
            <a:r>
              <a:rPr lang="fr-CA" sz="3200" dirty="0"/>
              <a:t> party. </a:t>
            </a:r>
          </a:p>
          <a:p>
            <a:endParaRPr lang="fr-CA" sz="3200" dirty="0"/>
          </a:p>
          <a:p>
            <a:r>
              <a:rPr lang="fr-CA" sz="3200" dirty="0"/>
              <a:t>Even </a:t>
            </a:r>
            <a:r>
              <a:rPr lang="fr-CA" sz="3200" dirty="0" err="1"/>
              <a:t>today</a:t>
            </a:r>
            <a:r>
              <a:rPr lang="fr-CA" sz="3200" dirty="0"/>
              <a:t>, Saskatchewan </a:t>
            </a:r>
            <a:r>
              <a:rPr lang="fr-CA" sz="3200" dirty="0" err="1"/>
              <a:t>only</a:t>
            </a:r>
            <a:r>
              <a:rPr lang="fr-CA" sz="3200" dirty="0"/>
              <a:t> has </a:t>
            </a:r>
            <a:r>
              <a:rPr lang="fr-CA" sz="3200" dirty="0" err="1"/>
              <a:t>two</a:t>
            </a:r>
            <a:r>
              <a:rPr lang="fr-CA" sz="3200" dirty="0"/>
              <a:t> parties in the </a:t>
            </a:r>
            <a:r>
              <a:rPr lang="fr-CA" sz="3200" dirty="0" err="1"/>
              <a:t>Assembly</a:t>
            </a:r>
            <a:r>
              <a:rPr lang="fr-CA" sz="3200" dirty="0"/>
              <a:t>: the NDP and the Saskatchewan party.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443288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24D6-C0E1-428D-A511-CDB9190E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Midwest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1774-0760-4F3C-8806-175D142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58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DC80-FF4A-47FE-B68F-3EF107F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Far 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880D-2F8F-452E-A317-454EFB8B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Wiseman </a:t>
            </a:r>
            <a:r>
              <a:rPr lang="fr-CA" sz="3200" dirty="0" err="1"/>
              <a:t>explains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Far West provinces (Alberta and BC) have </a:t>
            </a:r>
            <a:r>
              <a:rPr lang="fr-CA" sz="3200" dirty="0" err="1"/>
              <a:t>much</a:t>
            </a:r>
            <a:r>
              <a:rPr lang="fr-CA" sz="3200" dirty="0"/>
              <a:t> in </a:t>
            </a:r>
            <a:r>
              <a:rPr lang="fr-CA" sz="3200" dirty="0" err="1"/>
              <a:t>common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experience</a:t>
            </a:r>
            <a:r>
              <a:rPr lang="fr-CA" sz="3200" dirty="0"/>
              <a:t> a lot of inter-migration. 4 in five migrant </a:t>
            </a:r>
            <a:r>
              <a:rPr lang="fr-CA" sz="3200" dirty="0" err="1"/>
              <a:t>from</a:t>
            </a:r>
            <a:r>
              <a:rPr lang="fr-CA" sz="3200" dirty="0"/>
              <a:t> one province moves to the </a:t>
            </a:r>
            <a:r>
              <a:rPr lang="fr-CA" sz="3200" dirty="0" err="1"/>
              <a:t>other</a:t>
            </a:r>
            <a:r>
              <a:rPr lang="fr-CA" sz="3200" dirty="0"/>
              <a:t> one.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both</a:t>
            </a:r>
            <a:r>
              <a:rPr lang="fr-CA" sz="3200" dirty="0"/>
              <a:t> have </a:t>
            </a:r>
            <a:r>
              <a:rPr lang="fr-CA" sz="3200" dirty="0" err="1"/>
              <a:t>strong</a:t>
            </a:r>
            <a:r>
              <a:rPr lang="fr-CA" sz="3200" dirty="0"/>
              <a:t> conservative </a:t>
            </a:r>
            <a:r>
              <a:rPr lang="fr-CA" sz="3200" dirty="0" err="1"/>
              <a:t>elements</a:t>
            </a:r>
            <a:r>
              <a:rPr lang="fr-CA" sz="3200" dirty="0"/>
              <a:t>, </a:t>
            </a:r>
            <a:r>
              <a:rPr lang="fr-CA" sz="3200" dirty="0" err="1"/>
              <a:t>although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can </a:t>
            </a:r>
            <a:r>
              <a:rPr lang="fr-CA" sz="3200" dirty="0" err="1"/>
              <a:t>be</a:t>
            </a:r>
            <a:r>
              <a:rPr lang="fr-CA" sz="3200" dirty="0"/>
              <a:t> more </a:t>
            </a:r>
            <a:r>
              <a:rPr lang="fr-CA" sz="3200" dirty="0" err="1"/>
              <a:t>libertarian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</a:t>
            </a:r>
            <a:r>
              <a:rPr lang="fr-CA" sz="3200" dirty="0" err="1"/>
              <a:t>traditional</a:t>
            </a:r>
            <a:r>
              <a:rPr lang="fr-CA" sz="3200" dirty="0"/>
              <a:t> </a:t>
            </a:r>
            <a:r>
              <a:rPr lang="fr-CA" sz="3200" dirty="0" err="1"/>
              <a:t>conservatism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096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DC80-FF4A-47FE-B68F-3EF107F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Far 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880D-2F8F-452E-A317-454EFB8B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sz="3200" dirty="0"/>
              <a:t>Conservative </a:t>
            </a:r>
            <a:r>
              <a:rPr lang="fr-CA" sz="3200" dirty="0" err="1"/>
              <a:t>ideas</a:t>
            </a:r>
            <a:r>
              <a:rPr lang="fr-CA" sz="3200" dirty="0"/>
              <a:t> </a:t>
            </a:r>
            <a:r>
              <a:rPr lang="fr-CA" sz="3200" dirty="0" err="1"/>
              <a:t>originate</a:t>
            </a:r>
            <a:r>
              <a:rPr lang="fr-CA" sz="3200" dirty="0"/>
              <a:t> and </a:t>
            </a:r>
            <a:r>
              <a:rPr lang="fr-CA" sz="3200" dirty="0" err="1"/>
              <a:t>fare</a:t>
            </a:r>
            <a:r>
              <a:rPr lang="fr-CA" sz="3200" dirty="0"/>
              <a:t> </a:t>
            </a:r>
            <a:r>
              <a:rPr lang="fr-CA" sz="3200" dirty="0" err="1"/>
              <a:t>well</a:t>
            </a:r>
            <a:r>
              <a:rPr lang="fr-CA" sz="3200" dirty="0"/>
              <a:t> in the Far West.</a:t>
            </a:r>
          </a:p>
          <a:p>
            <a:endParaRPr lang="fr-CA" sz="3200" dirty="0"/>
          </a:p>
          <a:p>
            <a:r>
              <a:rPr lang="fr-CA" sz="3200" dirty="0"/>
              <a:t>The Fraser </a:t>
            </a:r>
            <a:r>
              <a:rPr lang="fr-CA" sz="3200" dirty="0" err="1"/>
              <a:t>institute</a:t>
            </a:r>
            <a:r>
              <a:rPr lang="fr-CA" sz="3200" dirty="0"/>
              <a:t>, a right-</a:t>
            </a:r>
            <a:r>
              <a:rPr lang="fr-CA" sz="3200" dirty="0" err="1"/>
              <a:t>wing</a:t>
            </a:r>
            <a:r>
              <a:rPr lang="fr-CA" sz="3200" dirty="0"/>
              <a:t> </a:t>
            </a:r>
            <a:r>
              <a:rPr lang="fr-CA" sz="3200" dirty="0" err="1"/>
              <a:t>think</a:t>
            </a:r>
            <a:r>
              <a:rPr lang="fr-CA" sz="3200" dirty="0"/>
              <a:t>-tank,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based</a:t>
            </a:r>
            <a:r>
              <a:rPr lang="fr-CA" sz="3200" dirty="0"/>
              <a:t> in Vancouver. </a:t>
            </a:r>
          </a:p>
          <a:p>
            <a:endParaRPr lang="fr-CA" sz="3200" dirty="0"/>
          </a:p>
          <a:p>
            <a:r>
              <a:rPr lang="fr-CA" sz="3200" dirty="0" err="1"/>
              <a:t>Many</a:t>
            </a:r>
            <a:r>
              <a:rPr lang="fr-CA" sz="3200" dirty="0"/>
              <a:t> right-</a:t>
            </a:r>
            <a:r>
              <a:rPr lang="fr-CA" sz="3200" dirty="0" err="1"/>
              <a:t>wing</a:t>
            </a:r>
            <a:r>
              <a:rPr lang="fr-CA" sz="3200" dirty="0"/>
              <a:t> </a:t>
            </a:r>
            <a:r>
              <a:rPr lang="fr-CA" sz="3200" dirty="0" err="1"/>
              <a:t>newspapers</a:t>
            </a:r>
            <a:r>
              <a:rPr lang="fr-CA" sz="3200" dirty="0"/>
              <a:t> are </a:t>
            </a:r>
            <a:r>
              <a:rPr lang="fr-CA" sz="3200" dirty="0" err="1"/>
              <a:t>located</a:t>
            </a:r>
            <a:r>
              <a:rPr lang="fr-CA" sz="3200" dirty="0"/>
              <a:t> </a:t>
            </a:r>
            <a:r>
              <a:rPr lang="fr-CA" sz="3200" dirty="0" err="1"/>
              <a:t>there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The National Post </a:t>
            </a:r>
            <a:r>
              <a:rPr lang="fr-CA" sz="3200" dirty="0" err="1"/>
              <a:t>attract</a:t>
            </a:r>
            <a:r>
              <a:rPr lang="fr-CA" sz="3200" dirty="0"/>
              <a:t> a big segment of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readership</a:t>
            </a:r>
            <a:r>
              <a:rPr lang="fr-CA" sz="3200" dirty="0"/>
              <a:t> in the </a:t>
            </a:r>
            <a:r>
              <a:rPr lang="fr-CA" sz="3200" dirty="0" err="1"/>
              <a:t>region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Global National, </a:t>
            </a:r>
            <a:r>
              <a:rPr lang="fr-CA" sz="3200" dirty="0" err="1"/>
              <a:t>another</a:t>
            </a:r>
            <a:r>
              <a:rPr lang="fr-CA" sz="3200" dirty="0"/>
              <a:t> conservative </a:t>
            </a:r>
            <a:r>
              <a:rPr lang="fr-CA" sz="3200" dirty="0" err="1"/>
              <a:t>outlet</a:t>
            </a:r>
            <a:r>
              <a:rPr lang="fr-CA" sz="3200" dirty="0"/>
              <a:t>,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based</a:t>
            </a:r>
            <a:r>
              <a:rPr lang="fr-CA" sz="3200" dirty="0"/>
              <a:t> in Vancouver.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479322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DC80-FF4A-47FE-B68F-3EF107F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Far 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880D-2F8F-452E-A317-454EFB8B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A key </a:t>
            </a:r>
            <a:r>
              <a:rPr lang="fr-CA" sz="3200" dirty="0" err="1"/>
              <a:t>difference</a:t>
            </a:r>
            <a:r>
              <a:rPr lang="fr-CA" sz="3200" dirty="0"/>
              <a:t> relates to </a:t>
            </a:r>
            <a:r>
              <a:rPr lang="fr-CA" sz="3200" dirty="0" err="1"/>
              <a:t>polarization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Alberta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strongly</a:t>
            </a:r>
            <a:r>
              <a:rPr lang="fr-CA" sz="3200" dirty="0"/>
              <a:t> conservative, to the point of quasi-consensus. </a:t>
            </a:r>
          </a:p>
          <a:p>
            <a:endParaRPr lang="fr-CA" sz="3200" dirty="0"/>
          </a:p>
          <a:p>
            <a:r>
              <a:rPr lang="fr-CA" sz="3200" dirty="0"/>
              <a:t>In BC, </a:t>
            </a:r>
            <a:r>
              <a:rPr lang="fr-CA" sz="3200" dirty="0" err="1"/>
              <a:t>conservatism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strong</a:t>
            </a:r>
            <a:r>
              <a:rPr lang="fr-CA" sz="3200" dirty="0"/>
              <a:t>, but </a:t>
            </a:r>
            <a:r>
              <a:rPr lang="fr-CA" sz="3200" dirty="0" err="1"/>
              <a:t>politics</a:t>
            </a:r>
            <a:r>
              <a:rPr lang="fr-CA" sz="3200" dirty="0"/>
              <a:t> are </a:t>
            </a:r>
            <a:r>
              <a:rPr lang="fr-CA" sz="3200" dirty="0" err="1"/>
              <a:t>polarized</a:t>
            </a:r>
            <a:r>
              <a:rPr lang="fr-CA" sz="3200" dirty="0"/>
              <a:t> </a:t>
            </a:r>
            <a:r>
              <a:rPr lang="fr-CA" sz="3200" dirty="0" err="1"/>
              <a:t>across</a:t>
            </a:r>
            <a:r>
              <a:rPr lang="fr-CA" sz="3200" dirty="0"/>
              <a:t> </a:t>
            </a:r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different</a:t>
            </a:r>
            <a:r>
              <a:rPr lang="fr-CA" sz="3200" dirty="0"/>
              <a:t> parties. </a:t>
            </a:r>
          </a:p>
          <a:p>
            <a:r>
              <a:rPr lang="en-CA" sz="3200" dirty="0"/>
              <a:t>BC includes sharp division between left and right, which is not the case in Alberta.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228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There are </a:t>
            </a:r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explanations</a:t>
            </a:r>
            <a:r>
              <a:rPr lang="fr-CA" sz="3200" dirty="0"/>
              <a:t> for the </a:t>
            </a:r>
            <a:r>
              <a:rPr lang="fr-CA" sz="3200" dirty="0" err="1"/>
              <a:t>development</a:t>
            </a:r>
            <a:r>
              <a:rPr lang="fr-CA" sz="3200" dirty="0"/>
              <a:t> of </a:t>
            </a:r>
            <a:r>
              <a:rPr lang="fr-CA" sz="3200" dirty="0" err="1"/>
              <a:t>political</a:t>
            </a:r>
            <a:r>
              <a:rPr lang="fr-CA" sz="3200" dirty="0"/>
              <a:t> culture. 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his</a:t>
            </a:r>
            <a:r>
              <a:rPr lang="fr-CA" sz="3200" dirty="0"/>
              <a:t> 2007 book </a:t>
            </a:r>
            <a:r>
              <a:rPr lang="fr-CA" sz="3200" i="1" dirty="0"/>
              <a:t>In </a:t>
            </a:r>
            <a:r>
              <a:rPr lang="fr-CA" sz="3200" i="1" dirty="0" err="1"/>
              <a:t>Search</a:t>
            </a:r>
            <a:r>
              <a:rPr lang="fr-CA" sz="3200" i="1" dirty="0"/>
              <a:t> of Canadian </a:t>
            </a:r>
            <a:r>
              <a:rPr lang="fr-CA" sz="3200" i="1" dirty="0" err="1"/>
              <a:t>Political</a:t>
            </a:r>
            <a:r>
              <a:rPr lang="fr-CA" sz="3200" i="1" dirty="0"/>
              <a:t> Culture, </a:t>
            </a:r>
            <a:r>
              <a:rPr lang="fr-CA" sz="3200" dirty="0"/>
              <a:t>Nelson Wiseman identifies </a:t>
            </a:r>
            <a:r>
              <a:rPr lang="fr-CA" sz="3200" dirty="0" err="1"/>
              <a:t>three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pPr marL="514350" indent="-514350">
              <a:buFont typeface="+mj-lt"/>
              <a:buAutoNum type="arabicPeriod"/>
            </a:pPr>
            <a:r>
              <a:rPr lang="fr-CA" sz="3200" dirty="0" err="1"/>
              <a:t>Ideology</a:t>
            </a:r>
            <a:endParaRPr lang="fr-CA" sz="3200" dirty="0"/>
          </a:p>
          <a:p>
            <a:pPr marL="514350" indent="-514350">
              <a:buFont typeface="+mj-lt"/>
              <a:buAutoNum type="arabicPeriod"/>
            </a:pPr>
            <a:r>
              <a:rPr lang="fr-CA" sz="3200" dirty="0"/>
              <a:t>Formative </a:t>
            </a:r>
            <a:r>
              <a:rPr lang="fr-CA" sz="3200" dirty="0" err="1"/>
              <a:t>Events</a:t>
            </a:r>
            <a:r>
              <a:rPr lang="fr-CA" sz="3200" dirty="0"/>
              <a:t> + </a:t>
            </a:r>
            <a:r>
              <a:rPr lang="fr-CA" sz="3200" dirty="0" err="1"/>
              <a:t>quakes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fr-CA" sz="3200" dirty="0" err="1"/>
              <a:t>Staples</a:t>
            </a:r>
            <a:r>
              <a:rPr lang="fr-CA" sz="3200" dirty="0"/>
              <a:t> Theory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051857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DC80-FF4A-47FE-B68F-3EF107F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Far 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880D-2F8F-452E-A317-454EFB8B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political</a:t>
            </a:r>
            <a:r>
              <a:rPr lang="fr-CA" dirty="0"/>
              <a:t> culture of Alberta </a:t>
            </a:r>
            <a:r>
              <a:rPr lang="fr-CA" dirty="0" err="1"/>
              <a:t>chafes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the Westminster system. </a:t>
            </a:r>
          </a:p>
          <a:p>
            <a:endParaRPr lang="fr-CA" dirty="0"/>
          </a:p>
          <a:p>
            <a:r>
              <a:rPr lang="fr-CA" dirty="0" err="1"/>
              <a:t>Politicians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Alberta have </a:t>
            </a:r>
            <a:r>
              <a:rPr lang="fr-CA" dirty="0" err="1"/>
              <a:t>pushed</a:t>
            </a:r>
            <a:r>
              <a:rPr lang="fr-CA" dirty="0"/>
              <a:t> </a:t>
            </a:r>
            <a:r>
              <a:rPr lang="fr-CA" dirty="0" err="1"/>
              <a:t>strongly</a:t>
            </a:r>
            <a:r>
              <a:rPr lang="fr-CA" dirty="0"/>
              <a:t> in </a:t>
            </a:r>
            <a:r>
              <a:rPr lang="fr-CA" dirty="0" err="1"/>
              <a:t>favour</a:t>
            </a:r>
            <a:r>
              <a:rPr lang="fr-CA" dirty="0"/>
              <a:t> of </a:t>
            </a:r>
            <a:r>
              <a:rPr lang="fr-CA" dirty="0" err="1"/>
              <a:t>populist</a:t>
            </a:r>
            <a:r>
              <a:rPr lang="fr-CA" dirty="0"/>
              <a:t> </a:t>
            </a:r>
            <a:r>
              <a:rPr lang="fr-CA" dirty="0" err="1"/>
              <a:t>policies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change the </a:t>
            </a:r>
            <a:r>
              <a:rPr lang="fr-CA" dirty="0" err="1"/>
              <a:t>relationship</a:t>
            </a:r>
            <a:r>
              <a:rPr lang="fr-CA" dirty="0"/>
              <a:t> of the </a:t>
            </a:r>
            <a:r>
              <a:rPr lang="fr-CA" dirty="0" err="1"/>
              <a:t>voters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representatives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Reform </a:t>
            </a:r>
            <a:r>
              <a:rPr lang="fr-CA" dirty="0" err="1"/>
              <a:t>argued</a:t>
            </a:r>
            <a:r>
              <a:rPr lang="fr-CA" dirty="0"/>
              <a:t> for free votes for </a:t>
            </a:r>
            <a:r>
              <a:rPr lang="fr-CA" dirty="0" err="1"/>
              <a:t>MPs</a:t>
            </a:r>
            <a:r>
              <a:rPr lang="fr-CA" dirty="0"/>
              <a:t> (no party discipline), referendums, </a:t>
            </a:r>
            <a:r>
              <a:rPr lang="fr-CA" dirty="0" err="1"/>
              <a:t>recall</a:t>
            </a:r>
            <a:r>
              <a:rPr lang="fr-CA" dirty="0"/>
              <a:t> of </a:t>
            </a:r>
            <a:r>
              <a:rPr lang="fr-CA" dirty="0" err="1"/>
              <a:t>MPs</a:t>
            </a:r>
            <a:r>
              <a:rPr lang="fr-CA" dirty="0"/>
              <a:t>, </a:t>
            </a:r>
            <a:r>
              <a:rPr lang="fr-CA" dirty="0" err="1"/>
              <a:t>Triple-E</a:t>
            </a:r>
            <a:r>
              <a:rPr lang="fr-CA" dirty="0"/>
              <a:t> </a:t>
            </a:r>
            <a:r>
              <a:rPr lang="fr-CA" dirty="0" err="1"/>
              <a:t>Senate</a:t>
            </a:r>
            <a:r>
              <a:rPr lang="fr-CA" dirty="0"/>
              <a:t>, </a:t>
            </a:r>
            <a:r>
              <a:rPr lang="fr-CA" dirty="0" err="1"/>
              <a:t>legislative</a:t>
            </a:r>
            <a:r>
              <a:rPr lang="fr-CA" dirty="0"/>
              <a:t> </a:t>
            </a:r>
            <a:r>
              <a:rPr lang="fr-CA" dirty="0" err="1"/>
              <a:t>hearings</a:t>
            </a:r>
            <a:r>
              <a:rPr lang="fr-CA" dirty="0"/>
              <a:t> for </a:t>
            </a:r>
            <a:r>
              <a:rPr lang="fr-CA" dirty="0" err="1"/>
              <a:t>judicial</a:t>
            </a:r>
            <a:r>
              <a:rPr lang="fr-CA" dirty="0"/>
              <a:t> </a:t>
            </a:r>
            <a:r>
              <a:rPr lang="fr-CA" dirty="0" err="1"/>
              <a:t>appointment</a:t>
            </a:r>
            <a:r>
              <a:rPr lang="fr-CA" dirty="0"/>
              <a:t> and </a:t>
            </a:r>
            <a:r>
              <a:rPr lang="fr-CA" dirty="0" err="1"/>
              <a:t>property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in the Charter.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draw</a:t>
            </a:r>
            <a:r>
              <a:rPr lang="fr-CA" dirty="0"/>
              <a:t> inspiration </a:t>
            </a:r>
            <a:r>
              <a:rPr lang="fr-CA" dirty="0" err="1"/>
              <a:t>from</a:t>
            </a:r>
            <a:r>
              <a:rPr lang="fr-CA" dirty="0"/>
              <a:t> American </a:t>
            </a:r>
            <a:r>
              <a:rPr lang="fr-CA" dirty="0" err="1"/>
              <a:t>politics</a:t>
            </a:r>
            <a:r>
              <a:rPr lang="fr-CA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1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DC80-FF4A-47FE-B68F-3EF107F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Far 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880D-2F8F-452E-A317-454EFB8B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BC </a:t>
            </a:r>
            <a:r>
              <a:rPr lang="fr-CA" dirty="0" err="1"/>
              <a:t>is</a:t>
            </a:r>
            <a:r>
              <a:rPr lang="fr-CA" dirty="0"/>
              <a:t> more </a:t>
            </a:r>
            <a:r>
              <a:rPr lang="fr-CA" dirty="0" err="1"/>
              <a:t>polarized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of the </a:t>
            </a:r>
            <a:r>
              <a:rPr lang="fr-CA" dirty="0" err="1"/>
              <a:t>development</a:t>
            </a:r>
            <a:r>
              <a:rPr lang="fr-CA" dirty="0"/>
              <a:t> of </a:t>
            </a:r>
            <a:r>
              <a:rPr lang="fr-CA" dirty="0" err="1"/>
              <a:t>difficult</a:t>
            </a:r>
            <a:r>
              <a:rPr lang="fr-CA" dirty="0"/>
              <a:t> industries </a:t>
            </a:r>
            <a:r>
              <a:rPr lang="fr-CA" dirty="0" err="1"/>
              <a:t>such</a:t>
            </a:r>
            <a:r>
              <a:rPr lang="fr-CA" dirty="0"/>
              <a:t> as </a:t>
            </a:r>
            <a:r>
              <a:rPr lang="fr-CA" dirty="0" err="1"/>
              <a:t>lumber</a:t>
            </a:r>
            <a:r>
              <a:rPr lang="fr-CA" dirty="0"/>
              <a:t> </a:t>
            </a:r>
            <a:r>
              <a:rPr lang="fr-CA" dirty="0" err="1"/>
              <a:t>mills</a:t>
            </a:r>
            <a:r>
              <a:rPr lang="fr-CA" dirty="0"/>
              <a:t> and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natural</a:t>
            </a:r>
            <a:r>
              <a:rPr lang="fr-CA" dirty="0"/>
              <a:t> </a:t>
            </a:r>
            <a:r>
              <a:rPr lang="fr-CA" dirty="0" err="1"/>
              <a:t>resource</a:t>
            </a:r>
            <a:r>
              <a:rPr lang="fr-CA" dirty="0"/>
              <a:t> extraction </a:t>
            </a:r>
            <a:r>
              <a:rPr lang="fr-CA" dirty="0" err="1"/>
              <a:t>sector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BC union </a:t>
            </a:r>
            <a:r>
              <a:rPr lang="fr-CA" dirty="0" err="1"/>
              <a:t>movement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formed</a:t>
            </a:r>
            <a:r>
              <a:rPr lang="fr-CA" dirty="0"/>
              <a:t> in the rural industries </a:t>
            </a:r>
            <a:r>
              <a:rPr lang="fr-CA" dirty="0" err="1"/>
              <a:t>such</a:t>
            </a:r>
            <a:r>
              <a:rPr lang="fr-CA" dirty="0"/>
              <a:t> as </a:t>
            </a:r>
            <a:r>
              <a:rPr lang="fr-CA" dirty="0" err="1"/>
              <a:t>forestry</a:t>
            </a:r>
            <a:r>
              <a:rPr lang="fr-CA" dirty="0"/>
              <a:t> and </a:t>
            </a:r>
            <a:r>
              <a:rPr lang="fr-CA" dirty="0" err="1"/>
              <a:t>mining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tough </a:t>
            </a:r>
            <a:r>
              <a:rPr lang="fr-CA" dirty="0" err="1"/>
              <a:t>work</a:t>
            </a:r>
            <a:r>
              <a:rPr lang="fr-CA" dirty="0"/>
              <a:t>, </a:t>
            </a:r>
            <a:r>
              <a:rPr lang="fr-CA" dirty="0" err="1"/>
              <a:t>low</a:t>
            </a:r>
            <a:r>
              <a:rPr lang="fr-CA" dirty="0"/>
              <a:t> </a:t>
            </a:r>
            <a:r>
              <a:rPr lang="fr-CA" dirty="0" err="1"/>
              <a:t>pay</a:t>
            </a:r>
            <a:r>
              <a:rPr lang="fr-CA" dirty="0"/>
              <a:t>, and close </a:t>
            </a:r>
            <a:r>
              <a:rPr lang="fr-CA" dirty="0" err="1"/>
              <a:t>quarters</a:t>
            </a:r>
            <a:r>
              <a:rPr lang="fr-CA" dirty="0"/>
              <a:t> </a:t>
            </a:r>
            <a:r>
              <a:rPr lang="fr-CA" dirty="0" err="1"/>
              <a:t>encouraged</a:t>
            </a:r>
            <a:r>
              <a:rPr lang="fr-CA" dirty="0"/>
              <a:t> </a:t>
            </a:r>
            <a:r>
              <a:rPr lang="fr-CA" dirty="0" err="1"/>
              <a:t>workers</a:t>
            </a:r>
            <a:r>
              <a:rPr lang="fr-CA" dirty="0"/>
              <a:t> to band </a:t>
            </a:r>
            <a:r>
              <a:rPr lang="fr-CA" dirty="0" err="1"/>
              <a:t>together</a:t>
            </a:r>
            <a:r>
              <a:rPr lang="fr-CA" dirty="0"/>
              <a:t> to </a:t>
            </a:r>
            <a:r>
              <a:rPr lang="fr-CA" dirty="0" err="1"/>
              <a:t>improve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working</a:t>
            </a:r>
            <a:r>
              <a:rPr lang="fr-CA" dirty="0"/>
              <a:t> conditions.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89768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DC80-FF4A-47FE-B68F-3EF107F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Far 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880D-2F8F-452E-A317-454EFB8B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As a </a:t>
            </a:r>
            <a:r>
              <a:rPr lang="fr-CA" sz="3200" dirty="0" err="1"/>
              <a:t>result</a:t>
            </a:r>
            <a:r>
              <a:rPr lang="fr-CA" sz="3200" dirty="0"/>
              <a:t>, Labour and </a:t>
            </a:r>
            <a:r>
              <a:rPr lang="fr-CA" sz="3200" dirty="0" err="1"/>
              <a:t>socialist</a:t>
            </a:r>
            <a:r>
              <a:rPr lang="fr-CA" sz="3200" dirty="0"/>
              <a:t> parties </a:t>
            </a:r>
            <a:r>
              <a:rPr lang="fr-CA" sz="3200" dirty="0" err="1"/>
              <a:t>were</a:t>
            </a:r>
            <a:r>
              <a:rPr lang="fr-CA" sz="3200" dirty="0"/>
              <a:t> active </a:t>
            </a:r>
            <a:r>
              <a:rPr lang="fr-CA" sz="3200" dirty="0" err="1"/>
              <a:t>early</a:t>
            </a:r>
            <a:r>
              <a:rPr lang="fr-CA" sz="3200" dirty="0"/>
              <a:t> in BC. 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/>
              <a:t>There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MLAs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these</a:t>
            </a:r>
            <a:r>
              <a:rPr lang="fr-CA" sz="3200" dirty="0"/>
              <a:t> parties in </a:t>
            </a:r>
            <a:r>
              <a:rPr lang="fr-CA" sz="3200" dirty="0" err="1"/>
              <a:t>every</a:t>
            </a:r>
            <a:r>
              <a:rPr lang="fr-CA" sz="3200" dirty="0"/>
              <a:t> </a:t>
            </a:r>
            <a:r>
              <a:rPr lang="fr-CA" sz="3200" dirty="0" err="1"/>
              <a:t>decade</a:t>
            </a:r>
            <a:r>
              <a:rPr lang="fr-CA" sz="3200" dirty="0"/>
              <a:t> </a:t>
            </a:r>
            <a:r>
              <a:rPr lang="fr-CA" sz="3200" dirty="0" err="1"/>
              <a:t>since</a:t>
            </a:r>
            <a:r>
              <a:rPr lang="fr-CA" sz="3200" dirty="0"/>
              <a:t> the 1890s. </a:t>
            </a:r>
          </a:p>
          <a:p>
            <a:endParaRPr lang="fr-CA" sz="3200" dirty="0"/>
          </a:p>
          <a:p>
            <a:r>
              <a:rPr lang="fr-CA" sz="3200" dirty="0"/>
              <a:t>This marks a </a:t>
            </a:r>
            <a:r>
              <a:rPr lang="fr-CA" sz="3200" dirty="0" err="1"/>
              <a:t>profound</a:t>
            </a:r>
            <a:r>
              <a:rPr lang="fr-CA" sz="3200" dirty="0"/>
              <a:t> </a:t>
            </a:r>
            <a:r>
              <a:rPr lang="fr-CA" sz="3200" dirty="0" err="1"/>
              <a:t>difference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BC and Alberta </a:t>
            </a:r>
            <a:r>
              <a:rPr lang="fr-CA" sz="3200" dirty="0" err="1"/>
              <a:t>politics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41815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DC80-FF4A-47FE-B68F-3EF107F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Far 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880D-2F8F-452E-A317-454EFB8B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key </a:t>
            </a:r>
            <a:r>
              <a:rPr lang="fr-CA" dirty="0" err="1"/>
              <a:t>difference</a:t>
            </a:r>
            <a:r>
              <a:rPr lang="fr-CA" dirty="0"/>
              <a:t> lies in religion. </a:t>
            </a:r>
          </a:p>
          <a:p>
            <a:endParaRPr lang="fr-CA" dirty="0"/>
          </a:p>
          <a:p>
            <a:r>
              <a:rPr lang="fr-CA" dirty="0"/>
              <a:t>Alberta shows high </a:t>
            </a:r>
            <a:r>
              <a:rPr lang="fr-CA" dirty="0" err="1"/>
              <a:t>degree</a:t>
            </a:r>
            <a:r>
              <a:rPr lang="fr-CA" dirty="0"/>
              <a:t> of </a:t>
            </a:r>
            <a:r>
              <a:rPr lang="fr-CA" dirty="0" err="1"/>
              <a:t>religiosity</a:t>
            </a:r>
            <a:r>
              <a:rPr lang="fr-CA" dirty="0"/>
              <a:t>, and religion </a:t>
            </a:r>
            <a:r>
              <a:rPr lang="fr-CA" dirty="0" err="1"/>
              <a:t>plays</a:t>
            </a:r>
            <a:r>
              <a:rPr lang="fr-CA" dirty="0"/>
              <a:t> a part in </a:t>
            </a:r>
            <a:r>
              <a:rPr lang="fr-CA" dirty="0" err="1"/>
              <a:t>politics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contrast</a:t>
            </a:r>
            <a:r>
              <a:rPr lang="fr-CA" dirty="0"/>
              <a:t>, BC has the </a:t>
            </a:r>
            <a:r>
              <a:rPr lang="fr-CA" dirty="0" err="1"/>
              <a:t>highest</a:t>
            </a:r>
            <a:r>
              <a:rPr lang="fr-CA" dirty="0"/>
              <a:t> proportion of </a:t>
            </a:r>
            <a:r>
              <a:rPr lang="fr-CA" dirty="0" err="1"/>
              <a:t>agnostics</a:t>
            </a:r>
            <a:r>
              <a:rPr lang="fr-CA" dirty="0"/>
              <a:t> and </a:t>
            </a:r>
            <a:r>
              <a:rPr lang="fr-CA" dirty="0" err="1"/>
              <a:t>atheists</a:t>
            </a:r>
            <a:r>
              <a:rPr lang="fr-CA" dirty="0"/>
              <a:t> in Canada, and </a:t>
            </a:r>
            <a:r>
              <a:rPr lang="fr-CA" dirty="0" err="1"/>
              <a:t>many</a:t>
            </a:r>
            <a:r>
              <a:rPr lang="fr-CA" dirty="0"/>
              <a:t> non-</a:t>
            </a:r>
            <a:r>
              <a:rPr lang="fr-CA" dirty="0" err="1"/>
              <a:t>Christians</a:t>
            </a:r>
            <a:r>
              <a:rPr lang="fr-CA" dirty="0"/>
              <a:t> as </a:t>
            </a:r>
            <a:r>
              <a:rPr lang="fr-CA" dirty="0" err="1"/>
              <a:t>well</a:t>
            </a:r>
            <a:r>
              <a:rPr lang="fr-CA" dirty="0"/>
              <a:t> (</a:t>
            </a:r>
            <a:r>
              <a:rPr lang="fr-CA" dirty="0" err="1"/>
              <a:t>Buddhists</a:t>
            </a:r>
            <a:r>
              <a:rPr lang="fr-CA" dirty="0"/>
              <a:t>, Sikhs). </a:t>
            </a:r>
          </a:p>
        </p:txBody>
      </p:sp>
    </p:spTree>
    <p:extLst>
      <p:ext uri="{BB962C8B-B14F-4D97-AF65-F5344CB8AC3E}">
        <p14:creationId xmlns:p14="http://schemas.microsoft.com/office/powerpoint/2010/main" val="3776824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DC80-FF4A-47FE-B68F-3EF107F7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Far West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880D-2F8F-452E-A317-454EFB8B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informs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view</a:t>
            </a:r>
            <a:r>
              <a:rPr lang="fr-CA" sz="3200" dirty="0"/>
              <a:t> on issues of </a:t>
            </a:r>
            <a:r>
              <a:rPr lang="fr-CA" sz="3200" dirty="0" err="1"/>
              <a:t>traditional</a:t>
            </a:r>
            <a:r>
              <a:rPr lang="fr-CA" sz="3200" dirty="0"/>
              <a:t> </a:t>
            </a:r>
            <a:r>
              <a:rPr lang="fr-CA" sz="3200" dirty="0" err="1"/>
              <a:t>morality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/>
              <a:t>British </a:t>
            </a:r>
            <a:r>
              <a:rPr lang="fr-CA" sz="3200" dirty="0" err="1"/>
              <a:t>Columbians</a:t>
            </a:r>
            <a:r>
              <a:rPr lang="fr-CA" sz="3200" dirty="0"/>
              <a:t> are the </a:t>
            </a:r>
            <a:r>
              <a:rPr lang="fr-CA" sz="3200" dirty="0" err="1"/>
              <a:t>most</a:t>
            </a:r>
            <a:r>
              <a:rPr lang="fr-CA" sz="3200" dirty="0"/>
              <a:t> </a:t>
            </a:r>
            <a:r>
              <a:rPr lang="fr-CA" sz="3200" dirty="0" err="1"/>
              <a:t>supportive</a:t>
            </a:r>
            <a:r>
              <a:rPr lang="fr-CA" sz="3200" dirty="0"/>
              <a:t> of gay </a:t>
            </a:r>
            <a:r>
              <a:rPr lang="fr-CA" sz="3200" dirty="0" err="1"/>
              <a:t>marriage</a:t>
            </a:r>
            <a:r>
              <a:rPr lang="fr-CA" sz="3200" dirty="0"/>
              <a:t> in English Canada, </a:t>
            </a:r>
            <a:r>
              <a:rPr lang="fr-CA" sz="3200" dirty="0" err="1"/>
              <a:t>while</a:t>
            </a:r>
            <a:r>
              <a:rPr lang="fr-CA" sz="3200" dirty="0"/>
              <a:t> </a:t>
            </a:r>
            <a:r>
              <a:rPr lang="fr-CA" sz="3200" dirty="0" err="1"/>
              <a:t>Albertans</a:t>
            </a:r>
            <a:r>
              <a:rPr lang="fr-CA" sz="3200" dirty="0"/>
              <a:t> have been the </a:t>
            </a:r>
            <a:r>
              <a:rPr lang="fr-CA" sz="3200" dirty="0" err="1"/>
              <a:t>most</a:t>
            </a:r>
            <a:r>
              <a:rPr lang="fr-CA" sz="3200" dirty="0"/>
              <a:t> </a:t>
            </a:r>
            <a:r>
              <a:rPr lang="fr-CA" sz="3200" dirty="0" err="1"/>
              <a:t>opposed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Alberta </a:t>
            </a:r>
            <a:r>
              <a:rPr lang="fr-CA" sz="3200" dirty="0" err="1"/>
              <a:t>considered</a:t>
            </a:r>
            <a:r>
              <a:rPr lang="fr-CA" sz="3200" dirty="0"/>
              <a:t> </a:t>
            </a:r>
            <a:r>
              <a:rPr lang="fr-CA" sz="3200" dirty="0" err="1"/>
              <a:t>using</a:t>
            </a:r>
            <a:r>
              <a:rPr lang="fr-CA" sz="3200" dirty="0"/>
              <a:t> the </a:t>
            </a:r>
            <a:r>
              <a:rPr lang="fr-CA" sz="3200" dirty="0" err="1"/>
              <a:t>notwithstanding</a:t>
            </a:r>
            <a:r>
              <a:rPr lang="fr-CA" sz="3200" dirty="0"/>
              <a:t> clause to </a:t>
            </a:r>
            <a:r>
              <a:rPr lang="fr-CA" sz="3200" dirty="0" err="1"/>
              <a:t>limit</a:t>
            </a:r>
            <a:r>
              <a:rPr lang="fr-CA" sz="3200" dirty="0"/>
              <a:t> gay </a:t>
            </a:r>
            <a:r>
              <a:rPr lang="fr-CA" sz="3200" dirty="0" err="1"/>
              <a:t>rights</a:t>
            </a:r>
            <a:r>
              <a:rPr lang="fr-CA" sz="3200" dirty="0"/>
              <a:t> as </a:t>
            </a:r>
            <a:r>
              <a:rPr lang="fr-CA" sz="3200" dirty="0" err="1"/>
              <a:t>well</a:t>
            </a:r>
            <a:r>
              <a:rPr lang="fr-CA" sz="3200" dirty="0"/>
              <a:t>.</a:t>
            </a:r>
            <a:endParaRPr lang="en-US" sz="3200" dirty="0"/>
          </a:p>
          <a:p>
            <a:endParaRPr lang="fr-CA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2352405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F7BC-A9FD-4EFB-9C06-7F04B731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24B3-95CC-4C99-94E2-5CF12DAB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169-6ED4-4A1F-A21E-9A91BFE5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8070-B03C-4E05-A688-13E0DF86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 err="1"/>
              <a:t>Ideology’s</a:t>
            </a:r>
            <a:r>
              <a:rPr lang="fr-CA" sz="3200" dirty="0"/>
              <a:t> </a:t>
            </a:r>
            <a:r>
              <a:rPr lang="fr-CA" sz="3200" dirty="0" err="1"/>
              <a:t>role</a:t>
            </a:r>
            <a:r>
              <a:rPr lang="fr-CA" sz="3200" dirty="0"/>
              <a:t> in </a:t>
            </a:r>
            <a:r>
              <a:rPr lang="fr-CA" sz="3200" dirty="0" err="1"/>
              <a:t>determining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culture </a:t>
            </a:r>
            <a:r>
              <a:rPr lang="fr-CA" sz="3200" dirty="0" err="1"/>
              <a:t>depends</a:t>
            </a:r>
            <a:r>
              <a:rPr lang="fr-CA" sz="3200" dirty="0"/>
              <a:t> on the relative </a:t>
            </a:r>
            <a:r>
              <a:rPr lang="fr-CA" sz="3200" dirty="0" err="1"/>
              <a:t>strength</a:t>
            </a:r>
            <a:r>
              <a:rPr lang="fr-CA" sz="3200" dirty="0"/>
              <a:t> of </a:t>
            </a:r>
            <a:r>
              <a:rPr lang="fr-CA" sz="3200" dirty="0" err="1"/>
              <a:t>conservatism</a:t>
            </a:r>
            <a:r>
              <a:rPr lang="fr-CA" sz="3200" dirty="0"/>
              <a:t>, </a:t>
            </a:r>
            <a:r>
              <a:rPr lang="fr-CA" sz="3200" dirty="0" err="1"/>
              <a:t>liberalism</a:t>
            </a:r>
            <a:r>
              <a:rPr lang="fr-CA" sz="3200" dirty="0"/>
              <a:t>, and </a:t>
            </a:r>
            <a:r>
              <a:rPr lang="fr-CA" sz="3200" dirty="0" err="1"/>
              <a:t>socialism</a:t>
            </a:r>
            <a:r>
              <a:rPr lang="fr-CA" sz="3200" dirty="0"/>
              <a:t> in a </a:t>
            </a:r>
            <a:r>
              <a:rPr lang="fr-CA" sz="3200" dirty="0" err="1"/>
              <a:t>given</a:t>
            </a:r>
            <a:r>
              <a:rPr lang="fr-CA" sz="3200" dirty="0"/>
              <a:t> society. </a:t>
            </a:r>
          </a:p>
          <a:p>
            <a:endParaRPr lang="fr-CA" sz="3200" dirty="0"/>
          </a:p>
          <a:p>
            <a:r>
              <a:rPr lang="fr-CA" sz="3200" dirty="0" err="1"/>
              <a:t>Conservatism</a:t>
            </a:r>
            <a:r>
              <a:rPr lang="fr-CA" sz="3200" dirty="0"/>
              <a:t> </a:t>
            </a:r>
            <a:r>
              <a:rPr lang="fr-CA" sz="3200" dirty="0" err="1"/>
              <a:t>promotes</a:t>
            </a:r>
            <a:r>
              <a:rPr lang="fr-CA" sz="3200" dirty="0"/>
              <a:t> a </a:t>
            </a:r>
            <a:r>
              <a:rPr lang="fr-CA" sz="3200" dirty="0" err="1"/>
              <a:t>view</a:t>
            </a:r>
            <a:r>
              <a:rPr lang="fr-CA" sz="3200" dirty="0"/>
              <a:t> of society </a:t>
            </a:r>
            <a:r>
              <a:rPr lang="fr-CA" sz="3200" dirty="0" err="1"/>
              <a:t>united</a:t>
            </a:r>
            <a:r>
              <a:rPr lang="fr-CA" sz="3200" dirty="0"/>
              <a:t> </a:t>
            </a:r>
            <a:r>
              <a:rPr lang="fr-CA" sz="3200" dirty="0" err="1"/>
              <a:t>around</a:t>
            </a:r>
            <a:r>
              <a:rPr lang="fr-CA" sz="3200" dirty="0"/>
              <a:t> </a:t>
            </a:r>
            <a:r>
              <a:rPr lang="fr-CA" sz="3200" dirty="0" err="1"/>
              <a:t>traditional</a:t>
            </a:r>
            <a:r>
              <a:rPr lang="fr-CA" sz="3200" dirty="0"/>
              <a:t> values. </a:t>
            </a:r>
          </a:p>
          <a:p>
            <a:endParaRPr lang="fr-CA" sz="3200" dirty="0"/>
          </a:p>
          <a:p>
            <a:r>
              <a:rPr lang="fr-CA" sz="3200" dirty="0"/>
              <a:t>It argues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the best </a:t>
            </a:r>
            <a:r>
              <a:rPr lang="fr-CA" sz="3200" dirty="0" err="1"/>
              <a:t>way</a:t>
            </a:r>
            <a:r>
              <a:rPr lang="fr-CA" sz="3200" dirty="0"/>
              <a:t> to </a:t>
            </a:r>
            <a:r>
              <a:rPr lang="fr-CA" sz="3200" dirty="0" err="1"/>
              <a:t>maintain</a:t>
            </a:r>
            <a:r>
              <a:rPr lang="fr-CA" sz="3200" dirty="0"/>
              <a:t> </a:t>
            </a:r>
            <a:r>
              <a:rPr lang="fr-CA" sz="3200" dirty="0" err="1"/>
              <a:t>order</a:t>
            </a:r>
            <a:r>
              <a:rPr lang="fr-CA" sz="3200" dirty="0"/>
              <a:t> in </a:t>
            </a:r>
            <a:r>
              <a:rPr lang="fr-CA" sz="3200" dirty="0" err="1"/>
              <a:t>one’s</a:t>
            </a:r>
            <a:r>
              <a:rPr lang="fr-CA" sz="3200" dirty="0"/>
              <a:t> society. </a:t>
            </a:r>
          </a:p>
        </p:txBody>
      </p:sp>
    </p:spTree>
    <p:extLst>
      <p:ext uri="{BB962C8B-B14F-4D97-AF65-F5344CB8AC3E}">
        <p14:creationId xmlns:p14="http://schemas.microsoft.com/office/powerpoint/2010/main" val="283909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216-1E77-4ECE-8CD5-5B66A7F3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61FC-131D-49E2-A03C-F5189142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Conservatism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rely</a:t>
            </a:r>
            <a:r>
              <a:rPr lang="fr-CA" dirty="0"/>
              <a:t> on </a:t>
            </a:r>
            <a:r>
              <a:rPr lang="fr-CA" dirty="0" err="1"/>
              <a:t>hierarchical</a:t>
            </a:r>
            <a:r>
              <a:rPr lang="fr-CA" dirty="0"/>
              <a:t> institutions to </a:t>
            </a:r>
            <a:r>
              <a:rPr lang="fr-CA" dirty="0" err="1"/>
              <a:t>reinforce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 and a </a:t>
            </a:r>
            <a:r>
              <a:rPr lang="fr-CA" dirty="0" err="1"/>
              <a:t>sense</a:t>
            </a:r>
            <a:r>
              <a:rPr lang="fr-CA" dirty="0"/>
              <a:t> of </a:t>
            </a:r>
            <a:r>
              <a:rPr lang="fr-CA" dirty="0" err="1"/>
              <a:t>community</a:t>
            </a:r>
            <a:r>
              <a:rPr lang="fr-CA" dirty="0"/>
              <a:t>. </a:t>
            </a:r>
          </a:p>
          <a:p>
            <a:r>
              <a:rPr lang="en-CA" dirty="0"/>
              <a:t>Example: The family, the church, the army</a:t>
            </a:r>
          </a:p>
          <a:p>
            <a:endParaRPr lang="en-CA" dirty="0"/>
          </a:p>
          <a:p>
            <a:r>
              <a:rPr lang="fr-CA" dirty="0" err="1"/>
              <a:t>These</a:t>
            </a:r>
            <a:r>
              <a:rPr lang="fr-CA" dirty="0"/>
              <a:t> structures are </a:t>
            </a:r>
            <a:r>
              <a:rPr lang="fr-CA" dirty="0" err="1"/>
              <a:t>necessary</a:t>
            </a:r>
            <a:r>
              <a:rPr lang="fr-CA" dirty="0"/>
              <a:t> to </a:t>
            </a:r>
            <a:r>
              <a:rPr lang="fr-CA" dirty="0" err="1"/>
              <a:t>protect</a:t>
            </a:r>
            <a:r>
              <a:rPr lang="fr-CA" dirty="0"/>
              <a:t> the </a:t>
            </a:r>
            <a:r>
              <a:rPr lang="fr-CA" dirty="0" err="1"/>
              <a:t>collectivity</a:t>
            </a:r>
            <a:r>
              <a:rPr lang="fr-CA" dirty="0"/>
              <a:t>. </a:t>
            </a:r>
          </a:p>
          <a:p>
            <a:endParaRPr lang="en-CA" dirty="0"/>
          </a:p>
          <a:p>
            <a:r>
              <a:rPr lang="en-CA" dirty="0"/>
              <a:t>Embodies the values of peace, order, and good government. </a:t>
            </a:r>
          </a:p>
        </p:txBody>
      </p:sp>
    </p:spTree>
    <p:extLst>
      <p:ext uri="{BB962C8B-B14F-4D97-AF65-F5344CB8AC3E}">
        <p14:creationId xmlns:p14="http://schemas.microsoft.com/office/powerpoint/2010/main" val="81526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572-6DE7-4595-B6D0-6F3D4D8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C817-C6EE-4C60-BAE4-6A90FFE8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Liberalism</a:t>
            </a:r>
            <a:r>
              <a:rPr lang="fr-CA" dirty="0"/>
              <a:t> </a:t>
            </a:r>
            <a:r>
              <a:rPr lang="fr-CA" dirty="0" err="1"/>
              <a:t>appears</a:t>
            </a:r>
            <a:r>
              <a:rPr lang="fr-CA" dirty="0"/>
              <a:t> as the </a:t>
            </a:r>
            <a:r>
              <a:rPr lang="fr-CA" dirty="0" err="1"/>
              <a:t>antithesis</a:t>
            </a:r>
            <a:r>
              <a:rPr lang="fr-CA" dirty="0"/>
              <a:t> of </a:t>
            </a:r>
            <a:r>
              <a:rPr lang="fr-CA" dirty="0" err="1"/>
              <a:t>conservatism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conservatism</a:t>
            </a:r>
            <a:r>
              <a:rPr lang="fr-CA" dirty="0"/>
              <a:t> </a:t>
            </a:r>
            <a:r>
              <a:rPr lang="fr-CA" dirty="0" err="1"/>
              <a:t>focuses</a:t>
            </a:r>
            <a:r>
              <a:rPr lang="fr-CA" dirty="0"/>
              <a:t> on the </a:t>
            </a:r>
            <a:r>
              <a:rPr lang="fr-CA" dirty="0" err="1"/>
              <a:t>collectivity</a:t>
            </a:r>
            <a:r>
              <a:rPr lang="fr-CA" dirty="0"/>
              <a:t>, </a:t>
            </a:r>
            <a:r>
              <a:rPr lang="fr-CA" dirty="0" err="1"/>
              <a:t>liberalism</a:t>
            </a:r>
            <a:r>
              <a:rPr lang="fr-CA" dirty="0"/>
              <a:t> </a:t>
            </a:r>
            <a:r>
              <a:rPr lang="fr-CA" dirty="0" err="1"/>
              <a:t>focuses</a:t>
            </a:r>
            <a:r>
              <a:rPr lang="fr-CA" dirty="0"/>
              <a:t> on the </a:t>
            </a:r>
            <a:r>
              <a:rPr lang="fr-CA" dirty="0" err="1"/>
              <a:t>individual</a:t>
            </a:r>
            <a:r>
              <a:rPr lang="fr-CA" dirty="0"/>
              <a:t>.</a:t>
            </a:r>
          </a:p>
          <a:p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conservatism</a:t>
            </a:r>
            <a:r>
              <a:rPr lang="fr-CA" dirty="0"/>
              <a:t> </a:t>
            </a:r>
            <a:r>
              <a:rPr lang="fr-CA" dirty="0" err="1"/>
              <a:t>focuses</a:t>
            </a:r>
            <a:r>
              <a:rPr lang="fr-CA" dirty="0"/>
              <a:t> on </a:t>
            </a:r>
            <a:r>
              <a:rPr lang="fr-CA" dirty="0" err="1"/>
              <a:t>order</a:t>
            </a:r>
            <a:r>
              <a:rPr lang="fr-CA" dirty="0"/>
              <a:t>, </a:t>
            </a:r>
            <a:r>
              <a:rPr lang="fr-CA" dirty="0" err="1"/>
              <a:t>liberalism</a:t>
            </a:r>
            <a:r>
              <a:rPr lang="fr-CA" dirty="0"/>
              <a:t> </a:t>
            </a:r>
            <a:r>
              <a:rPr lang="fr-CA" dirty="0" err="1"/>
              <a:t>focuses</a:t>
            </a:r>
            <a:r>
              <a:rPr lang="fr-CA" dirty="0"/>
              <a:t> on </a:t>
            </a:r>
            <a:r>
              <a:rPr lang="fr-CA" dirty="0" err="1"/>
              <a:t>freedom</a:t>
            </a:r>
            <a:r>
              <a:rPr lang="fr-CA" dirty="0"/>
              <a:t>.</a:t>
            </a:r>
          </a:p>
          <a:p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conservatism</a:t>
            </a:r>
            <a:r>
              <a:rPr lang="fr-CA" dirty="0"/>
              <a:t> </a:t>
            </a:r>
            <a:r>
              <a:rPr lang="fr-CA" dirty="0" err="1"/>
              <a:t>focuses</a:t>
            </a:r>
            <a:r>
              <a:rPr lang="fr-CA" dirty="0"/>
              <a:t> on tradition, </a:t>
            </a:r>
            <a:r>
              <a:rPr lang="fr-CA" dirty="0" err="1"/>
              <a:t>liberalism</a:t>
            </a:r>
            <a:r>
              <a:rPr lang="fr-CA" dirty="0"/>
              <a:t> </a:t>
            </a:r>
            <a:r>
              <a:rPr lang="fr-CA" dirty="0" err="1"/>
              <a:t>focuses</a:t>
            </a:r>
            <a:r>
              <a:rPr lang="fr-CA" dirty="0"/>
              <a:t> on innovation or </a:t>
            </a:r>
            <a:r>
              <a:rPr lang="fr-CA" dirty="0" err="1"/>
              <a:t>progress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2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1D09-CA68-478C-B45A-6855B48A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Origins of </a:t>
            </a:r>
            <a:r>
              <a:rPr lang="fr-CA" dirty="0" err="1"/>
              <a:t>Political</a:t>
            </a:r>
            <a:r>
              <a:rPr lang="fr-CA" dirty="0"/>
              <a:t> Culture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8432-189E-4CC9-BA21-D283F736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r>
              <a:rPr lang="en-CA" dirty="0"/>
              <a:t>Liberalism is a rejection of tradition and authority, and focuses instead on the self-actualization of the individual. </a:t>
            </a:r>
          </a:p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  <a:p>
            <a:pPr marL="176679" indent="-176679">
              <a:buFont typeface="Arial" panose="020B0604020202020204" pitchFamily="34" charset="0"/>
              <a:buChar char="•"/>
            </a:pPr>
            <a:r>
              <a:rPr lang="en-CA" dirty="0"/>
              <a:t>This requires freedom, competition, and a focus on reason and science. </a:t>
            </a:r>
          </a:p>
          <a:p>
            <a:endParaRPr lang="en-CA" dirty="0"/>
          </a:p>
          <a:p>
            <a:r>
              <a:rPr lang="en-CA" dirty="0"/>
              <a:t>Think of the United States motto: life, freedom, and the pursuit of happiness. </a:t>
            </a:r>
          </a:p>
        </p:txBody>
      </p:sp>
    </p:spTree>
    <p:extLst>
      <p:ext uri="{BB962C8B-B14F-4D97-AF65-F5344CB8AC3E}">
        <p14:creationId xmlns:p14="http://schemas.microsoft.com/office/powerpoint/2010/main" val="411801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2734</Words>
  <Application>Microsoft Office PowerPoint</Application>
  <PresentationFormat>Widescreen</PresentationFormat>
  <Paragraphs>403</Paragraphs>
  <Slides>55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POLI 202 The Government of Canada</vt:lpstr>
      <vt:lpstr>Outline</vt:lpstr>
      <vt:lpstr>What is political culture?</vt:lpstr>
      <vt:lpstr>What is political culture?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The Origins of Political Culture</vt:lpstr>
      <vt:lpstr>Regional Political Culture</vt:lpstr>
      <vt:lpstr>Atlantic Canada</vt:lpstr>
      <vt:lpstr>Atlantic Canada</vt:lpstr>
      <vt:lpstr>Atlantic Canada</vt:lpstr>
      <vt:lpstr>Atlantic Canada</vt:lpstr>
      <vt:lpstr>Atlantic Canada</vt:lpstr>
      <vt:lpstr>Quebec</vt:lpstr>
      <vt:lpstr>Quebec</vt:lpstr>
      <vt:lpstr>Quebec</vt:lpstr>
      <vt:lpstr>Quebec</vt:lpstr>
      <vt:lpstr>Quebec</vt:lpstr>
      <vt:lpstr>Ontario</vt:lpstr>
      <vt:lpstr>Ontario</vt:lpstr>
      <vt:lpstr>Ontario</vt:lpstr>
      <vt:lpstr>Ontario</vt:lpstr>
      <vt:lpstr>Ontario</vt:lpstr>
      <vt:lpstr>Ontario</vt:lpstr>
      <vt:lpstr>Midwest</vt:lpstr>
      <vt:lpstr>Midwest</vt:lpstr>
      <vt:lpstr>Midwest</vt:lpstr>
      <vt:lpstr>Midwest</vt:lpstr>
      <vt:lpstr>Midwest</vt:lpstr>
      <vt:lpstr>Midwest</vt:lpstr>
      <vt:lpstr>Midwest</vt:lpstr>
      <vt:lpstr>Midwest</vt:lpstr>
      <vt:lpstr>Midwest</vt:lpstr>
      <vt:lpstr>Far West</vt:lpstr>
      <vt:lpstr>Far West</vt:lpstr>
      <vt:lpstr>Far West</vt:lpstr>
      <vt:lpstr>Far West</vt:lpstr>
      <vt:lpstr>Far West</vt:lpstr>
      <vt:lpstr>Far West</vt:lpstr>
      <vt:lpstr>Far West</vt:lpstr>
      <vt:lpstr>Far West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204 Introduction to Canadian Politics</dc:title>
  <dc:creator>Maxime</dc:creator>
  <cp:lastModifiedBy>Maxime Héroux-Legault</cp:lastModifiedBy>
  <cp:revision>108</cp:revision>
  <cp:lastPrinted>2019-10-21T17:44:25Z</cp:lastPrinted>
  <dcterms:created xsi:type="dcterms:W3CDTF">2017-11-10T20:20:08Z</dcterms:created>
  <dcterms:modified xsi:type="dcterms:W3CDTF">2021-08-04T16:51:08Z</dcterms:modified>
</cp:coreProperties>
</file>