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62" r:id="rId4"/>
    <p:sldId id="263" r:id="rId5"/>
    <p:sldId id="264" r:id="rId6"/>
    <p:sldId id="266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325" r:id="rId15"/>
    <p:sldId id="326" r:id="rId16"/>
    <p:sldId id="327" r:id="rId17"/>
    <p:sldId id="328" r:id="rId18"/>
    <p:sldId id="329" r:id="rId19"/>
    <p:sldId id="277" r:id="rId20"/>
    <p:sldId id="338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9" r:id="rId30"/>
    <p:sldId id="342" r:id="rId31"/>
    <p:sldId id="283" r:id="rId32"/>
    <p:sldId id="286" r:id="rId33"/>
    <p:sldId id="287" r:id="rId34"/>
    <p:sldId id="288" r:id="rId35"/>
    <p:sldId id="355" r:id="rId36"/>
    <p:sldId id="349" r:id="rId37"/>
    <p:sldId id="350" r:id="rId38"/>
    <p:sldId id="351" r:id="rId39"/>
    <p:sldId id="352" r:id="rId40"/>
    <p:sldId id="353" r:id="rId41"/>
    <p:sldId id="354" r:id="rId42"/>
    <p:sldId id="289" r:id="rId43"/>
    <p:sldId id="294" r:id="rId44"/>
    <p:sldId id="358" r:id="rId45"/>
    <p:sldId id="295" r:id="rId46"/>
    <p:sldId id="296" r:id="rId47"/>
    <p:sldId id="297" r:id="rId48"/>
    <p:sldId id="298" r:id="rId49"/>
    <p:sldId id="364" r:id="rId50"/>
    <p:sldId id="299" r:id="rId51"/>
    <p:sldId id="300" r:id="rId52"/>
    <p:sldId id="302" r:id="rId53"/>
    <p:sldId id="303" r:id="rId54"/>
    <p:sldId id="304" r:id="rId55"/>
    <p:sldId id="305" r:id="rId56"/>
    <p:sldId id="362" r:id="rId57"/>
    <p:sldId id="36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606" autoAdjust="0"/>
  </p:normalViewPr>
  <p:slideViewPr>
    <p:cSldViewPr snapToGrid="0">
      <p:cViewPr varScale="1">
        <p:scale>
          <a:sx n="89" d="100"/>
          <a:sy n="89" d="100"/>
        </p:scale>
        <p:origin x="720" y="84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teaching\UBC\POLI%20101%20Government%20of%20Canada\WEEK%2011%20Electoral%20System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Political Donation limit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Political Donation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Sheet1!$D$6:$D$14</c:f>
              <c:strCache>
                <c:ptCount val="9"/>
                <c:pt idx="0">
                  <c:v>NB</c:v>
                </c:pt>
                <c:pt idx="1">
                  <c:v>NS</c:v>
                </c:pt>
                <c:pt idx="2">
                  <c:v>Alberta</c:v>
                </c:pt>
                <c:pt idx="3">
                  <c:v>Ontario</c:v>
                </c:pt>
                <c:pt idx="4">
                  <c:v>Canada</c:v>
                </c:pt>
                <c:pt idx="5">
                  <c:v>PEI</c:v>
                </c:pt>
                <c:pt idx="6">
                  <c:v>Manitoba</c:v>
                </c:pt>
                <c:pt idx="7">
                  <c:v>British Columbia</c:v>
                </c:pt>
                <c:pt idx="8">
                  <c:v>Quebec</c:v>
                </c:pt>
              </c:strCache>
            </c:strRef>
          </c:cat>
          <c:val>
            <c:numRef>
              <c:f>Sheet1!$E$6:$E$14</c:f>
              <c:numCache>
                <c:formatCode>General</c:formatCode>
                <c:ptCount val="9"/>
                <c:pt idx="0">
                  <c:v>6000</c:v>
                </c:pt>
                <c:pt idx="1">
                  <c:v>5000</c:v>
                </c:pt>
                <c:pt idx="2">
                  <c:v>4000</c:v>
                </c:pt>
                <c:pt idx="3">
                  <c:v>3600</c:v>
                </c:pt>
                <c:pt idx="4">
                  <c:v>3100</c:v>
                </c:pt>
                <c:pt idx="5">
                  <c:v>3000</c:v>
                </c:pt>
                <c:pt idx="6">
                  <c:v>3000</c:v>
                </c:pt>
                <c:pt idx="7">
                  <c:v>1225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3-4F38-B5F4-D20B4C948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9320863"/>
        <c:axId val="1968155727"/>
      </c:barChart>
      <c:catAx>
        <c:axId val="34932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155727"/>
        <c:crosses val="autoZero"/>
        <c:auto val="1"/>
        <c:lblAlgn val="ctr"/>
        <c:lblOffset val="100"/>
        <c:noMultiLvlLbl val="0"/>
      </c:catAx>
      <c:valAx>
        <c:axId val="196815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32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2C66C-C8F0-4007-8837-8920E6FF6EE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AD3F-3DD9-4601-B296-E1E2AB24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5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0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6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6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4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3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7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4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1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1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9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3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8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6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9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2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7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9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0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6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5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8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DF3A-9896-45B5-BC07-EE49484A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41160-8D38-4923-B1EF-E462E1B8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42DD-E3F7-44CC-8ABF-750F784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ED07-6E82-4048-AF0F-39E94F9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2AA0-0824-4B4F-AF91-85B04B6F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3F7E-53C1-442A-9146-E8503BA6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A96BE-CB01-45F3-A876-9DBDA5A8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E5B8-049C-4DFA-AC93-5205E12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6563-40D6-4FC3-B109-FB659A02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8731-42D2-422F-BD94-DF30ABE1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AF7E5-F644-4612-BE8E-8E717326C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2BB7-AF1D-4BA1-9FAA-BD97EE17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764F-9EDE-401E-BD0F-35A6577F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2480-6620-453D-BD7C-6FCFFA5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9085-7D18-42C3-980E-449B3174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3095-09E7-486A-895A-0CBD8AC3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142B-4854-4612-975A-AD08E98A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2BAD-C762-4E96-B989-CFB9A1F4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332B-CAE3-40C4-A77A-A2A72BE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46B9-98D9-4B57-A599-94586118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0DA8-B090-4260-AE26-1EA8F54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81E95-3180-4F3C-B835-8DB65920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EE56-DF66-4718-AC2C-60A8FB95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8497-3711-44EA-A74F-1736ED7B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DC23-7CD6-4B81-A5E4-51B66B26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F4EA-FAD6-4D74-A5B4-6C87C04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9B80-AF9B-4E6B-8735-99106EBA3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D77F-3A64-4170-A5AE-F82A6CF0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C0F3-8A4E-4106-B8C7-4FF86FAA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D9F3-F5BB-44EC-A067-F35A1EA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2B21-D1A1-496C-9341-9AAF5A20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AFC8-BFED-4032-AEBF-9C06AB7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AEF4-4785-4207-941F-9A1AAC6D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A33B-909F-42FA-8295-E121B8BF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50AF5-947A-4EF2-A0C2-05C38B01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AAC1B-2758-483A-8303-88C527366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6AE4-8D1F-40F0-A1F0-92CF294C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28AFA-9AE2-4593-AEE8-FC5C624B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35A9-1D20-46F7-AF0C-D1859EF5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BDF-746C-4BCD-B1FA-C886DD4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C7E19-03C1-4672-8153-706F7911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3C52C-2745-4DF4-A545-CE6A7B5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57E05-57EF-4E48-A47C-93B871C8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70CDD-B0C4-4A0C-AC12-E124BFBE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BF9BD-744B-49FB-A25B-C338E81F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07E3C-A146-4D0A-9D98-1BF4B66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BD88-6D1E-48D8-B884-4EDA91C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1274-2B80-4F26-9E05-01E7DB53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7EC9C-074C-4D3B-9F1D-2BE24C0A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9C4D-66FB-4A48-890D-710870F8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CF30-0A25-4EF4-9E36-90EA8379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C89A-ED06-4933-9382-7705008F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0A29-F592-48A3-A5F8-F6753A28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592E1-378D-437B-B94D-F15B5381A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F288E-83C5-4A26-932F-D0494EA44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5A42-0620-4400-A40C-565E6BD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793F-657E-4ACB-BB4E-468085BB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AF421-5ED4-4BEA-8E67-27C5DBFC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9EFA8-906A-4C92-AD9A-5452A983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F0A9-15C1-4125-AC01-CB82D00F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7D3A-3056-4A7C-8F72-7A10032C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1DFA-5BDF-40B0-A79D-34DC18D4097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ACCF-32B2-43C1-990E-DFB32CBD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CF6A-3F68-48AD-8C29-FD0EC25A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56B7-D3A9-454F-A198-4B640CBB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4B3E-EE8C-4AE4-AD55-7BDC1F560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AA5D-B1C9-4F11-AC63-6CD817FC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216535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1921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remarkable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marked</a:t>
            </a:r>
            <a:r>
              <a:rPr lang="fr-CA" dirty="0"/>
              <a:t> the entry of a new party in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arena</a:t>
            </a:r>
            <a:r>
              <a:rPr lang="fr-CA" dirty="0"/>
              <a:t>: the Progressive Party.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marked</a:t>
            </a:r>
            <a:r>
              <a:rPr lang="fr-CA" dirty="0"/>
              <a:t> the </a:t>
            </a:r>
            <a:r>
              <a:rPr lang="fr-CA" dirty="0" err="1"/>
              <a:t>increasing</a:t>
            </a:r>
            <a:r>
              <a:rPr lang="fr-CA" dirty="0"/>
              <a:t> importance of </a:t>
            </a:r>
            <a:r>
              <a:rPr lang="fr-CA" dirty="0" err="1"/>
              <a:t>regional</a:t>
            </a:r>
            <a:r>
              <a:rPr lang="fr-CA" dirty="0"/>
              <a:t> and class </a:t>
            </a:r>
            <a:r>
              <a:rPr lang="fr-CA" dirty="0" err="1"/>
              <a:t>based</a:t>
            </a:r>
            <a:r>
              <a:rPr lang="fr-CA" dirty="0"/>
              <a:t> divisions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meant</a:t>
            </a:r>
            <a:r>
              <a:rPr lang="fr-CA" dirty="0"/>
              <a:t> the end of strict </a:t>
            </a:r>
            <a:r>
              <a:rPr lang="fr-CA" dirty="0" err="1"/>
              <a:t>bipartism</a:t>
            </a:r>
            <a:r>
              <a:rPr lang="fr-CA" dirty="0"/>
              <a:t> in Canada.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7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marks the </a:t>
            </a:r>
            <a:r>
              <a:rPr lang="fr-CA" dirty="0" err="1"/>
              <a:t>beginning</a:t>
            </a:r>
            <a:r>
              <a:rPr lang="fr-CA" dirty="0"/>
              <a:t> of the second party system. </a:t>
            </a:r>
          </a:p>
          <a:p>
            <a:endParaRPr lang="fr-CA" sz="3200" dirty="0"/>
          </a:p>
          <a:p>
            <a:r>
              <a:rPr lang="fr-CA" dirty="0"/>
              <a:t>The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depression</a:t>
            </a:r>
            <a:r>
              <a:rPr lang="fr-CA" dirty="0"/>
              <a:t> of the 1930s </a:t>
            </a:r>
            <a:r>
              <a:rPr lang="fr-CA" dirty="0" err="1"/>
              <a:t>led</a:t>
            </a:r>
            <a:r>
              <a:rPr lang="fr-CA" dirty="0"/>
              <a:t> to the </a:t>
            </a:r>
            <a:r>
              <a:rPr lang="fr-CA" dirty="0" err="1"/>
              <a:t>emergence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new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defending</a:t>
            </a:r>
            <a:r>
              <a:rPr lang="fr-CA" dirty="0"/>
              <a:t> western </a:t>
            </a:r>
            <a:r>
              <a:rPr lang="fr-CA" dirty="0" err="1"/>
              <a:t>populism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Co-operative</a:t>
            </a:r>
            <a:r>
              <a:rPr lang="fr-CA" dirty="0"/>
              <a:t> Commonwealth </a:t>
            </a:r>
            <a:r>
              <a:rPr lang="fr-CA" dirty="0" err="1"/>
              <a:t>Federation</a:t>
            </a:r>
            <a:r>
              <a:rPr lang="fr-CA" dirty="0"/>
              <a:t> </a:t>
            </a:r>
            <a:r>
              <a:rPr lang="fr-CA" dirty="0" err="1"/>
              <a:t>represented</a:t>
            </a:r>
            <a:r>
              <a:rPr lang="fr-CA" dirty="0"/>
              <a:t> a </a:t>
            </a:r>
            <a:r>
              <a:rPr lang="fr-CA" dirty="0" err="1"/>
              <a:t>left-wing</a:t>
            </a:r>
            <a:r>
              <a:rPr lang="fr-CA" dirty="0"/>
              <a:t> alternative.</a:t>
            </a:r>
          </a:p>
          <a:p>
            <a:endParaRPr lang="fr-CA" dirty="0"/>
          </a:p>
          <a:p>
            <a:r>
              <a:rPr lang="fr-CA" dirty="0"/>
              <a:t>The Social </a:t>
            </a:r>
            <a:r>
              <a:rPr lang="fr-CA" dirty="0" err="1"/>
              <a:t>Credit</a:t>
            </a:r>
            <a:r>
              <a:rPr lang="fr-CA" dirty="0"/>
              <a:t> </a:t>
            </a:r>
            <a:r>
              <a:rPr lang="fr-CA" dirty="0" err="1"/>
              <a:t>represented</a:t>
            </a:r>
            <a:r>
              <a:rPr lang="fr-CA" dirty="0"/>
              <a:t> a right-</a:t>
            </a:r>
            <a:r>
              <a:rPr lang="fr-CA" dirty="0" err="1"/>
              <a:t>wing</a:t>
            </a:r>
            <a:r>
              <a:rPr lang="fr-CA" dirty="0"/>
              <a:t> alternative.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period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marked</a:t>
            </a:r>
            <a:r>
              <a:rPr lang="fr-CA" sz="3200" dirty="0"/>
              <a:t> the </a:t>
            </a:r>
            <a:r>
              <a:rPr lang="fr-CA" sz="3200" dirty="0" err="1"/>
              <a:t>beginning</a:t>
            </a:r>
            <a:r>
              <a:rPr lang="fr-CA" sz="3200" dirty="0"/>
              <a:t> of </a:t>
            </a:r>
            <a:r>
              <a:rPr lang="fr-CA" sz="3200" dirty="0" err="1"/>
              <a:t>brokerage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 in Canada. 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Brokerage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 </a:t>
            </a:r>
            <a:r>
              <a:rPr lang="fr-CA" sz="3200" dirty="0" err="1"/>
              <a:t>refers</a:t>
            </a:r>
            <a:r>
              <a:rPr lang="fr-CA" sz="3200" dirty="0"/>
              <a:t> to the </a:t>
            </a:r>
            <a:r>
              <a:rPr lang="fr-CA" sz="3200" dirty="0" err="1"/>
              <a:t>idea</a:t>
            </a:r>
            <a:r>
              <a:rPr lang="fr-CA" sz="3200" dirty="0"/>
              <a:t> of </a:t>
            </a:r>
            <a:r>
              <a:rPr lang="fr-CA" sz="3200" dirty="0" err="1"/>
              <a:t>brokering</a:t>
            </a:r>
            <a:r>
              <a:rPr lang="fr-CA" sz="3200" dirty="0"/>
              <a:t> an agreement </a:t>
            </a:r>
            <a:r>
              <a:rPr lang="fr-CA" sz="3200" dirty="0" err="1"/>
              <a:t>between</a:t>
            </a:r>
            <a:r>
              <a:rPr lang="fr-CA" sz="3200" dirty="0"/>
              <a:t> multiple </a:t>
            </a:r>
            <a:r>
              <a:rPr lang="fr-CA" sz="3200" dirty="0" err="1"/>
              <a:t>sides</a:t>
            </a:r>
            <a:r>
              <a:rPr lang="fr-CA" sz="3200" dirty="0"/>
              <a:t> on a </a:t>
            </a:r>
            <a:r>
              <a:rPr lang="fr-CA" sz="3200" dirty="0" err="1"/>
              <a:t>given</a:t>
            </a:r>
            <a:r>
              <a:rPr lang="fr-CA" sz="3200" dirty="0"/>
              <a:t> issue.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206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Politics</a:t>
            </a:r>
            <a:r>
              <a:rPr lang="fr-CA" dirty="0"/>
              <a:t> in the second party system </a:t>
            </a:r>
            <a:r>
              <a:rPr lang="fr-CA" dirty="0" err="1"/>
              <a:t>were</a:t>
            </a:r>
            <a:r>
              <a:rPr lang="fr-CA" dirty="0"/>
              <a:t> not </a:t>
            </a:r>
            <a:r>
              <a:rPr lang="fr-CA" dirty="0" err="1"/>
              <a:t>ideological</a:t>
            </a:r>
            <a:r>
              <a:rPr lang="fr-CA" dirty="0"/>
              <a:t>, but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not </a:t>
            </a:r>
            <a:r>
              <a:rPr lang="fr-CA" dirty="0" err="1"/>
              <a:t>based</a:t>
            </a:r>
            <a:r>
              <a:rPr lang="fr-CA" dirty="0"/>
              <a:t> in patronage </a:t>
            </a:r>
            <a:r>
              <a:rPr lang="fr-CA" dirty="0" err="1"/>
              <a:t>either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revolved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 the </a:t>
            </a:r>
            <a:r>
              <a:rPr lang="fr-CA" dirty="0" err="1"/>
              <a:t>idea</a:t>
            </a:r>
            <a:r>
              <a:rPr lang="fr-CA" dirty="0"/>
              <a:t> of </a:t>
            </a:r>
            <a:r>
              <a:rPr lang="fr-CA" dirty="0" err="1"/>
              <a:t>problem-solving</a:t>
            </a:r>
            <a:r>
              <a:rPr lang="fr-CA" dirty="0"/>
              <a:t>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groups. </a:t>
            </a:r>
            <a:endParaRPr lang="en-US" dirty="0"/>
          </a:p>
          <a:p>
            <a:endParaRPr lang="fr-CA" dirty="0"/>
          </a:p>
          <a:p>
            <a:r>
              <a:rPr lang="fr-CA" dirty="0"/>
              <a:t>French vs. English</a:t>
            </a:r>
          </a:p>
          <a:p>
            <a:r>
              <a:rPr lang="fr-CA" dirty="0"/>
              <a:t>Rural vs. Urban</a:t>
            </a:r>
          </a:p>
          <a:p>
            <a:r>
              <a:rPr lang="fr-CA" dirty="0"/>
              <a:t>West vs. East</a:t>
            </a:r>
          </a:p>
          <a:p>
            <a:r>
              <a:rPr lang="fr-CA" dirty="0"/>
              <a:t>Class </a:t>
            </a:r>
            <a:r>
              <a:rPr lang="fr-CA" dirty="0" err="1"/>
              <a:t>Conflict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120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maintained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advantage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managed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 and </a:t>
            </a:r>
            <a:r>
              <a:rPr lang="fr-CA" dirty="0" err="1"/>
              <a:t>become</a:t>
            </a:r>
            <a:r>
              <a:rPr lang="fr-CA" dirty="0"/>
              <a:t> the « </a:t>
            </a:r>
            <a:r>
              <a:rPr lang="fr-CA" dirty="0" err="1"/>
              <a:t>natural</a:t>
            </a:r>
            <a:r>
              <a:rPr lang="fr-CA" dirty="0"/>
              <a:t> </a:t>
            </a:r>
            <a:r>
              <a:rPr lang="fr-CA" dirty="0" err="1"/>
              <a:t>governing</a:t>
            </a:r>
            <a:r>
              <a:rPr lang="fr-CA" dirty="0"/>
              <a:t> party » over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907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Liberal </a:t>
            </a:r>
            <a:r>
              <a:rPr lang="fr-CA" dirty="0" err="1"/>
              <a:t>hold</a:t>
            </a:r>
            <a:r>
              <a:rPr lang="fr-CA" dirty="0"/>
              <a:t> on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lasted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1935 to 1957.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broken</a:t>
            </a:r>
            <a:r>
              <a:rPr lang="fr-CA" dirty="0"/>
              <a:t> by John Diefenbaker.</a:t>
            </a:r>
          </a:p>
          <a:p>
            <a:endParaRPr lang="fr-CA" dirty="0"/>
          </a:p>
          <a:p>
            <a:r>
              <a:rPr lang="fr-CA" dirty="0"/>
              <a:t>He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defeated</a:t>
            </a:r>
            <a:r>
              <a:rPr lang="fr-CA" dirty="0"/>
              <a:t> in 1963. </a:t>
            </a:r>
          </a:p>
          <a:p>
            <a:endParaRPr lang="fr-CA" dirty="0"/>
          </a:p>
          <a:p>
            <a:r>
              <a:rPr lang="fr-CA" dirty="0"/>
              <a:t>This marks the </a:t>
            </a:r>
            <a:r>
              <a:rPr lang="fr-CA" dirty="0" err="1"/>
              <a:t>beginning</a:t>
            </a:r>
            <a:r>
              <a:rPr lang="fr-CA" dirty="0"/>
              <a:t> of the </a:t>
            </a:r>
            <a:r>
              <a:rPr lang="fr-CA" dirty="0" err="1"/>
              <a:t>third</a:t>
            </a:r>
            <a:r>
              <a:rPr lang="fr-CA" dirty="0"/>
              <a:t> party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returned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dominant position in the </a:t>
            </a:r>
            <a:r>
              <a:rPr lang="fr-CA" dirty="0" err="1"/>
              <a:t>third</a:t>
            </a:r>
            <a:r>
              <a:rPr lang="fr-CA" dirty="0"/>
              <a:t> party system.</a:t>
            </a:r>
          </a:p>
          <a:p>
            <a:endParaRPr lang="fr-CA" dirty="0"/>
          </a:p>
          <a:p>
            <a:r>
              <a:rPr lang="fr-CA" dirty="0"/>
              <a:t>Lester B Pearson and Pierre-Elliot Trudeau are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defining</a:t>
            </a:r>
            <a:r>
              <a:rPr lang="fr-CA" dirty="0"/>
              <a:t> Prime </a:t>
            </a:r>
            <a:r>
              <a:rPr lang="fr-CA" dirty="0" err="1"/>
              <a:t>ministers</a:t>
            </a:r>
            <a:r>
              <a:rPr lang="fr-CA" dirty="0"/>
              <a:t> of the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CCF </a:t>
            </a:r>
            <a:r>
              <a:rPr lang="fr-CA" dirty="0" err="1"/>
              <a:t>rebranded</a:t>
            </a:r>
            <a:r>
              <a:rPr lang="fr-CA" dirty="0"/>
              <a:t> </a:t>
            </a:r>
            <a:r>
              <a:rPr lang="fr-CA" dirty="0" err="1"/>
              <a:t>itself</a:t>
            </a:r>
            <a:r>
              <a:rPr lang="fr-CA" dirty="0"/>
              <a:t> as the New Democratic Party (NDP). It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took</a:t>
            </a:r>
            <a:r>
              <a:rPr lang="fr-CA" dirty="0"/>
              <a:t> on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defending</a:t>
            </a:r>
            <a:r>
              <a:rPr lang="fr-CA" dirty="0"/>
              <a:t> </a:t>
            </a:r>
            <a:r>
              <a:rPr lang="fr-CA" dirty="0" err="1"/>
              <a:t>workers</a:t>
            </a:r>
            <a:r>
              <a:rPr lang="fr-CA" dirty="0"/>
              <a:t> in addition to </a:t>
            </a:r>
            <a:r>
              <a:rPr lang="fr-CA" dirty="0" err="1"/>
              <a:t>farmers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614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Furthermore</a:t>
            </a:r>
            <a:r>
              <a:rPr lang="fr-CA" sz="3600" dirty="0"/>
              <a:t>, </a:t>
            </a:r>
            <a:r>
              <a:rPr lang="fr-CA" sz="3600" dirty="0" err="1"/>
              <a:t>many</a:t>
            </a:r>
            <a:r>
              <a:rPr lang="fr-CA" sz="3600" dirty="0"/>
              <a:t> changes </a:t>
            </a:r>
            <a:r>
              <a:rPr lang="fr-CA" sz="3600" dirty="0" err="1"/>
              <a:t>happened</a:t>
            </a:r>
            <a:r>
              <a:rPr lang="fr-CA" sz="3600" dirty="0"/>
              <a:t> at the time to </a:t>
            </a:r>
            <a:r>
              <a:rPr lang="fr-CA" sz="3600" dirty="0" err="1"/>
              <a:t>electoral</a:t>
            </a:r>
            <a:r>
              <a:rPr lang="fr-CA" sz="3600" dirty="0"/>
              <a:t> </a:t>
            </a:r>
            <a:r>
              <a:rPr lang="fr-CA" sz="3600" dirty="0" err="1"/>
              <a:t>competition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Politics</a:t>
            </a:r>
            <a:r>
              <a:rPr lang="fr-CA" sz="3600" dirty="0"/>
              <a:t> </a:t>
            </a:r>
            <a:r>
              <a:rPr lang="fr-CA" sz="3600" dirty="0" err="1"/>
              <a:t>became</a:t>
            </a:r>
            <a:r>
              <a:rPr lang="fr-CA" sz="3600" dirty="0"/>
              <a:t> more </a:t>
            </a:r>
            <a:r>
              <a:rPr lang="fr-CA" sz="3600" dirty="0" err="1"/>
              <a:t>ideological</a:t>
            </a:r>
            <a:r>
              <a:rPr lang="fr-CA" sz="3600" dirty="0"/>
              <a:t>, </a:t>
            </a:r>
            <a:r>
              <a:rPr lang="fr-CA" sz="3600" dirty="0" err="1"/>
              <a:t>with</a:t>
            </a:r>
            <a:r>
              <a:rPr lang="fr-CA" sz="3600" dirty="0"/>
              <a:t> the structure of </a:t>
            </a:r>
            <a:r>
              <a:rPr lang="fr-CA" sz="3600" dirty="0" err="1"/>
              <a:t>left</a:t>
            </a:r>
            <a:r>
              <a:rPr lang="fr-CA" sz="3600" dirty="0"/>
              <a:t>-right </a:t>
            </a:r>
            <a:r>
              <a:rPr lang="fr-CA" sz="3600" dirty="0" err="1"/>
              <a:t>politics</a:t>
            </a:r>
            <a:r>
              <a:rPr lang="fr-CA" sz="3600" dirty="0"/>
              <a:t> </a:t>
            </a:r>
            <a:r>
              <a:rPr lang="fr-CA" sz="3600" dirty="0" err="1"/>
              <a:t>we</a:t>
            </a:r>
            <a:r>
              <a:rPr lang="fr-CA" sz="3600" dirty="0"/>
              <a:t> are </a:t>
            </a:r>
            <a:r>
              <a:rPr lang="fr-CA" sz="3600" dirty="0" err="1"/>
              <a:t>familiar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today</a:t>
            </a:r>
            <a:r>
              <a:rPr lang="fr-CA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91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Trudeau </a:t>
            </a:r>
            <a:r>
              <a:rPr lang="fr-CA" dirty="0" err="1"/>
              <a:t>developed</a:t>
            </a:r>
            <a:r>
              <a:rPr lang="fr-CA" dirty="0"/>
              <a:t> a national </a:t>
            </a:r>
            <a:r>
              <a:rPr lang="fr-CA" dirty="0" err="1"/>
              <a:t>strategy</a:t>
            </a:r>
            <a:r>
              <a:rPr lang="fr-CA" dirty="0"/>
              <a:t>,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symbols</a:t>
            </a:r>
            <a:r>
              <a:rPr lang="fr-CA" dirty="0"/>
              <a:t> of Canadian </a:t>
            </a:r>
            <a:r>
              <a:rPr lang="fr-CA" dirty="0" err="1"/>
              <a:t>identity</a:t>
            </a:r>
            <a:r>
              <a:rPr lang="fr-CA" dirty="0"/>
              <a:t>. (Charter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, official </a:t>
            </a:r>
            <a:r>
              <a:rPr lang="fr-CA" dirty="0" err="1"/>
              <a:t>bilingualism</a:t>
            </a:r>
            <a:r>
              <a:rPr lang="fr-CA" dirty="0"/>
              <a:t>, </a:t>
            </a:r>
            <a:r>
              <a:rPr lang="fr-CA" dirty="0" err="1"/>
              <a:t>multuculturalism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, the parties </a:t>
            </a:r>
            <a:r>
              <a:rPr lang="fr-CA" dirty="0" err="1"/>
              <a:t>started</a:t>
            </a:r>
            <a:r>
              <a:rPr lang="fr-CA" dirty="0"/>
              <a:t> </a:t>
            </a:r>
            <a:r>
              <a:rPr lang="fr-CA" dirty="0" err="1"/>
              <a:t>appealing</a:t>
            </a:r>
            <a:r>
              <a:rPr lang="fr-CA" dirty="0"/>
              <a:t> to the </a:t>
            </a:r>
            <a:r>
              <a:rPr lang="fr-CA" dirty="0" err="1"/>
              <a:t>whole</a:t>
            </a:r>
            <a:r>
              <a:rPr lang="fr-CA" dirty="0"/>
              <a:t> country at once,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select groups.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period</a:t>
            </a:r>
            <a:r>
              <a:rPr lang="fr-CA" dirty="0"/>
              <a:t> of </a:t>
            </a:r>
            <a:r>
              <a:rPr lang="fr-CA" dirty="0" err="1"/>
              <a:t>nationalized</a:t>
            </a:r>
            <a:r>
              <a:rPr lang="fr-CA" dirty="0"/>
              <a:t> </a:t>
            </a:r>
            <a:r>
              <a:rPr lang="fr-CA" dirty="0" err="1"/>
              <a:t>campaigning</a:t>
            </a:r>
            <a:r>
              <a:rPr lang="fr-CA" dirty="0"/>
              <a:t> in Canada.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380F-87C6-4142-9C42-6D243D53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5484-25C9-4119-87FC-E353F551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history of party systems in Canada</a:t>
            </a:r>
          </a:p>
          <a:p>
            <a:endParaRPr lang="en-US" sz="3600" dirty="0"/>
          </a:p>
          <a:p>
            <a:r>
              <a:rPr lang="en-US" sz="3600" dirty="0"/>
              <a:t>How parties work</a:t>
            </a:r>
          </a:p>
          <a:p>
            <a:endParaRPr lang="en-US" sz="3600" dirty="0"/>
          </a:p>
          <a:p>
            <a:r>
              <a:rPr lang="en-US" sz="3600" dirty="0"/>
              <a:t>Voting </a:t>
            </a:r>
            <a:r>
              <a:rPr lang="en-US" sz="3600" dirty="0" err="1"/>
              <a:t>behaviour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73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B964-2C62-4863-BB5F-68BDF6D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2635-A182-4C27-9A54-F9ED200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reason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nationalization</a:t>
            </a:r>
            <a:r>
              <a:rPr lang="fr-CA" dirty="0"/>
              <a:t> of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campaigns</a:t>
            </a:r>
            <a:r>
              <a:rPr lang="fr-CA" dirty="0"/>
              <a:t> </a:t>
            </a:r>
            <a:r>
              <a:rPr lang="fr-CA" dirty="0" err="1"/>
              <a:t>rests</a:t>
            </a:r>
            <a:r>
              <a:rPr lang="fr-CA" dirty="0"/>
              <a:t> </a:t>
            </a:r>
            <a:r>
              <a:rPr lang="fr-CA" dirty="0" err="1"/>
              <a:t>upon</a:t>
            </a:r>
            <a:r>
              <a:rPr lang="fr-CA" dirty="0"/>
              <a:t> the </a:t>
            </a:r>
            <a:r>
              <a:rPr lang="fr-CA" dirty="0" err="1"/>
              <a:t>emergence</a:t>
            </a:r>
            <a:r>
              <a:rPr lang="fr-CA" dirty="0"/>
              <a:t> of new </a:t>
            </a:r>
            <a:r>
              <a:rPr lang="fr-CA" dirty="0" err="1"/>
              <a:t>technology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Television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would</a:t>
            </a:r>
            <a:r>
              <a:rPr lang="fr-CA" dirty="0"/>
              <a:t> lead to the first </a:t>
            </a:r>
            <a:r>
              <a:rPr lang="fr-CA" dirty="0" err="1"/>
              <a:t>leader’s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have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US" dirty="0"/>
              <a:t>Also radio, airplanes facilitate national campaigning. Can send a message and visit all regions of the country more easily.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because</a:t>
            </a:r>
            <a:r>
              <a:rPr lang="fr-CA" dirty="0"/>
              <a:t> the parties </a:t>
            </a:r>
            <a:r>
              <a:rPr lang="fr-CA" dirty="0" err="1"/>
              <a:t>tried</a:t>
            </a:r>
            <a:r>
              <a:rPr lang="fr-CA" dirty="0"/>
              <a:t> to </a:t>
            </a:r>
            <a:r>
              <a:rPr lang="fr-CA" dirty="0" err="1"/>
              <a:t>campaign</a:t>
            </a:r>
            <a:r>
              <a:rPr lang="fr-CA" dirty="0"/>
              <a:t> </a:t>
            </a:r>
            <a:r>
              <a:rPr lang="fr-CA" dirty="0" err="1"/>
              <a:t>nationally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succeeded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poorly</a:t>
            </a:r>
            <a:r>
              <a:rPr lang="fr-CA" dirty="0"/>
              <a:t> in the West.</a:t>
            </a:r>
          </a:p>
          <a:p>
            <a:endParaRPr lang="fr-CA" dirty="0"/>
          </a:p>
          <a:p>
            <a:r>
              <a:rPr lang="fr-CA" dirty="0"/>
              <a:t>Conservatives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English Canada. </a:t>
            </a:r>
          </a:p>
          <a:p>
            <a:endParaRPr lang="en-US" dirty="0"/>
          </a:p>
          <a:p>
            <a:pPr marL="171450" indent="-171450"/>
            <a:r>
              <a:rPr lang="en-US" dirty="0"/>
              <a:t>Liberals had to get enough support in urban Ontario to win (coupled with their traditional base in Quebec)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Conservatives struggled in Quebec.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7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Trudeau’s</a:t>
            </a:r>
            <a:r>
              <a:rPr lang="fr-CA" dirty="0"/>
              <a:t> </a:t>
            </a:r>
            <a:r>
              <a:rPr lang="fr-CA" dirty="0" err="1"/>
              <a:t>departure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 in 1984, Mulroney </a:t>
            </a:r>
            <a:r>
              <a:rPr lang="fr-CA" dirty="0" err="1"/>
              <a:t>led</a:t>
            </a:r>
            <a:r>
              <a:rPr lang="fr-CA" dirty="0"/>
              <a:t> the Conservatives to </a:t>
            </a:r>
            <a:r>
              <a:rPr lang="fr-CA" dirty="0" err="1"/>
              <a:t>victory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Key topics for Mulroney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negotiations</a:t>
            </a:r>
            <a:r>
              <a:rPr lang="fr-CA" dirty="0"/>
              <a:t> and </a:t>
            </a:r>
            <a:r>
              <a:rPr lang="fr-CA" dirty="0" err="1"/>
              <a:t>negotiating</a:t>
            </a:r>
            <a:r>
              <a:rPr lang="fr-CA" dirty="0"/>
              <a:t> a Free Trade Agreement </a:t>
            </a:r>
            <a:r>
              <a:rPr lang="fr-CA" dirty="0" err="1"/>
              <a:t>with</a:t>
            </a:r>
            <a:r>
              <a:rPr lang="fr-CA" dirty="0"/>
              <a:t> the United States. </a:t>
            </a:r>
          </a:p>
          <a:p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 err="1"/>
              <a:t>They</a:t>
            </a:r>
            <a:r>
              <a:rPr lang="fr-CA" dirty="0"/>
              <a:t> won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, a rare feat for the Conservatives. 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a </a:t>
            </a:r>
            <a:r>
              <a:rPr lang="fr-CA" dirty="0" err="1"/>
              <a:t>risky</a:t>
            </a:r>
            <a:r>
              <a:rPr lang="fr-CA" dirty="0"/>
              <a:t> </a:t>
            </a:r>
            <a:r>
              <a:rPr lang="fr-CA" dirty="0" err="1"/>
              <a:t>gamble</a:t>
            </a:r>
            <a:r>
              <a:rPr lang="fr-CA" dirty="0"/>
              <a:t>, as the coalition </a:t>
            </a:r>
            <a:r>
              <a:rPr lang="fr-CA" dirty="0" err="1"/>
              <a:t>rested</a:t>
            </a:r>
            <a:r>
              <a:rPr lang="fr-CA" dirty="0"/>
              <a:t> on support </a:t>
            </a:r>
            <a:r>
              <a:rPr lang="fr-CA" dirty="0" err="1"/>
              <a:t>from</a:t>
            </a:r>
            <a:r>
              <a:rPr lang="fr-CA" dirty="0"/>
              <a:t> the West and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disagreed</a:t>
            </a:r>
            <a:r>
              <a:rPr lang="fr-CA" dirty="0"/>
              <a:t> on the topic of </a:t>
            </a:r>
            <a:r>
              <a:rPr lang="fr-CA" dirty="0" err="1"/>
              <a:t>Quebec’s</a:t>
            </a:r>
            <a:r>
              <a:rPr lang="fr-CA" dirty="0"/>
              <a:t> place in Canada.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767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first mandate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prepared</a:t>
            </a:r>
            <a:r>
              <a:rPr lang="fr-CA" dirty="0"/>
              <a:t> the </a:t>
            </a:r>
            <a:r>
              <a:rPr lang="fr-CA" dirty="0" err="1"/>
              <a:t>Meech</a:t>
            </a:r>
            <a:r>
              <a:rPr lang="fr-CA" dirty="0"/>
              <a:t> Lake Accord,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wide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provincial premiers (</a:t>
            </a:r>
            <a:r>
              <a:rPr lang="fr-CA" dirty="0" err="1"/>
              <a:t>including</a:t>
            </a:r>
            <a:r>
              <a:rPr lang="fr-CA" dirty="0"/>
              <a:t> </a:t>
            </a:r>
            <a:r>
              <a:rPr lang="fr-CA" dirty="0" err="1"/>
              <a:t>Quebec’s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succesfully</a:t>
            </a:r>
            <a:r>
              <a:rPr lang="fr-CA" dirty="0"/>
              <a:t> </a:t>
            </a:r>
            <a:r>
              <a:rPr lang="fr-CA" dirty="0" err="1"/>
              <a:t>negotiated</a:t>
            </a:r>
            <a:r>
              <a:rPr lang="fr-CA" dirty="0"/>
              <a:t> the free </a:t>
            </a:r>
            <a:r>
              <a:rPr lang="fr-CA" dirty="0" err="1"/>
              <a:t>trade</a:t>
            </a:r>
            <a:r>
              <a:rPr lang="fr-CA" dirty="0"/>
              <a:t> agreement </a:t>
            </a:r>
            <a:r>
              <a:rPr lang="fr-CA" dirty="0" err="1"/>
              <a:t>with</a:t>
            </a:r>
            <a:r>
              <a:rPr lang="fr-CA" dirty="0"/>
              <a:t> the U.S. 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paved</a:t>
            </a:r>
            <a:r>
              <a:rPr lang="fr-CA" dirty="0"/>
              <a:t> the </a:t>
            </a:r>
            <a:r>
              <a:rPr lang="fr-CA" dirty="0" err="1"/>
              <a:t>way</a:t>
            </a:r>
            <a:r>
              <a:rPr lang="fr-CA" dirty="0"/>
              <a:t> for a second Conservative </a:t>
            </a:r>
            <a:r>
              <a:rPr lang="fr-CA" dirty="0" err="1"/>
              <a:t>government</a:t>
            </a:r>
            <a:r>
              <a:rPr lang="fr-CA" dirty="0"/>
              <a:t> in 1988, once </a:t>
            </a:r>
            <a:r>
              <a:rPr lang="fr-CA" dirty="0" err="1"/>
              <a:t>again</a:t>
            </a:r>
            <a:r>
              <a:rPr lang="fr-CA" dirty="0"/>
              <a:t> </a:t>
            </a:r>
            <a:r>
              <a:rPr lang="fr-CA" dirty="0" err="1"/>
              <a:t>relying</a:t>
            </a:r>
            <a:r>
              <a:rPr lang="fr-CA" dirty="0"/>
              <a:t> on support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and the West. </a:t>
            </a:r>
          </a:p>
          <a:p>
            <a:endParaRPr lang="en-US" dirty="0"/>
          </a:p>
          <a:p>
            <a:r>
              <a:rPr lang="en-US" dirty="0"/>
              <a:t>It seemed like the “risky gamble” had paid off. </a:t>
            </a:r>
          </a:p>
        </p:txBody>
      </p:sp>
    </p:spTree>
    <p:extLst>
      <p:ext uri="{BB962C8B-B14F-4D97-AF65-F5344CB8AC3E}">
        <p14:creationId xmlns:p14="http://schemas.microsoft.com/office/powerpoint/2010/main" val="338285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success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not last. </a:t>
            </a:r>
          </a:p>
          <a:p>
            <a:endParaRPr lang="fr-CA" dirty="0"/>
          </a:p>
          <a:p>
            <a:r>
              <a:rPr lang="fr-CA" dirty="0"/>
              <a:t>The free </a:t>
            </a:r>
            <a:r>
              <a:rPr lang="fr-CA" dirty="0" err="1"/>
              <a:t>trade</a:t>
            </a:r>
            <a:r>
              <a:rPr lang="fr-CA" dirty="0"/>
              <a:t> agreement </a:t>
            </a:r>
            <a:r>
              <a:rPr lang="fr-CA" dirty="0" err="1"/>
              <a:t>led</a:t>
            </a:r>
            <a:r>
              <a:rPr lang="fr-CA" dirty="0"/>
              <a:t> to </a:t>
            </a:r>
            <a:r>
              <a:rPr lang="fr-CA" dirty="0" err="1"/>
              <a:t>sharp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economic</a:t>
            </a:r>
            <a:r>
              <a:rPr lang="fr-CA" dirty="0"/>
              <a:t> situation of the country </a:t>
            </a:r>
            <a:r>
              <a:rPr lang="fr-CA" dirty="0" err="1"/>
              <a:t>took</a:t>
            </a:r>
            <a:r>
              <a:rPr lang="fr-CA" dirty="0"/>
              <a:t> a </a:t>
            </a:r>
            <a:r>
              <a:rPr lang="fr-CA" dirty="0" err="1"/>
              <a:t>turn</a:t>
            </a:r>
            <a:r>
              <a:rPr lang="fr-CA" dirty="0"/>
              <a:t> for the </a:t>
            </a:r>
            <a:r>
              <a:rPr lang="fr-CA" dirty="0" err="1"/>
              <a:t>worse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Most </a:t>
            </a:r>
            <a:r>
              <a:rPr lang="fr-CA" dirty="0" err="1"/>
              <a:t>importantly</a:t>
            </a:r>
            <a:r>
              <a:rPr lang="fr-CA" dirty="0"/>
              <a:t>,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negotiations</a:t>
            </a:r>
            <a:r>
              <a:rPr lang="fr-CA" dirty="0"/>
              <a:t> (</a:t>
            </a:r>
            <a:r>
              <a:rPr lang="fr-CA" dirty="0" err="1"/>
              <a:t>Meech</a:t>
            </a:r>
            <a:r>
              <a:rPr lang="fr-CA" dirty="0"/>
              <a:t> and Charlottetown)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never</a:t>
            </a:r>
            <a:r>
              <a:rPr lang="fr-CA" dirty="0"/>
              <a:t> </a:t>
            </a:r>
            <a:r>
              <a:rPr lang="fr-CA" dirty="0" err="1"/>
              <a:t>concluded</a:t>
            </a:r>
            <a:r>
              <a:rPr lang="fr-CA" dirty="0"/>
              <a:t> </a:t>
            </a:r>
            <a:r>
              <a:rPr lang="fr-CA" dirty="0" err="1"/>
              <a:t>succesfully</a:t>
            </a:r>
            <a:r>
              <a:rPr lang="fr-CA" dirty="0"/>
              <a:t>.</a:t>
            </a:r>
          </a:p>
          <a:p>
            <a:pPr marL="171450" indent="-171450"/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to stop </a:t>
            </a:r>
            <a:r>
              <a:rPr lang="fr-CA" dirty="0" err="1"/>
              <a:t>supporting</a:t>
            </a:r>
            <a:r>
              <a:rPr lang="fr-CA" dirty="0"/>
              <a:t> the Conservative Party.</a:t>
            </a:r>
          </a:p>
          <a:p>
            <a:pPr marL="171450" indent="-171450"/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led</a:t>
            </a:r>
            <a:r>
              <a:rPr lang="fr-CA" dirty="0"/>
              <a:t> to the </a:t>
            </a:r>
            <a:r>
              <a:rPr lang="fr-CA" dirty="0" err="1"/>
              <a:t>creation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perspectives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national </a:t>
            </a:r>
            <a:r>
              <a:rPr lang="fr-CA" dirty="0" err="1"/>
              <a:t>ones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739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As </a:t>
            </a:r>
            <a:r>
              <a:rPr lang="fr-CA" dirty="0" err="1"/>
              <a:t>seen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, parties in Canada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trying</a:t>
            </a:r>
            <a:r>
              <a:rPr lang="fr-CA" dirty="0"/>
              <a:t> to run </a:t>
            </a:r>
            <a:r>
              <a:rPr lang="fr-CA" dirty="0" err="1"/>
              <a:t>campaigns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promoting</a:t>
            </a:r>
            <a:r>
              <a:rPr lang="fr-CA" dirty="0"/>
              <a:t> national </a:t>
            </a:r>
            <a:r>
              <a:rPr lang="fr-CA" dirty="0" err="1"/>
              <a:t>unity</a:t>
            </a:r>
            <a:r>
              <a:rPr lang="fr-CA" dirty="0"/>
              <a:t> and </a:t>
            </a:r>
            <a:r>
              <a:rPr lang="fr-CA" dirty="0" err="1"/>
              <a:t>brokerage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r>
              <a:rPr lang="fr-CA" dirty="0"/>
              <a:t>Not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for the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appeared</a:t>
            </a:r>
            <a:r>
              <a:rPr lang="fr-CA" dirty="0"/>
              <a:t> in the 1993 </a:t>
            </a:r>
            <a:r>
              <a:rPr lang="fr-CA" dirty="0" err="1"/>
              <a:t>election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Bloc Québécois, a </a:t>
            </a:r>
            <a:r>
              <a:rPr lang="fr-CA" dirty="0" err="1"/>
              <a:t>sovereignist</a:t>
            </a:r>
            <a:r>
              <a:rPr lang="fr-CA" dirty="0"/>
              <a:t> party </a:t>
            </a:r>
            <a:r>
              <a:rPr lang="fr-CA" dirty="0" err="1"/>
              <a:t>with</a:t>
            </a:r>
            <a:r>
              <a:rPr lang="fr-CA" dirty="0"/>
              <a:t> candidates </a:t>
            </a:r>
            <a:r>
              <a:rPr lang="fr-CA" dirty="0" err="1"/>
              <a:t>only</a:t>
            </a:r>
            <a:r>
              <a:rPr lang="fr-CA" dirty="0"/>
              <a:t> in Québec,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interests</a:t>
            </a:r>
            <a:r>
              <a:rPr lang="fr-CA" dirty="0"/>
              <a:t> of Québec in the House of Commons. </a:t>
            </a:r>
          </a:p>
          <a:p>
            <a:endParaRPr lang="fr-CA" dirty="0"/>
          </a:p>
          <a:p>
            <a:r>
              <a:rPr lang="fr-CA" dirty="0"/>
              <a:t>The Reform party </a:t>
            </a:r>
            <a:r>
              <a:rPr lang="fr-CA" dirty="0" err="1"/>
              <a:t>thought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represents</a:t>
            </a:r>
            <a:r>
              <a:rPr lang="fr-CA" dirty="0"/>
              <a:t> the </a:t>
            </a:r>
            <a:r>
              <a:rPr lang="fr-CA" dirty="0" err="1"/>
              <a:t>interests</a:t>
            </a:r>
            <a:r>
              <a:rPr lang="fr-CA" dirty="0"/>
              <a:t> of the West in the House of Commons.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creation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left</a:t>
            </a:r>
            <a:r>
              <a:rPr lang="fr-CA" dirty="0"/>
              <a:t> the Conservative party </a:t>
            </a:r>
            <a:r>
              <a:rPr lang="fr-CA" dirty="0" err="1"/>
              <a:t>without</a:t>
            </a:r>
            <a:r>
              <a:rPr lang="fr-CA" dirty="0"/>
              <a:t> a base.</a:t>
            </a:r>
          </a:p>
          <a:p>
            <a:endParaRPr lang="fr-CA" dirty="0"/>
          </a:p>
          <a:p>
            <a:r>
              <a:rPr lang="fr-CA" dirty="0"/>
              <a:t>In the 1993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156 </a:t>
            </a:r>
            <a:r>
              <a:rPr lang="fr-CA" dirty="0" err="1"/>
              <a:t>seats</a:t>
            </a:r>
            <a:r>
              <a:rPr lang="fr-CA" dirty="0"/>
              <a:t> to </a:t>
            </a:r>
            <a:r>
              <a:rPr lang="fr-CA" dirty="0" err="1"/>
              <a:t>only</a:t>
            </a:r>
            <a:r>
              <a:rPr lang="fr-CA" dirty="0"/>
              <a:t> 2! </a:t>
            </a:r>
          </a:p>
          <a:p>
            <a:r>
              <a:rPr lang="fr-CA" dirty="0"/>
              <a:t>The NDP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reduced</a:t>
            </a:r>
            <a:r>
              <a:rPr lang="fr-CA" dirty="0"/>
              <a:t> to 8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r>
              <a:rPr lang="fr-CA" dirty="0"/>
              <a:t>The Bloc Québécois won 54 and the Reform won 53. </a:t>
            </a:r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won 177, in large part </a:t>
            </a:r>
            <a:r>
              <a:rPr lang="fr-CA" dirty="0" err="1"/>
              <a:t>thanks</a:t>
            </a:r>
            <a:r>
              <a:rPr lang="fr-CA" dirty="0"/>
              <a:t> to support in Ontario. </a:t>
            </a:r>
          </a:p>
        </p:txBody>
      </p:sp>
    </p:spTree>
    <p:extLst>
      <p:ext uri="{BB962C8B-B14F-4D97-AF65-F5344CB8AC3E}">
        <p14:creationId xmlns:p14="http://schemas.microsoft.com/office/powerpoint/2010/main" val="46882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for over a </a:t>
            </a:r>
            <a:r>
              <a:rPr lang="fr-CA" dirty="0" err="1"/>
              <a:t>decade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1993.</a:t>
            </a:r>
          </a:p>
          <a:p>
            <a:endParaRPr lang="fr-CA" dirty="0"/>
          </a:p>
          <a:p>
            <a:r>
              <a:rPr lang="fr-CA" dirty="0"/>
              <a:t>The right-</a:t>
            </a:r>
            <a:r>
              <a:rPr lang="fr-CA" dirty="0" err="1"/>
              <a:t>wing</a:t>
            </a:r>
            <a:r>
              <a:rPr lang="fr-CA" dirty="0"/>
              <a:t> parties (Conservative and Reform/Alliance) </a:t>
            </a:r>
            <a:r>
              <a:rPr lang="fr-CA" dirty="0" err="1"/>
              <a:t>realized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division of right-</a:t>
            </a:r>
            <a:r>
              <a:rPr lang="fr-CA" dirty="0" err="1"/>
              <a:t>wing</a:t>
            </a:r>
            <a:r>
              <a:rPr lang="fr-CA" dirty="0"/>
              <a:t> votes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was</a:t>
            </a:r>
            <a:r>
              <a:rPr lang="fr-CA" dirty="0"/>
              <a:t> a </a:t>
            </a:r>
            <a:r>
              <a:rPr lang="fr-CA" dirty="0" err="1"/>
              <a:t>problem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merged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new Conservative Party of Canada, of </a:t>
            </a:r>
            <a:r>
              <a:rPr lang="fr-CA" dirty="0" err="1"/>
              <a:t>which</a:t>
            </a:r>
            <a:r>
              <a:rPr lang="fr-CA" dirty="0"/>
              <a:t> Stephen Harper </a:t>
            </a:r>
            <a:r>
              <a:rPr lang="fr-CA" dirty="0" err="1"/>
              <a:t>became</a:t>
            </a:r>
            <a:r>
              <a:rPr lang="fr-CA" dirty="0"/>
              <a:t> the first leader. (2003)</a:t>
            </a:r>
          </a:p>
          <a:p>
            <a:endParaRPr lang="fr-CA" dirty="0"/>
          </a:p>
          <a:p>
            <a:r>
              <a:rPr lang="fr-CA" dirty="0"/>
              <a:t>The Conservative Party won in 2006.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Bloc Québécois </a:t>
            </a:r>
            <a:r>
              <a:rPr lang="fr-CA" dirty="0" err="1"/>
              <a:t>remained</a:t>
            </a:r>
            <a:r>
              <a:rPr lang="fr-CA" dirty="0"/>
              <a:t> </a:t>
            </a:r>
            <a:r>
              <a:rPr lang="fr-CA" dirty="0" err="1"/>
              <a:t>relatively</a:t>
            </a:r>
            <a:r>
              <a:rPr lang="fr-CA" dirty="0"/>
              <a:t>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lost</a:t>
            </a:r>
            <a:r>
              <a:rPr lang="fr-CA" dirty="0"/>
              <a:t> </a:t>
            </a:r>
            <a:r>
              <a:rPr lang="fr-CA" dirty="0" err="1"/>
              <a:t>steam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1993, but </a:t>
            </a:r>
            <a:r>
              <a:rPr lang="fr-CA" dirty="0" err="1"/>
              <a:t>regained</a:t>
            </a:r>
            <a:r>
              <a:rPr lang="fr-CA" dirty="0"/>
              <a:t> a lot of support </a:t>
            </a:r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sponsorship</a:t>
            </a:r>
            <a:r>
              <a:rPr lang="fr-CA" dirty="0"/>
              <a:t> </a:t>
            </a:r>
            <a:r>
              <a:rPr lang="fr-CA" dirty="0" err="1"/>
              <a:t>scandal</a:t>
            </a:r>
            <a:r>
              <a:rPr lang="fr-CA" dirty="0"/>
              <a:t> (2004 </a:t>
            </a:r>
            <a:r>
              <a:rPr lang="fr-CA" dirty="0" err="1"/>
              <a:t>election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manage to </a:t>
            </a:r>
            <a:r>
              <a:rPr lang="fr-CA" dirty="0" err="1"/>
              <a:t>maintain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level</a:t>
            </a:r>
            <a:r>
              <a:rPr lang="fr-CA" dirty="0"/>
              <a:t> of support </a:t>
            </a:r>
            <a:r>
              <a:rPr lang="fr-CA" dirty="0" err="1"/>
              <a:t>during</a:t>
            </a:r>
            <a:r>
              <a:rPr lang="fr-CA" dirty="0"/>
              <a:t> the time Harper </a:t>
            </a:r>
            <a:r>
              <a:rPr lang="fr-CA" dirty="0" err="1"/>
              <a:t>spent</a:t>
            </a:r>
            <a:r>
              <a:rPr lang="fr-CA" dirty="0"/>
              <a:t> in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came back </a:t>
            </a:r>
            <a:r>
              <a:rPr lang="fr-CA" dirty="0" err="1"/>
              <a:t>with</a:t>
            </a:r>
            <a:r>
              <a:rPr lang="fr-CA" dirty="0"/>
              <a:t> 32 </a:t>
            </a:r>
            <a:r>
              <a:rPr lang="fr-CA" dirty="0" err="1"/>
              <a:t>seats</a:t>
            </a:r>
            <a:r>
              <a:rPr lang="fr-CA" dirty="0"/>
              <a:t> in 2019. </a:t>
            </a:r>
          </a:p>
        </p:txBody>
      </p:sp>
    </p:spTree>
    <p:extLst>
      <p:ext uri="{BB962C8B-B14F-4D97-AF65-F5344CB8AC3E}">
        <p14:creationId xmlns:p14="http://schemas.microsoft.com/office/powerpoint/2010/main" val="410430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begin</a:t>
            </a:r>
            <a:r>
              <a:rPr lang="fr-CA" dirty="0"/>
              <a:t> </a:t>
            </a:r>
            <a:r>
              <a:rPr lang="fr-CA" dirty="0" err="1"/>
              <a:t>studying</a:t>
            </a:r>
            <a:r>
              <a:rPr lang="fr-CA" dirty="0"/>
              <a:t> </a:t>
            </a:r>
            <a:r>
              <a:rPr lang="fr-CA" b="1" dirty="0"/>
              <a:t>party </a:t>
            </a:r>
            <a:r>
              <a:rPr lang="fr-CA" b="1" dirty="0" err="1"/>
              <a:t>systems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are. </a:t>
            </a:r>
          </a:p>
          <a:p>
            <a:endParaRPr lang="fr-CA" dirty="0"/>
          </a:p>
          <a:p>
            <a:r>
              <a:rPr lang="fr-CA" dirty="0"/>
              <a:t>« The pattern of </a:t>
            </a:r>
            <a:r>
              <a:rPr lang="fr-CA" dirty="0" err="1"/>
              <a:t>competition</a:t>
            </a:r>
            <a:r>
              <a:rPr lang="fr-CA" dirty="0"/>
              <a:t> and </a:t>
            </a:r>
            <a:r>
              <a:rPr lang="fr-CA" dirty="0" err="1"/>
              <a:t>cooperation</a:t>
            </a:r>
            <a:r>
              <a:rPr lang="fr-CA" dirty="0"/>
              <a:t> </a:t>
            </a:r>
            <a:r>
              <a:rPr lang="fr-CA" dirty="0" err="1"/>
              <a:t>among</a:t>
            </a:r>
            <a:r>
              <a:rPr lang="fr-CA" dirty="0"/>
              <a:t> all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within</a:t>
            </a:r>
            <a:r>
              <a:rPr lang="fr-CA" dirty="0"/>
              <a:t>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system. » </a:t>
            </a:r>
          </a:p>
          <a:p>
            <a:endParaRPr lang="fr-CA" dirty="0"/>
          </a:p>
          <a:p>
            <a:r>
              <a:rPr lang="fr-CA" dirty="0"/>
              <a:t>T</a:t>
            </a:r>
            <a:r>
              <a:rPr lang="en-US" dirty="0"/>
              <a:t>his includes the configuration of the parties in the system: how many parties, and which are they. </a:t>
            </a:r>
          </a:p>
          <a:p>
            <a:endParaRPr lang="en-US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includes</a:t>
            </a:r>
            <a:r>
              <a:rPr lang="fr-CA" dirty="0"/>
              <a:t> the bases of support of </a:t>
            </a:r>
            <a:r>
              <a:rPr lang="fr-CA" dirty="0" err="1"/>
              <a:t>these</a:t>
            </a:r>
            <a:r>
              <a:rPr lang="fr-CA" dirty="0"/>
              <a:t> parties. </a:t>
            </a:r>
          </a:p>
        </p:txBody>
      </p:sp>
    </p:spTree>
    <p:extLst>
      <p:ext uri="{BB962C8B-B14F-4D97-AF65-F5344CB8AC3E}">
        <p14:creationId xmlns:p14="http://schemas.microsoft.com/office/powerpoint/2010/main" val="888168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5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Political parties are institutions that have many roles in Canada. </a:t>
            </a:r>
          </a:p>
          <a:p>
            <a:endParaRPr lang="en-US" sz="3200" dirty="0"/>
          </a:p>
          <a:p>
            <a:r>
              <a:rPr lang="en-US" sz="3200" dirty="0"/>
              <a:t>They play a role in parliamentary representation.</a:t>
            </a:r>
          </a:p>
          <a:p>
            <a:endParaRPr lang="en-US" sz="3200" dirty="0"/>
          </a:p>
          <a:p>
            <a:r>
              <a:rPr lang="en-US" sz="3200" dirty="0"/>
              <a:t>They are responsible for ensuring the link between the electorate and the governance of Canada. </a:t>
            </a:r>
          </a:p>
        </p:txBody>
      </p:sp>
    </p:spTree>
    <p:extLst>
      <p:ext uri="{BB962C8B-B14F-4D97-AF65-F5344CB8AC3E}">
        <p14:creationId xmlns:p14="http://schemas.microsoft.com/office/powerpoint/2010/main" val="350806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Party membership in Canada is fairly low. (1-2% of the public)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This is despite the fact that parties can include members who are not voters (noncitizens, people under 18). </a:t>
            </a:r>
          </a:p>
          <a:p>
            <a:pPr marL="0" indent="0">
              <a:buNone/>
            </a:pPr>
            <a:endParaRPr lang="en-US" dirty="0"/>
          </a:p>
          <a:p>
            <a:r>
              <a:rPr lang="fr-CA" dirty="0"/>
              <a:t>Certain groups are </a:t>
            </a:r>
            <a:r>
              <a:rPr lang="fr-CA" dirty="0" err="1"/>
              <a:t>overrepresented</a:t>
            </a:r>
            <a:r>
              <a:rPr lang="fr-CA" dirty="0"/>
              <a:t>. (</a:t>
            </a:r>
            <a:r>
              <a:rPr lang="fr-CA" dirty="0" err="1"/>
              <a:t>whites</a:t>
            </a:r>
            <a:r>
              <a:rPr lang="fr-CA" dirty="0"/>
              <a:t>, men, </a:t>
            </a:r>
            <a:r>
              <a:rPr lang="fr-CA" dirty="0" err="1"/>
              <a:t>older</a:t>
            </a:r>
            <a:r>
              <a:rPr lang="fr-CA" dirty="0"/>
              <a:t> people, </a:t>
            </a:r>
            <a:r>
              <a:rPr lang="fr-CA" dirty="0" err="1"/>
              <a:t>wealthier</a:t>
            </a:r>
            <a:r>
              <a:rPr lang="fr-CA" dirty="0"/>
              <a:t> people)</a:t>
            </a:r>
          </a:p>
          <a:p>
            <a:endParaRPr lang="fr-CA" dirty="0"/>
          </a:p>
          <a:p>
            <a:r>
              <a:rPr lang="fr-CA" dirty="0"/>
              <a:t>Parties do </a:t>
            </a:r>
            <a:r>
              <a:rPr lang="fr-CA" dirty="0" err="1"/>
              <a:t>try</a:t>
            </a:r>
            <a:r>
              <a:rPr lang="fr-CA" dirty="0"/>
              <a:t> to change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fact</a:t>
            </a:r>
            <a:r>
              <a:rPr lang="fr-CA" dirty="0"/>
              <a:t>, by </a:t>
            </a:r>
            <a:r>
              <a:rPr lang="fr-CA" dirty="0" err="1"/>
              <a:t>creating</a:t>
            </a:r>
            <a:r>
              <a:rPr lang="fr-CA" dirty="0"/>
              <a:t> commissions and clubs </a:t>
            </a:r>
            <a:r>
              <a:rPr lang="fr-CA" dirty="0" err="1"/>
              <a:t>targeting</a:t>
            </a:r>
            <a:r>
              <a:rPr lang="fr-CA" dirty="0"/>
              <a:t> </a:t>
            </a:r>
            <a:r>
              <a:rPr lang="fr-CA" dirty="0" err="1"/>
              <a:t>underrepresented</a:t>
            </a:r>
            <a:r>
              <a:rPr lang="fr-CA" dirty="0"/>
              <a:t> groups.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There are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</a:t>
            </a:r>
            <a:r>
              <a:rPr lang="fr-CA" dirty="0" err="1"/>
              <a:t>limiting</a:t>
            </a:r>
            <a:r>
              <a:rPr lang="fr-CA" dirty="0"/>
              <a:t> how parties are </a:t>
            </a:r>
            <a:r>
              <a:rPr lang="fr-CA" dirty="0" err="1"/>
              <a:t>financed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in the 1974 </a:t>
            </a:r>
            <a:r>
              <a:rPr lang="fr-CA" dirty="0" err="1"/>
              <a:t>Elections</a:t>
            </a:r>
            <a:r>
              <a:rPr lang="fr-CA" dirty="0"/>
              <a:t> </a:t>
            </a:r>
            <a:r>
              <a:rPr lang="fr-CA" dirty="0" err="1"/>
              <a:t>Expenses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encouraged</a:t>
            </a:r>
            <a:r>
              <a:rPr lang="fr-CA" dirty="0"/>
              <a:t> donations and </a:t>
            </a:r>
            <a:r>
              <a:rPr lang="fr-CA" dirty="0" err="1"/>
              <a:t>encouraged</a:t>
            </a:r>
            <a:r>
              <a:rPr lang="fr-CA" dirty="0"/>
              <a:t> parties to </a:t>
            </a:r>
            <a:r>
              <a:rPr lang="fr-CA" dirty="0" err="1"/>
              <a:t>maintain</a:t>
            </a:r>
            <a:r>
              <a:rPr lang="fr-CA" dirty="0"/>
              <a:t> contact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in-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ensured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</a:t>
            </a:r>
            <a:r>
              <a:rPr lang="fr-CA" dirty="0" err="1"/>
              <a:t>transparency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6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2003, PM Jean Chrétien </a:t>
            </a:r>
            <a:r>
              <a:rPr lang="fr-CA" dirty="0" err="1"/>
              <a:t>adopted</a:t>
            </a:r>
            <a:r>
              <a:rPr lang="fr-CA" dirty="0"/>
              <a:t> a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making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illegal</a:t>
            </a:r>
            <a:r>
              <a:rPr lang="fr-CA" dirty="0"/>
              <a:t> for corporations and unions to </a:t>
            </a:r>
            <a:r>
              <a:rPr lang="fr-CA" dirty="0" err="1"/>
              <a:t>donate</a:t>
            </a:r>
            <a:r>
              <a:rPr lang="fr-CA" dirty="0"/>
              <a:t> to </a:t>
            </a:r>
            <a:r>
              <a:rPr lang="fr-CA" dirty="0" err="1"/>
              <a:t>political</a:t>
            </a:r>
            <a:r>
              <a:rPr lang="fr-CA" dirty="0"/>
              <a:t> parties. </a:t>
            </a:r>
          </a:p>
          <a:p>
            <a:endParaRPr lang="fr-CA" dirty="0"/>
          </a:p>
          <a:p>
            <a:pPr marL="171450" indent="-171450"/>
            <a:r>
              <a:rPr lang="fr-CA" dirty="0"/>
              <a:t>The maximum donation </a:t>
            </a:r>
            <a:r>
              <a:rPr lang="fr-CA" dirty="0" err="1"/>
              <a:t>was</a:t>
            </a:r>
            <a:r>
              <a:rPr lang="fr-CA" dirty="0"/>
              <a:t> set at 5000$ by PM Chrétien.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 </a:t>
            </a:r>
            <a:r>
              <a:rPr lang="fr-CA" dirty="0" err="1"/>
              <a:t>reduced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by PM Harper, and </a:t>
            </a:r>
            <a:r>
              <a:rPr lang="fr-CA" dirty="0" err="1"/>
              <a:t>now</a:t>
            </a:r>
            <a:r>
              <a:rPr lang="fr-CA" dirty="0"/>
              <a:t> stands at about 1575$ per party. </a:t>
            </a:r>
          </a:p>
        </p:txBody>
      </p:sp>
    </p:spTree>
    <p:extLst>
      <p:ext uri="{BB962C8B-B14F-4D97-AF65-F5344CB8AC3E}">
        <p14:creationId xmlns:p14="http://schemas.microsoft.com/office/powerpoint/2010/main" val="169389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0970-E0D7-468D-AC77-87632B10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46D0-CF4A-44CA-AA43-12223837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provincial politics, rules vary per province. </a:t>
            </a:r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53E826-D2BA-4BF1-BBE4-13F42BA49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482114"/>
              </p:ext>
            </p:extLst>
          </p:nvPr>
        </p:nvGraphicFramePr>
        <p:xfrm>
          <a:off x="2572422" y="2552252"/>
          <a:ext cx="7047155" cy="3940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067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Party </a:t>
            </a:r>
            <a:r>
              <a:rPr lang="fr-CA" dirty="0" err="1"/>
              <a:t>activities</a:t>
            </a:r>
            <a:r>
              <a:rPr lang="fr-CA" dirty="0"/>
              <a:t> tend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busy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 time.</a:t>
            </a:r>
          </a:p>
          <a:p>
            <a:endParaRPr lang="fr-CA" dirty="0"/>
          </a:p>
          <a:p>
            <a:r>
              <a:rPr lang="fr-CA" dirty="0" err="1"/>
              <a:t>Things</a:t>
            </a:r>
            <a:r>
              <a:rPr lang="fr-CA" dirty="0"/>
              <a:t> are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busy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like to have </a:t>
            </a:r>
            <a:r>
              <a:rPr lang="fr-CA" dirty="0" err="1"/>
              <a:t>greater</a:t>
            </a:r>
            <a:r>
              <a:rPr lang="fr-CA" dirty="0"/>
              <a:t> influence in the party,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the </a:t>
            </a:r>
            <a:r>
              <a:rPr lang="fr-CA" dirty="0" err="1"/>
              <a:t>creation</a:t>
            </a:r>
            <a:r>
              <a:rPr lang="fr-CA" dirty="0"/>
              <a:t> of party </a:t>
            </a:r>
            <a:r>
              <a:rPr lang="fr-CA" dirty="0" err="1"/>
              <a:t>policy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49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choice</a:t>
            </a:r>
            <a:r>
              <a:rPr lang="fr-CA" dirty="0"/>
              <a:t> of local candidates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largely</a:t>
            </a:r>
            <a:r>
              <a:rPr lang="fr-CA" dirty="0"/>
              <a:t> </a:t>
            </a:r>
            <a:r>
              <a:rPr lang="fr-CA" dirty="0" err="1"/>
              <a:t>left</a:t>
            </a:r>
            <a:r>
              <a:rPr lang="fr-CA" dirty="0"/>
              <a:t> to the </a:t>
            </a:r>
            <a:r>
              <a:rPr lang="fr-CA" dirty="0" err="1"/>
              <a:t>choice</a:t>
            </a:r>
            <a:r>
              <a:rPr lang="fr-CA" dirty="0"/>
              <a:t> of the </a:t>
            </a:r>
            <a:r>
              <a:rPr lang="fr-CA" dirty="0" err="1"/>
              <a:t>members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Party leaders have the </a:t>
            </a:r>
            <a:r>
              <a:rPr lang="fr-CA" dirty="0" err="1"/>
              <a:t>ability</a:t>
            </a:r>
            <a:r>
              <a:rPr lang="fr-CA" dirty="0"/>
              <a:t> to veto a candidate, but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 use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impose </a:t>
            </a:r>
            <a:r>
              <a:rPr lang="fr-CA" dirty="0" err="1"/>
              <a:t>their</a:t>
            </a:r>
            <a:r>
              <a:rPr lang="fr-CA" dirty="0"/>
              <a:t> candidate if </a:t>
            </a:r>
            <a:r>
              <a:rPr lang="fr-CA" dirty="0" err="1"/>
              <a:t>they</a:t>
            </a:r>
            <a:r>
              <a:rPr lang="fr-CA" dirty="0"/>
              <a:t> have a star candidate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think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a good </a:t>
            </a:r>
            <a:r>
              <a:rPr lang="fr-CA" dirty="0" err="1"/>
              <a:t>minister</a:t>
            </a:r>
            <a:r>
              <a:rPr lang="fr-CA" dirty="0"/>
              <a:t>, for instance. </a:t>
            </a:r>
          </a:p>
        </p:txBody>
      </p:sp>
    </p:spTree>
    <p:extLst>
      <p:ext uri="{BB962C8B-B14F-4D97-AF65-F5344CB8AC3E}">
        <p14:creationId xmlns:p14="http://schemas.microsoft.com/office/powerpoint/2010/main" val="1771483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selection</a:t>
            </a:r>
            <a:r>
              <a:rPr lang="fr-CA" dirty="0"/>
              <a:t> of party leaders has </a:t>
            </a:r>
            <a:r>
              <a:rPr lang="fr-CA" dirty="0" err="1"/>
              <a:t>become</a:t>
            </a:r>
            <a:r>
              <a:rPr lang="fr-CA" dirty="0"/>
              <a:t> more open </a:t>
            </a:r>
            <a:r>
              <a:rPr lang="fr-CA" dirty="0" err="1"/>
              <a:t>with</a:t>
            </a:r>
            <a:r>
              <a:rPr lang="fr-CA" dirty="0"/>
              <a:t> time. </a:t>
            </a:r>
          </a:p>
          <a:p>
            <a:endParaRPr lang="fr-CA" dirty="0"/>
          </a:p>
          <a:p>
            <a:r>
              <a:rPr lang="fr-CA" dirty="0" err="1"/>
              <a:t>Initially</a:t>
            </a:r>
            <a:r>
              <a:rPr lang="fr-CA" dirty="0"/>
              <a:t>, leaders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selected</a:t>
            </a:r>
            <a:r>
              <a:rPr lang="fr-CA" dirty="0"/>
              <a:t> by a </a:t>
            </a:r>
            <a:r>
              <a:rPr lang="fr-CA" dirty="0" err="1"/>
              <a:t>small</a:t>
            </a:r>
            <a:r>
              <a:rPr lang="fr-CA" dirty="0"/>
              <a:t> group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</a:t>
            </a:r>
            <a:r>
              <a:rPr lang="fr-CA" dirty="0" err="1"/>
              <a:t>parliamentarians</a:t>
            </a:r>
            <a:r>
              <a:rPr lang="fr-CA" dirty="0"/>
              <a:t> and party </a:t>
            </a:r>
            <a:r>
              <a:rPr lang="fr-CA" dirty="0" err="1"/>
              <a:t>insiders</a:t>
            </a:r>
            <a:r>
              <a:rPr lang="fr-CA" dirty="0"/>
              <a:t>. There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influence </a:t>
            </a:r>
            <a:r>
              <a:rPr lang="fr-CA" dirty="0" err="1"/>
              <a:t>from</a:t>
            </a:r>
            <a:r>
              <a:rPr lang="fr-CA" dirty="0"/>
              <a:t> the party </a:t>
            </a:r>
            <a:r>
              <a:rPr lang="fr-CA" dirty="0" err="1"/>
              <a:t>members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1960s </a:t>
            </a:r>
            <a:r>
              <a:rPr lang="fr-CA" dirty="0" err="1"/>
              <a:t>saw</a:t>
            </a:r>
            <a:r>
              <a:rPr lang="fr-CA" dirty="0"/>
              <a:t> the </a:t>
            </a:r>
            <a:r>
              <a:rPr lang="fr-CA" dirty="0" err="1"/>
              <a:t>beginning</a:t>
            </a:r>
            <a:r>
              <a:rPr lang="fr-CA" dirty="0"/>
              <a:t> of large </a:t>
            </a:r>
            <a:r>
              <a:rPr lang="fr-CA" dirty="0" err="1"/>
              <a:t>delegate</a:t>
            </a:r>
            <a:r>
              <a:rPr lang="fr-CA" dirty="0"/>
              <a:t> conventions.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25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With</a:t>
            </a:r>
            <a:r>
              <a:rPr lang="fr-CA" dirty="0"/>
              <a:t> time,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delegate</a:t>
            </a:r>
            <a:r>
              <a:rPr lang="fr-CA" dirty="0"/>
              <a:t> conventions </a:t>
            </a:r>
            <a:r>
              <a:rPr lang="fr-CA" dirty="0" err="1"/>
              <a:t>seemed</a:t>
            </a:r>
            <a:r>
              <a:rPr lang="fr-CA" dirty="0"/>
              <a:t> </a:t>
            </a:r>
            <a:r>
              <a:rPr lang="fr-CA" dirty="0" err="1"/>
              <a:t>too</a:t>
            </a:r>
            <a:r>
              <a:rPr lang="fr-CA" dirty="0"/>
              <a:t> restrictive.</a:t>
            </a:r>
          </a:p>
          <a:p>
            <a:endParaRPr lang="fr-CA" dirty="0"/>
          </a:p>
          <a:p>
            <a:r>
              <a:rPr lang="fr-CA" dirty="0"/>
              <a:t>The first parties to change the model </a:t>
            </a:r>
            <a:r>
              <a:rPr lang="fr-CA" dirty="0" err="1"/>
              <a:t>federally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Reform Party and the Bloc Québécois.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adopted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all party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cast</a:t>
            </a:r>
            <a:r>
              <a:rPr lang="fr-CA" dirty="0"/>
              <a:t> a vote for the leader.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other</a:t>
            </a:r>
            <a:r>
              <a:rPr lang="fr-CA" dirty="0"/>
              <a:t> parties </a:t>
            </a:r>
            <a:r>
              <a:rPr lang="fr-CA" dirty="0" err="1"/>
              <a:t>had</a:t>
            </a:r>
            <a:r>
              <a:rPr lang="fr-CA" dirty="0"/>
              <a:t> to follow </a:t>
            </a:r>
            <a:r>
              <a:rPr lang="fr-CA" dirty="0" err="1"/>
              <a:t>because</a:t>
            </a:r>
            <a:r>
              <a:rPr lang="fr-CA" dirty="0"/>
              <a:t> of pressure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68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textbook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are 4 </a:t>
            </a:r>
            <a:r>
              <a:rPr lang="fr-CA" dirty="0" err="1"/>
              <a:t>different</a:t>
            </a:r>
            <a:r>
              <a:rPr lang="fr-CA" dirty="0"/>
              <a:t> stages in the </a:t>
            </a:r>
            <a:r>
              <a:rPr lang="fr-CA" dirty="0" err="1"/>
              <a:t>evolution</a:t>
            </a:r>
            <a:r>
              <a:rPr lang="fr-CA" dirty="0"/>
              <a:t> of 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</a:p>
          <a:p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Bipartisan party system (1867-1921)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Appearance</a:t>
            </a:r>
            <a:r>
              <a:rPr lang="fr-CA" dirty="0"/>
              <a:t> of </a:t>
            </a:r>
            <a:r>
              <a:rPr lang="fr-CA" dirty="0" err="1"/>
              <a:t>third</a:t>
            </a:r>
            <a:r>
              <a:rPr lang="fr-CA" dirty="0"/>
              <a:t> parties (1921-1957)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nationalization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parties (1963-1988)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regionalization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parties (1993-2015)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63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NDP </a:t>
            </a:r>
            <a:r>
              <a:rPr lang="fr-CA" dirty="0" err="1"/>
              <a:t>follows</a:t>
            </a:r>
            <a:r>
              <a:rPr lang="fr-CA" dirty="0"/>
              <a:t> a direct model of one-</a:t>
            </a:r>
            <a:r>
              <a:rPr lang="fr-CA" dirty="0" err="1"/>
              <a:t>member</a:t>
            </a:r>
            <a:r>
              <a:rPr lang="fr-CA" dirty="0"/>
              <a:t>, one-vote. </a:t>
            </a:r>
          </a:p>
          <a:p>
            <a:endParaRPr lang="fr-CA" dirty="0"/>
          </a:p>
          <a:p>
            <a:r>
              <a:rPr lang="fr-CA" dirty="0"/>
              <a:t>The Conservative Party has </a:t>
            </a:r>
            <a:r>
              <a:rPr lang="fr-CA" dirty="0" err="1"/>
              <a:t>adopted</a:t>
            </a:r>
            <a:r>
              <a:rPr lang="fr-CA" dirty="0"/>
              <a:t> a system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votes are </a:t>
            </a:r>
            <a:r>
              <a:rPr lang="fr-CA" dirty="0" err="1"/>
              <a:t>weighed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constituency</a:t>
            </a:r>
            <a:r>
              <a:rPr lang="fr-CA" dirty="0"/>
              <a:t> has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adopted</a:t>
            </a:r>
            <a:r>
              <a:rPr lang="fr-CA" dirty="0"/>
              <a:t> a system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non-</a:t>
            </a:r>
            <a:r>
              <a:rPr lang="fr-CA" dirty="0" err="1"/>
              <a:t>members</a:t>
            </a:r>
            <a:r>
              <a:rPr lang="fr-CA" dirty="0"/>
              <a:t> can vote as « </a:t>
            </a:r>
            <a:r>
              <a:rPr lang="fr-CA" dirty="0" err="1"/>
              <a:t>sympathizers</a:t>
            </a:r>
            <a:r>
              <a:rPr lang="fr-CA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87124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6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function</a:t>
            </a:r>
            <a:r>
              <a:rPr lang="fr-CA" dirty="0"/>
              <a:t>,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need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support. </a:t>
            </a:r>
          </a:p>
          <a:p>
            <a:r>
              <a:rPr lang="fr-CA" dirty="0" err="1"/>
              <a:t>We</a:t>
            </a:r>
            <a:r>
              <a:rPr lang="fr-CA" dirty="0"/>
              <a:t> are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conclude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overview</a:t>
            </a:r>
            <a:r>
              <a:rPr lang="fr-CA" dirty="0"/>
              <a:t> of </a:t>
            </a:r>
            <a:r>
              <a:rPr lang="fr-CA" dirty="0" err="1"/>
              <a:t>voters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How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Canadians</a:t>
            </a:r>
            <a:r>
              <a:rPr lang="fr-CA" dirty="0"/>
              <a:t> vote?</a:t>
            </a:r>
          </a:p>
          <a:p>
            <a:r>
              <a:rPr lang="fr-CA" dirty="0" err="1"/>
              <a:t>Who</a:t>
            </a:r>
            <a:r>
              <a:rPr lang="fr-CA" dirty="0"/>
              <a:t> votes for </a:t>
            </a:r>
            <a:r>
              <a:rPr lang="fr-CA" dirty="0" err="1"/>
              <a:t>whom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7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Abstention in Canada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fairly</a:t>
            </a:r>
            <a:r>
              <a:rPr lang="fr-CA" dirty="0"/>
              <a:t> high. </a:t>
            </a:r>
          </a:p>
          <a:p>
            <a:endParaRPr lang="fr-CA" dirty="0"/>
          </a:p>
          <a:p>
            <a:r>
              <a:rPr lang="fr-CA" dirty="0"/>
              <a:t>Abstention has </a:t>
            </a:r>
            <a:r>
              <a:rPr lang="fr-CA" dirty="0" err="1"/>
              <a:t>varied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25% to 40% </a:t>
            </a:r>
            <a:r>
              <a:rPr lang="fr-CA" dirty="0" err="1"/>
              <a:t>since</a:t>
            </a:r>
            <a:r>
              <a:rPr lang="fr-CA" dirty="0"/>
              <a:t> the end of the second World </a:t>
            </a:r>
            <a:r>
              <a:rPr lang="fr-CA" dirty="0" err="1"/>
              <a:t>War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 Royal Commission on the topic identifies </a:t>
            </a:r>
            <a:r>
              <a:rPr lang="fr-CA" dirty="0" err="1"/>
              <a:t>three</a:t>
            </a:r>
            <a:r>
              <a:rPr lang="fr-CA" dirty="0"/>
              <a:t> </a:t>
            </a:r>
            <a:r>
              <a:rPr lang="fr-CA" dirty="0" err="1"/>
              <a:t>institutional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low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12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1E8F-561C-4A60-B926-EC46F4E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D3D3-7804-41B0-8047-E846AE5A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Voter turnout in Canada 1867-present">
            <a:extLst>
              <a:ext uri="{FF2B5EF4-FFF2-40B4-BE49-F238E27FC236}">
                <a16:creationId xmlns:a16="http://schemas.microsoft.com/office/drawing/2014/main" id="{7FDB5865-3492-4F13-B68A-97185131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1690688"/>
            <a:ext cx="7042404" cy="46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30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3 </a:t>
            </a:r>
            <a:r>
              <a:rPr lang="fr-CA" dirty="0" err="1"/>
              <a:t>institutional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No </a:t>
            </a:r>
            <a:r>
              <a:rPr lang="fr-CA" dirty="0" err="1"/>
              <a:t>mandatory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law</a:t>
            </a:r>
            <a:r>
              <a:rPr lang="fr-CA" dirty="0"/>
              <a:t>. </a:t>
            </a:r>
            <a:r>
              <a:rPr lang="fr-CA" dirty="0" err="1"/>
              <a:t>Unsurprisingly</a:t>
            </a:r>
            <a:r>
              <a:rPr lang="fr-CA" dirty="0"/>
              <a:t>, countries </a:t>
            </a:r>
            <a:r>
              <a:rPr lang="fr-CA" dirty="0" err="1"/>
              <a:t>that</a:t>
            </a:r>
            <a:r>
              <a:rPr lang="fr-CA" dirty="0"/>
              <a:t> force </a:t>
            </a:r>
            <a:r>
              <a:rPr lang="fr-CA" dirty="0" err="1"/>
              <a:t>citizens</a:t>
            </a:r>
            <a:r>
              <a:rPr lang="fr-CA" dirty="0"/>
              <a:t> to vote by </a:t>
            </a:r>
            <a:r>
              <a:rPr lang="fr-CA" dirty="0" err="1"/>
              <a:t>law</a:t>
            </a:r>
            <a:r>
              <a:rPr lang="fr-CA" dirty="0"/>
              <a:t> have a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Bicameralism</a:t>
            </a:r>
            <a:r>
              <a:rPr lang="fr-CA" dirty="0"/>
              <a:t>: countries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chambers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lower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 in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r>
              <a:rPr lang="fr-CA" dirty="0"/>
              <a:t>3. </a:t>
            </a:r>
            <a:r>
              <a:rPr lang="fr-CA" dirty="0" err="1"/>
              <a:t>Majoritarian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system: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have </a:t>
            </a:r>
            <a:r>
              <a:rPr lang="fr-CA" dirty="0" err="1"/>
              <a:t>lower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countries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proportional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of </a:t>
            </a:r>
            <a:r>
              <a:rPr lang="fr-CA" dirty="0" err="1"/>
              <a:t>voting</a:t>
            </a:r>
            <a:r>
              <a:rPr lang="fr-CA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cause of the drop in </a:t>
            </a:r>
            <a:r>
              <a:rPr lang="fr-CA" dirty="0" err="1"/>
              <a:t>turnout</a:t>
            </a:r>
            <a:r>
              <a:rPr lang="fr-CA" dirty="0"/>
              <a:t> over time </a:t>
            </a:r>
            <a:r>
              <a:rPr lang="fr-CA" dirty="0" err="1"/>
              <a:t>is</a:t>
            </a:r>
            <a:r>
              <a:rPr lang="fr-CA" dirty="0"/>
              <a:t> due to </a:t>
            </a:r>
            <a:r>
              <a:rPr lang="fr-CA" dirty="0" err="1"/>
              <a:t>generational</a:t>
            </a:r>
            <a:r>
              <a:rPr lang="fr-CA" dirty="0"/>
              <a:t> change.</a:t>
            </a:r>
          </a:p>
          <a:p>
            <a:endParaRPr lang="fr-CA" dirty="0"/>
          </a:p>
          <a:p>
            <a:r>
              <a:rPr lang="fr-CA" dirty="0" err="1"/>
              <a:t>Youth</a:t>
            </a:r>
            <a:r>
              <a:rPr lang="fr-CA" dirty="0"/>
              <a:t> are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interested</a:t>
            </a:r>
            <a:r>
              <a:rPr lang="fr-CA" dirty="0"/>
              <a:t> in </a:t>
            </a:r>
            <a:r>
              <a:rPr lang="fr-CA" dirty="0" err="1"/>
              <a:t>politics</a:t>
            </a:r>
            <a:r>
              <a:rPr lang="fr-CA" dirty="0"/>
              <a:t>,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informed</a:t>
            </a:r>
            <a:r>
              <a:rPr lang="fr-CA" dirty="0"/>
              <a:t>, and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as a </a:t>
            </a:r>
            <a:r>
              <a:rPr lang="fr-CA" dirty="0" err="1"/>
              <a:t>duty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/>
              <a:t>Young </a:t>
            </a:r>
            <a:r>
              <a:rPr lang="fr-CA" dirty="0" err="1"/>
              <a:t>voters</a:t>
            </a:r>
            <a:r>
              <a:rPr lang="fr-CA" dirty="0"/>
              <a:t> show </a:t>
            </a:r>
            <a:r>
              <a:rPr lang="fr-CA" dirty="0" err="1"/>
              <a:t>lower</a:t>
            </a:r>
            <a:r>
              <a:rPr lang="fr-CA" dirty="0"/>
              <a:t> rates of participation. 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 err="1"/>
              <a:t>They</a:t>
            </a:r>
            <a:r>
              <a:rPr lang="fr-CA" dirty="0"/>
              <a:t> vote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young</a:t>
            </a:r>
            <a:r>
              <a:rPr lang="fr-CA" dirty="0"/>
              <a:t> </a:t>
            </a:r>
            <a:r>
              <a:rPr lang="fr-CA" dirty="0" err="1"/>
              <a:t>generations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lived</a:t>
            </a:r>
            <a:r>
              <a:rPr lang="fr-CA" dirty="0"/>
              <a:t> in </a:t>
            </a:r>
            <a:r>
              <a:rPr lang="fr-CA" dirty="0" err="1"/>
              <a:t>previous</a:t>
            </a:r>
            <a:r>
              <a:rPr lang="fr-CA" dirty="0"/>
              <a:t> times as </a:t>
            </a:r>
            <a:r>
              <a:rPr lang="fr-CA" dirty="0" err="1"/>
              <a:t>well</a:t>
            </a:r>
            <a:r>
              <a:rPr lang="fr-CA" dirty="0"/>
              <a:t>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a </a:t>
            </a:r>
            <a:r>
              <a:rPr lang="fr-CA" dirty="0" err="1"/>
              <a:t>difference</a:t>
            </a:r>
            <a:r>
              <a:rPr lang="fr-CA" dirty="0"/>
              <a:t> in </a:t>
            </a:r>
            <a:r>
              <a:rPr lang="fr-CA" dirty="0" err="1"/>
              <a:t>age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0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explanations</a:t>
            </a:r>
            <a:r>
              <a:rPr lang="fr-CA" sz="3200" dirty="0"/>
              <a:t> have been </a:t>
            </a:r>
            <a:r>
              <a:rPr lang="fr-CA" sz="3200" dirty="0" err="1"/>
              <a:t>offered</a:t>
            </a:r>
            <a:r>
              <a:rPr lang="fr-CA" sz="3200" dirty="0"/>
              <a:t> to </a:t>
            </a:r>
            <a:r>
              <a:rPr lang="fr-CA" sz="3200" dirty="0" err="1"/>
              <a:t>explain</a:t>
            </a:r>
            <a:r>
              <a:rPr lang="fr-CA" sz="3200" dirty="0"/>
              <a:t> vote </a:t>
            </a:r>
            <a:r>
              <a:rPr lang="fr-CA" sz="3200" dirty="0" err="1"/>
              <a:t>choice</a:t>
            </a:r>
            <a:r>
              <a:rPr lang="fr-CA" sz="3200" dirty="0"/>
              <a:t> in Canada.</a:t>
            </a:r>
          </a:p>
          <a:p>
            <a:endParaRPr lang="fr-CA" sz="3200" dirty="0"/>
          </a:p>
          <a:p>
            <a:r>
              <a:rPr lang="fr-CA" sz="3200" dirty="0" err="1"/>
              <a:t>Some</a:t>
            </a:r>
            <a:r>
              <a:rPr lang="fr-CA" sz="3200" dirty="0"/>
              <a:t> argue </a:t>
            </a:r>
            <a:r>
              <a:rPr lang="fr-CA" sz="3200" dirty="0" err="1"/>
              <a:t>that</a:t>
            </a:r>
            <a:r>
              <a:rPr lang="fr-CA" sz="3200" dirty="0"/>
              <a:t> the vote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on </a:t>
            </a:r>
            <a:r>
              <a:rPr lang="fr-CA" sz="3200" dirty="0" err="1"/>
              <a:t>sociodemographic</a:t>
            </a:r>
            <a:r>
              <a:rPr lang="fr-CA" sz="3200" dirty="0"/>
              <a:t> </a:t>
            </a:r>
            <a:r>
              <a:rPr lang="fr-CA" sz="3200" dirty="0" err="1"/>
              <a:t>characteristics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characteristics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region</a:t>
            </a:r>
            <a:r>
              <a:rPr lang="fr-CA" sz="3200" dirty="0"/>
              <a:t>, religion, </a:t>
            </a:r>
            <a:r>
              <a:rPr lang="fr-CA" sz="3200" dirty="0" err="1"/>
              <a:t>language</a:t>
            </a:r>
            <a:r>
              <a:rPr lang="fr-CA" sz="3200" dirty="0"/>
              <a:t>, </a:t>
            </a:r>
            <a:r>
              <a:rPr lang="fr-CA" sz="3200" dirty="0" err="1"/>
              <a:t>unionization</a:t>
            </a:r>
            <a:r>
              <a:rPr lang="fr-CA" sz="3200" dirty="0"/>
              <a:t> and </a:t>
            </a:r>
            <a:r>
              <a:rPr lang="fr-CA" sz="3200" dirty="0" err="1"/>
              <a:t>gender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Traditionally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obtained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votes in </a:t>
            </a:r>
            <a:r>
              <a:rPr lang="fr-CA" dirty="0" err="1"/>
              <a:t>Quebec</a:t>
            </a:r>
            <a:r>
              <a:rPr lang="fr-CA" dirty="0"/>
              <a:t>, and the Conservatives </a:t>
            </a:r>
            <a:r>
              <a:rPr lang="fr-CA" dirty="0" err="1"/>
              <a:t>obtained</a:t>
            </a:r>
            <a:r>
              <a:rPr lang="fr-CA" dirty="0"/>
              <a:t> votes in the West. </a:t>
            </a:r>
          </a:p>
          <a:p>
            <a:endParaRPr lang="fr-CA" dirty="0"/>
          </a:p>
          <a:p>
            <a:r>
              <a:rPr lang="fr-CA" dirty="0"/>
              <a:t>So </a:t>
            </a:r>
            <a:r>
              <a:rPr lang="fr-CA" dirty="0" err="1"/>
              <a:t>did</a:t>
            </a:r>
            <a:r>
              <a:rPr lang="fr-CA" dirty="0"/>
              <a:t> the NDP, to a </a:t>
            </a:r>
            <a:r>
              <a:rPr lang="fr-CA" dirty="0" err="1"/>
              <a:t>lesser</a:t>
            </a:r>
            <a:r>
              <a:rPr lang="fr-CA" dirty="0"/>
              <a:t> </a:t>
            </a:r>
            <a:r>
              <a:rPr lang="fr-CA" dirty="0" err="1"/>
              <a:t>degree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interrupted</a:t>
            </a:r>
            <a:r>
              <a:rPr lang="fr-CA" dirty="0"/>
              <a:t> by the 1993 </a:t>
            </a:r>
            <a:r>
              <a:rPr lang="fr-CA" dirty="0" err="1"/>
              <a:t>election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406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CBD-589A-4F02-9A5D-841C0E0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0422-60EB-4492-8B1C-3512860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fr-CA" dirty="0" err="1"/>
              <a:t>Since</a:t>
            </a:r>
            <a:r>
              <a:rPr lang="fr-CA" dirty="0"/>
              <a:t> 1993,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Ontario and the Atlantic Provinces.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The Reform </a:t>
            </a:r>
            <a:r>
              <a:rPr lang="fr-CA" dirty="0" err="1"/>
              <a:t>replaced</a:t>
            </a:r>
            <a:r>
              <a:rPr lang="fr-CA" dirty="0"/>
              <a:t> the Conservative Party in the West </a:t>
            </a:r>
            <a:r>
              <a:rPr lang="fr-CA" dirty="0" err="1"/>
              <a:t>until</a:t>
            </a:r>
            <a:r>
              <a:rPr lang="fr-CA" dirty="0"/>
              <a:t> the merger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The Bloc Québécois has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4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first party system </a:t>
            </a:r>
            <a:r>
              <a:rPr lang="fr-CA" sz="3200" dirty="0" err="1"/>
              <a:t>spans</a:t>
            </a:r>
            <a:r>
              <a:rPr lang="fr-CA" sz="3200" dirty="0"/>
              <a:t> the </a:t>
            </a:r>
            <a:r>
              <a:rPr lang="fr-CA" sz="3200" dirty="0" err="1"/>
              <a:t>period</a:t>
            </a:r>
            <a:r>
              <a:rPr lang="fr-CA" sz="3200" dirty="0"/>
              <a:t> </a:t>
            </a:r>
            <a:r>
              <a:rPr lang="fr-CA" sz="3200" dirty="0" err="1"/>
              <a:t>going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foundation</a:t>
            </a:r>
            <a:r>
              <a:rPr lang="fr-CA" sz="3200" dirty="0"/>
              <a:t> of Canada to the first </a:t>
            </a:r>
            <a:r>
              <a:rPr lang="fr-CA" sz="3200" dirty="0" err="1"/>
              <a:t>election</a:t>
            </a:r>
            <a:r>
              <a:rPr lang="fr-CA" sz="3200" dirty="0"/>
              <a:t> </a:t>
            </a:r>
            <a:r>
              <a:rPr lang="fr-CA" sz="3200" dirty="0" err="1"/>
              <a:t>following</a:t>
            </a:r>
            <a:r>
              <a:rPr lang="fr-CA" sz="3200" dirty="0"/>
              <a:t> World </a:t>
            </a:r>
            <a:r>
              <a:rPr lang="fr-CA" sz="3200" dirty="0" err="1"/>
              <a:t>War</a:t>
            </a:r>
            <a:r>
              <a:rPr lang="fr-CA" sz="3200" dirty="0"/>
              <a:t> 1. </a:t>
            </a:r>
          </a:p>
          <a:p>
            <a:endParaRPr lang="fr-CA" sz="3200" dirty="0"/>
          </a:p>
          <a:p>
            <a:r>
              <a:rPr lang="fr-CA" sz="3200" dirty="0"/>
              <a:t>There </a:t>
            </a:r>
            <a:r>
              <a:rPr lang="fr-CA" sz="3200" dirty="0" err="1"/>
              <a:t>were</a:t>
            </a:r>
            <a:r>
              <a:rPr lang="fr-CA" sz="3200" dirty="0"/>
              <a:t> not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differences</a:t>
            </a:r>
            <a:r>
              <a:rPr lang="fr-CA" sz="3200" dirty="0"/>
              <a:t> in the </a:t>
            </a:r>
            <a:r>
              <a:rPr lang="fr-CA" sz="3200" dirty="0" err="1"/>
              <a:t>political</a:t>
            </a:r>
            <a:r>
              <a:rPr lang="fr-CA" sz="3200" dirty="0"/>
              <a:t> positions </a:t>
            </a:r>
            <a:r>
              <a:rPr lang="fr-CA" sz="3200" dirty="0" err="1"/>
              <a:t>defended</a:t>
            </a:r>
            <a:r>
              <a:rPr lang="fr-CA" sz="3200" dirty="0"/>
              <a:t> by </a:t>
            </a:r>
            <a:r>
              <a:rPr lang="fr-CA" sz="3200" dirty="0" err="1"/>
              <a:t>these</a:t>
            </a:r>
            <a:r>
              <a:rPr lang="fr-CA" sz="3200" dirty="0"/>
              <a:t> parties. </a:t>
            </a:r>
          </a:p>
          <a:p>
            <a:endParaRPr lang="fr-CA" sz="3200" dirty="0"/>
          </a:p>
          <a:p>
            <a:r>
              <a:rPr lang="fr-CA" sz="3200" dirty="0" err="1"/>
              <a:t>Politics</a:t>
            </a:r>
            <a:r>
              <a:rPr lang="fr-CA" sz="3200" dirty="0"/>
              <a:t> </a:t>
            </a:r>
            <a:r>
              <a:rPr lang="fr-CA" sz="3200" dirty="0" err="1"/>
              <a:t>under</a:t>
            </a:r>
            <a:r>
              <a:rPr lang="fr-CA" sz="3200" dirty="0"/>
              <a:t> the first party system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thus</a:t>
            </a:r>
            <a:r>
              <a:rPr lang="fr-CA" sz="3200" dirty="0"/>
              <a:t> an </a:t>
            </a:r>
            <a:r>
              <a:rPr lang="fr-CA" sz="3200" dirty="0" err="1"/>
              <a:t>affair</a:t>
            </a:r>
            <a:r>
              <a:rPr lang="fr-CA" sz="3200" dirty="0"/>
              <a:t> of patronage.</a:t>
            </a:r>
          </a:p>
          <a:p>
            <a:endParaRPr lang="fr-C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97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Religion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strongly</a:t>
            </a:r>
            <a:r>
              <a:rPr lang="fr-CA" dirty="0"/>
              <a:t> </a:t>
            </a:r>
            <a:r>
              <a:rPr lang="fr-CA" dirty="0" err="1"/>
              <a:t>associated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vote </a:t>
            </a:r>
            <a:r>
              <a:rPr lang="fr-CA" dirty="0" err="1"/>
              <a:t>choice</a:t>
            </a:r>
            <a:r>
              <a:rPr lang="fr-CA" dirty="0"/>
              <a:t> in Canada.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Catholics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Liberal.</a:t>
            </a:r>
          </a:p>
          <a:p>
            <a:r>
              <a:rPr lang="fr-CA" dirty="0"/>
              <a:t>Protestants are more </a:t>
            </a:r>
            <a:r>
              <a:rPr lang="fr-CA" dirty="0" err="1"/>
              <a:t>likely</a:t>
            </a:r>
            <a:r>
              <a:rPr lang="fr-CA" dirty="0"/>
              <a:t> to vote Conservative. </a:t>
            </a:r>
          </a:p>
          <a:p>
            <a:r>
              <a:rPr lang="fr-CA" dirty="0"/>
              <a:t>Non-</a:t>
            </a:r>
            <a:r>
              <a:rPr lang="fr-CA" dirty="0" err="1"/>
              <a:t>believers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for the NDP.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are </a:t>
            </a:r>
            <a:r>
              <a:rPr lang="fr-CA" dirty="0" err="1"/>
              <a:t>robust</a:t>
            </a:r>
            <a:r>
              <a:rPr lang="fr-CA" dirty="0"/>
              <a:t> over time, </a:t>
            </a:r>
            <a:r>
              <a:rPr lang="fr-CA" dirty="0" err="1"/>
              <a:t>despite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exist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</a:t>
            </a:r>
            <a:r>
              <a:rPr lang="fr-CA" dirty="0" err="1"/>
              <a:t>religious</a:t>
            </a:r>
            <a:r>
              <a:rPr lang="fr-CA" dirty="0"/>
              <a:t> </a:t>
            </a:r>
            <a:r>
              <a:rPr lang="fr-CA" dirty="0" err="1"/>
              <a:t>character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8288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Language</a:t>
            </a:r>
            <a:r>
              <a:rPr lang="fr-CA" dirty="0"/>
              <a:t> and </a:t>
            </a:r>
            <a:r>
              <a:rPr lang="fr-CA" dirty="0" err="1"/>
              <a:t>origins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for the vote.</a:t>
            </a:r>
          </a:p>
          <a:p>
            <a:endParaRPr lang="fr-CA" dirty="0"/>
          </a:p>
          <a:p>
            <a:r>
              <a:rPr lang="fr-CA" dirty="0"/>
              <a:t>French </a:t>
            </a:r>
            <a:r>
              <a:rPr lang="fr-CA" dirty="0" err="1"/>
              <a:t>Quebecers</a:t>
            </a:r>
            <a:r>
              <a:rPr lang="fr-CA" dirty="0"/>
              <a:t> are </a:t>
            </a:r>
            <a:r>
              <a:rPr lang="fr-CA" dirty="0" err="1"/>
              <a:t>much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vote for the Bloc Québécois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.</a:t>
            </a:r>
          </a:p>
          <a:p>
            <a:r>
              <a:rPr lang="fr-CA" dirty="0"/>
              <a:t>English-</a:t>
            </a:r>
            <a:r>
              <a:rPr lang="fr-CA" dirty="0" err="1"/>
              <a:t>speaking</a:t>
            </a:r>
            <a:r>
              <a:rPr lang="fr-CA" dirty="0"/>
              <a:t> </a:t>
            </a:r>
            <a:r>
              <a:rPr lang="fr-CA" dirty="0" err="1"/>
              <a:t>citizens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support the Conservatives.</a:t>
            </a:r>
          </a:p>
          <a:p>
            <a:r>
              <a:rPr lang="fr-CA" dirty="0" err="1"/>
              <a:t>Linguistic</a:t>
            </a:r>
            <a:r>
              <a:rPr lang="fr-CA" dirty="0"/>
              <a:t> </a:t>
            </a:r>
            <a:r>
              <a:rPr lang="fr-CA" dirty="0" err="1"/>
              <a:t>minorities</a:t>
            </a:r>
            <a:r>
              <a:rPr lang="fr-CA" dirty="0"/>
              <a:t> are </a:t>
            </a:r>
            <a:r>
              <a:rPr lang="fr-CA" dirty="0" err="1"/>
              <a:t>much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vote for the Liberal Party.</a:t>
            </a:r>
          </a:p>
          <a:p>
            <a:endParaRPr lang="fr-CA" dirty="0"/>
          </a:p>
          <a:p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are not of </a:t>
            </a:r>
            <a:r>
              <a:rPr lang="fr-CA" dirty="0" err="1"/>
              <a:t>European</a:t>
            </a:r>
            <a:r>
              <a:rPr lang="fr-CA" dirty="0"/>
              <a:t> </a:t>
            </a:r>
            <a:r>
              <a:rPr lang="fr-CA" dirty="0" err="1"/>
              <a:t>descent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for the Liberal Party.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6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variable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explains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party identification. </a:t>
            </a:r>
          </a:p>
          <a:p>
            <a:endParaRPr lang="fr-CA" dirty="0"/>
          </a:p>
          <a:p>
            <a:r>
              <a:rPr lang="fr-CA" dirty="0"/>
              <a:t>Party identification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psychological</a:t>
            </a:r>
            <a:r>
              <a:rPr lang="fr-CA" dirty="0"/>
              <a:t> </a:t>
            </a:r>
            <a:r>
              <a:rPr lang="fr-CA" dirty="0" err="1"/>
              <a:t>attachment</a:t>
            </a:r>
            <a:r>
              <a:rPr lang="fr-CA" dirty="0"/>
              <a:t> to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party. </a:t>
            </a:r>
          </a:p>
          <a:p>
            <a:endParaRPr lang="fr-CA" dirty="0"/>
          </a:p>
          <a:p>
            <a:r>
              <a:rPr lang="fr-CA" dirty="0"/>
              <a:t>The voter </a:t>
            </a:r>
            <a:r>
              <a:rPr lang="fr-CA" dirty="0" err="1"/>
              <a:t>thinks</a:t>
            </a:r>
            <a:r>
              <a:rPr lang="fr-CA" dirty="0"/>
              <a:t> of </a:t>
            </a:r>
            <a:r>
              <a:rPr lang="fr-CA" dirty="0" err="1"/>
              <a:t>themself</a:t>
            </a:r>
            <a:r>
              <a:rPr lang="fr-CA" dirty="0"/>
              <a:t> as </a:t>
            </a:r>
            <a:r>
              <a:rPr lang="fr-CA" dirty="0" err="1"/>
              <a:t>being</a:t>
            </a:r>
            <a:r>
              <a:rPr lang="fr-CA" dirty="0"/>
              <a:t> a Liberal, Conservative, etc. </a:t>
            </a:r>
          </a:p>
          <a:p>
            <a:endParaRPr lang="en-US" dirty="0"/>
          </a:p>
          <a:p>
            <a:r>
              <a:rPr lang="en-US" dirty="0"/>
              <a:t>It is the strongest single determinant of the vote. </a:t>
            </a:r>
          </a:p>
        </p:txBody>
      </p:sp>
    </p:spTree>
    <p:extLst>
      <p:ext uri="{BB962C8B-B14F-4D97-AF65-F5344CB8AC3E}">
        <p14:creationId xmlns:p14="http://schemas.microsoft.com/office/powerpoint/2010/main" val="854292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Canada, about </a:t>
            </a:r>
            <a:r>
              <a:rPr lang="fr-CA" sz="3200" dirty="0" err="1"/>
              <a:t>half</a:t>
            </a:r>
            <a:r>
              <a:rPr lang="fr-CA" sz="3200" dirty="0"/>
              <a:t> the public identifies </a:t>
            </a:r>
            <a:r>
              <a:rPr lang="fr-CA" sz="3200" dirty="0" err="1"/>
              <a:t>with</a:t>
            </a:r>
            <a:r>
              <a:rPr lang="fr-CA" sz="3200" dirty="0"/>
              <a:t> a </a:t>
            </a:r>
            <a:r>
              <a:rPr lang="fr-CA" sz="3200" dirty="0" err="1"/>
              <a:t>political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Half of </a:t>
            </a:r>
            <a:r>
              <a:rPr lang="fr-CA" sz="3200" dirty="0" err="1"/>
              <a:t>this</a:t>
            </a:r>
            <a:r>
              <a:rPr lang="fr-CA" sz="3200" dirty="0"/>
              <a:t> group identifies </a:t>
            </a:r>
            <a:r>
              <a:rPr lang="fr-CA" sz="3200" dirty="0" err="1"/>
              <a:t>with</a:t>
            </a:r>
            <a:r>
              <a:rPr lang="fr-CA" sz="3200" dirty="0"/>
              <a:t> the Liberal party.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gives</a:t>
            </a:r>
            <a:r>
              <a:rPr lang="fr-CA" sz="3200" dirty="0"/>
              <a:t> the Liberal party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advantage</a:t>
            </a:r>
            <a:r>
              <a:rPr lang="fr-CA" sz="3200" dirty="0"/>
              <a:t>, as </a:t>
            </a:r>
            <a:r>
              <a:rPr lang="fr-CA" sz="3200" dirty="0" err="1"/>
              <a:t>it</a:t>
            </a:r>
            <a:r>
              <a:rPr lang="fr-CA" sz="3200" dirty="0"/>
              <a:t> has a </a:t>
            </a:r>
            <a:r>
              <a:rPr lang="fr-CA" sz="3200" dirty="0" err="1"/>
              <a:t>bigger</a:t>
            </a:r>
            <a:r>
              <a:rPr lang="fr-CA" sz="3200" dirty="0"/>
              <a:t> base </a:t>
            </a:r>
            <a:r>
              <a:rPr lang="fr-CA" sz="3200" dirty="0" err="1"/>
              <a:t>than</a:t>
            </a:r>
            <a:r>
              <a:rPr lang="fr-CA" sz="3200" dirty="0"/>
              <a:t> the </a:t>
            </a:r>
            <a:r>
              <a:rPr lang="fr-CA" sz="3200" dirty="0" err="1"/>
              <a:t>other</a:t>
            </a:r>
            <a:r>
              <a:rPr lang="fr-CA" sz="3200" dirty="0"/>
              <a:t> parties. </a:t>
            </a:r>
          </a:p>
        </p:txBody>
      </p:sp>
    </p:spTree>
    <p:extLst>
      <p:ext uri="{BB962C8B-B14F-4D97-AF65-F5344CB8AC3E}">
        <p14:creationId xmlns:p14="http://schemas.microsoft.com/office/powerpoint/2010/main" val="2517602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are issues and leader </a:t>
            </a:r>
            <a:r>
              <a:rPr lang="fr-CA" dirty="0" err="1"/>
              <a:t>evaluations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vote for the party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closely</a:t>
            </a:r>
            <a:r>
              <a:rPr lang="fr-CA" dirty="0"/>
              <a:t> </a:t>
            </a:r>
            <a:r>
              <a:rPr lang="fr-CA" dirty="0" err="1"/>
              <a:t>defends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position on issues.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This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understood</a:t>
            </a:r>
            <a:r>
              <a:rPr lang="fr-CA" dirty="0"/>
              <a:t> on the basis of </a:t>
            </a:r>
            <a:r>
              <a:rPr lang="fr-CA" dirty="0" err="1"/>
              <a:t>ideology</a:t>
            </a:r>
            <a:r>
              <a:rPr lang="fr-CA" dirty="0"/>
              <a:t> (</a:t>
            </a:r>
            <a:r>
              <a:rPr lang="fr-CA" dirty="0" err="1"/>
              <a:t>Left</a:t>
            </a:r>
            <a:r>
              <a:rPr lang="fr-CA" dirty="0"/>
              <a:t> vs. Right)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 issues. </a:t>
            </a:r>
          </a:p>
        </p:txBody>
      </p:sp>
    </p:spTree>
    <p:extLst>
      <p:ext uri="{BB962C8B-B14F-4D97-AF65-F5344CB8AC3E}">
        <p14:creationId xmlns:p14="http://schemas.microsoft.com/office/powerpoint/2010/main" val="111184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Finally</a:t>
            </a:r>
            <a:r>
              <a:rPr lang="fr-CA" dirty="0"/>
              <a:t>, leader </a:t>
            </a:r>
            <a:r>
              <a:rPr lang="fr-CA" dirty="0" err="1"/>
              <a:t>evaluations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Traits </a:t>
            </a:r>
            <a:r>
              <a:rPr lang="fr-CA" dirty="0" err="1"/>
              <a:t>matter</a:t>
            </a:r>
            <a:r>
              <a:rPr lang="fr-CA" dirty="0"/>
              <a:t>: </a:t>
            </a:r>
          </a:p>
          <a:p>
            <a:r>
              <a:rPr lang="fr-CA" dirty="0" err="1"/>
              <a:t>Competence</a:t>
            </a:r>
            <a:endParaRPr lang="fr-CA" dirty="0"/>
          </a:p>
          <a:p>
            <a:r>
              <a:rPr lang="fr-CA" dirty="0"/>
              <a:t>Leadership</a:t>
            </a:r>
          </a:p>
          <a:p>
            <a:r>
              <a:rPr lang="fr-CA" dirty="0"/>
              <a:t>Intelligence</a:t>
            </a:r>
          </a:p>
          <a:p>
            <a:r>
              <a:rPr lang="fr-CA" dirty="0" err="1"/>
              <a:t>Honesty</a:t>
            </a:r>
            <a:endParaRPr lang="fr-CA" dirty="0"/>
          </a:p>
          <a:p>
            <a:r>
              <a:rPr lang="fr-CA" dirty="0" err="1"/>
              <a:t>Empathy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6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343D4-6E38-4059-8ABF-2409DBE4B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8571"/>
            <a:ext cx="7548986" cy="5483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B2952-2484-41DE-977A-220E0853C28D}"/>
              </a:ext>
            </a:extLst>
          </p:cNvPr>
          <p:cNvSpPr txBox="1"/>
          <p:nvPr/>
        </p:nvSpPr>
        <p:spPr>
          <a:xfrm>
            <a:off x="9060873" y="648393"/>
            <a:ext cx="28435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This </a:t>
            </a:r>
            <a:r>
              <a:rPr lang="fr-CA" sz="2800" dirty="0" err="1"/>
              <a:t>is</a:t>
            </a:r>
            <a:r>
              <a:rPr lang="fr-CA" sz="2800" dirty="0"/>
              <a:t> a </a:t>
            </a:r>
            <a:r>
              <a:rPr lang="fr-CA" sz="2800" dirty="0" err="1"/>
              <a:t>comparison</a:t>
            </a:r>
            <a:r>
              <a:rPr lang="fr-CA" sz="2800" dirty="0"/>
              <a:t> of perception of Trudeau as a </a:t>
            </a:r>
            <a:r>
              <a:rPr lang="fr-CA" sz="2800" dirty="0" err="1"/>
              <a:t>strong</a:t>
            </a:r>
            <a:r>
              <a:rPr lang="fr-CA" sz="2800" dirty="0"/>
              <a:t> leader and </a:t>
            </a:r>
            <a:r>
              <a:rPr lang="fr-CA" sz="2800" dirty="0" err="1"/>
              <a:t>voting</a:t>
            </a:r>
            <a:r>
              <a:rPr lang="fr-CA" sz="2800" dirty="0"/>
              <a:t> intentions for the </a:t>
            </a:r>
            <a:r>
              <a:rPr lang="fr-CA" sz="2800" dirty="0" err="1"/>
              <a:t>Liberals</a:t>
            </a:r>
            <a:r>
              <a:rPr lang="fr-CA" sz="2800" dirty="0"/>
              <a:t> in the 2015 </a:t>
            </a:r>
            <a:r>
              <a:rPr lang="fr-CA" sz="2800" dirty="0" err="1"/>
              <a:t>election</a:t>
            </a:r>
            <a:r>
              <a:rPr lang="fr-CA" sz="2800" dirty="0"/>
              <a:t>. </a:t>
            </a:r>
          </a:p>
          <a:p>
            <a:endParaRPr lang="fr-CA" sz="2800" dirty="0"/>
          </a:p>
          <a:p>
            <a:r>
              <a:rPr lang="fr-CA" sz="2800" dirty="0" err="1"/>
              <a:t>We</a:t>
            </a:r>
            <a:r>
              <a:rPr lang="fr-CA" sz="2800" dirty="0"/>
              <a:t> can </a:t>
            </a:r>
            <a:r>
              <a:rPr lang="fr-CA" sz="2800" dirty="0" err="1"/>
              <a:t>see</a:t>
            </a:r>
            <a:r>
              <a:rPr lang="fr-CA" sz="2800" dirty="0"/>
              <a:t> </a:t>
            </a:r>
            <a:r>
              <a:rPr lang="fr-CA" sz="2800" dirty="0" err="1"/>
              <a:t>clearly</a:t>
            </a:r>
            <a:r>
              <a:rPr lang="fr-CA" sz="2800" dirty="0"/>
              <a:t> </a:t>
            </a:r>
            <a:r>
              <a:rPr lang="fr-CA" sz="2800" dirty="0" err="1"/>
              <a:t>that</a:t>
            </a:r>
            <a:r>
              <a:rPr lang="fr-CA" sz="2800" dirty="0"/>
              <a:t> the </a:t>
            </a:r>
            <a:r>
              <a:rPr lang="fr-CA" sz="2800" dirty="0" err="1"/>
              <a:t>two</a:t>
            </a:r>
            <a:r>
              <a:rPr lang="fr-CA" sz="2800" dirty="0"/>
              <a:t> are </a:t>
            </a:r>
            <a:r>
              <a:rPr lang="fr-CA" sz="2800" dirty="0" err="1"/>
              <a:t>closely</a:t>
            </a:r>
            <a:r>
              <a:rPr lang="fr-CA" sz="2800" dirty="0"/>
              <a:t> </a:t>
            </a:r>
            <a:r>
              <a:rPr lang="fr-CA" sz="2800" dirty="0" err="1"/>
              <a:t>linked</a:t>
            </a:r>
            <a:r>
              <a:rPr lang="fr-CA" sz="2800" dirty="0"/>
              <a:t>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99359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can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a </a:t>
            </a:r>
            <a:r>
              <a:rPr lang="fr-CA" dirty="0" err="1"/>
              <a:t>function</a:t>
            </a:r>
            <a:r>
              <a:rPr lang="fr-CA" dirty="0"/>
              <a:t> of: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Sociodemographics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Party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Issue positions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Leader </a:t>
            </a:r>
            <a:r>
              <a:rPr lang="fr-CA" dirty="0" err="1"/>
              <a:t>evaluations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0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patronage?</a:t>
            </a:r>
          </a:p>
          <a:p>
            <a:endParaRPr lang="fr-CA" dirty="0"/>
          </a:p>
          <a:p>
            <a:r>
              <a:rPr lang="en-US" dirty="0"/>
              <a:t>“The use of state resources to reward individuals for their electoral support.”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use </a:t>
            </a:r>
            <a:r>
              <a:rPr lang="fr-CA" dirty="0" err="1"/>
              <a:t>their</a:t>
            </a:r>
            <a:r>
              <a:rPr lang="fr-CA" dirty="0"/>
              <a:t> power to </a:t>
            </a:r>
            <a:r>
              <a:rPr lang="fr-CA" dirty="0" err="1"/>
              <a:t>reward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supporters </a:t>
            </a:r>
            <a:r>
              <a:rPr lang="fr-CA" dirty="0" err="1"/>
              <a:t>with</a:t>
            </a:r>
            <a:r>
              <a:rPr lang="fr-CA" dirty="0"/>
              <a:t> jobs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ridings</a:t>
            </a:r>
            <a:r>
              <a:rPr lang="fr-CA" dirty="0"/>
              <a:t>, </a:t>
            </a:r>
            <a:r>
              <a:rPr lang="fr-CA" dirty="0" err="1"/>
              <a:t>access</a:t>
            </a:r>
            <a:r>
              <a:rPr lang="fr-CA" dirty="0"/>
              <a:t> to the </a:t>
            </a:r>
            <a:r>
              <a:rPr lang="fr-CA" dirty="0" err="1"/>
              <a:t>railroad</a:t>
            </a:r>
            <a:r>
              <a:rPr lang="fr-CA" dirty="0"/>
              <a:t>,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A key </a:t>
            </a:r>
            <a:r>
              <a:rPr lang="fr-CA" dirty="0" err="1"/>
              <a:t>reason</a:t>
            </a:r>
            <a:r>
              <a:rPr lang="fr-CA" dirty="0"/>
              <a:t> for the </a:t>
            </a:r>
            <a:r>
              <a:rPr lang="fr-CA" dirty="0" err="1"/>
              <a:t>emergence</a:t>
            </a:r>
            <a:r>
              <a:rPr lang="fr-CA" dirty="0"/>
              <a:t> of the second party system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to World </a:t>
            </a:r>
            <a:r>
              <a:rPr lang="fr-CA" dirty="0" err="1"/>
              <a:t>War</a:t>
            </a:r>
            <a:r>
              <a:rPr lang="fr-CA" dirty="0"/>
              <a:t> 1. </a:t>
            </a:r>
          </a:p>
          <a:p>
            <a:endParaRPr lang="fr-CA" dirty="0"/>
          </a:p>
          <a:p>
            <a:r>
              <a:rPr lang="fr-CA" dirty="0" err="1"/>
              <a:t>Wartime</a:t>
            </a:r>
            <a:r>
              <a:rPr lang="fr-CA" dirty="0"/>
              <a:t> conscription </a:t>
            </a:r>
            <a:r>
              <a:rPr lang="fr-CA" dirty="0" err="1"/>
              <a:t>proved</a:t>
            </a:r>
            <a:r>
              <a:rPr lang="fr-CA" dirty="0"/>
              <a:t> a </a:t>
            </a:r>
            <a:r>
              <a:rPr lang="fr-CA" dirty="0" err="1"/>
              <a:t>particularly</a:t>
            </a:r>
            <a:r>
              <a:rPr lang="fr-CA" dirty="0"/>
              <a:t> divisive issue.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contrast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particularly</a:t>
            </a:r>
            <a:r>
              <a:rPr lang="fr-CA" dirty="0"/>
              <a:t> </a:t>
            </a:r>
            <a:r>
              <a:rPr lang="fr-CA" dirty="0" err="1"/>
              <a:t>marked</a:t>
            </a:r>
            <a:r>
              <a:rPr lang="fr-CA" dirty="0"/>
              <a:t> </a:t>
            </a:r>
            <a:r>
              <a:rPr lang="fr-CA" dirty="0" err="1"/>
              <a:t>across</a:t>
            </a:r>
            <a:r>
              <a:rPr lang="fr-CA" dirty="0"/>
              <a:t> </a:t>
            </a:r>
            <a:r>
              <a:rPr lang="fr-CA" dirty="0" err="1"/>
              <a:t>languages</a:t>
            </a:r>
            <a:r>
              <a:rPr lang="fr-CA" dirty="0"/>
              <a:t>, </a:t>
            </a:r>
            <a:r>
              <a:rPr lang="fr-CA" dirty="0" err="1"/>
              <a:t>with</a:t>
            </a:r>
            <a:r>
              <a:rPr lang="fr-CA" dirty="0"/>
              <a:t> English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favouring</a:t>
            </a:r>
            <a:r>
              <a:rPr lang="fr-CA" dirty="0"/>
              <a:t> conscription and French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opposing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69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division </a:t>
            </a:r>
            <a:r>
              <a:rPr lang="fr-CA" dirty="0" err="1"/>
              <a:t>had</a:t>
            </a:r>
            <a:r>
              <a:rPr lang="fr-CA" dirty="0"/>
              <a:t> an impact on the </a:t>
            </a:r>
            <a:r>
              <a:rPr lang="fr-CA" dirty="0" err="1"/>
              <a:t>two</a:t>
            </a:r>
            <a:r>
              <a:rPr lang="fr-CA" dirty="0"/>
              <a:t> parties of the time.</a:t>
            </a:r>
          </a:p>
          <a:p>
            <a:endParaRPr lang="fr-CA" dirty="0"/>
          </a:p>
          <a:p>
            <a:r>
              <a:rPr lang="fr-CA" dirty="0"/>
              <a:t>The Conservatives,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in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supported</a:t>
            </a:r>
            <a:r>
              <a:rPr lang="fr-CA" dirty="0"/>
              <a:t> conscription.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opposed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The Conservatives won in 1917 on a pro-conscription platform, but </a:t>
            </a:r>
            <a:r>
              <a:rPr lang="fr-CA" dirty="0" err="1"/>
              <a:t>lost</a:t>
            </a:r>
            <a:r>
              <a:rPr lang="fr-CA" dirty="0"/>
              <a:t> to the </a:t>
            </a:r>
            <a:r>
              <a:rPr lang="fr-CA" dirty="0" err="1"/>
              <a:t>Liberals</a:t>
            </a:r>
            <a:r>
              <a:rPr lang="fr-CA" dirty="0"/>
              <a:t> in 1921. </a:t>
            </a:r>
          </a:p>
        </p:txBody>
      </p:sp>
    </p:spTree>
    <p:extLst>
      <p:ext uri="{BB962C8B-B14F-4D97-AF65-F5344CB8AC3E}">
        <p14:creationId xmlns:p14="http://schemas.microsoft.com/office/powerpoint/2010/main" val="65609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2668</Words>
  <Application>Microsoft Office PowerPoint</Application>
  <PresentationFormat>Widescreen</PresentationFormat>
  <Paragraphs>403</Paragraphs>
  <Slides>57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 Introduction to Canadian Politics</dc:title>
  <dc:creator>Maxime</dc:creator>
  <cp:lastModifiedBy>Maxime Héroux-Legault</cp:lastModifiedBy>
  <cp:revision>111</cp:revision>
  <dcterms:created xsi:type="dcterms:W3CDTF">2017-10-14T18:16:14Z</dcterms:created>
  <dcterms:modified xsi:type="dcterms:W3CDTF">2021-08-04T16:51:39Z</dcterms:modified>
</cp:coreProperties>
</file>