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8" r:id="rId3"/>
    <p:sldId id="259" r:id="rId4"/>
    <p:sldId id="290" r:id="rId5"/>
    <p:sldId id="291" r:id="rId6"/>
    <p:sldId id="344" r:id="rId7"/>
    <p:sldId id="292" r:id="rId8"/>
    <p:sldId id="293" r:id="rId9"/>
    <p:sldId id="295" r:id="rId10"/>
    <p:sldId id="318" r:id="rId11"/>
    <p:sldId id="345" r:id="rId12"/>
    <p:sldId id="297" r:id="rId13"/>
    <p:sldId id="306" r:id="rId14"/>
    <p:sldId id="347" r:id="rId15"/>
    <p:sldId id="315" r:id="rId16"/>
    <p:sldId id="298" r:id="rId17"/>
    <p:sldId id="382" r:id="rId18"/>
    <p:sldId id="305" r:id="rId19"/>
    <p:sldId id="299" r:id="rId20"/>
    <p:sldId id="307" r:id="rId21"/>
    <p:sldId id="300" r:id="rId22"/>
    <p:sldId id="302" r:id="rId23"/>
    <p:sldId id="381" r:id="rId24"/>
    <p:sldId id="310" r:id="rId25"/>
    <p:sldId id="301" r:id="rId26"/>
    <p:sldId id="313" r:id="rId27"/>
    <p:sldId id="346" r:id="rId28"/>
    <p:sldId id="314" r:id="rId29"/>
    <p:sldId id="303" r:id="rId30"/>
    <p:sldId id="317" r:id="rId31"/>
    <p:sldId id="319" r:id="rId32"/>
    <p:sldId id="320" r:id="rId33"/>
    <p:sldId id="322" r:id="rId34"/>
    <p:sldId id="261" r:id="rId35"/>
    <p:sldId id="323" r:id="rId36"/>
    <p:sldId id="324" r:id="rId37"/>
    <p:sldId id="325" r:id="rId38"/>
    <p:sldId id="356" r:id="rId39"/>
    <p:sldId id="357" r:id="rId40"/>
    <p:sldId id="358" r:id="rId41"/>
    <p:sldId id="359" r:id="rId42"/>
    <p:sldId id="360" r:id="rId43"/>
    <p:sldId id="361" r:id="rId44"/>
    <p:sldId id="281" r:id="rId45"/>
    <p:sldId id="334" r:id="rId46"/>
    <p:sldId id="335" r:id="rId47"/>
    <p:sldId id="364" r:id="rId48"/>
    <p:sldId id="336" r:id="rId49"/>
    <p:sldId id="365" r:id="rId50"/>
    <p:sldId id="366" r:id="rId51"/>
    <p:sldId id="337" r:id="rId52"/>
    <p:sldId id="339" r:id="rId53"/>
    <p:sldId id="367" r:id="rId54"/>
    <p:sldId id="285" r:id="rId55"/>
    <p:sldId id="369" r:id="rId56"/>
    <p:sldId id="370" r:id="rId57"/>
    <p:sldId id="371" r:id="rId58"/>
    <p:sldId id="372" r:id="rId59"/>
    <p:sldId id="373" r:id="rId60"/>
    <p:sldId id="374" r:id="rId61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81" autoAdjust="0"/>
    <p:restoredTop sz="81818" autoAdjust="0"/>
  </p:normalViewPr>
  <p:slideViewPr>
    <p:cSldViewPr snapToGrid="0">
      <p:cViewPr varScale="1">
        <p:scale>
          <a:sx n="90" d="100"/>
          <a:sy n="90" d="100"/>
        </p:scale>
        <p:origin x="4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DA41A2E8-C1C2-4F8A-8520-2623922E930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A2B9F303-3739-4394-833A-D7EB2030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32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7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43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00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07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17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41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24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3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95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98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45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113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396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018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784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96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163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r>
              <a:rPr lang="en-CA" dirty="0"/>
              <a:t>Details in future slides.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716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507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697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43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899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138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143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267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980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390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 defTabSz="942289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54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 defTabSz="942289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132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799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518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61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707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95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89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76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168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84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95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06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50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50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58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5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8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81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0D5E-05BD-4DF3-9B68-E1E10AE2F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7A7E6-EA37-4DBE-BBC0-30C25C3EF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AF4DE-7132-4385-80AB-977B0AB46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4B22-8BBC-4E05-BE95-23487E8F7E1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B021B-F004-4867-BE12-432F4302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1C046-6CF2-4C6E-9E3F-84255D07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44E4-4D42-4CA4-8FFD-3AC43079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8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7041-5B91-4E78-AA10-6AACEF4D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227D3-7044-4E53-848A-75AE3CB18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81628-DE8F-4754-8A4A-10492DA95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4B22-8BBC-4E05-BE95-23487E8F7E1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80887-8965-4666-87FA-4E8D9A16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87515-3250-4D8F-9A9C-259697CD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44E4-4D42-4CA4-8FFD-3AC43079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4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667138-F05F-445E-9EAE-49C4DE608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F171E-9A28-49BE-9F8B-688DC94BA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297A8-99A2-42B7-8AB8-301427F4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4B22-8BBC-4E05-BE95-23487E8F7E1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E71B8-DFB5-45C1-8519-D9C91C40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07C7D-77D1-405A-B9BF-8C9523B6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44E4-4D42-4CA4-8FFD-3AC43079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0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791D-C697-4DF8-85FC-22529F46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ED18-F157-4DD7-BF88-81E92EDF4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B7738-AC1C-4E7F-A324-1011AECC3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4B22-8BBC-4E05-BE95-23487E8F7E1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E1A23-E5BB-4783-83BB-42946842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E4E88-50C1-4133-AB5C-71AE72E5C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44E4-4D42-4CA4-8FFD-3AC43079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8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5AE8-8FB7-4252-93D8-6E3EB24EB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7F2FF-5ABB-42C0-869E-FE08B868E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2C952-CF5C-4CAA-AE46-4A4F3BCB0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4B22-8BBC-4E05-BE95-23487E8F7E1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4383F-B44A-4A8E-9149-793B37E1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F79D7-C607-4B4B-B3F5-5D002F59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44E4-4D42-4CA4-8FFD-3AC43079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8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8CA4-42C7-458B-A8EE-94B622F55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3CD2-C89B-4134-809C-3A2A23EAA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5C6BD-5BF3-4E1F-9036-BC881D65D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17A81-F702-4A48-80B9-497F291F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4B22-8BBC-4E05-BE95-23487E8F7E1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7FDFB-2E0B-4156-A96C-A862CDEC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7EF72-1E91-40AF-8273-8C99DA7C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44E4-4D42-4CA4-8FFD-3AC43079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7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7A5E-CAC8-4BBC-963F-AFC82303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B1BAE-CACC-4FFF-8C32-428503EDF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93D23-D480-4F7F-9009-444AA1992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D43E7-FC17-4B19-B38B-D62474279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CACDC-E9B1-4566-A202-33F80F9C1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372D8E-E190-41F5-A515-74573D7F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4B22-8BBC-4E05-BE95-23487E8F7E1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270442-553C-47A4-8A28-B3DA918CA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9F8697-71AB-4F2C-9251-8B95C56B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44E4-4D42-4CA4-8FFD-3AC43079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6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253B7-2B0B-4648-BCED-C265ADB8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CA4B4-90F3-4E13-B859-B3F87AF2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4B22-8BBC-4E05-BE95-23487E8F7E1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2008B-77C5-40A6-8F7B-B9CDE3FAB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F5C16-D904-4339-B001-4C5DFA9E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44E4-4D42-4CA4-8FFD-3AC43079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6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345589-0B94-4D1E-A952-5BC6230E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4B22-8BBC-4E05-BE95-23487E8F7E1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2C072-453B-4341-8049-6668CC24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B1044-2106-405D-9BED-D600AF14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44E4-4D42-4CA4-8FFD-3AC43079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1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369C-521A-45B8-AEBB-B3461788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E8887-494E-4825-96CD-C6AA8A3A2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FD96D-52DE-43AF-BADA-68688861F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26E0E-5450-4C6C-863F-CF90D1EE1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4B22-8BBC-4E05-BE95-23487E8F7E1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828A4-5AC0-4EE1-B7E7-5DBB946D2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913D1-87D7-4C99-BE9D-FB732F76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44E4-4D42-4CA4-8FFD-3AC43079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9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1370C-5DCB-40C5-BEC0-1B606ACB3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AFAA0-39A9-4C88-B1D2-9A07CCEC5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FE5D4-5021-4351-890C-24F37CFCA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3184B-75EA-4B25-8DAA-D902EBDD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4B22-8BBC-4E05-BE95-23487E8F7E1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1E3F3-7D58-462E-A4F0-8BF56C75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9DD02-67AC-47CD-B814-F54B338C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44E4-4D42-4CA4-8FFD-3AC43079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7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982E2C-0592-4E97-823A-90DA13010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56F57-BE15-4228-B5B8-6AD5C4ACC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3A34C-A44F-409E-A828-E182798C0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84B22-8BBC-4E05-BE95-23487E8F7E1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58E63-7026-44BB-BEC2-E9DB28196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8EE32-12F6-449F-9A96-515E6C39A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A44E4-4D42-4CA4-8FFD-3AC43079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1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5334A-8DD5-4F63-9CAF-73FDFBF46A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POLI 202: </a:t>
            </a:r>
            <a:r>
              <a:rPr lang="en-US" dirty="0"/>
              <a:t>The Government </a:t>
            </a:r>
            <a:r>
              <a:rPr lang="en-US"/>
              <a:t>of Canada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72C7A-E38A-43E0-BD46-C9AB62877E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3600" dirty="0"/>
              <a:t>The Legislature</a:t>
            </a:r>
          </a:p>
        </p:txBody>
      </p:sp>
    </p:spTree>
    <p:extLst>
      <p:ext uri="{BB962C8B-B14F-4D97-AF65-F5344CB8AC3E}">
        <p14:creationId xmlns:p14="http://schemas.microsoft.com/office/powerpoint/2010/main" val="3109227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9424-D27F-460B-A5FC-48087D192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20675"/>
            <a:ext cx="10515600" cy="1325563"/>
          </a:xfrm>
        </p:spPr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Senate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95FBA1-4A49-4AE1-954C-235E27A8E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004888"/>
            <a:ext cx="85725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8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9424-D27F-460B-A5FC-48087D19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Senate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98D85-1B52-4AE1-9A9F-499EEBDD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Canada</a:t>
            </a:r>
            <a:r>
              <a:rPr lang="fr-CA" dirty="0"/>
              <a:t>’s </a:t>
            </a:r>
            <a:r>
              <a:rPr lang="fr-CA" dirty="0" err="1"/>
              <a:t>Parliament</a:t>
            </a:r>
            <a:r>
              <a:rPr lang="fr-CA" dirty="0"/>
              <a:t> </a:t>
            </a:r>
            <a:r>
              <a:rPr lang="fr-CA" dirty="0" err="1"/>
              <a:t>contains</a:t>
            </a:r>
            <a:r>
              <a:rPr lang="fr-CA" dirty="0"/>
              <a:t> </a:t>
            </a:r>
            <a:r>
              <a:rPr lang="fr-CA" dirty="0" err="1"/>
              <a:t>two</a:t>
            </a:r>
            <a:r>
              <a:rPr lang="fr-CA" dirty="0"/>
              <a:t> </a:t>
            </a:r>
            <a:r>
              <a:rPr lang="fr-CA" dirty="0" err="1"/>
              <a:t>chambers</a:t>
            </a:r>
            <a:r>
              <a:rPr lang="fr-CA" dirty="0"/>
              <a:t>.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 err="1"/>
              <a:t>They</a:t>
            </a:r>
            <a:r>
              <a:rPr lang="fr-CA" dirty="0"/>
              <a:t> are the House of Commons and the </a:t>
            </a:r>
            <a:r>
              <a:rPr lang="fr-CA" dirty="0" err="1"/>
              <a:t>Senate</a:t>
            </a:r>
            <a:r>
              <a:rPr lang="fr-CA" dirty="0"/>
              <a:t>.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referred</a:t>
            </a:r>
            <a:r>
              <a:rPr lang="fr-CA" dirty="0"/>
              <a:t> to as « </a:t>
            </a:r>
            <a:r>
              <a:rPr lang="fr-CA" dirty="0" err="1"/>
              <a:t>bicameralism</a:t>
            </a:r>
            <a:r>
              <a:rPr lang="fr-CA" dirty="0"/>
              <a:t> ».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82504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9424-D27F-460B-A5FC-48087D19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Senate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98D85-1B52-4AE1-9A9F-499EEBDD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The </a:t>
            </a:r>
            <a:r>
              <a:rPr lang="fr-CA" dirty="0" err="1"/>
              <a:t>members</a:t>
            </a:r>
            <a:r>
              <a:rPr lang="fr-CA" dirty="0"/>
              <a:t> of the </a:t>
            </a:r>
            <a:r>
              <a:rPr lang="fr-CA" dirty="0" err="1"/>
              <a:t>Senate</a:t>
            </a:r>
            <a:r>
              <a:rPr lang="fr-CA" dirty="0"/>
              <a:t> are </a:t>
            </a:r>
            <a:r>
              <a:rPr lang="fr-CA" dirty="0" err="1"/>
              <a:t>appointed</a:t>
            </a:r>
            <a:r>
              <a:rPr lang="fr-CA" dirty="0"/>
              <a:t>, </a:t>
            </a:r>
            <a:r>
              <a:rPr lang="fr-CA" dirty="0" err="1"/>
              <a:t>rather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</a:t>
            </a:r>
            <a:r>
              <a:rPr lang="fr-CA" dirty="0" err="1"/>
              <a:t>elected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 err="1"/>
              <a:t>They</a:t>
            </a:r>
            <a:r>
              <a:rPr lang="fr-CA" dirty="0"/>
              <a:t> are </a:t>
            </a:r>
            <a:r>
              <a:rPr lang="fr-CA" dirty="0" err="1"/>
              <a:t>appointed</a:t>
            </a:r>
            <a:r>
              <a:rPr lang="fr-CA" dirty="0"/>
              <a:t> by the </a:t>
            </a:r>
            <a:r>
              <a:rPr lang="fr-CA" dirty="0" err="1"/>
              <a:t>governor</a:t>
            </a:r>
            <a:r>
              <a:rPr lang="fr-CA" dirty="0"/>
              <a:t> </a:t>
            </a:r>
            <a:r>
              <a:rPr lang="fr-CA" dirty="0" err="1"/>
              <a:t>general</a:t>
            </a:r>
            <a:r>
              <a:rPr lang="fr-CA" dirty="0"/>
              <a:t>, on </a:t>
            </a:r>
            <a:r>
              <a:rPr lang="fr-CA" dirty="0" err="1"/>
              <a:t>recommendation</a:t>
            </a:r>
            <a:r>
              <a:rPr lang="fr-CA" dirty="0"/>
              <a:t> of the Prime </a:t>
            </a:r>
            <a:r>
              <a:rPr lang="fr-CA" dirty="0" err="1"/>
              <a:t>minister</a:t>
            </a:r>
            <a:r>
              <a:rPr lang="fr-CA" dirty="0"/>
              <a:t>. 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why</a:t>
            </a:r>
            <a:r>
              <a:rPr lang="fr-CA" dirty="0"/>
              <a:t> the </a:t>
            </a:r>
            <a:r>
              <a:rPr lang="fr-CA" dirty="0" err="1"/>
              <a:t>Senate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referred</a:t>
            </a:r>
            <a:r>
              <a:rPr lang="fr-CA" dirty="0"/>
              <a:t> to as a </a:t>
            </a:r>
            <a:r>
              <a:rPr lang="fr-CA" dirty="0" err="1"/>
              <a:t>Chamber</a:t>
            </a:r>
            <a:r>
              <a:rPr lang="fr-CA" dirty="0"/>
              <a:t> of « </a:t>
            </a:r>
            <a:r>
              <a:rPr lang="fr-CA" dirty="0" err="1"/>
              <a:t>sober</a:t>
            </a:r>
            <a:r>
              <a:rPr lang="fr-CA" dirty="0"/>
              <a:t>, second </a:t>
            </a:r>
            <a:r>
              <a:rPr lang="fr-CA" dirty="0" err="1"/>
              <a:t>thought</a:t>
            </a:r>
            <a:r>
              <a:rPr lang="fr-CA" dirty="0"/>
              <a:t> ».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88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F767-D786-4EE0-A58A-A09C81CA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Senate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E23BF-1973-40E2-B8FB-A091AEB1E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According</a:t>
            </a:r>
            <a:r>
              <a:rPr lang="fr-CA" dirty="0"/>
              <a:t> to the </a:t>
            </a:r>
            <a:r>
              <a:rPr lang="fr-CA" dirty="0" err="1"/>
              <a:t>literature</a:t>
            </a:r>
            <a:r>
              <a:rPr lang="fr-CA" dirty="0"/>
              <a:t>, the </a:t>
            </a:r>
            <a:r>
              <a:rPr lang="fr-CA" dirty="0" err="1"/>
              <a:t>Senate</a:t>
            </a:r>
            <a:r>
              <a:rPr lang="fr-CA" dirty="0"/>
              <a:t> </a:t>
            </a:r>
            <a:r>
              <a:rPr lang="fr-CA" dirty="0" err="1"/>
              <a:t>plays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role</a:t>
            </a:r>
            <a:r>
              <a:rPr lang="fr-CA" dirty="0"/>
              <a:t> </a:t>
            </a:r>
            <a:r>
              <a:rPr lang="fr-CA" dirty="0" err="1"/>
              <a:t>fairly</a:t>
            </a:r>
            <a:r>
              <a:rPr lang="fr-CA" dirty="0"/>
              <a:t> </a:t>
            </a:r>
            <a:r>
              <a:rPr lang="fr-CA" dirty="0" err="1"/>
              <a:t>well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It can </a:t>
            </a:r>
            <a:r>
              <a:rPr lang="fr-CA" dirty="0" err="1"/>
              <a:t>conduct</a:t>
            </a:r>
            <a:r>
              <a:rPr lang="fr-CA" dirty="0"/>
              <a:t> commissions and </a:t>
            </a:r>
            <a:r>
              <a:rPr lang="fr-CA" dirty="0" err="1"/>
              <a:t>receive</a:t>
            </a:r>
            <a:r>
              <a:rPr lang="fr-CA" dirty="0"/>
              <a:t> </a:t>
            </a:r>
            <a:r>
              <a:rPr lang="fr-CA" dirty="0" err="1"/>
              <a:t>witnesses</a:t>
            </a:r>
            <a:r>
              <a:rPr lang="fr-CA" dirty="0"/>
              <a:t> to </a:t>
            </a:r>
            <a:r>
              <a:rPr lang="fr-CA" dirty="0" err="1"/>
              <a:t>revise</a:t>
            </a:r>
            <a:r>
              <a:rPr lang="fr-CA" dirty="0"/>
              <a:t> important questions </a:t>
            </a:r>
            <a:r>
              <a:rPr lang="fr-CA" dirty="0" err="1"/>
              <a:t>pertaining</a:t>
            </a:r>
            <a:r>
              <a:rPr lang="fr-CA" dirty="0"/>
              <a:t> to bills </a:t>
            </a:r>
            <a:r>
              <a:rPr lang="fr-CA" dirty="0" err="1"/>
              <a:t>they</a:t>
            </a:r>
            <a:r>
              <a:rPr lang="fr-CA" dirty="0"/>
              <a:t> are </a:t>
            </a:r>
            <a:r>
              <a:rPr lang="fr-CA" dirty="0" err="1"/>
              <a:t>studying</a:t>
            </a:r>
            <a:r>
              <a:rPr lang="fr-CA" dirty="0"/>
              <a:t>.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 err="1"/>
              <a:t>Senators</a:t>
            </a:r>
            <a:r>
              <a:rPr lang="fr-CA" dirty="0"/>
              <a:t> can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part of </a:t>
            </a:r>
            <a:r>
              <a:rPr lang="fr-CA" dirty="0" err="1"/>
              <a:t>Senate</a:t>
            </a:r>
            <a:r>
              <a:rPr lang="fr-CA" dirty="0"/>
              <a:t> </a:t>
            </a:r>
            <a:r>
              <a:rPr lang="fr-CA" dirty="0" err="1"/>
              <a:t>committees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study</a:t>
            </a:r>
            <a:r>
              <a:rPr lang="fr-CA" dirty="0"/>
              <a:t> questions in </a:t>
            </a:r>
            <a:r>
              <a:rPr lang="fr-CA" dirty="0" err="1"/>
              <a:t>depth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the goal of </a:t>
            </a:r>
            <a:r>
              <a:rPr lang="fr-CA" dirty="0" err="1"/>
              <a:t>advising</a:t>
            </a:r>
            <a:r>
              <a:rPr lang="fr-CA" dirty="0"/>
              <a:t> the </a:t>
            </a:r>
            <a:r>
              <a:rPr lang="fr-CA" dirty="0" err="1"/>
              <a:t>government</a:t>
            </a:r>
            <a:r>
              <a:rPr lang="fr-CA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52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B25AF-D8C2-4F7F-89DD-5A2473C8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Senate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D6B2F-0272-41D5-B907-F67600947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600" dirty="0" err="1"/>
              <a:t>However</a:t>
            </a:r>
            <a:r>
              <a:rPr lang="fr-CA" sz="3600" dirty="0"/>
              <a:t>, the </a:t>
            </a:r>
            <a:r>
              <a:rPr lang="fr-CA" sz="3600" dirty="0" err="1"/>
              <a:t>Senate</a:t>
            </a:r>
            <a:r>
              <a:rPr lang="fr-CA" sz="3600" dirty="0"/>
              <a:t> </a:t>
            </a:r>
            <a:r>
              <a:rPr lang="fr-CA" sz="3600" dirty="0" err="1"/>
              <a:t>rarely</a:t>
            </a:r>
            <a:r>
              <a:rPr lang="fr-CA" sz="3600" dirty="0"/>
              <a:t> opposes or modifies bills </a:t>
            </a:r>
            <a:r>
              <a:rPr lang="fr-CA" sz="3600" dirty="0" err="1"/>
              <a:t>from</a:t>
            </a:r>
            <a:r>
              <a:rPr lang="fr-CA" sz="3600" dirty="0"/>
              <a:t> the House of Commons. (Bernard, 1995)</a:t>
            </a:r>
            <a:endParaRPr lang="en-US" sz="3600" dirty="0"/>
          </a:p>
          <a:p>
            <a:endParaRPr lang="fr-CA" sz="3600" dirty="0"/>
          </a:p>
          <a:p>
            <a:r>
              <a:rPr lang="fr-CA" sz="3600" dirty="0" err="1"/>
              <a:t>From</a:t>
            </a:r>
            <a:r>
              <a:rPr lang="fr-CA" sz="3600" dirty="0"/>
              <a:t> 1867 to 1992, the </a:t>
            </a:r>
            <a:r>
              <a:rPr lang="fr-CA" sz="3600" dirty="0" err="1"/>
              <a:t>Senate</a:t>
            </a:r>
            <a:r>
              <a:rPr lang="fr-CA" sz="3600" dirty="0"/>
              <a:t> </a:t>
            </a:r>
            <a:r>
              <a:rPr lang="fr-CA" sz="3600" dirty="0" err="1"/>
              <a:t>approved</a:t>
            </a:r>
            <a:r>
              <a:rPr lang="fr-CA" sz="3600" dirty="0"/>
              <a:t> 99% of bills sent </a:t>
            </a:r>
            <a:r>
              <a:rPr lang="fr-CA" sz="3600" dirty="0" err="1"/>
              <a:t>from</a:t>
            </a:r>
            <a:r>
              <a:rPr lang="fr-CA" sz="3600" dirty="0"/>
              <a:t> the House of Commons.</a:t>
            </a:r>
          </a:p>
          <a:p>
            <a:endParaRPr lang="fr-CA" sz="3600" dirty="0"/>
          </a:p>
          <a:p>
            <a:r>
              <a:rPr lang="fr-CA" sz="3600" dirty="0"/>
              <a:t>95% of </a:t>
            </a:r>
            <a:r>
              <a:rPr lang="fr-CA" sz="3600" dirty="0" err="1"/>
              <a:t>these</a:t>
            </a:r>
            <a:r>
              <a:rPr lang="fr-CA" sz="3600" dirty="0"/>
              <a:t> </a:t>
            </a:r>
            <a:r>
              <a:rPr lang="fr-CA" sz="3600" dirty="0" err="1"/>
              <a:t>were</a:t>
            </a:r>
            <a:r>
              <a:rPr lang="fr-CA" sz="3600" dirty="0"/>
              <a:t> </a:t>
            </a:r>
            <a:r>
              <a:rPr lang="fr-CA" sz="3600" dirty="0" err="1"/>
              <a:t>approved</a:t>
            </a:r>
            <a:r>
              <a:rPr lang="fr-CA" sz="3600" dirty="0"/>
              <a:t> </a:t>
            </a:r>
            <a:r>
              <a:rPr lang="fr-CA" sz="3600" dirty="0" err="1"/>
              <a:t>without</a:t>
            </a:r>
            <a:r>
              <a:rPr lang="fr-CA" sz="3600" dirty="0"/>
              <a:t> </a:t>
            </a:r>
            <a:r>
              <a:rPr lang="fr-CA" sz="3600" dirty="0" err="1"/>
              <a:t>any</a:t>
            </a:r>
            <a:r>
              <a:rPr lang="fr-CA" sz="3600" dirty="0"/>
              <a:t> changes. </a:t>
            </a:r>
          </a:p>
        </p:txBody>
      </p:sp>
    </p:spTree>
    <p:extLst>
      <p:ext uri="{BB962C8B-B14F-4D97-AF65-F5344CB8AC3E}">
        <p14:creationId xmlns:p14="http://schemas.microsoft.com/office/powerpoint/2010/main" val="1354706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8653-F478-4302-9701-3B7B52B7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Senate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5E2A6-4D0C-42BE-84C3-E6F7A06A8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/>
              <a:t>This </a:t>
            </a:r>
            <a:r>
              <a:rPr lang="fr-CA" dirty="0" err="1"/>
              <a:t>raises</a:t>
            </a:r>
            <a:r>
              <a:rPr lang="fr-CA" dirty="0"/>
              <a:t> questions about the relevance of the </a:t>
            </a:r>
            <a:r>
              <a:rPr lang="fr-CA" dirty="0" err="1"/>
              <a:t>Senate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When</a:t>
            </a:r>
            <a:r>
              <a:rPr lang="fr-CA" dirty="0"/>
              <a:t> the </a:t>
            </a:r>
            <a:r>
              <a:rPr lang="fr-CA" dirty="0" err="1"/>
              <a:t>Senate</a:t>
            </a:r>
            <a:r>
              <a:rPr lang="fr-CA" dirty="0"/>
              <a:t> </a:t>
            </a:r>
            <a:r>
              <a:rPr lang="fr-CA" dirty="0" err="1"/>
              <a:t>rejects</a:t>
            </a:r>
            <a:r>
              <a:rPr lang="fr-CA" dirty="0"/>
              <a:t> a bill </a:t>
            </a:r>
            <a:r>
              <a:rPr lang="fr-CA" dirty="0" err="1"/>
              <a:t>from</a:t>
            </a:r>
            <a:r>
              <a:rPr lang="fr-CA" dirty="0"/>
              <a:t> the House of Commons, </a:t>
            </a:r>
            <a:r>
              <a:rPr lang="fr-CA" dirty="0" err="1"/>
              <a:t>it</a:t>
            </a:r>
            <a:r>
              <a:rPr lang="fr-CA" dirty="0"/>
              <a:t> can </a:t>
            </a:r>
            <a:r>
              <a:rPr lang="fr-CA" dirty="0" err="1"/>
              <a:t>raise</a:t>
            </a:r>
            <a:r>
              <a:rPr lang="fr-CA" dirty="0"/>
              <a:t> questions of </a:t>
            </a:r>
            <a:r>
              <a:rPr lang="fr-CA" dirty="0" err="1"/>
              <a:t>legitimacy</a:t>
            </a:r>
            <a:r>
              <a:rPr lang="fr-CA" dirty="0"/>
              <a:t>. How can </a:t>
            </a:r>
            <a:r>
              <a:rPr lang="fr-CA" dirty="0" err="1"/>
              <a:t>these</a:t>
            </a:r>
            <a:r>
              <a:rPr lang="fr-CA" dirty="0"/>
              <a:t> </a:t>
            </a:r>
            <a:r>
              <a:rPr lang="fr-CA" dirty="0" err="1"/>
              <a:t>appointed</a:t>
            </a:r>
            <a:r>
              <a:rPr lang="fr-CA" dirty="0"/>
              <a:t> people </a:t>
            </a:r>
            <a:r>
              <a:rPr lang="fr-CA" dirty="0" err="1"/>
              <a:t>thwart</a:t>
            </a:r>
            <a:r>
              <a:rPr lang="fr-CA" dirty="0"/>
              <a:t> the </a:t>
            </a:r>
            <a:r>
              <a:rPr lang="fr-CA" dirty="0" err="1"/>
              <a:t>will</a:t>
            </a:r>
            <a:r>
              <a:rPr lang="fr-CA" dirty="0"/>
              <a:t> of the </a:t>
            </a:r>
            <a:r>
              <a:rPr lang="fr-CA" dirty="0" err="1"/>
              <a:t>democratically</a:t>
            </a:r>
            <a:r>
              <a:rPr lang="fr-CA" dirty="0"/>
              <a:t> </a:t>
            </a:r>
            <a:r>
              <a:rPr lang="fr-CA" dirty="0" err="1"/>
              <a:t>elected</a:t>
            </a:r>
            <a:r>
              <a:rPr lang="fr-CA" dirty="0"/>
              <a:t> </a:t>
            </a:r>
            <a:r>
              <a:rPr lang="fr-CA" dirty="0" err="1"/>
              <a:t>representatives</a:t>
            </a:r>
            <a:r>
              <a:rPr lang="fr-CA" dirty="0"/>
              <a:t> of the public?</a:t>
            </a:r>
          </a:p>
          <a:p>
            <a:endParaRPr lang="fr-CA" dirty="0"/>
          </a:p>
          <a:p>
            <a:r>
              <a:rPr lang="fr-CA" dirty="0"/>
              <a:t>If the </a:t>
            </a:r>
            <a:r>
              <a:rPr lang="fr-CA" dirty="0" err="1"/>
              <a:t>Senate</a:t>
            </a:r>
            <a:r>
              <a:rPr lang="fr-CA" dirty="0"/>
              <a:t> </a:t>
            </a:r>
            <a:r>
              <a:rPr lang="fr-CA" dirty="0" err="1"/>
              <a:t>simply</a:t>
            </a:r>
            <a:r>
              <a:rPr lang="fr-CA" dirty="0"/>
              <a:t> </a:t>
            </a:r>
            <a:r>
              <a:rPr lang="fr-CA" dirty="0" err="1"/>
              <a:t>approves</a:t>
            </a:r>
            <a:r>
              <a:rPr lang="fr-CA" dirty="0"/>
              <a:t> bills </a:t>
            </a:r>
            <a:r>
              <a:rPr lang="fr-CA" dirty="0" err="1"/>
              <a:t>from</a:t>
            </a:r>
            <a:r>
              <a:rPr lang="fr-CA" dirty="0"/>
              <a:t> the House of Commons, </a:t>
            </a:r>
            <a:r>
              <a:rPr lang="fr-CA" dirty="0" err="1"/>
              <a:t>however</a:t>
            </a:r>
            <a:r>
              <a:rPr lang="fr-CA" dirty="0"/>
              <a:t>, the </a:t>
            </a:r>
            <a:r>
              <a:rPr lang="fr-CA" dirty="0" err="1"/>
              <a:t>Senate</a:t>
            </a:r>
            <a:r>
              <a:rPr lang="fr-CA" dirty="0"/>
              <a:t> </a:t>
            </a:r>
            <a:r>
              <a:rPr lang="fr-CA" dirty="0" err="1"/>
              <a:t>may</a:t>
            </a:r>
            <a:r>
              <a:rPr lang="fr-CA" dirty="0"/>
              <a:t> </a:t>
            </a:r>
            <a:r>
              <a:rPr lang="fr-CA" dirty="0" err="1"/>
              <a:t>seem</a:t>
            </a:r>
            <a:r>
              <a:rPr lang="fr-CA" dirty="0"/>
              <a:t> </a:t>
            </a:r>
            <a:r>
              <a:rPr lang="fr-CA" dirty="0" err="1"/>
              <a:t>irrelevant</a:t>
            </a:r>
            <a:r>
              <a:rPr lang="fr-CA" dirty="0"/>
              <a:t>. </a:t>
            </a:r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the point of a </a:t>
            </a:r>
            <a:r>
              <a:rPr lang="fr-CA" dirty="0" err="1"/>
              <a:t>Senate</a:t>
            </a:r>
            <a:r>
              <a:rPr lang="fr-CA" dirty="0"/>
              <a:t> if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only</a:t>
            </a:r>
            <a:r>
              <a:rPr lang="fr-CA" dirty="0"/>
              <a:t> </a:t>
            </a:r>
            <a:r>
              <a:rPr lang="fr-CA" dirty="0" err="1"/>
              <a:t>rubberstamps</a:t>
            </a:r>
            <a:r>
              <a:rPr lang="fr-CA" dirty="0"/>
              <a:t> </a:t>
            </a:r>
            <a:r>
              <a:rPr lang="fr-CA" dirty="0" err="1"/>
              <a:t>what</a:t>
            </a:r>
            <a:r>
              <a:rPr lang="fr-CA" dirty="0"/>
              <a:t> the House of Commons </a:t>
            </a:r>
            <a:r>
              <a:rPr lang="fr-CA" dirty="0" err="1"/>
              <a:t>does</a:t>
            </a:r>
            <a:r>
              <a:rPr lang="fr-CA" dirty="0"/>
              <a:t>?</a:t>
            </a:r>
          </a:p>
          <a:p>
            <a:endParaRPr lang="fr-CA" dirty="0"/>
          </a:p>
          <a:p>
            <a:r>
              <a:rPr lang="fr-CA" dirty="0"/>
              <a:t>There </a:t>
            </a:r>
            <a:r>
              <a:rPr lang="fr-CA" dirty="0" err="1"/>
              <a:t>is</a:t>
            </a:r>
            <a:r>
              <a:rPr lang="fr-CA" dirty="0"/>
              <a:t> no </a:t>
            </a:r>
            <a:r>
              <a:rPr lang="fr-CA" dirty="0" err="1"/>
              <a:t>formal</a:t>
            </a:r>
            <a:r>
              <a:rPr lang="fr-CA" dirty="0"/>
              <a:t> dispute </a:t>
            </a:r>
            <a:r>
              <a:rPr lang="fr-CA" dirty="0" err="1"/>
              <a:t>resolution</a:t>
            </a:r>
            <a:r>
              <a:rPr lang="fr-CA" dirty="0"/>
              <a:t> </a:t>
            </a:r>
            <a:r>
              <a:rPr lang="fr-CA" dirty="0" err="1"/>
              <a:t>mechanism</a:t>
            </a:r>
            <a:r>
              <a:rPr lang="fr-CA" dirty="0"/>
              <a:t> </a:t>
            </a:r>
            <a:r>
              <a:rPr lang="fr-CA" dirty="0" err="1"/>
              <a:t>between</a:t>
            </a:r>
            <a:r>
              <a:rPr lang="fr-CA" dirty="0"/>
              <a:t> the </a:t>
            </a:r>
            <a:r>
              <a:rPr lang="fr-CA" dirty="0" err="1"/>
              <a:t>two</a:t>
            </a:r>
            <a:r>
              <a:rPr lang="fr-CA" dirty="0"/>
              <a:t> bodies, </a:t>
            </a:r>
            <a:r>
              <a:rPr lang="fr-CA" dirty="0" err="1"/>
              <a:t>so</a:t>
            </a:r>
            <a:r>
              <a:rPr lang="fr-CA" dirty="0"/>
              <a:t> as a convention the </a:t>
            </a:r>
            <a:r>
              <a:rPr lang="fr-CA" dirty="0" err="1"/>
              <a:t>Senate</a:t>
            </a:r>
            <a:r>
              <a:rPr lang="fr-CA" dirty="0"/>
              <a:t> </a:t>
            </a:r>
            <a:r>
              <a:rPr lang="fr-CA" dirty="0" err="1"/>
              <a:t>defers</a:t>
            </a:r>
            <a:r>
              <a:rPr lang="fr-CA" dirty="0"/>
              <a:t> to the House </a:t>
            </a:r>
            <a:r>
              <a:rPr lang="fr-CA" dirty="0" err="1"/>
              <a:t>during</a:t>
            </a:r>
            <a:r>
              <a:rPr lang="fr-CA" dirty="0"/>
              <a:t> </a:t>
            </a:r>
            <a:r>
              <a:rPr lang="fr-CA" dirty="0" err="1"/>
              <a:t>disagreements</a:t>
            </a:r>
            <a:r>
              <a:rPr lang="fr-CA" dirty="0"/>
              <a:t>.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28956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9424-D27F-460B-A5FC-48087D19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Senate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98D85-1B52-4AE1-9A9F-499EEBDD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The second objective of the </a:t>
            </a:r>
            <a:r>
              <a:rPr lang="fr-CA" dirty="0" err="1"/>
              <a:t>Senate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to </a:t>
            </a:r>
            <a:r>
              <a:rPr lang="fr-CA" dirty="0" err="1"/>
              <a:t>represent</a:t>
            </a:r>
            <a:r>
              <a:rPr lang="fr-CA" dirty="0"/>
              <a:t> the </a:t>
            </a:r>
            <a:r>
              <a:rPr lang="fr-CA" dirty="0" err="1"/>
              <a:t>regions</a:t>
            </a:r>
            <a:r>
              <a:rPr lang="fr-CA" dirty="0"/>
              <a:t> of the country, </a:t>
            </a:r>
            <a:r>
              <a:rPr lang="fr-CA" dirty="0" err="1"/>
              <a:t>instead</a:t>
            </a:r>
            <a:r>
              <a:rPr lang="fr-CA" dirty="0"/>
              <a:t> of </a:t>
            </a:r>
            <a:r>
              <a:rPr lang="fr-CA" dirty="0" err="1"/>
              <a:t>specific</a:t>
            </a:r>
            <a:r>
              <a:rPr lang="fr-CA" dirty="0"/>
              <a:t> </a:t>
            </a:r>
            <a:r>
              <a:rPr lang="fr-CA" dirty="0" err="1"/>
              <a:t>ridings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idea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two</a:t>
            </a:r>
            <a:r>
              <a:rPr lang="fr-CA" dirty="0"/>
              <a:t> have 2 </a:t>
            </a:r>
            <a:r>
              <a:rPr lang="fr-CA" dirty="0" err="1"/>
              <a:t>chambers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representatives</a:t>
            </a:r>
            <a:r>
              <a:rPr lang="fr-CA" dirty="0"/>
              <a:t> </a:t>
            </a:r>
            <a:r>
              <a:rPr lang="fr-CA" dirty="0" err="1"/>
              <a:t>divided</a:t>
            </a:r>
            <a:r>
              <a:rPr lang="fr-CA" dirty="0"/>
              <a:t> </a:t>
            </a:r>
            <a:r>
              <a:rPr lang="fr-CA" dirty="0" err="1"/>
              <a:t>according</a:t>
            </a:r>
            <a:r>
              <a:rPr lang="fr-CA" dirty="0"/>
              <a:t> to </a:t>
            </a:r>
            <a:r>
              <a:rPr lang="fr-CA" dirty="0" err="1"/>
              <a:t>different</a:t>
            </a:r>
            <a:r>
              <a:rPr lang="fr-CA" dirty="0"/>
              <a:t> </a:t>
            </a:r>
            <a:r>
              <a:rPr lang="fr-CA" dirty="0" err="1"/>
              <a:t>principles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 House of Commons </a:t>
            </a:r>
            <a:r>
              <a:rPr lang="fr-CA" dirty="0" err="1"/>
              <a:t>represents</a:t>
            </a:r>
            <a:r>
              <a:rPr lang="fr-CA" dirty="0"/>
              <a:t> the people of Canada, and </a:t>
            </a:r>
            <a:r>
              <a:rPr lang="fr-CA" dirty="0" err="1"/>
              <a:t>so</a:t>
            </a:r>
            <a:r>
              <a:rPr lang="fr-CA" dirty="0"/>
              <a:t> </a:t>
            </a:r>
            <a:r>
              <a:rPr lang="fr-CA" dirty="0" err="1"/>
              <a:t>follows</a:t>
            </a:r>
            <a:r>
              <a:rPr lang="fr-CA" dirty="0"/>
              <a:t> the </a:t>
            </a:r>
            <a:r>
              <a:rPr lang="fr-CA" dirty="0" err="1"/>
              <a:t>principle</a:t>
            </a:r>
            <a:r>
              <a:rPr lang="fr-CA" dirty="0"/>
              <a:t> of </a:t>
            </a:r>
            <a:r>
              <a:rPr lang="fr-CA" b="1" dirty="0" err="1"/>
              <a:t>representation</a:t>
            </a:r>
            <a:r>
              <a:rPr lang="fr-CA" b="1" dirty="0"/>
              <a:t> by population</a:t>
            </a:r>
            <a:r>
              <a:rPr lang="fr-CA" dirty="0"/>
              <a:t>, </a:t>
            </a:r>
            <a:r>
              <a:rPr lang="fr-CA" dirty="0" err="1"/>
              <a:t>according</a:t>
            </a:r>
            <a:r>
              <a:rPr lang="fr-CA" dirty="0"/>
              <a:t> to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dirty="0" err="1"/>
              <a:t>each</a:t>
            </a:r>
            <a:r>
              <a:rPr lang="fr-CA" dirty="0"/>
              <a:t> province and </a:t>
            </a:r>
            <a:r>
              <a:rPr lang="fr-CA" dirty="0" err="1"/>
              <a:t>territory</a:t>
            </a:r>
            <a:r>
              <a:rPr lang="fr-CA" dirty="0"/>
              <a:t> </a:t>
            </a:r>
            <a:r>
              <a:rPr lang="fr-CA" dirty="0" err="1"/>
              <a:t>receive</a:t>
            </a:r>
            <a:r>
              <a:rPr lang="fr-CA" dirty="0"/>
              <a:t> a </a:t>
            </a:r>
            <a:r>
              <a:rPr lang="fr-CA" dirty="0" err="1"/>
              <a:t>number</a:t>
            </a:r>
            <a:r>
              <a:rPr lang="fr-CA" dirty="0"/>
              <a:t> of </a:t>
            </a:r>
            <a:r>
              <a:rPr lang="fr-CA" dirty="0" err="1"/>
              <a:t>seat</a:t>
            </a:r>
            <a:r>
              <a:rPr lang="fr-CA" dirty="0"/>
              <a:t> </a:t>
            </a:r>
            <a:r>
              <a:rPr lang="fr-CA" dirty="0" err="1"/>
              <a:t>roughly</a:t>
            </a:r>
            <a:r>
              <a:rPr lang="fr-CA" dirty="0"/>
              <a:t> </a:t>
            </a:r>
            <a:r>
              <a:rPr lang="fr-CA" dirty="0" err="1"/>
              <a:t>equal</a:t>
            </a:r>
            <a:r>
              <a:rPr lang="fr-CA" dirty="0"/>
              <a:t> to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share</a:t>
            </a:r>
            <a:r>
              <a:rPr lang="fr-CA" dirty="0"/>
              <a:t> of the </a:t>
            </a:r>
            <a:r>
              <a:rPr lang="fr-CA" dirty="0" err="1"/>
              <a:t>country’s</a:t>
            </a:r>
            <a:r>
              <a:rPr lang="fr-CA" dirty="0"/>
              <a:t> population. </a:t>
            </a:r>
          </a:p>
        </p:txBody>
      </p:sp>
    </p:spTree>
    <p:extLst>
      <p:ext uri="{BB962C8B-B14F-4D97-AF65-F5344CB8AC3E}">
        <p14:creationId xmlns:p14="http://schemas.microsoft.com/office/powerpoint/2010/main" val="2222967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E0E9-2769-4B01-A599-E96B0FE7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Senate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6AE6-7934-41CA-A7D3-010F5B02E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/>
              <a:t>The </a:t>
            </a:r>
            <a:r>
              <a:rPr lang="fr-CA" dirty="0" err="1"/>
              <a:t>Senate</a:t>
            </a:r>
            <a:r>
              <a:rPr lang="fr-CA" dirty="0"/>
              <a:t> </a:t>
            </a:r>
            <a:r>
              <a:rPr lang="fr-CA" dirty="0" err="1"/>
              <a:t>follows</a:t>
            </a:r>
            <a:r>
              <a:rPr lang="fr-CA" dirty="0"/>
              <a:t> a </a:t>
            </a:r>
            <a:r>
              <a:rPr lang="fr-CA" dirty="0" err="1"/>
              <a:t>principle</a:t>
            </a:r>
            <a:r>
              <a:rPr lang="fr-CA" dirty="0"/>
              <a:t> of </a:t>
            </a:r>
            <a:r>
              <a:rPr lang="fr-CA" b="1" dirty="0" err="1"/>
              <a:t>regional</a:t>
            </a:r>
            <a:r>
              <a:rPr lang="fr-CA" b="1" dirty="0"/>
              <a:t> </a:t>
            </a:r>
            <a:r>
              <a:rPr lang="fr-CA" b="1" dirty="0" err="1"/>
              <a:t>representation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Senate</a:t>
            </a:r>
            <a:r>
              <a:rPr lang="fr-CA" dirty="0"/>
              <a:t>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divided</a:t>
            </a:r>
            <a:r>
              <a:rPr lang="fr-CA" dirty="0"/>
              <a:t> in four </a:t>
            </a:r>
            <a:r>
              <a:rPr lang="fr-CA" dirty="0" err="1"/>
              <a:t>regions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24 </a:t>
            </a:r>
            <a:r>
              <a:rPr lang="fr-CA" dirty="0" err="1"/>
              <a:t>seats</a:t>
            </a:r>
            <a:r>
              <a:rPr lang="fr-CA" dirty="0"/>
              <a:t> </a:t>
            </a:r>
            <a:r>
              <a:rPr lang="fr-CA" dirty="0" err="1"/>
              <a:t>each</a:t>
            </a:r>
            <a:r>
              <a:rPr lang="fr-CA" dirty="0"/>
              <a:t> (West, Ontario, </a:t>
            </a:r>
            <a:r>
              <a:rPr lang="fr-CA" dirty="0" err="1"/>
              <a:t>Quebec</a:t>
            </a:r>
            <a:r>
              <a:rPr lang="fr-CA" dirty="0"/>
              <a:t>, Maritimes).</a:t>
            </a:r>
          </a:p>
          <a:p>
            <a:endParaRPr lang="fr-CA" dirty="0"/>
          </a:p>
          <a:p>
            <a:r>
              <a:rPr lang="fr-CA" dirty="0" err="1"/>
              <a:t>Upon</a:t>
            </a:r>
            <a:r>
              <a:rPr lang="fr-CA" dirty="0"/>
              <a:t> </a:t>
            </a:r>
            <a:r>
              <a:rPr lang="fr-CA" dirty="0" err="1"/>
              <a:t>its</a:t>
            </a:r>
            <a:r>
              <a:rPr lang="fr-CA" dirty="0"/>
              <a:t> entry in </a:t>
            </a:r>
            <a:r>
              <a:rPr lang="fr-CA" dirty="0" err="1"/>
              <a:t>Confederation</a:t>
            </a:r>
            <a:r>
              <a:rPr lang="fr-CA" dirty="0"/>
              <a:t> in 1949, Newfoundland and Labrador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awarded</a:t>
            </a:r>
            <a:r>
              <a:rPr lang="fr-CA" dirty="0"/>
              <a:t> 6 </a:t>
            </a:r>
            <a:r>
              <a:rPr lang="fr-CA" dirty="0" err="1"/>
              <a:t>seats</a:t>
            </a:r>
            <a:r>
              <a:rPr lang="fr-CA" dirty="0"/>
              <a:t>. (</a:t>
            </a:r>
            <a:r>
              <a:rPr lang="fr-CA" dirty="0" err="1"/>
              <a:t>Giving</a:t>
            </a:r>
            <a:r>
              <a:rPr lang="fr-CA" dirty="0"/>
              <a:t> 30 </a:t>
            </a:r>
            <a:r>
              <a:rPr lang="fr-CA" dirty="0" err="1"/>
              <a:t>seats</a:t>
            </a:r>
            <a:r>
              <a:rPr lang="fr-CA" dirty="0"/>
              <a:t> total to the Atlantic)</a:t>
            </a:r>
          </a:p>
          <a:p>
            <a:endParaRPr lang="fr-CA" dirty="0"/>
          </a:p>
          <a:p>
            <a:r>
              <a:rPr lang="fr-CA" dirty="0" err="1"/>
              <a:t>Each</a:t>
            </a:r>
            <a:r>
              <a:rPr lang="fr-CA" dirty="0"/>
              <a:t> </a:t>
            </a:r>
            <a:r>
              <a:rPr lang="fr-CA" dirty="0" err="1"/>
              <a:t>territory</a:t>
            </a:r>
            <a:r>
              <a:rPr lang="fr-CA" dirty="0"/>
              <a:t> (Yukon, NWT, Nunavut) has one </a:t>
            </a:r>
            <a:r>
              <a:rPr lang="fr-CA" dirty="0" err="1"/>
              <a:t>seat</a:t>
            </a:r>
            <a:r>
              <a:rPr lang="fr-CA" dirty="0"/>
              <a:t> as </a:t>
            </a:r>
            <a:r>
              <a:rPr lang="fr-CA" dirty="0" err="1"/>
              <a:t>well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There are 105 </a:t>
            </a:r>
            <a:r>
              <a:rPr lang="fr-CA" dirty="0" err="1"/>
              <a:t>seats</a:t>
            </a:r>
            <a:r>
              <a:rPr lang="fr-CA" dirty="0"/>
              <a:t> in the Canada </a:t>
            </a:r>
            <a:r>
              <a:rPr lang="fr-CA" dirty="0" err="1"/>
              <a:t>Senate</a:t>
            </a:r>
            <a:r>
              <a:rPr lang="fr-CA" dirty="0"/>
              <a:t>. 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8202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A07E-5231-4C4F-A3E8-458961671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Senate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461BE-EC75-4FB5-819D-732D3611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In practice, the </a:t>
            </a:r>
            <a:r>
              <a:rPr lang="fr-CA" dirty="0" err="1"/>
              <a:t>Senate</a:t>
            </a:r>
            <a:r>
              <a:rPr lang="fr-CA" dirty="0"/>
              <a:t> </a:t>
            </a:r>
            <a:r>
              <a:rPr lang="fr-CA" dirty="0" err="1"/>
              <a:t>does</a:t>
            </a:r>
            <a:r>
              <a:rPr lang="fr-CA" dirty="0"/>
              <a:t> not </a:t>
            </a:r>
            <a:r>
              <a:rPr lang="fr-CA" dirty="0" err="1"/>
              <a:t>really</a:t>
            </a:r>
            <a:r>
              <a:rPr lang="fr-CA" dirty="0"/>
              <a:t> </a:t>
            </a:r>
            <a:r>
              <a:rPr lang="fr-CA" dirty="0" err="1"/>
              <a:t>play</a:t>
            </a:r>
            <a:r>
              <a:rPr lang="fr-CA" dirty="0"/>
              <a:t> the </a:t>
            </a:r>
            <a:r>
              <a:rPr lang="fr-CA" dirty="0" err="1"/>
              <a:t>role</a:t>
            </a:r>
            <a:r>
              <a:rPr lang="fr-CA" dirty="0"/>
              <a:t> of </a:t>
            </a:r>
            <a:r>
              <a:rPr lang="fr-CA" dirty="0" err="1"/>
              <a:t>representing</a:t>
            </a:r>
            <a:r>
              <a:rPr lang="fr-CA" dirty="0"/>
              <a:t> </a:t>
            </a:r>
            <a:r>
              <a:rPr lang="fr-CA" dirty="0" err="1"/>
              <a:t>regions</a:t>
            </a:r>
            <a:r>
              <a:rPr lang="fr-CA" dirty="0"/>
              <a:t>. 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 err="1"/>
              <a:t>Since</a:t>
            </a:r>
            <a:r>
              <a:rPr lang="fr-CA" dirty="0"/>
              <a:t> the </a:t>
            </a:r>
            <a:r>
              <a:rPr lang="fr-CA" dirty="0" err="1"/>
              <a:t>senators</a:t>
            </a:r>
            <a:r>
              <a:rPr lang="fr-CA" dirty="0"/>
              <a:t> are </a:t>
            </a:r>
            <a:r>
              <a:rPr lang="fr-CA" dirty="0" err="1"/>
              <a:t>named</a:t>
            </a:r>
            <a:r>
              <a:rPr lang="fr-CA" dirty="0"/>
              <a:t> by the </a:t>
            </a:r>
            <a:r>
              <a:rPr lang="fr-CA" dirty="0" err="1"/>
              <a:t>federal</a:t>
            </a:r>
            <a:r>
              <a:rPr lang="fr-CA" dirty="0"/>
              <a:t> Prime </a:t>
            </a:r>
            <a:r>
              <a:rPr lang="fr-CA" dirty="0" err="1"/>
              <a:t>Minister</a:t>
            </a:r>
            <a:r>
              <a:rPr lang="fr-CA" dirty="0"/>
              <a:t>,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unclear</a:t>
            </a:r>
            <a:r>
              <a:rPr lang="fr-CA" dirty="0"/>
              <a:t> </a:t>
            </a:r>
            <a:r>
              <a:rPr lang="fr-CA" dirty="0" err="1"/>
              <a:t>why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good </a:t>
            </a:r>
            <a:r>
              <a:rPr lang="fr-CA" dirty="0" err="1"/>
              <a:t>representatives</a:t>
            </a:r>
            <a:r>
              <a:rPr lang="fr-CA" dirty="0"/>
              <a:t> of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region</a:t>
            </a:r>
            <a:r>
              <a:rPr lang="fr-CA" dirty="0"/>
              <a:t>.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91343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9424-D27F-460B-A5FC-48087D19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Senate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98D85-1B52-4AE1-9A9F-499EEBDD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 err="1"/>
              <a:t>Requirements</a:t>
            </a:r>
            <a:r>
              <a:rPr lang="fr-CA" dirty="0"/>
              <a:t> to </a:t>
            </a:r>
            <a:r>
              <a:rPr lang="fr-CA" dirty="0" err="1"/>
              <a:t>become</a:t>
            </a:r>
            <a:r>
              <a:rPr lang="fr-CA" dirty="0"/>
              <a:t> a </a:t>
            </a:r>
            <a:r>
              <a:rPr lang="fr-CA" dirty="0" err="1"/>
              <a:t>senator</a:t>
            </a:r>
            <a:endParaRPr lang="fr-CA" dirty="0"/>
          </a:p>
          <a:p>
            <a:r>
              <a:rPr lang="fr-CA" dirty="0"/>
              <a:t>Be a Canadian </a:t>
            </a:r>
            <a:r>
              <a:rPr lang="fr-CA" dirty="0" err="1"/>
              <a:t>citizen</a:t>
            </a:r>
            <a:endParaRPr lang="fr-CA" dirty="0"/>
          </a:p>
          <a:p>
            <a:r>
              <a:rPr lang="fr-CA" dirty="0" err="1"/>
              <a:t>Own</a:t>
            </a:r>
            <a:r>
              <a:rPr lang="fr-CA" dirty="0"/>
              <a:t> land in the </a:t>
            </a:r>
            <a:r>
              <a:rPr lang="fr-CA" dirty="0" err="1"/>
              <a:t>region</a:t>
            </a:r>
            <a:r>
              <a:rPr lang="fr-CA" dirty="0"/>
              <a:t> </a:t>
            </a:r>
            <a:r>
              <a:rPr lang="fr-CA" dirty="0" err="1"/>
              <a:t>you</a:t>
            </a:r>
            <a:r>
              <a:rPr lang="fr-CA" dirty="0"/>
              <a:t> </a:t>
            </a:r>
            <a:r>
              <a:rPr lang="fr-CA" dirty="0" err="1"/>
              <a:t>represent</a:t>
            </a:r>
            <a:endParaRPr lang="fr-CA" dirty="0"/>
          </a:p>
          <a:p>
            <a:r>
              <a:rPr lang="fr-CA" dirty="0"/>
              <a:t>Be 30 </a:t>
            </a:r>
            <a:r>
              <a:rPr lang="fr-CA" dirty="0" err="1"/>
              <a:t>years</a:t>
            </a:r>
            <a:r>
              <a:rPr lang="fr-CA" dirty="0"/>
              <a:t> of </a:t>
            </a:r>
            <a:r>
              <a:rPr lang="fr-CA" dirty="0" err="1"/>
              <a:t>age</a:t>
            </a:r>
            <a:r>
              <a:rPr lang="fr-CA" dirty="0"/>
              <a:t> or </a:t>
            </a:r>
            <a:r>
              <a:rPr lang="fr-CA" dirty="0" err="1"/>
              <a:t>older</a:t>
            </a:r>
            <a:endParaRPr lang="fr-CA" dirty="0"/>
          </a:p>
          <a:p>
            <a:r>
              <a:rPr lang="fr-CA" dirty="0"/>
              <a:t>Be </a:t>
            </a:r>
            <a:r>
              <a:rPr lang="fr-CA" dirty="0" err="1"/>
              <a:t>appointed</a:t>
            </a:r>
            <a:r>
              <a:rPr lang="fr-CA" dirty="0"/>
              <a:t> by the </a:t>
            </a:r>
            <a:r>
              <a:rPr lang="fr-CA" dirty="0" err="1"/>
              <a:t>governor</a:t>
            </a:r>
            <a:r>
              <a:rPr lang="fr-CA" dirty="0"/>
              <a:t> </a:t>
            </a:r>
            <a:r>
              <a:rPr lang="fr-CA" dirty="0" err="1"/>
              <a:t>general</a:t>
            </a:r>
            <a:r>
              <a:rPr lang="fr-CA" dirty="0"/>
              <a:t> on </a:t>
            </a:r>
            <a:r>
              <a:rPr lang="fr-CA" dirty="0" err="1"/>
              <a:t>recommendation</a:t>
            </a:r>
            <a:r>
              <a:rPr lang="fr-CA" dirty="0"/>
              <a:t> of the PM.</a:t>
            </a:r>
          </a:p>
          <a:p>
            <a:endParaRPr lang="fr-CA" dirty="0"/>
          </a:p>
          <a:p>
            <a:r>
              <a:rPr lang="fr-CA" dirty="0"/>
              <a:t>You are </a:t>
            </a:r>
            <a:r>
              <a:rPr lang="fr-CA" dirty="0" err="1"/>
              <a:t>then</a:t>
            </a:r>
            <a:r>
              <a:rPr lang="fr-CA" dirty="0"/>
              <a:t> a Senator </a:t>
            </a:r>
            <a:r>
              <a:rPr lang="fr-CA" dirty="0" err="1"/>
              <a:t>until</a:t>
            </a:r>
            <a:r>
              <a:rPr lang="fr-CA" dirty="0"/>
              <a:t> the </a:t>
            </a:r>
            <a:r>
              <a:rPr lang="fr-CA" dirty="0" err="1"/>
              <a:t>age</a:t>
            </a:r>
            <a:r>
              <a:rPr lang="fr-CA" dirty="0"/>
              <a:t> of 75. </a:t>
            </a:r>
          </a:p>
          <a:p>
            <a:endParaRPr lang="fr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4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B55C-A218-42B7-92B5-8CB75279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2659E-EB12-479A-A329-70DC462AA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192"/>
            <a:ext cx="10515600" cy="4640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Parliament</a:t>
            </a:r>
          </a:p>
          <a:p>
            <a:r>
              <a:rPr lang="en-US" dirty="0"/>
              <a:t>The Crown</a:t>
            </a:r>
          </a:p>
          <a:p>
            <a:r>
              <a:rPr lang="en-US" dirty="0"/>
              <a:t>The Senate</a:t>
            </a:r>
          </a:p>
          <a:p>
            <a:pPr lvl="1"/>
            <a:r>
              <a:rPr lang="en-US" dirty="0"/>
              <a:t>How it works</a:t>
            </a:r>
          </a:p>
          <a:p>
            <a:pPr lvl="1"/>
            <a:r>
              <a:rPr lang="en-US" dirty="0"/>
              <a:t>Senate Reform</a:t>
            </a:r>
          </a:p>
          <a:p>
            <a:r>
              <a:rPr lang="en-US" dirty="0"/>
              <a:t>The House of Commons</a:t>
            </a:r>
          </a:p>
          <a:p>
            <a:pPr lvl="1"/>
            <a:r>
              <a:rPr lang="fr-CA" dirty="0"/>
              <a:t>MP </a:t>
            </a:r>
            <a:r>
              <a:rPr lang="fr-CA" dirty="0" err="1"/>
              <a:t>roles</a:t>
            </a:r>
            <a:endParaRPr lang="fr-CA" dirty="0"/>
          </a:p>
          <a:p>
            <a:pPr lvl="1"/>
            <a:r>
              <a:rPr lang="fr-CA" dirty="0" err="1"/>
              <a:t>HoC</a:t>
            </a:r>
            <a:r>
              <a:rPr lang="fr-CA" dirty="0"/>
              <a:t> highlights</a:t>
            </a:r>
          </a:p>
          <a:p>
            <a:pPr lvl="1"/>
            <a:r>
              <a:rPr lang="fr-CA" dirty="0"/>
              <a:t>How a bill </a:t>
            </a:r>
            <a:r>
              <a:rPr lang="fr-CA" dirty="0" err="1"/>
              <a:t>becomes</a:t>
            </a:r>
            <a:r>
              <a:rPr lang="fr-CA" dirty="0"/>
              <a:t> a </a:t>
            </a:r>
            <a:r>
              <a:rPr lang="fr-CA" dirty="0" err="1"/>
              <a:t>law</a:t>
            </a:r>
            <a:endParaRPr lang="fr-CA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48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EB43-3021-4E78-9A43-3439BA81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Senate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DD785-EC27-4D72-9905-C04B980D9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Reforming the </a:t>
            </a:r>
            <a:r>
              <a:rPr lang="fr-CA" dirty="0" err="1"/>
              <a:t>Senate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extremely</a:t>
            </a:r>
            <a:r>
              <a:rPr lang="fr-CA" dirty="0"/>
              <a:t> </a:t>
            </a:r>
            <a:r>
              <a:rPr lang="fr-CA" dirty="0" err="1"/>
              <a:t>difficult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because</a:t>
            </a:r>
            <a:r>
              <a:rPr lang="fr-CA" dirty="0"/>
              <a:t> the </a:t>
            </a:r>
            <a:r>
              <a:rPr lang="fr-CA" dirty="0" err="1"/>
              <a:t>Senate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part of the Canadian Constitution, and </a:t>
            </a:r>
            <a:r>
              <a:rPr lang="fr-CA" dirty="0" err="1"/>
              <a:t>modifying</a:t>
            </a:r>
            <a:r>
              <a:rPr lang="fr-CA" dirty="0"/>
              <a:t> the Constitution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extremely</a:t>
            </a:r>
            <a:r>
              <a:rPr lang="fr-CA" dirty="0"/>
              <a:t> </a:t>
            </a:r>
            <a:r>
              <a:rPr lang="fr-CA" dirty="0" err="1"/>
              <a:t>difficult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As a </a:t>
            </a:r>
            <a:r>
              <a:rPr lang="fr-CA" dirty="0" err="1"/>
              <a:t>result</a:t>
            </a:r>
            <a:r>
              <a:rPr lang="fr-CA" dirty="0"/>
              <a:t>, </a:t>
            </a:r>
            <a:r>
              <a:rPr lang="fr-CA" dirty="0" err="1"/>
              <a:t>only</a:t>
            </a:r>
            <a:r>
              <a:rPr lang="fr-CA" dirty="0"/>
              <a:t> minor </a:t>
            </a:r>
            <a:r>
              <a:rPr lang="fr-CA" dirty="0" err="1"/>
              <a:t>reforms</a:t>
            </a:r>
            <a:r>
              <a:rPr lang="fr-CA" dirty="0"/>
              <a:t> have been </a:t>
            </a:r>
            <a:r>
              <a:rPr lang="fr-CA" dirty="0" err="1"/>
              <a:t>enacted</a:t>
            </a:r>
            <a:r>
              <a:rPr lang="fr-CA" dirty="0"/>
              <a:t> </a:t>
            </a:r>
            <a:r>
              <a:rPr lang="fr-CA" dirty="0" err="1"/>
              <a:t>recently</a:t>
            </a:r>
            <a:r>
              <a:rPr lang="fr-CA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96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9424-D27F-460B-A5FC-48087D19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Senate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98D85-1B52-4AE1-9A9F-499EEBDD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Since</a:t>
            </a:r>
            <a:r>
              <a:rPr lang="fr-CA" dirty="0"/>
              <a:t> </a:t>
            </a:r>
            <a:r>
              <a:rPr lang="fr-CA" dirty="0" err="1"/>
              <a:t>senators</a:t>
            </a:r>
            <a:r>
              <a:rPr lang="fr-CA" dirty="0"/>
              <a:t> are </a:t>
            </a:r>
            <a:r>
              <a:rPr lang="fr-CA" dirty="0" err="1"/>
              <a:t>supposed</a:t>
            </a:r>
            <a:r>
              <a:rPr lang="fr-CA" dirty="0"/>
              <a:t> to </a:t>
            </a:r>
            <a:r>
              <a:rPr lang="fr-CA" dirty="0" err="1"/>
              <a:t>represent</a:t>
            </a:r>
            <a:r>
              <a:rPr lang="fr-CA" dirty="0"/>
              <a:t> </a:t>
            </a:r>
            <a:r>
              <a:rPr lang="fr-CA" dirty="0" err="1"/>
              <a:t>regions</a:t>
            </a:r>
            <a:r>
              <a:rPr lang="fr-CA" dirty="0"/>
              <a:t> of the country, one </a:t>
            </a:r>
            <a:r>
              <a:rPr lang="fr-CA" dirty="0" err="1"/>
              <a:t>could</a:t>
            </a:r>
            <a:r>
              <a:rPr lang="fr-CA" dirty="0"/>
              <a:t> </a:t>
            </a:r>
            <a:r>
              <a:rPr lang="fr-CA" dirty="0" err="1"/>
              <a:t>expect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regions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choose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own</a:t>
            </a:r>
            <a:r>
              <a:rPr lang="fr-CA" dirty="0"/>
              <a:t> </a:t>
            </a:r>
            <a:r>
              <a:rPr lang="fr-CA" dirty="0" err="1"/>
              <a:t>senators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Some</a:t>
            </a:r>
            <a:r>
              <a:rPr lang="fr-CA" dirty="0"/>
              <a:t> </a:t>
            </a:r>
            <a:r>
              <a:rPr lang="fr-CA" dirty="0" err="1"/>
              <a:t>suggest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each</a:t>
            </a:r>
            <a:r>
              <a:rPr lang="fr-CA" dirty="0"/>
              <a:t> </a:t>
            </a:r>
            <a:r>
              <a:rPr lang="fr-CA" dirty="0" err="1"/>
              <a:t>region</a:t>
            </a:r>
            <a:r>
              <a:rPr lang="fr-CA" dirty="0"/>
              <a:t> </a:t>
            </a:r>
            <a:r>
              <a:rPr lang="fr-CA" dirty="0" err="1"/>
              <a:t>could</a:t>
            </a:r>
            <a:r>
              <a:rPr lang="fr-CA" dirty="0"/>
              <a:t> </a:t>
            </a:r>
            <a:r>
              <a:rPr lang="fr-CA" dirty="0" err="1"/>
              <a:t>hold</a:t>
            </a:r>
            <a:r>
              <a:rPr lang="fr-CA" dirty="0"/>
              <a:t> </a:t>
            </a:r>
            <a:r>
              <a:rPr lang="fr-CA" dirty="0" err="1"/>
              <a:t>elections</a:t>
            </a:r>
            <a:r>
              <a:rPr lang="fr-CA" dirty="0"/>
              <a:t> to select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senators</a:t>
            </a:r>
            <a:r>
              <a:rPr lang="fr-CA" dirty="0"/>
              <a:t>. (Alberta)</a:t>
            </a:r>
          </a:p>
          <a:p>
            <a:endParaRPr lang="fr-CA" dirty="0"/>
          </a:p>
          <a:p>
            <a:r>
              <a:rPr lang="fr-CA" dirty="0" err="1"/>
              <a:t>Others</a:t>
            </a:r>
            <a:r>
              <a:rPr lang="fr-CA" dirty="0"/>
              <a:t> </a:t>
            </a:r>
            <a:r>
              <a:rPr lang="fr-CA" dirty="0" err="1"/>
              <a:t>suggest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premiers </a:t>
            </a:r>
            <a:r>
              <a:rPr lang="fr-CA" dirty="0" err="1"/>
              <a:t>should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able to appoint the </a:t>
            </a:r>
            <a:r>
              <a:rPr lang="fr-CA" dirty="0" err="1"/>
              <a:t>senators</a:t>
            </a:r>
            <a:r>
              <a:rPr lang="fr-CA" dirty="0"/>
              <a:t> </a:t>
            </a:r>
            <a:r>
              <a:rPr lang="fr-CA" dirty="0" err="1"/>
              <a:t>representing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region</a:t>
            </a:r>
            <a:r>
              <a:rPr lang="fr-CA" dirty="0"/>
              <a:t>, </a:t>
            </a:r>
            <a:r>
              <a:rPr lang="fr-CA" dirty="0" err="1"/>
              <a:t>instead</a:t>
            </a:r>
            <a:r>
              <a:rPr lang="fr-CA" dirty="0"/>
              <a:t> of the </a:t>
            </a:r>
            <a:r>
              <a:rPr lang="fr-CA" dirty="0" err="1"/>
              <a:t>federal</a:t>
            </a:r>
            <a:r>
              <a:rPr lang="fr-CA" dirty="0"/>
              <a:t> PM. (</a:t>
            </a:r>
            <a:r>
              <a:rPr lang="fr-CA" dirty="0" err="1"/>
              <a:t>Quebec</a:t>
            </a:r>
            <a:r>
              <a:rPr lang="fr-CA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32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9424-D27F-460B-A5FC-48087D19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Senate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98D85-1B52-4AE1-9A9F-499EEBDD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Recent</a:t>
            </a:r>
            <a:r>
              <a:rPr lang="fr-CA" dirty="0"/>
              <a:t> </a:t>
            </a:r>
            <a:r>
              <a:rPr lang="fr-CA" dirty="0" err="1"/>
              <a:t>reforms</a:t>
            </a:r>
            <a:r>
              <a:rPr lang="fr-CA" dirty="0"/>
              <a:t> to the </a:t>
            </a:r>
            <a:r>
              <a:rPr lang="fr-CA" dirty="0" err="1"/>
              <a:t>way</a:t>
            </a:r>
            <a:r>
              <a:rPr lang="fr-CA" dirty="0"/>
              <a:t> the </a:t>
            </a:r>
            <a:r>
              <a:rPr lang="fr-CA" dirty="0" err="1"/>
              <a:t>Senate</a:t>
            </a:r>
            <a:r>
              <a:rPr lang="fr-CA" dirty="0"/>
              <a:t> </a:t>
            </a:r>
            <a:r>
              <a:rPr lang="fr-CA" dirty="0" err="1"/>
              <a:t>works</a:t>
            </a:r>
            <a:r>
              <a:rPr lang="fr-CA" dirty="0"/>
              <a:t> have been </a:t>
            </a:r>
            <a:r>
              <a:rPr lang="fr-CA" dirty="0" err="1"/>
              <a:t>enacted</a:t>
            </a:r>
            <a:r>
              <a:rPr lang="fr-CA" dirty="0"/>
              <a:t> by PM Justin Trudeau.</a:t>
            </a:r>
          </a:p>
          <a:p>
            <a:endParaRPr lang="fr-CA" dirty="0"/>
          </a:p>
          <a:p>
            <a:r>
              <a:rPr lang="fr-CA" dirty="0"/>
              <a:t>He has </a:t>
            </a:r>
            <a:r>
              <a:rPr lang="fr-CA" dirty="0" err="1"/>
              <a:t>expelled</a:t>
            </a:r>
            <a:r>
              <a:rPr lang="fr-CA" dirty="0"/>
              <a:t> Liberal </a:t>
            </a:r>
            <a:r>
              <a:rPr lang="fr-CA" dirty="0" err="1"/>
              <a:t>senators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the Liberal caucus, </a:t>
            </a:r>
            <a:r>
              <a:rPr lang="fr-CA" dirty="0" err="1"/>
              <a:t>meaning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do not attend the </a:t>
            </a:r>
            <a:r>
              <a:rPr lang="fr-CA" dirty="0" err="1"/>
              <a:t>same</a:t>
            </a:r>
            <a:r>
              <a:rPr lang="fr-CA" dirty="0"/>
              <a:t> meeting as the Liberal </a:t>
            </a:r>
            <a:r>
              <a:rPr lang="fr-CA" dirty="0" err="1"/>
              <a:t>MPs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done</a:t>
            </a:r>
            <a:r>
              <a:rPr lang="fr-CA" dirty="0"/>
              <a:t> to encourage </a:t>
            </a:r>
            <a:r>
              <a:rPr lang="fr-CA" dirty="0" err="1"/>
              <a:t>independence</a:t>
            </a:r>
            <a:r>
              <a:rPr lang="fr-CA" dirty="0"/>
              <a:t> of the </a:t>
            </a:r>
            <a:r>
              <a:rPr lang="fr-CA" dirty="0" err="1"/>
              <a:t>senators</a:t>
            </a:r>
            <a:r>
              <a:rPr lang="fr-CA" dirty="0"/>
              <a:t> </a:t>
            </a:r>
            <a:r>
              <a:rPr lang="fr-CA" dirty="0" err="1"/>
              <a:t>named</a:t>
            </a:r>
            <a:r>
              <a:rPr lang="fr-CA" dirty="0"/>
              <a:t> by Liberal </a:t>
            </a:r>
            <a:r>
              <a:rPr lang="fr-CA" dirty="0" err="1"/>
              <a:t>governments</a:t>
            </a:r>
            <a:r>
              <a:rPr lang="fr-C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2901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0EE91-00DB-481F-979A-A4E80BB4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Senate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73D24-5E00-4946-B0A9-BF4813357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 err="1"/>
              <a:t>However</a:t>
            </a:r>
            <a:r>
              <a:rPr lang="fr-CA" dirty="0"/>
              <a:t>, </a:t>
            </a:r>
            <a:r>
              <a:rPr lang="fr-CA" dirty="0" err="1"/>
              <a:t>these</a:t>
            </a:r>
            <a:r>
              <a:rPr lang="fr-CA" dirty="0"/>
              <a:t> </a:t>
            </a:r>
            <a:r>
              <a:rPr lang="fr-CA" dirty="0" err="1"/>
              <a:t>senators</a:t>
            </a:r>
            <a:r>
              <a:rPr lang="fr-CA" dirty="0"/>
              <a:t> </a:t>
            </a:r>
            <a:r>
              <a:rPr lang="fr-CA" dirty="0" err="1"/>
              <a:t>decided</a:t>
            </a:r>
            <a:r>
              <a:rPr lang="fr-CA" dirty="0"/>
              <a:t> to </a:t>
            </a:r>
            <a:r>
              <a:rPr lang="fr-CA" dirty="0" err="1"/>
              <a:t>still</a:t>
            </a:r>
            <a:r>
              <a:rPr lang="fr-CA" dirty="0"/>
              <a:t> call </a:t>
            </a:r>
            <a:r>
              <a:rPr lang="fr-CA" dirty="0" err="1"/>
              <a:t>themselves</a:t>
            </a:r>
            <a:r>
              <a:rPr lang="fr-CA" dirty="0"/>
              <a:t> </a:t>
            </a:r>
            <a:r>
              <a:rPr lang="fr-CA" dirty="0" err="1"/>
              <a:t>Liberals</a:t>
            </a:r>
            <a:r>
              <a:rPr lang="fr-CA" dirty="0"/>
              <a:t>, and </a:t>
            </a:r>
            <a:r>
              <a:rPr lang="fr-CA" dirty="0" err="1"/>
              <a:t>meet</a:t>
            </a:r>
            <a:r>
              <a:rPr lang="fr-CA" dirty="0"/>
              <a:t> in the new </a:t>
            </a:r>
            <a:r>
              <a:rPr lang="fr-CA" dirty="0" err="1"/>
              <a:t>Senate</a:t>
            </a:r>
            <a:r>
              <a:rPr lang="fr-CA" dirty="0"/>
              <a:t> Liberal caucus.</a:t>
            </a:r>
          </a:p>
          <a:p>
            <a:pPr marL="0" indent="0">
              <a:buNone/>
            </a:pPr>
            <a:r>
              <a:rPr lang="fr-CA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 err="1"/>
              <a:t>Since</a:t>
            </a:r>
            <a:r>
              <a:rPr lang="fr-CA" dirty="0"/>
              <a:t> </a:t>
            </a:r>
            <a:r>
              <a:rPr lang="fr-CA" dirty="0" err="1"/>
              <a:t>then</a:t>
            </a:r>
            <a:r>
              <a:rPr lang="fr-CA" dirty="0"/>
              <a:t>, </a:t>
            </a:r>
            <a:r>
              <a:rPr lang="fr-CA" dirty="0" err="1"/>
              <a:t>Senators</a:t>
            </a:r>
            <a:r>
              <a:rPr lang="fr-CA" dirty="0"/>
              <a:t> have </a:t>
            </a:r>
            <a:r>
              <a:rPr lang="fr-CA" dirty="0" err="1"/>
              <a:t>created</a:t>
            </a:r>
            <a:r>
              <a:rPr lang="fr-CA" dirty="0"/>
              <a:t> a new </a:t>
            </a:r>
            <a:r>
              <a:rPr lang="fr-CA" dirty="0" err="1"/>
              <a:t>organization</a:t>
            </a:r>
            <a:r>
              <a:rPr lang="fr-CA" dirty="0"/>
              <a:t> </a:t>
            </a:r>
            <a:r>
              <a:rPr lang="fr-CA" dirty="0" err="1"/>
              <a:t>called</a:t>
            </a:r>
            <a:r>
              <a:rPr lang="fr-CA" dirty="0"/>
              <a:t> the Independent </a:t>
            </a:r>
            <a:r>
              <a:rPr lang="fr-CA" dirty="0" err="1"/>
              <a:t>Senators</a:t>
            </a:r>
            <a:r>
              <a:rPr lang="fr-CA" dirty="0"/>
              <a:t> Group.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This </a:t>
            </a:r>
            <a:r>
              <a:rPr lang="fr-CA" dirty="0" err="1"/>
              <a:t>organization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more distant </a:t>
            </a:r>
            <a:r>
              <a:rPr lang="fr-CA" dirty="0" err="1"/>
              <a:t>from</a:t>
            </a:r>
            <a:r>
              <a:rPr lang="fr-CA" dirty="0"/>
              <a:t> the Liberal party and </a:t>
            </a:r>
            <a:r>
              <a:rPr lang="fr-CA" dirty="0" err="1"/>
              <a:t>now</a:t>
            </a:r>
            <a:r>
              <a:rPr lang="fr-CA" dirty="0"/>
              <a:t> </a:t>
            </a:r>
            <a:r>
              <a:rPr lang="fr-CA" dirty="0" err="1"/>
              <a:t>includes</a:t>
            </a:r>
            <a:r>
              <a:rPr lang="fr-CA" dirty="0"/>
              <a:t> former Conservatives. 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5430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9424-D27F-460B-A5FC-48087D19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Senate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98D85-1B52-4AE1-9A9F-499EEBDD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CA" sz="3200" dirty="0"/>
              <a:t>The Trudeau </a:t>
            </a:r>
            <a:r>
              <a:rPr lang="fr-CA" sz="3200" dirty="0" err="1"/>
              <a:t>Liberals</a:t>
            </a:r>
            <a:r>
              <a:rPr lang="fr-CA" sz="3200" dirty="0"/>
              <a:t> </a:t>
            </a:r>
            <a:r>
              <a:rPr lang="fr-CA" sz="3200" dirty="0" err="1"/>
              <a:t>also</a:t>
            </a:r>
            <a:r>
              <a:rPr lang="fr-CA" sz="3200" dirty="0"/>
              <a:t> </a:t>
            </a:r>
            <a:r>
              <a:rPr lang="fr-CA" sz="3200" dirty="0" err="1"/>
              <a:t>changed</a:t>
            </a:r>
            <a:r>
              <a:rPr lang="fr-CA" sz="3200" dirty="0"/>
              <a:t> the process of </a:t>
            </a:r>
            <a:r>
              <a:rPr lang="fr-CA" sz="3200" dirty="0" err="1"/>
              <a:t>senator</a:t>
            </a:r>
            <a:r>
              <a:rPr lang="fr-CA" sz="3200" dirty="0"/>
              <a:t> </a:t>
            </a:r>
            <a:r>
              <a:rPr lang="fr-CA" sz="3200" dirty="0" err="1"/>
              <a:t>appointment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r>
              <a:rPr lang="fr-CA" sz="3200" dirty="0" err="1"/>
              <a:t>Instead</a:t>
            </a:r>
            <a:r>
              <a:rPr lang="fr-CA" sz="3200" dirty="0"/>
              <a:t> of </a:t>
            </a:r>
            <a:r>
              <a:rPr lang="fr-CA" sz="3200" dirty="0" err="1"/>
              <a:t>being</a:t>
            </a:r>
            <a:r>
              <a:rPr lang="fr-CA" sz="3200" dirty="0"/>
              <a:t> </a:t>
            </a:r>
            <a:r>
              <a:rPr lang="fr-CA" sz="3200" dirty="0" err="1"/>
              <a:t>appointed</a:t>
            </a:r>
            <a:r>
              <a:rPr lang="fr-CA" sz="3200" dirty="0"/>
              <a:t> by the Prime </a:t>
            </a:r>
            <a:r>
              <a:rPr lang="fr-CA" sz="3200" dirty="0" err="1"/>
              <a:t>minister</a:t>
            </a:r>
            <a:r>
              <a:rPr lang="fr-CA" sz="3200" dirty="0"/>
              <a:t>, a </a:t>
            </a:r>
            <a:r>
              <a:rPr lang="fr-CA" sz="3200" dirty="0" err="1"/>
              <a:t>committee</a:t>
            </a:r>
            <a:r>
              <a:rPr lang="fr-CA" sz="3200" dirty="0"/>
              <a:t> </a:t>
            </a:r>
            <a:r>
              <a:rPr lang="fr-CA" sz="3200" dirty="0" err="1"/>
              <a:t>studies</a:t>
            </a:r>
            <a:r>
              <a:rPr lang="fr-CA" sz="3200" dirty="0"/>
              <a:t> applications by </a:t>
            </a:r>
            <a:r>
              <a:rPr lang="fr-CA" sz="3200" dirty="0" err="1"/>
              <a:t>Canadians</a:t>
            </a:r>
            <a:r>
              <a:rPr lang="fr-CA" sz="3200" dirty="0"/>
              <a:t> </a:t>
            </a:r>
            <a:r>
              <a:rPr lang="fr-CA" sz="3200" dirty="0" err="1"/>
              <a:t>interested</a:t>
            </a:r>
            <a:r>
              <a:rPr lang="fr-CA" sz="3200" dirty="0"/>
              <a:t> to </a:t>
            </a:r>
            <a:r>
              <a:rPr lang="fr-CA" sz="3200" dirty="0" err="1"/>
              <a:t>become</a:t>
            </a:r>
            <a:r>
              <a:rPr lang="fr-CA" sz="3200" dirty="0"/>
              <a:t> </a:t>
            </a:r>
            <a:r>
              <a:rPr lang="fr-CA" sz="3200" dirty="0" err="1"/>
              <a:t>senators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r>
              <a:rPr lang="fr-CA" sz="3200" dirty="0"/>
              <a:t>This </a:t>
            </a:r>
            <a:r>
              <a:rPr lang="fr-CA" sz="3200" dirty="0" err="1"/>
              <a:t>committee</a:t>
            </a:r>
            <a:r>
              <a:rPr lang="fr-CA" sz="3200" dirty="0"/>
              <a:t> </a:t>
            </a:r>
            <a:r>
              <a:rPr lang="fr-CA" sz="3200" dirty="0" err="1"/>
              <a:t>then</a:t>
            </a:r>
            <a:r>
              <a:rPr lang="fr-CA" sz="3200" dirty="0"/>
              <a:t> </a:t>
            </a:r>
            <a:r>
              <a:rPr lang="fr-CA" sz="3200" dirty="0" err="1"/>
              <a:t>makes</a:t>
            </a:r>
            <a:r>
              <a:rPr lang="fr-CA" sz="3200" dirty="0"/>
              <a:t> </a:t>
            </a:r>
            <a:r>
              <a:rPr lang="fr-CA" sz="3200" dirty="0" err="1"/>
              <a:t>recommendations</a:t>
            </a:r>
            <a:r>
              <a:rPr lang="fr-CA" sz="3200" dirty="0"/>
              <a:t> to the Prime </a:t>
            </a:r>
            <a:r>
              <a:rPr lang="fr-CA" sz="3200" dirty="0" err="1"/>
              <a:t>minister</a:t>
            </a:r>
            <a:r>
              <a:rPr lang="fr-CA" sz="3200" dirty="0"/>
              <a:t>, </a:t>
            </a:r>
            <a:r>
              <a:rPr lang="fr-CA" sz="3200" dirty="0" err="1"/>
              <a:t>who</a:t>
            </a:r>
            <a:r>
              <a:rPr lang="fr-CA" sz="3200" dirty="0"/>
              <a:t> </a:t>
            </a:r>
            <a:r>
              <a:rPr lang="fr-CA" sz="3200" dirty="0" err="1"/>
              <a:t>then</a:t>
            </a:r>
            <a:r>
              <a:rPr lang="fr-CA" sz="3200" dirty="0"/>
              <a:t> appoints the Senator.</a:t>
            </a:r>
          </a:p>
          <a:p>
            <a:endParaRPr lang="fr-CA" sz="3200" dirty="0"/>
          </a:p>
          <a:p>
            <a:r>
              <a:rPr lang="fr-CA" sz="3200" dirty="0" err="1"/>
              <a:t>These</a:t>
            </a:r>
            <a:r>
              <a:rPr lang="fr-CA" sz="3200" dirty="0"/>
              <a:t> </a:t>
            </a:r>
            <a:r>
              <a:rPr lang="fr-CA" sz="3200" dirty="0" err="1"/>
              <a:t>recommendations</a:t>
            </a:r>
            <a:r>
              <a:rPr lang="fr-CA" sz="3200" dirty="0"/>
              <a:t>, </a:t>
            </a:r>
            <a:r>
              <a:rPr lang="fr-CA" sz="3200" dirty="0" err="1"/>
              <a:t>however</a:t>
            </a:r>
            <a:r>
              <a:rPr lang="fr-CA" sz="3200" dirty="0"/>
              <a:t>, are </a:t>
            </a:r>
            <a:r>
              <a:rPr lang="fr-CA" sz="3200" dirty="0" err="1"/>
              <a:t>neither</a:t>
            </a:r>
            <a:r>
              <a:rPr lang="fr-CA" sz="3200" dirty="0"/>
              <a:t> public </a:t>
            </a:r>
            <a:r>
              <a:rPr lang="fr-CA" sz="3200" dirty="0" err="1"/>
              <a:t>nor</a:t>
            </a:r>
            <a:r>
              <a:rPr lang="fr-CA" sz="3200" dirty="0"/>
              <a:t> binding. </a:t>
            </a:r>
          </a:p>
        </p:txBody>
      </p:sp>
    </p:spTree>
    <p:extLst>
      <p:ext uri="{BB962C8B-B14F-4D97-AF65-F5344CB8AC3E}">
        <p14:creationId xmlns:p14="http://schemas.microsoft.com/office/powerpoint/2010/main" val="1779299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9424-D27F-460B-A5FC-48087D19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Senate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98D85-1B52-4AE1-9A9F-499EEBDD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A </a:t>
            </a:r>
            <a:r>
              <a:rPr lang="fr-CA" dirty="0" err="1"/>
              <a:t>commonly</a:t>
            </a:r>
            <a:r>
              <a:rPr lang="fr-CA" dirty="0"/>
              <a:t> </a:t>
            </a:r>
            <a:r>
              <a:rPr lang="fr-CA" dirty="0" err="1"/>
              <a:t>requested</a:t>
            </a:r>
            <a:r>
              <a:rPr lang="fr-CA" dirty="0"/>
              <a:t> </a:t>
            </a:r>
            <a:r>
              <a:rPr lang="fr-CA" dirty="0" err="1"/>
              <a:t>reform</a:t>
            </a:r>
            <a:r>
              <a:rPr lang="fr-CA" dirty="0"/>
              <a:t> of the </a:t>
            </a:r>
            <a:r>
              <a:rPr lang="fr-CA" dirty="0" err="1"/>
              <a:t>Senate</a:t>
            </a:r>
            <a:r>
              <a:rPr lang="fr-CA" dirty="0"/>
              <a:t> calls for a </a:t>
            </a:r>
            <a:r>
              <a:rPr lang="fr-CA" dirty="0" err="1"/>
              <a:t>triple-E</a:t>
            </a:r>
            <a:r>
              <a:rPr lang="fr-CA" dirty="0"/>
              <a:t> </a:t>
            </a:r>
            <a:r>
              <a:rPr lang="fr-CA" dirty="0" err="1"/>
              <a:t>Senate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senate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equal</a:t>
            </a:r>
            <a:r>
              <a:rPr lang="fr-CA" dirty="0"/>
              <a:t>, </a:t>
            </a:r>
            <a:r>
              <a:rPr lang="fr-CA" dirty="0" err="1"/>
              <a:t>elected</a:t>
            </a:r>
            <a:r>
              <a:rPr lang="fr-CA" dirty="0"/>
              <a:t>, and effective. </a:t>
            </a:r>
          </a:p>
          <a:p>
            <a:endParaRPr lang="fr-CA" dirty="0"/>
          </a:p>
          <a:p>
            <a:r>
              <a:rPr lang="fr-CA" dirty="0"/>
              <a:t>A</a:t>
            </a:r>
            <a:r>
              <a:rPr lang="en-US" dirty="0"/>
              <a:t>n elected senate would be elected by a vote in the region or province that senators are supposed to represent. Proponents argue that this would give greater legitimacy to the Senate.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90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9424-D27F-460B-A5FC-48087D19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Senate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98D85-1B52-4AE1-9A9F-499EEBDD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An </a:t>
            </a:r>
            <a:r>
              <a:rPr lang="fr-CA" dirty="0" err="1"/>
              <a:t>equal</a:t>
            </a:r>
            <a:r>
              <a:rPr lang="fr-CA" dirty="0"/>
              <a:t> </a:t>
            </a:r>
            <a:r>
              <a:rPr lang="fr-CA" dirty="0" err="1"/>
              <a:t>Senate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have the </a:t>
            </a:r>
            <a:r>
              <a:rPr lang="fr-CA" dirty="0" err="1"/>
              <a:t>same</a:t>
            </a:r>
            <a:r>
              <a:rPr lang="fr-CA" dirty="0"/>
              <a:t> </a:t>
            </a:r>
            <a:r>
              <a:rPr lang="fr-CA" dirty="0" err="1"/>
              <a:t>number</a:t>
            </a:r>
            <a:r>
              <a:rPr lang="fr-CA" dirty="0"/>
              <a:t> of </a:t>
            </a:r>
            <a:r>
              <a:rPr lang="fr-CA" dirty="0" err="1"/>
              <a:t>senators</a:t>
            </a:r>
            <a:r>
              <a:rPr lang="fr-CA" dirty="0"/>
              <a:t> for </a:t>
            </a:r>
            <a:r>
              <a:rPr lang="fr-CA" dirty="0" err="1"/>
              <a:t>each</a:t>
            </a:r>
            <a:r>
              <a:rPr lang="fr-CA" dirty="0"/>
              <a:t> province.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reasoning</a:t>
            </a:r>
            <a:r>
              <a:rPr lang="fr-CA" dirty="0"/>
              <a:t> </a:t>
            </a:r>
            <a:r>
              <a:rPr lang="fr-CA" dirty="0" err="1"/>
              <a:t>behind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while</a:t>
            </a:r>
            <a:r>
              <a:rPr lang="fr-CA" dirty="0"/>
              <a:t> the House of Commons </a:t>
            </a:r>
            <a:r>
              <a:rPr lang="fr-CA" dirty="0" err="1"/>
              <a:t>represents</a:t>
            </a:r>
            <a:r>
              <a:rPr lang="fr-CA" dirty="0"/>
              <a:t> the people, the </a:t>
            </a:r>
            <a:r>
              <a:rPr lang="fr-CA" dirty="0" err="1"/>
              <a:t>Senate</a:t>
            </a:r>
            <a:r>
              <a:rPr lang="fr-CA" dirty="0"/>
              <a:t> </a:t>
            </a:r>
            <a:r>
              <a:rPr lang="fr-CA" dirty="0" err="1"/>
              <a:t>should</a:t>
            </a:r>
            <a:r>
              <a:rPr lang="fr-CA" dirty="0"/>
              <a:t> </a:t>
            </a:r>
            <a:r>
              <a:rPr lang="fr-CA" dirty="0" err="1"/>
              <a:t>represent</a:t>
            </a:r>
            <a:r>
              <a:rPr lang="fr-CA" dirty="0"/>
              <a:t> the provinces, and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should</a:t>
            </a:r>
            <a:r>
              <a:rPr lang="fr-CA" dirty="0"/>
              <a:t> all have the </a:t>
            </a:r>
            <a:r>
              <a:rPr lang="fr-CA" dirty="0" err="1"/>
              <a:t>same</a:t>
            </a:r>
            <a:r>
              <a:rPr lang="fr-CA" dirty="0"/>
              <a:t> </a:t>
            </a:r>
            <a:r>
              <a:rPr lang="fr-CA" dirty="0" err="1"/>
              <a:t>weight</a:t>
            </a:r>
            <a:r>
              <a:rPr lang="fr-CA" dirty="0"/>
              <a:t>.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3313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B518-DF23-4E47-9EFF-5FB4D50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Senate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D8D35-AAAE-47B2-89E1-E04445F14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especially</a:t>
            </a:r>
            <a:r>
              <a:rPr lang="fr-CA" dirty="0"/>
              <a:t> </a:t>
            </a:r>
            <a:r>
              <a:rPr lang="fr-CA" dirty="0" err="1"/>
              <a:t>favoured</a:t>
            </a:r>
            <a:r>
              <a:rPr lang="fr-CA" dirty="0"/>
              <a:t> in </a:t>
            </a:r>
            <a:r>
              <a:rPr lang="fr-CA" dirty="0" err="1"/>
              <a:t>small</a:t>
            </a:r>
            <a:r>
              <a:rPr lang="fr-CA" dirty="0"/>
              <a:t> provinces, </a:t>
            </a:r>
            <a:r>
              <a:rPr lang="fr-CA" dirty="0" err="1"/>
              <a:t>because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reduce</a:t>
            </a:r>
            <a:r>
              <a:rPr lang="fr-CA" dirty="0"/>
              <a:t> the </a:t>
            </a:r>
            <a:r>
              <a:rPr lang="fr-CA" dirty="0" err="1"/>
              <a:t>weight</a:t>
            </a:r>
            <a:r>
              <a:rPr lang="fr-CA" dirty="0"/>
              <a:t> of Ontario and </a:t>
            </a:r>
            <a:r>
              <a:rPr lang="fr-CA" dirty="0" err="1"/>
              <a:t>Quebec</a:t>
            </a:r>
            <a:r>
              <a:rPr lang="fr-CA" dirty="0"/>
              <a:t> (24 </a:t>
            </a:r>
            <a:r>
              <a:rPr lang="fr-CA" dirty="0" err="1"/>
              <a:t>senators</a:t>
            </a:r>
            <a:r>
              <a:rPr lang="fr-CA" dirty="0"/>
              <a:t> </a:t>
            </a:r>
            <a:r>
              <a:rPr lang="fr-CA" dirty="0" err="1"/>
              <a:t>each</a:t>
            </a:r>
            <a:r>
              <a:rPr lang="fr-CA" dirty="0"/>
              <a:t> </a:t>
            </a:r>
            <a:r>
              <a:rPr lang="fr-CA" dirty="0" err="1"/>
              <a:t>currently</a:t>
            </a:r>
            <a:r>
              <a:rPr lang="fr-CA" dirty="0"/>
              <a:t>). </a:t>
            </a:r>
          </a:p>
          <a:p>
            <a:endParaRPr lang="en-US" dirty="0"/>
          </a:p>
          <a:p>
            <a:r>
              <a:rPr lang="fr-CA" dirty="0"/>
              <a:t>The West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especially</a:t>
            </a:r>
            <a:r>
              <a:rPr lang="fr-CA" dirty="0"/>
              <a:t> </a:t>
            </a:r>
            <a:r>
              <a:rPr lang="fr-CA" dirty="0" err="1"/>
              <a:t>favourable</a:t>
            </a:r>
            <a:r>
              <a:rPr lang="fr-CA" dirty="0"/>
              <a:t> to </a:t>
            </a:r>
            <a:r>
              <a:rPr lang="fr-CA" dirty="0" err="1"/>
              <a:t>this</a:t>
            </a:r>
            <a:r>
              <a:rPr lang="fr-CA" dirty="0"/>
              <a:t> change.</a:t>
            </a:r>
          </a:p>
          <a:p>
            <a:endParaRPr lang="fr-CA" dirty="0"/>
          </a:p>
          <a:p>
            <a:r>
              <a:rPr lang="fr-CA" dirty="0"/>
              <a:t>Right </a:t>
            </a:r>
            <a:r>
              <a:rPr lang="fr-CA" dirty="0" err="1"/>
              <a:t>now</a:t>
            </a:r>
            <a:r>
              <a:rPr lang="fr-CA" dirty="0"/>
              <a:t>, British Columbia and Alberta have 6 </a:t>
            </a:r>
            <a:r>
              <a:rPr lang="fr-CA" dirty="0" err="1"/>
              <a:t>seats</a:t>
            </a:r>
            <a:r>
              <a:rPr lang="fr-CA" dirty="0"/>
              <a:t> </a:t>
            </a:r>
            <a:r>
              <a:rPr lang="fr-CA" dirty="0" err="1"/>
              <a:t>each</a:t>
            </a:r>
            <a:r>
              <a:rPr lang="fr-CA" dirty="0"/>
              <a:t>, </a:t>
            </a:r>
            <a:r>
              <a:rPr lang="fr-CA" dirty="0" err="1"/>
              <a:t>while</a:t>
            </a:r>
            <a:r>
              <a:rPr lang="fr-CA" dirty="0"/>
              <a:t> New-Brunswick and Nova Scotia have 10 </a:t>
            </a:r>
            <a:r>
              <a:rPr lang="fr-CA" dirty="0" err="1"/>
              <a:t>seats</a:t>
            </a:r>
            <a:r>
              <a:rPr lang="fr-CA" dirty="0"/>
              <a:t> </a:t>
            </a:r>
            <a:r>
              <a:rPr lang="fr-CA" dirty="0" err="1"/>
              <a:t>each</a:t>
            </a:r>
            <a:r>
              <a:rPr lang="fr-CA" dirty="0"/>
              <a:t>.</a:t>
            </a:r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81367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9424-D27F-460B-A5FC-48087D19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Senate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98D85-1B52-4AE1-9A9F-499EEBDD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Finally</a:t>
            </a:r>
            <a:r>
              <a:rPr lang="fr-CA" dirty="0"/>
              <a:t>, the </a:t>
            </a:r>
            <a:r>
              <a:rPr lang="fr-CA" dirty="0" err="1"/>
              <a:t>Senate</a:t>
            </a:r>
            <a:r>
              <a:rPr lang="fr-CA" dirty="0"/>
              <a:t> </a:t>
            </a:r>
            <a:r>
              <a:rPr lang="fr-CA" dirty="0" err="1"/>
              <a:t>should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more effective. </a:t>
            </a:r>
            <a:r>
              <a:rPr lang="fr-CA" dirty="0" err="1"/>
              <a:t>Arguably</a:t>
            </a:r>
            <a:r>
              <a:rPr lang="fr-CA" dirty="0"/>
              <a:t>, </a:t>
            </a:r>
            <a:r>
              <a:rPr lang="fr-CA" dirty="0" err="1"/>
              <a:t>simply</a:t>
            </a:r>
            <a:r>
              <a:rPr lang="fr-CA" dirty="0"/>
              <a:t> by </a:t>
            </a:r>
            <a:r>
              <a:rPr lang="fr-CA" dirty="0" err="1"/>
              <a:t>being</a:t>
            </a:r>
            <a:r>
              <a:rPr lang="fr-CA" dirty="0"/>
              <a:t> </a:t>
            </a:r>
            <a:r>
              <a:rPr lang="fr-CA" dirty="0" err="1"/>
              <a:t>elected</a:t>
            </a:r>
            <a:r>
              <a:rPr lang="fr-CA" dirty="0"/>
              <a:t>, </a:t>
            </a:r>
            <a:r>
              <a:rPr lang="fr-CA" dirty="0" err="1"/>
              <a:t>senators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get</a:t>
            </a:r>
            <a:r>
              <a:rPr lang="fr-CA" dirty="0"/>
              <a:t> more </a:t>
            </a:r>
            <a:r>
              <a:rPr lang="fr-CA" dirty="0" err="1"/>
              <a:t>legitimacy</a:t>
            </a:r>
            <a:r>
              <a:rPr lang="fr-CA" dirty="0"/>
              <a:t>. 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 err="1"/>
              <a:t>However</a:t>
            </a:r>
            <a:r>
              <a:rPr lang="fr-CA" dirty="0"/>
              <a:t>,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could</a:t>
            </a:r>
            <a:r>
              <a:rPr lang="fr-CA" dirty="0"/>
              <a:t> cause deadlock in </a:t>
            </a:r>
            <a:r>
              <a:rPr lang="fr-CA" dirty="0" err="1"/>
              <a:t>Parliament</a:t>
            </a:r>
            <a:r>
              <a:rPr lang="fr-CA" dirty="0"/>
              <a:t>. </a:t>
            </a:r>
            <a:r>
              <a:rPr lang="fr-CA" dirty="0" err="1"/>
              <a:t>Today</a:t>
            </a:r>
            <a:r>
              <a:rPr lang="fr-CA" dirty="0"/>
              <a:t>, </a:t>
            </a:r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there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a </a:t>
            </a:r>
            <a:r>
              <a:rPr lang="fr-CA" dirty="0" err="1"/>
              <a:t>conflict</a:t>
            </a:r>
            <a:r>
              <a:rPr lang="fr-CA" dirty="0"/>
              <a:t> </a:t>
            </a:r>
            <a:r>
              <a:rPr lang="fr-CA" dirty="0" err="1"/>
              <a:t>between</a:t>
            </a:r>
            <a:r>
              <a:rPr lang="fr-CA" dirty="0"/>
              <a:t> the House and the </a:t>
            </a:r>
            <a:r>
              <a:rPr lang="fr-CA" dirty="0" err="1"/>
              <a:t>Senate</a:t>
            </a:r>
            <a:r>
              <a:rPr lang="fr-CA" dirty="0"/>
              <a:t>,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expected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the </a:t>
            </a:r>
            <a:r>
              <a:rPr lang="fr-CA" dirty="0" err="1"/>
              <a:t>Senate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yield</a:t>
            </a:r>
            <a:r>
              <a:rPr lang="fr-CA" dirty="0"/>
              <a:t> </a:t>
            </a:r>
            <a:r>
              <a:rPr lang="fr-CA" dirty="0" err="1"/>
              <a:t>since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are </a:t>
            </a:r>
            <a:r>
              <a:rPr lang="fr-CA" dirty="0" err="1"/>
              <a:t>unelected</a:t>
            </a:r>
            <a:r>
              <a:rPr lang="fr-CA" dirty="0"/>
              <a:t>.</a:t>
            </a:r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8925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9424-D27F-460B-A5FC-48087D19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Senate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98D85-1B52-4AE1-9A9F-499EEBDD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Others</a:t>
            </a:r>
            <a:r>
              <a:rPr lang="fr-CA" dirty="0"/>
              <a:t> </a:t>
            </a:r>
            <a:r>
              <a:rPr lang="fr-CA" dirty="0" err="1"/>
              <a:t>recommend</a:t>
            </a:r>
            <a:r>
              <a:rPr lang="fr-CA" dirty="0"/>
              <a:t> the </a:t>
            </a:r>
            <a:r>
              <a:rPr lang="fr-CA" dirty="0" err="1"/>
              <a:t>outright</a:t>
            </a:r>
            <a:r>
              <a:rPr lang="fr-CA" dirty="0"/>
              <a:t> abolition of the </a:t>
            </a:r>
            <a:r>
              <a:rPr lang="fr-CA" dirty="0" err="1"/>
              <a:t>Senate</a:t>
            </a:r>
            <a:r>
              <a:rPr lang="fr-CA" dirty="0"/>
              <a:t>.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 err="1"/>
              <a:t>They</a:t>
            </a:r>
            <a:r>
              <a:rPr lang="fr-CA" dirty="0"/>
              <a:t> claim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not </a:t>
            </a:r>
            <a:r>
              <a:rPr lang="fr-CA" dirty="0" err="1"/>
              <a:t>needed</a:t>
            </a:r>
            <a:r>
              <a:rPr lang="fr-CA" dirty="0"/>
              <a:t>.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 err="1"/>
              <a:t>Doing</a:t>
            </a:r>
            <a:r>
              <a:rPr lang="fr-CA" dirty="0"/>
              <a:t> </a:t>
            </a:r>
            <a:r>
              <a:rPr lang="fr-CA" dirty="0" err="1"/>
              <a:t>so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save</a:t>
            </a:r>
            <a:r>
              <a:rPr lang="fr-CA" dirty="0"/>
              <a:t> 100M$/</a:t>
            </a:r>
            <a:r>
              <a:rPr lang="fr-CA" dirty="0" err="1"/>
              <a:t>year</a:t>
            </a:r>
            <a:r>
              <a:rPr lang="fr-CA" dirty="0"/>
              <a:t> (KPMG </a:t>
            </a:r>
            <a:r>
              <a:rPr lang="fr-CA" dirty="0" err="1"/>
              <a:t>estimate</a:t>
            </a:r>
            <a:r>
              <a:rPr lang="fr-CA" dirty="0"/>
              <a:t>, 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8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06DA8-5EF8-4FFB-9A0E-79FD6105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Parliament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813DC-1BD9-4652-B1C7-E07EE623B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865"/>
            <a:ext cx="10515600" cy="47840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CA" sz="3200" dirty="0" err="1"/>
              <a:t>Parliament</a:t>
            </a:r>
            <a:r>
              <a:rPr lang="fr-CA" sz="3200" dirty="0"/>
              <a:t> in Canada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composed</a:t>
            </a:r>
            <a:r>
              <a:rPr lang="fr-CA" sz="3200" dirty="0"/>
              <a:t> of </a:t>
            </a:r>
            <a:r>
              <a:rPr lang="fr-CA" sz="3200" dirty="0" err="1"/>
              <a:t>three</a:t>
            </a:r>
            <a:r>
              <a:rPr lang="fr-CA" sz="3200" dirty="0"/>
              <a:t> bodies:</a:t>
            </a:r>
          </a:p>
          <a:p>
            <a:endParaRPr lang="fr-CA" sz="3200" dirty="0"/>
          </a:p>
          <a:p>
            <a:r>
              <a:rPr lang="fr-CA" sz="3200" dirty="0"/>
              <a:t>The Crown</a:t>
            </a:r>
          </a:p>
          <a:p>
            <a:r>
              <a:rPr lang="fr-CA" sz="3200" dirty="0"/>
              <a:t>The </a:t>
            </a:r>
            <a:r>
              <a:rPr lang="fr-CA" sz="3200" dirty="0" err="1"/>
              <a:t>Senate</a:t>
            </a:r>
            <a:endParaRPr lang="fr-CA" sz="3200" dirty="0"/>
          </a:p>
          <a:p>
            <a:r>
              <a:rPr lang="fr-CA" sz="3200" dirty="0"/>
              <a:t>The House of Commons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means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technically</a:t>
            </a:r>
            <a:r>
              <a:rPr lang="fr-CA" dirty="0"/>
              <a:t>, </a:t>
            </a:r>
            <a:r>
              <a:rPr lang="fr-CA" dirty="0" err="1"/>
              <a:t>only</a:t>
            </a:r>
            <a:r>
              <a:rPr lang="fr-CA" dirty="0"/>
              <a:t> 1 </a:t>
            </a:r>
            <a:r>
              <a:rPr lang="fr-CA" dirty="0" err="1"/>
              <a:t>third</a:t>
            </a:r>
            <a:r>
              <a:rPr lang="fr-CA" dirty="0"/>
              <a:t> of </a:t>
            </a:r>
            <a:r>
              <a:rPr lang="fr-CA" dirty="0" err="1"/>
              <a:t>Canada’s</a:t>
            </a:r>
            <a:r>
              <a:rPr lang="fr-CA" dirty="0"/>
              <a:t> </a:t>
            </a:r>
            <a:r>
              <a:rPr lang="fr-CA" dirty="0" err="1"/>
              <a:t>Parliament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democratically</a:t>
            </a:r>
            <a:r>
              <a:rPr lang="fr-CA" dirty="0"/>
              <a:t> </a:t>
            </a:r>
            <a:r>
              <a:rPr lang="fr-CA" dirty="0" err="1"/>
              <a:t>elected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Nevertheless</a:t>
            </a:r>
            <a:r>
              <a:rPr lang="fr-CA" dirty="0"/>
              <a:t>, </a:t>
            </a:r>
            <a:r>
              <a:rPr lang="fr-CA" dirty="0" err="1"/>
              <a:t>it</a:t>
            </a:r>
            <a:r>
              <a:rPr lang="fr-CA" dirty="0"/>
              <a:t> can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argued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the House of Commons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its</a:t>
            </a:r>
            <a:r>
              <a:rPr lang="fr-CA" dirty="0"/>
              <a:t> </a:t>
            </a:r>
            <a:r>
              <a:rPr lang="fr-CA" dirty="0" err="1"/>
              <a:t>most</a:t>
            </a:r>
            <a:r>
              <a:rPr lang="fr-CA" dirty="0"/>
              <a:t> important component. </a:t>
            </a:r>
          </a:p>
        </p:txBody>
      </p:sp>
    </p:spTree>
    <p:extLst>
      <p:ext uri="{BB962C8B-B14F-4D97-AF65-F5344CB8AC3E}">
        <p14:creationId xmlns:p14="http://schemas.microsoft.com/office/powerpoint/2010/main" val="2228568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A25C-600C-4A09-971F-853597C00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Senate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62CC4-7E56-4B86-B3BA-C4993CD38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50392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149D-2373-4615-8F52-2F8DE9C2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House of Commons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0036E0-68B2-4199-A3CD-E7DE616AD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105" y="1322779"/>
            <a:ext cx="7445789" cy="5253418"/>
          </a:xfrm>
        </p:spPr>
      </p:pic>
    </p:spTree>
    <p:extLst>
      <p:ext uri="{BB962C8B-B14F-4D97-AF65-F5344CB8AC3E}">
        <p14:creationId xmlns:p14="http://schemas.microsoft.com/office/powerpoint/2010/main" val="3738407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E0F8-2CF5-4DFE-8692-05CF11C6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House of Commons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9B4E7-CA6F-4192-9934-99D1375B6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A key question in </a:t>
            </a:r>
            <a:r>
              <a:rPr lang="fr-CA" dirty="0" err="1"/>
              <a:t>designing</a:t>
            </a:r>
            <a:r>
              <a:rPr lang="fr-CA" dirty="0"/>
              <a:t> institutions </a:t>
            </a:r>
            <a:r>
              <a:rPr lang="fr-CA" dirty="0" err="1"/>
              <a:t>consists</a:t>
            </a:r>
            <a:r>
              <a:rPr lang="fr-CA" dirty="0"/>
              <a:t> of </a:t>
            </a:r>
            <a:r>
              <a:rPr lang="fr-CA" dirty="0" err="1"/>
              <a:t>identifying</a:t>
            </a:r>
            <a:r>
              <a:rPr lang="fr-CA" dirty="0"/>
              <a:t> the </a:t>
            </a:r>
            <a:r>
              <a:rPr lang="fr-CA" dirty="0" err="1"/>
              <a:t>interdependence</a:t>
            </a:r>
            <a:r>
              <a:rPr lang="fr-CA" dirty="0"/>
              <a:t> </a:t>
            </a:r>
            <a:r>
              <a:rPr lang="fr-CA" dirty="0" err="1"/>
              <a:t>between</a:t>
            </a:r>
            <a:r>
              <a:rPr lang="fr-CA" dirty="0"/>
              <a:t> the </a:t>
            </a:r>
            <a:r>
              <a:rPr lang="fr-CA" dirty="0" err="1"/>
              <a:t>executive</a:t>
            </a:r>
            <a:r>
              <a:rPr lang="fr-CA" dirty="0"/>
              <a:t> and </a:t>
            </a:r>
            <a:r>
              <a:rPr lang="fr-CA" dirty="0" err="1"/>
              <a:t>legislative</a:t>
            </a:r>
            <a:r>
              <a:rPr lang="fr-CA" dirty="0"/>
              <a:t> aspects of </a:t>
            </a:r>
            <a:r>
              <a:rPr lang="fr-CA" dirty="0" err="1"/>
              <a:t>government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separation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clear</a:t>
            </a:r>
            <a:r>
              <a:rPr lang="fr-CA" dirty="0"/>
              <a:t> in the United States. </a:t>
            </a:r>
          </a:p>
          <a:p>
            <a:endParaRPr lang="fr-CA" dirty="0"/>
          </a:p>
          <a:p>
            <a:r>
              <a:rPr lang="fr-CA" dirty="0"/>
              <a:t>The U.S. </a:t>
            </a:r>
            <a:r>
              <a:rPr lang="fr-CA" dirty="0" err="1"/>
              <a:t>clearly</a:t>
            </a:r>
            <a:r>
              <a:rPr lang="fr-CA" dirty="0"/>
              <a:t> </a:t>
            </a:r>
            <a:r>
              <a:rPr lang="fr-CA" dirty="0" err="1"/>
              <a:t>differentiates</a:t>
            </a:r>
            <a:r>
              <a:rPr lang="fr-CA" dirty="0"/>
              <a:t> </a:t>
            </a:r>
            <a:r>
              <a:rPr lang="fr-CA" dirty="0" err="1"/>
              <a:t>between</a:t>
            </a:r>
            <a:r>
              <a:rPr lang="fr-CA" dirty="0"/>
              <a:t> </a:t>
            </a:r>
            <a:r>
              <a:rPr lang="fr-CA" dirty="0" err="1"/>
              <a:t>Congress</a:t>
            </a:r>
            <a:r>
              <a:rPr lang="fr-CA" dirty="0"/>
              <a:t> (</a:t>
            </a:r>
            <a:r>
              <a:rPr lang="fr-CA" dirty="0" err="1"/>
              <a:t>legislative</a:t>
            </a:r>
            <a:r>
              <a:rPr lang="fr-CA" dirty="0"/>
              <a:t>), the White House (</a:t>
            </a:r>
            <a:r>
              <a:rPr lang="fr-CA" dirty="0" err="1"/>
              <a:t>executive</a:t>
            </a:r>
            <a:r>
              <a:rPr lang="fr-CA" dirty="0"/>
              <a:t>) and the Supreme Court (</a:t>
            </a:r>
            <a:r>
              <a:rPr lang="fr-CA" dirty="0" err="1"/>
              <a:t>judicial</a:t>
            </a:r>
            <a:r>
              <a:rPr lang="fr-CA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647994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E0F8-2CF5-4DFE-8692-05CF11C6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House of Commons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9B4E7-CA6F-4192-9934-99D1375B6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In a </a:t>
            </a:r>
            <a:r>
              <a:rPr lang="fr-CA" dirty="0" err="1"/>
              <a:t>parliamentary</a:t>
            </a:r>
            <a:r>
              <a:rPr lang="fr-CA" dirty="0"/>
              <a:t> system (like </a:t>
            </a:r>
            <a:r>
              <a:rPr lang="fr-CA" dirty="0" err="1"/>
              <a:t>Canada’s</a:t>
            </a:r>
            <a:r>
              <a:rPr lang="fr-CA" dirty="0"/>
              <a:t>),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not the case. </a:t>
            </a:r>
          </a:p>
          <a:p>
            <a:r>
              <a:rPr lang="fr-CA" dirty="0"/>
              <a:t>On the </a:t>
            </a:r>
            <a:r>
              <a:rPr lang="fr-CA" dirty="0" err="1"/>
              <a:t>contrary</a:t>
            </a:r>
            <a:r>
              <a:rPr lang="fr-CA" dirty="0"/>
              <a:t>, </a:t>
            </a:r>
            <a:r>
              <a:rPr lang="fr-CA" dirty="0" err="1"/>
              <a:t>most</a:t>
            </a:r>
            <a:r>
              <a:rPr lang="fr-CA" dirty="0"/>
              <a:t> </a:t>
            </a:r>
            <a:r>
              <a:rPr lang="fr-CA" dirty="0" err="1"/>
              <a:t>members</a:t>
            </a:r>
            <a:r>
              <a:rPr lang="fr-CA" dirty="0"/>
              <a:t> of the </a:t>
            </a:r>
            <a:r>
              <a:rPr lang="fr-CA" dirty="0" err="1"/>
              <a:t>government</a:t>
            </a:r>
            <a:r>
              <a:rPr lang="fr-CA" dirty="0"/>
              <a:t> (the </a:t>
            </a:r>
            <a:r>
              <a:rPr lang="fr-CA" dirty="0" err="1"/>
              <a:t>executive</a:t>
            </a:r>
            <a:r>
              <a:rPr lang="fr-CA" dirty="0"/>
              <a:t>) </a:t>
            </a:r>
            <a:r>
              <a:rPr lang="fr-CA" dirty="0" err="1"/>
              <a:t>sit</a:t>
            </a:r>
            <a:r>
              <a:rPr lang="fr-CA" dirty="0"/>
              <a:t> in the House of Commons (the </a:t>
            </a:r>
            <a:r>
              <a:rPr lang="fr-CA" dirty="0" err="1"/>
              <a:t>legislative</a:t>
            </a:r>
            <a:r>
              <a:rPr lang="fr-CA" dirty="0"/>
              <a:t>). </a:t>
            </a:r>
          </a:p>
          <a:p>
            <a:endParaRPr lang="fr-CA" dirty="0"/>
          </a:p>
          <a:p>
            <a:r>
              <a:rPr lang="fr-CA" dirty="0" err="1"/>
              <a:t>While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may</a:t>
            </a:r>
            <a:r>
              <a:rPr lang="fr-CA" dirty="0"/>
              <a:t> </a:t>
            </a:r>
            <a:r>
              <a:rPr lang="fr-CA" dirty="0" err="1"/>
              <a:t>raise</a:t>
            </a:r>
            <a:r>
              <a:rPr lang="fr-CA" dirty="0"/>
              <a:t> questions about checks and balances,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gives</a:t>
            </a:r>
            <a:r>
              <a:rPr lang="fr-CA" dirty="0"/>
              <a:t> an </a:t>
            </a:r>
            <a:r>
              <a:rPr lang="fr-CA" dirty="0" err="1"/>
              <a:t>opportunity</a:t>
            </a:r>
            <a:r>
              <a:rPr lang="fr-CA" dirty="0"/>
              <a:t> to opposition </a:t>
            </a:r>
            <a:r>
              <a:rPr lang="fr-CA" dirty="0" err="1"/>
              <a:t>MPs</a:t>
            </a:r>
            <a:r>
              <a:rPr lang="fr-CA" dirty="0"/>
              <a:t> to </a:t>
            </a:r>
            <a:r>
              <a:rPr lang="fr-CA" dirty="0" err="1"/>
              <a:t>hold</a:t>
            </a:r>
            <a:r>
              <a:rPr lang="fr-CA" dirty="0"/>
              <a:t> </a:t>
            </a:r>
            <a:r>
              <a:rPr lang="fr-CA" dirty="0" err="1"/>
              <a:t>members</a:t>
            </a:r>
            <a:r>
              <a:rPr lang="fr-CA" dirty="0"/>
              <a:t> of the </a:t>
            </a:r>
            <a:r>
              <a:rPr lang="fr-CA" dirty="0" err="1"/>
              <a:t>government</a:t>
            </a:r>
            <a:r>
              <a:rPr lang="fr-CA" dirty="0"/>
              <a:t> to </a:t>
            </a:r>
            <a:r>
              <a:rPr lang="fr-CA" dirty="0" err="1"/>
              <a:t>account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One </a:t>
            </a:r>
            <a:r>
              <a:rPr lang="fr-CA" dirty="0" err="1"/>
              <a:t>example</a:t>
            </a:r>
            <a:r>
              <a:rPr lang="fr-CA" dirty="0"/>
              <a:t> of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Question </a:t>
            </a:r>
            <a:r>
              <a:rPr lang="fr-CA" dirty="0" err="1"/>
              <a:t>Period</a:t>
            </a:r>
            <a:r>
              <a:rPr lang="fr-CA" dirty="0"/>
              <a:t>, </a:t>
            </a:r>
            <a:r>
              <a:rPr lang="fr-CA" dirty="0" err="1"/>
              <a:t>where</a:t>
            </a:r>
            <a:r>
              <a:rPr lang="fr-CA" dirty="0"/>
              <a:t> </a:t>
            </a:r>
            <a:r>
              <a:rPr lang="fr-CA" dirty="0" err="1"/>
              <a:t>MPs</a:t>
            </a:r>
            <a:r>
              <a:rPr lang="fr-CA" dirty="0"/>
              <a:t> can </a:t>
            </a:r>
            <a:r>
              <a:rPr lang="fr-CA" dirty="0" err="1"/>
              <a:t>ask</a:t>
            </a:r>
            <a:r>
              <a:rPr lang="fr-CA" dirty="0"/>
              <a:t> </a:t>
            </a:r>
            <a:r>
              <a:rPr lang="fr-CA" dirty="0" err="1"/>
              <a:t>ministers</a:t>
            </a:r>
            <a:r>
              <a:rPr lang="fr-CA" dirty="0"/>
              <a:t> to </a:t>
            </a:r>
            <a:r>
              <a:rPr lang="fr-CA" dirty="0" err="1"/>
              <a:t>inform</a:t>
            </a:r>
            <a:r>
              <a:rPr lang="fr-CA" dirty="0"/>
              <a:t> the House of the situation of the </a:t>
            </a:r>
            <a:r>
              <a:rPr lang="fr-CA" dirty="0" err="1"/>
              <a:t>government</a:t>
            </a:r>
            <a:r>
              <a:rPr lang="fr-CA" dirty="0"/>
              <a:t>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57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DBA6A-80D4-40E5-B8E8-C11050BB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of Executive and Legislative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BBFD8-726F-4A12-98A9-7AB9C7F32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</a:t>
            </a:r>
            <a:r>
              <a:rPr lang="en-US" dirty="0" err="1"/>
              <a:t>abinet</a:t>
            </a:r>
            <a:r>
              <a:rPr lang="en-US" dirty="0"/>
              <a:t> members enjoy some privileges over the members of Parliament who are not members of Cabinet. 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G</a:t>
            </a:r>
            <a:r>
              <a:rPr lang="en-US" dirty="0" err="1"/>
              <a:t>reater</a:t>
            </a:r>
            <a:r>
              <a:rPr lang="en-US" dirty="0"/>
              <a:t> influence in the policy process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I</a:t>
            </a:r>
            <a:r>
              <a:rPr lang="en-US" dirty="0" err="1"/>
              <a:t>ntroduce</a:t>
            </a:r>
            <a:r>
              <a:rPr lang="en-US" dirty="0"/>
              <a:t> legislation that raises or spends public money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L</a:t>
            </a:r>
            <a:r>
              <a:rPr lang="en-US" dirty="0" err="1"/>
              <a:t>onger</a:t>
            </a:r>
            <a:r>
              <a:rPr lang="en-US" dirty="0"/>
              <a:t> and more successful careers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B</a:t>
            </a:r>
            <a:r>
              <a:rPr lang="en-US" dirty="0" err="1"/>
              <a:t>etter</a:t>
            </a:r>
            <a:r>
              <a:rPr lang="en-US" dirty="0"/>
              <a:t> compensation (salary, drivers, limo, etc.)</a:t>
            </a:r>
          </a:p>
        </p:txBody>
      </p:sp>
    </p:spTree>
    <p:extLst>
      <p:ext uri="{BB962C8B-B14F-4D97-AF65-F5344CB8AC3E}">
        <p14:creationId xmlns:p14="http://schemas.microsoft.com/office/powerpoint/2010/main" val="33018927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DBA6A-80D4-40E5-B8E8-C11050BB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of Executive and Legislative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BBFD8-726F-4A12-98A9-7AB9C7F32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While</a:t>
            </a:r>
            <a:r>
              <a:rPr lang="fr-CA" dirty="0"/>
              <a:t> all </a:t>
            </a:r>
            <a:r>
              <a:rPr lang="fr-CA" dirty="0" err="1"/>
              <a:t>MPs</a:t>
            </a:r>
            <a:r>
              <a:rPr lang="fr-CA" dirty="0"/>
              <a:t> can </a:t>
            </a:r>
            <a:r>
              <a:rPr lang="fr-CA" dirty="0" err="1"/>
              <a:t>introduce</a:t>
            </a:r>
            <a:r>
              <a:rPr lang="fr-CA" dirty="0"/>
              <a:t> </a:t>
            </a:r>
            <a:r>
              <a:rPr lang="fr-CA" dirty="0" err="1"/>
              <a:t>legislation</a:t>
            </a:r>
            <a:r>
              <a:rPr lang="fr-CA" dirty="0"/>
              <a:t>, Cabinet </a:t>
            </a:r>
            <a:r>
              <a:rPr lang="fr-CA" dirty="0" err="1"/>
              <a:t>MPs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introduce</a:t>
            </a:r>
            <a:r>
              <a:rPr lang="fr-CA" dirty="0"/>
              <a:t> </a:t>
            </a:r>
            <a:r>
              <a:rPr lang="fr-CA" dirty="0" err="1"/>
              <a:t>legislation</a:t>
            </a:r>
            <a:r>
              <a:rPr lang="fr-CA" dirty="0"/>
              <a:t> on </a:t>
            </a:r>
            <a:r>
              <a:rPr lang="fr-CA" dirty="0" err="1"/>
              <a:t>behalf</a:t>
            </a:r>
            <a:r>
              <a:rPr lang="fr-CA" dirty="0"/>
              <a:t> of the </a:t>
            </a:r>
            <a:r>
              <a:rPr lang="fr-CA" dirty="0" err="1"/>
              <a:t>government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means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introduce</a:t>
            </a:r>
            <a:r>
              <a:rPr lang="fr-CA" dirty="0"/>
              <a:t> </a:t>
            </a:r>
            <a:r>
              <a:rPr lang="fr-CA" dirty="0" err="1"/>
              <a:t>most</a:t>
            </a:r>
            <a:r>
              <a:rPr lang="fr-CA" dirty="0"/>
              <a:t> </a:t>
            </a:r>
            <a:r>
              <a:rPr lang="fr-CA" dirty="0" err="1"/>
              <a:t>legislation</a:t>
            </a:r>
            <a:r>
              <a:rPr lang="fr-CA" dirty="0"/>
              <a:t> the House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consider</a:t>
            </a:r>
            <a:r>
              <a:rPr lang="fr-CA" dirty="0"/>
              <a:t>, and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legislation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the </a:t>
            </a:r>
            <a:r>
              <a:rPr lang="fr-CA" dirty="0" err="1"/>
              <a:t>most</a:t>
            </a:r>
            <a:r>
              <a:rPr lang="fr-CA" dirty="0"/>
              <a:t> </a:t>
            </a:r>
            <a:r>
              <a:rPr lang="fr-CA" dirty="0" err="1"/>
              <a:t>likely</a:t>
            </a:r>
            <a:r>
              <a:rPr lang="fr-CA" dirty="0"/>
              <a:t> to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adopted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 err="1"/>
              <a:t>Having</a:t>
            </a:r>
            <a:r>
              <a:rPr lang="fr-CA" dirty="0"/>
              <a:t> a </a:t>
            </a:r>
            <a:r>
              <a:rPr lang="fr-CA" dirty="0" err="1"/>
              <a:t>seat</a:t>
            </a:r>
            <a:r>
              <a:rPr lang="fr-CA" dirty="0"/>
              <a:t> in Cabinet </a:t>
            </a:r>
            <a:r>
              <a:rPr lang="fr-CA" dirty="0" err="1"/>
              <a:t>means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can </a:t>
            </a:r>
            <a:r>
              <a:rPr lang="fr-CA" dirty="0" err="1"/>
              <a:t>participate</a:t>
            </a:r>
            <a:r>
              <a:rPr lang="fr-CA" dirty="0"/>
              <a:t> in conversations </a:t>
            </a:r>
            <a:r>
              <a:rPr lang="fr-CA" dirty="0" err="1"/>
              <a:t>regarding</a:t>
            </a:r>
            <a:r>
              <a:rPr lang="fr-CA" dirty="0"/>
              <a:t> the orientation of the </a:t>
            </a:r>
            <a:r>
              <a:rPr lang="fr-CA" dirty="0" err="1"/>
              <a:t>government</a:t>
            </a:r>
            <a:r>
              <a:rPr lang="fr-CA" dirty="0"/>
              <a:t>,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dirty="0" err="1"/>
              <a:t>grants</a:t>
            </a:r>
            <a:r>
              <a:rPr lang="fr-CA" dirty="0"/>
              <a:t> </a:t>
            </a:r>
            <a:r>
              <a:rPr lang="fr-CA" dirty="0" err="1"/>
              <a:t>them</a:t>
            </a:r>
            <a:r>
              <a:rPr lang="fr-CA" dirty="0"/>
              <a:t> </a:t>
            </a:r>
            <a:r>
              <a:rPr lang="fr-CA" dirty="0" err="1"/>
              <a:t>greater</a:t>
            </a:r>
            <a:r>
              <a:rPr lang="fr-CA" dirty="0"/>
              <a:t> influence. </a:t>
            </a:r>
          </a:p>
        </p:txBody>
      </p:sp>
    </p:spTree>
    <p:extLst>
      <p:ext uri="{BB962C8B-B14F-4D97-AF65-F5344CB8AC3E}">
        <p14:creationId xmlns:p14="http://schemas.microsoft.com/office/powerpoint/2010/main" val="1897703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DBA6A-80D4-40E5-B8E8-C11050BB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of Executive and Legislative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BBFD8-726F-4A12-98A9-7AB9C7F32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Bills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raise</a:t>
            </a:r>
            <a:r>
              <a:rPr lang="fr-CA" dirty="0"/>
              <a:t> or </a:t>
            </a:r>
            <a:r>
              <a:rPr lang="fr-CA" dirty="0" err="1"/>
              <a:t>spend</a:t>
            </a:r>
            <a:r>
              <a:rPr lang="fr-CA" dirty="0"/>
              <a:t> public money are in a </a:t>
            </a:r>
            <a:r>
              <a:rPr lang="fr-CA" dirty="0" err="1"/>
              <a:t>specific</a:t>
            </a:r>
            <a:r>
              <a:rPr lang="fr-CA" dirty="0"/>
              <a:t> </a:t>
            </a:r>
            <a:r>
              <a:rPr lang="fr-CA" dirty="0" err="1"/>
              <a:t>category</a:t>
            </a:r>
            <a:r>
              <a:rPr lang="fr-CA" dirty="0"/>
              <a:t>. This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because</a:t>
            </a:r>
            <a:r>
              <a:rPr lang="fr-CA" dirty="0"/>
              <a:t> the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responsible</a:t>
            </a:r>
            <a:r>
              <a:rPr lang="fr-CA" dirty="0"/>
              <a:t> for </a:t>
            </a:r>
            <a:r>
              <a:rPr lang="fr-CA" dirty="0" err="1"/>
              <a:t>managing</a:t>
            </a:r>
            <a:r>
              <a:rPr lang="fr-CA" dirty="0"/>
              <a:t> money </a:t>
            </a:r>
            <a:r>
              <a:rPr lang="fr-CA" dirty="0" err="1"/>
              <a:t>given</a:t>
            </a:r>
            <a:r>
              <a:rPr lang="fr-CA" dirty="0"/>
              <a:t> to </a:t>
            </a:r>
            <a:r>
              <a:rPr lang="fr-CA" dirty="0" err="1"/>
              <a:t>it</a:t>
            </a:r>
            <a:r>
              <a:rPr lang="fr-CA" dirty="0"/>
              <a:t> by </a:t>
            </a:r>
            <a:r>
              <a:rPr lang="fr-CA" dirty="0" err="1"/>
              <a:t>citizens</a:t>
            </a:r>
            <a:r>
              <a:rPr lang="fr-CA" dirty="0"/>
              <a:t> to </a:t>
            </a:r>
            <a:r>
              <a:rPr lang="fr-CA" dirty="0" err="1"/>
              <a:t>fund</a:t>
            </a:r>
            <a:r>
              <a:rPr lang="fr-CA" dirty="0"/>
              <a:t> public services. </a:t>
            </a:r>
            <a:endParaRPr lang="en-US" dirty="0"/>
          </a:p>
          <a:p>
            <a:endParaRPr lang="fr-CA" dirty="0"/>
          </a:p>
          <a:p>
            <a:pPr marL="171450" indent="-171450"/>
            <a:r>
              <a:rPr lang="fr-CA" dirty="0" err="1"/>
              <a:t>Only</a:t>
            </a:r>
            <a:r>
              <a:rPr lang="fr-CA" dirty="0"/>
              <a:t> the </a:t>
            </a:r>
            <a:r>
              <a:rPr lang="fr-CA" dirty="0" err="1"/>
              <a:t>government</a:t>
            </a:r>
            <a:r>
              <a:rPr lang="fr-CA" dirty="0"/>
              <a:t> can </a:t>
            </a:r>
            <a:r>
              <a:rPr lang="fr-CA" dirty="0" err="1"/>
              <a:t>introduce</a:t>
            </a:r>
            <a:r>
              <a:rPr lang="fr-CA" dirty="0"/>
              <a:t> </a:t>
            </a:r>
            <a:r>
              <a:rPr lang="fr-CA" dirty="0" err="1"/>
              <a:t>such</a:t>
            </a:r>
            <a:r>
              <a:rPr lang="fr-CA" dirty="0"/>
              <a:t> bills. </a:t>
            </a:r>
          </a:p>
          <a:p>
            <a:pPr marL="171450" indent="-171450"/>
            <a:endParaRPr lang="fr-CA" dirty="0"/>
          </a:p>
          <a:p>
            <a:pPr marL="171450" indent="-171450"/>
            <a:r>
              <a:rPr lang="fr-CA" dirty="0"/>
              <a:t>Opposition </a:t>
            </a:r>
            <a:r>
              <a:rPr lang="fr-CA" dirty="0" err="1"/>
              <a:t>cannot</a:t>
            </a:r>
            <a:r>
              <a:rPr lang="fr-CA" dirty="0"/>
              <a:t> </a:t>
            </a:r>
            <a:r>
              <a:rPr lang="fr-CA" dirty="0" err="1"/>
              <a:t>introduce</a:t>
            </a:r>
            <a:r>
              <a:rPr lang="fr-CA" dirty="0"/>
              <a:t> new budget, new taxes, etc. </a:t>
            </a:r>
          </a:p>
          <a:p>
            <a:endParaRPr lang="fr-CA" dirty="0"/>
          </a:p>
          <a:p>
            <a:r>
              <a:rPr lang="fr-CA" dirty="0" err="1"/>
              <a:t>Such</a:t>
            </a:r>
            <a:r>
              <a:rPr lang="fr-CA" dirty="0"/>
              <a:t> </a:t>
            </a:r>
            <a:r>
              <a:rPr lang="fr-CA" dirty="0" err="1"/>
              <a:t>measures</a:t>
            </a:r>
            <a:r>
              <a:rPr lang="fr-CA" dirty="0"/>
              <a:t> </a:t>
            </a:r>
            <a:r>
              <a:rPr lang="fr-CA" dirty="0" err="1"/>
              <a:t>cannot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introduced</a:t>
            </a:r>
            <a:r>
              <a:rPr lang="fr-CA" dirty="0"/>
              <a:t> in the </a:t>
            </a:r>
            <a:r>
              <a:rPr lang="fr-CA" dirty="0" err="1"/>
              <a:t>Senate</a:t>
            </a:r>
            <a:r>
              <a:rPr lang="fr-CA" dirty="0"/>
              <a:t> </a:t>
            </a:r>
            <a:r>
              <a:rPr lang="fr-CA" dirty="0" err="1"/>
              <a:t>either</a:t>
            </a:r>
            <a:r>
              <a:rPr lang="fr-C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46144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DBA6A-80D4-40E5-B8E8-C11050BB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of Executive and Legislative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BBFD8-726F-4A12-98A9-7AB9C7F32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sz="3200" dirty="0"/>
              <a:t>Cabinet </a:t>
            </a:r>
            <a:r>
              <a:rPr lang="fr-CA" sz="3200" dirty="0" err="1"/>
              <a:t>members</a:t>
            </a:r>
            <a:r>
              <a:rPr lang="fr-CA" sz="3200" dirty="0"/>
              <a:t> </a:t>
            </a:r>
            <a:r>
              <a:rPr lang="fr-CA" sz="3200" dirty="0" err="1"/>
              <a:t>typically</a:t>
            </a:r>
            <a:r>
              <a:rPr lang="fr-CA" sz="3200" dirty="0"/>
              <a:t> have longer and more </a:t>
            </a:r>
            <a:r>
              <a:rPr lang="fr-CA" sz="3200" dirty="0" err="1"/>
              <a:t>succesful</a:t>
            </a:r>
            <a:r>
              <a:rPr lang="fr-CA" sz="3200" dirty="0"/>
              <a:t> </a:t>
            </a:r>
            <a:r>
              <a:rPr lang="fr-CA" sz="3200" dirty="0" err="1"/>
              <a:t>careers</a:t>
            </a:r>
            <a:r>
              <a:rPr lang="fr-CA" sz="3200" dirty="0"/>
              <a:t> </a:t>
            </a:r>
            <a:r>
              <a:rPr lang="fr-CA" sz="3200" dirty="0" err="1"/>
              <a:t>than</a:t>
            </a:r>
            <a:r>
              <a:rPr lang="fr-CA" sz="3200" dirty="0"/>
              <a:t> </a:t>
            </a:r>
            <a:r>
              <a:rPr lang="fr-CA" sz="3200" dirty="0" err="1"/>
              <a:t>other</a:t>
            </a:r>
            <a:r>
              <a:rPr lang="fr-CA" sz="3200" dirty="0"/>
              <a:t> </a:t>
            </a:r>
            <a:r>
              <a:rPr lang="fr-CA" sz="3200" dirty="0" err="1"/>
              <a:t>MPs</a:t>
            </a:r>
            <a:r>
              <a:rPr lang="fr-CA" sz="3200" dirty="0"/>
              <a:t>. (Atkinson and </a:t>
            </a:r>
            <a:r>
              <a:rPr lang="fr-CA" sz="3200" dirty="0" err="1"/>
              <a:t>Docherty</a:t>
            </a:r>
            <a:r>
              <a:rPr lang="fr-CA" sz="3200" dirty="0"/>
              <a:t>, 1992)</a:t>
            </a:r>
          </a:p>
          <a:p>
            <a:endParaRPr lang="fr-CA" sz="3200" dirty="0"/>
          </a:p>
          <a:p>
            <a:r>
              <a:rPr lang="fr-CA" sz="3200" dirty="0"/>
              <a:t>This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because</a:t>
            </a:r>
            <a:r>
              <a:rPr lang="fr-CA" sz="3200" dirty="0"/>
              <a:t> </a:t>
            </a:r>
            <a:r>
              <a:rPr lang="fr-CA" sz="3200" dirty="0" err="1"/>
              <a:t>their</a:t>
            </a:r>
            <a:r>
              <a:rPr lang="fr-CA" sz="3200" dirty="0"/>
              <a:t> </a:t>
            </a:r>
            <a:r>
              <a:rPr lang="fr-CA" sz="3200" dirty="0" err="1"/>
              <a:t>role</a:t>
            </a:r>
            <a:r>
              <a:rPr lang="fr-CA" sz="3200" dirty="0"/>
              <a:t> </a:t>
            </a:r>
            <a:r>
              <a:rPr lang="fr-CA" sz="3200" dirty="0" err="1"/>
              <a:t>gives</a:t>
            </a:r>
            <a:r>
              <a:rPr lang="fr-CA" sz="3200" dirty="0"/>
              <a:t> </a:t>
            </a:r>
            <a:r>
              <a:rPr lang="fr-CA" sz="3200" dirty="0" err="1"/>
              <a:t>them</a:t>
            </a:r>
            <a:r>
              <a:rPr lang="fr-CA" sz="3200" dirty="0"/>
              <a:t> </a:t>
            </a:r>
            <a:r>
              <a:rPr lang="fr-CA" sz="3200" dirty="0" err="1"/>
              <a:t>greater</a:t>
            </a:r>
            <a:r>
              <a:rPr lang="fr-CA" sz="3200" dirty="0"/>
              <a:t> stature in the media, </a:t>
            </a:r>
            <a:r>
              <a:rPr lang="fr-CA" sz="3200" dirty="0" err="1"/>
              <a:t>which</a:t>
            </a:r>
            <a:r>
              <a:rPr lang="fr-CA" sz="3200" dirty="0"/>
              <a:t> boosts </a:t>
            </a:r>
            <a:r>
              <a:rPr lang="fr-CA" sz="3200" dirty="0" err="1"/>
              <a:t>their</a:t>
            </a:r>
            <a:r>
              <a:rPr lang="fr-CA" sz="3200" dirty="0"/>
              <a:t> </a:t>
            </a:r>
            <a:r>
              <a:rPr lang="fr-CA" sz="3200" dirty="0" err="1"/>
              <a:t>personal</a:t>
            </a:r>
            <a:r>
              <a:rPr lang="fr-CA" sz="3200" dirty="0"/>
              <a:t> </a:t>
            </a:r>
            <a:r>
              <a:rPr lang="fr-CA" sz="3200" dirty="0" err="1"/>
              <a:t>notoriety</a:t>
            </a:r>
            <a:r>
              <a:rPr lang="fr-CA" sz="3200" dirty="0"/>
              <a:t> </a:t>
            </a:r>
            <a:r>
              <a:rPr lang="fr-CA" sz="3200" dirty="0" err="1"/>
              <a:t>among</a:t>
            </a:r>
            <a:r>
              <a:rPr lang="fr-CA" sz="3200" dirty="0"/>
              <a:t> </a:t>
            </a:r>
            <a:r>
              <a:rPr lang="fr-CA" sz="3200" dirty="0" err="1"/>
              <a:t>voters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r>
              <a:rPr lang="fr-CA" sz="3200" dirty="0" err="1"/>
              <a:t>They</a:t>
            </a:r>
            <a:r>
              <a:rPr lang="fr-CA" sz="3200" dirty="0"/>
              <a:t> can </a:t>
            </a:r>
            <a:r>
              <a:rPr lang="fr-CA" sz="3200" dirty="0" err="1"/>
              <a:t>also</a:t>
            </a:r>
            <a:r>
              <a:rPr lang="fr-CA" sz="3200" dirty="0"/>
              <a:t> use </a:t>
            </a:r>
            <a:r>
              <a:rPr lang="fr-CA" sz="3200" dirty="0" err="1"/>
              <a:t>their</a:t>
            </a:r>
            <a:r>
              <a:rPr lang="fr-CA" sz="3200" dirty="0"/>
              <a:t> influence to </a:t>
            </a:r>
            <a:r>
              <a:rPr lang="fr-CA" sz="3200" dirty="0" err="1"/>
              <a:t>benefit</a:t>
            </a:r>
            <a:r>
              <a:rPr lang="fr-CA" sz="3200" dirty="0"/>
              <a:t> </a:t>
            </a:r>
            <a:r>
              <a:rPr lang="fr-CA" sz="3200" dirty="0" err="1"/>
              <a:t>their</a:t>
            </a:r>
            <a:r>
              <a:rPr lang="fr-CA" sz="3200" dirty="0"/>
              <a:t> riding, and </a:t>
            </a:r>
            <a:r>
              <a:rPr lang="fr-CA" sz="3200" dirty="0" err="1"/>
              <a:t>their</a:t>
            </a:r>
            <a:r>
              <a:rPr lang="fr-CA" sz="3200" dirty="0"/>
              <a:t> </a:t>
            </a:r>
            <a:r>
              <a:rPr lang="fr-CA" sz="3200" dirty="0" err="1"/>
              <a:t>constituents</a:t>
            </a:r>
            <a:r>
              <a:rPr lang="fr-CA" sz="3200" dirty="0"/>
              <a:t> </a:t>
            </a:r>
            <a:r>
              <a:rPr lang="fr-CA" sz="3200" dirty="0" err="1"/>
              <a:t>may</a:t>
            </a:r>
            <a:r>
              <a:rPr lang="fr-CA" sz="3200" dirty="0"/>
              <a:t> in </a:t>
            </a:r>
            <a:r>
              <a:rPr lang="fr-CA" sz="3200" dirty="0" err="1"/>
              <a:t>turn</a:t>
            </a:r>
            <a:r>
              <a:rPr lang="fr-CA" sz="3200" dirty="0"/>
              <a:t> </a:t>
            </a:r>
            <a:r>
              <a:rPr lang="fr-CA" sz="3200" dirty="0" err="1"/>
              <a:t>reward</a:t>
            </a:r>
            <a:r>
              <a:rPr lang="fr-CA" sz="3200" dirty="0"/>
              <a:t> </a:t>
            </a:r>
            <a:r>
              <a:rPr lang="fr-CA" sz="3200" dirty="0" err="1"/>
              <a:t>them</a:t>
            </a:r>
            <a:r>
              <a:rPr lang="fr-CA" sz="3200" dirty="0"/>
              <a:t> for </a:t>
            </a:r>
            <a:r>
              <a:rPr lang="fr-CA" sz="3200" dirty="0" err="1"/>
              <a:t>these</a:t>
            </a:r>
            <a:r>
              <a:rPr lang="fr-CA" sz="3200" dirty="0"/>
              <a:t> </a:t>
            </a:r>
            <a:r>
              <a:rPr lang="fr-CA" sz="3200" dirty="0" err="1"/>
              <a:t>benefits</a:t>
            </a:r>
            <a:r>
              <a:rPr lang="fr-CA" sz="3200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346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0ABB-B711-4C37-A144-F6349AC7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Important </a:t>
            </a:r>
            <a:r>
              <a:rPr lang="fr-CA" dirty="0" err="1"/>
              <a:t>Roles</a:t>
            </a:r>
            <a:r>
              <a:rPr lang="fr-CA" dirty="0"/>
              <a:t> in the House of Commons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85E7-6AFE-47E2-85CF-ADBD0FACC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The Speaker </a:t>
            </a:r>
            <a:r>
              <a:rPr lang="fr-CA" dirty="0" err="1"/>
              <a:t>is</a:t>
            </a:r>
            <a:r>
              <a:rPr lang="fr-CA" dirty="0"/>
              <a:t> the </a:t>
            </a:r>
            <a:r>
              <a:rPr lang="fr-CA" dirty="0" err="1"/>
              <a:t>person</a:t>
            </a:r>
            <a:r>
              <a:rPr lang="fr-CA" dirty="0"/>
              <a:t> in charge of </a:t>
            </a:r>
            <a:r>
              <a:rPr lang="fr-CA" dirty="0" err="1"/>
              <a:t>presiding</a:t>
            </a:r>
            <a:r>
              <a:rPr lang="fr-CA" dirty="0"/>
              <a:t> over the House of Commons. </a:t>
            </a:r>
          </a:p>
          <a:p>
            <a:endParaRPr lang="fr-CA" dirty="0"/>
          </a:p>
          <a:p>
            <a:r>
              <a:rPr lang="fr-CA" dirty="0"/>
              <a:t>The Speaker </a:t>
            </a:r>
            <a:r>
              <a:rPr lang="fr-CA" dirty="0" err="1"/>
              <a:t>makes</a:t>
            </a:r>
            <a:r>
              <a:rPr lang="fr-CA" dirty="0"/>
              <a:t> sure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everybody</a:t>
            </a:r>
            <a:r>
              <a:rPr lang="fr-CA" dirty="0"/>
              <a:t> can </a:t>
            </a:r>
            <a:r>
              <a:rPr lang="fr-CA" dirty="0" err="1"/>
              <a:t>speak</a:t>
            </a:r>
            <a:r>
              <a:rPr lang="fr-CA" dirty="0"/>
              <a:t> </a:t>
            </a:r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turn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 Speaker </a:t>
            </a:r>
            <a:r>
              <a:rPr lang="fr-CA" dirty="0" err="1"/>
              <a:t>also</a:t>
            </a:r>
            <a:r>
              <a:rPr lang="fr-CA" dirty="0"/>
              <a:t> enforces the </a:t>
            </a:r>
            <a:r>
              <a:rPr lang="fr-CA" dirty="0" err="1"/>
              <a:t>rules</a:t>
            </a:r>
            <a:r>
              <a:rPr lang="fr-CA" dirty="0"/>
              <a:t> of </a:t>
            </a:r>
            <a:r>
              <a:rPr lang="fr-CA" dirty="0" err="1"/>
              <a:t>Parliament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Elected</a:t>
            </a:r>
            <a:r>
              <a:rPr lang="fr-CA" dirty="0"/>
              <a:t> by the </a:t>
            </a:r>
            <a:r>
              <a:rPr lang="fr-CA" dirty="0" err="1"/>
              <a:t>MPs</a:t>
            </a:r>
            <a:r>
              <a:rPr lang="fr-CA" dirty="0"/>
              <a:t>, the Speaker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typically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the </a:t>
            </a:r>
            <a:r>
              <a:rPr lang="fr-CA" dirty="0" err="1"/>
              <a:t>rank</a:t>
            </a:r>
            <a:r>
              <a:rPr lang="fr-CA" dirty="0"/>
              <a:t> of the </a:t>
            </a:r>
            <a:r>
              <a:rPr lang="fr-CA" dirty="0" err="1"/>
              <a:t>governing</a:t>
            </a:r>
            <a:r>
              <a:rPr lang="fr-CA" dirty="0"/>
              <a:t> party (</a:t>
            </a:r>
            <a:r>
              <a:rPr lang="fr-CA" dirty="0" err="1"/>
              <a:t>because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have the </a:t>
            </a:r>
            <a:r>
              <a:rPr lang="fr-CA" dirty="0" err="1"/>
              <a:t>most</a:t>
            </a:r>
            <a:r>
              <a:rPr lang="fr-CA" dirty="0"/>
              <a:t> votes).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16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0ABB-B711-4C37-A144-F6349AC7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Important </a:t>
            </a:r>
            <a:r>
              <a:rPr lang="fr-CA" dirty="0" err="1"/>
              <a:t>Roles</a:t>
            </a:r>
            <a:r>
              <a:rPr lang="fr-CA" dirty="0"/>
              <a:t> in the House of Commons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85E7-6AFE-47E2-85CF-ADBD0FACC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/>
              <a:t>The Speaker </a:t>
            </a:r>
            <a:r>
              <a:rPr lang="fr-CA" dirty="0" err="1"/>
              <a:t>should</a:t>
            </a:r>
            <a:r>
              <a:rPr lang="fr-CA" dirty="0"/>
              <a:t> </a:t>
            </a:r>
            <a:r>
              <a:rPr lang="fr-CA" dirty="0" err="1"/>
              <a:t>appear</a:t>
            </a:r>
            <a:r>
              <a:rPr lang="fr-CA" dirty="0"/>
              <a:t> as neutral as possible, </a:t>
            </a:r>
            <a:r>
              <a:rPr lang="fr-CA" dirty="0" err="1"/>
              <a:t>despite</a:t>
            </a:r>
            <a:r>
              <a:rPr lang="fr-CA" dirty="0"/>
              <a:t> </a:t>
            </a:r>
            <a:r>
              <a:rPr lang="fr-CA" dirty="0" err="1"/>
              <a:t>being</a:t>
            </a:r>
            <a:r>
              <a:rPr lang="fr-CA" dirty="0"/>
              <a:t> </a:t>
            </a:r>
            <a:r>
              <a:rPr lang="fr-CA" dirty="0" err="1"/>
              <a:t>elected</a:t>
            </a:r>
            <a:r>
              <a:rPr lang="fr-CA" dirty="0"/>
              <a:t> </a:t>
            </a:r>
            <a:r>
              <a:rPr lang="fr-CA" dirty="0" err="1"/>
              <a:t>under</a:t>
            </a:r>
            <a:r>
              <a:rPr lang="fr-CA" dirty="0"/>
              <a:t> a </a:t>
            </a:r>
            <a:r>
              <a:rPr lang="fr-CA" dirty="0" err="1"/>
              <a:t>party’s</a:t>
            </a:r>
            <a:r>
              <a:rPr lang="fr-CA" dirty="0"/>
              <a:t> banner.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For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reason</a:t>
            </a:r>
            <a:r>
              <a:rPr lang="fr-CA" dirty="0"/>
              <a:t>, the Speaker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excused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party business and caucus meetings. </a:t>
            </a:r>
          </a:p>
          <a:p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The Speaker </a:t>
            </a:r>
            <a:r>
              <a:rPr lang="fr-CA" dirty="0" err="1"/>
              <a:t>does</a:t>
            </a:r>
            <a:r>
              <a:rPr lang="fr-CA" dirty="0"/>
              <a:t> not </a:t>
            </a:r>
            <a:r>
              <a:rPr lang="fr-CA" dirty="0" err="1"/>
              <a:t>participate</a:t>
            </a:r>
            <a:r>
              <a:rPr lang="fr-CA" dirty="0"/>
              <a:t> in partisan action (like </a:t>
            </a:r>
            <a:r>
              <a:rPr lang="fr-CA" dirty="0" err="1"/>
              <a:t>fundraising</a:t>
            </a:r>
            <a:r>
              <a:rPr lang="fr-CA" dirty="0"/>
              <a:t> or </a:t>
            </a:r>
            <a:r>
              <a:rPr lang="fr-CA" dirty="0" err="1"/>
              <a:t>campaigning</a:t>
            </a:r>
            <a:r>
              <a:rPr lang="fr-CA" dirty="0"/>
              <a:t>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 err="1"/>
              <a:t>Does</a:t>
            </a:r>
            <a:r>
              <a:rPr lang="fr-CA" dirty="0"/>
              <a:t> not vote, </a:t>
            </a:r>
            <a:r>
              <a:rPr lang="fr-CA" dirty="0" err="1"/>
              <a:t>unless</a:t>
            </a:r>
            <a:r>
              <a:rPr lang="fr-CA" dirty="0"/>
              <a:t> </a:t>
            </a:r>
            <a:r>
              <a:rPr lang="fr-CA" dirty="0" err="1"/>
              <a:t>there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a tie, in </a:t>
            </a:r>
            <a:r>
              <a:rPr lang="fr-CA" dirty="0" err="1"/>
              <a:t>which</a:t>
            </a:r>
            <a:r>
              <a:rPr lang="fr-CA" dirty="0"/>
              <a:t> case </a:t>
            </a:r>
            <a:r>
              <a:rPr lang="fr-CA" dirty="0" err="1"/>
              <a:t>they</a:t>
            </a:r>
            <a:r>
              <a:rPr lang="fr-CA" dirty="0"/>
              <a:t> vote </a:t>
            </a:r>
            <a:r>
              <a:rPr lang="fr-CA" dirty="0" err="1"/>
              <a:t>with</a:t>
            </a:r>
            <a:r>
              <a:rPr lang="fr-CA" dirty="0"/>
              <a:t> the </a:t>
            </a:r>
            <a:r>
              <a:rPr lang="fr-CA" dirty="0" err="1"/>
              <a:t>government</a:t>
            </a:r>
            <a:r>
              <a:rPr lang="fr-CA" dirty="0"/>
              <a:t>. </a:t>
            </a:r>
            <a:endParaRPr lang="en-US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0027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8292-49BD-4273-8DA6-82C8321A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Crown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2AEFD-B30F-4D3E-AABC-1FCDA00C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Crown has </a:t>
            </a:r>
            <a:r>
              <a:rPr lang="fr-CA" dirty="0" err="1"/>
              <a:t>many</a:t>
            </a:r>
            <a:r>
              <a:rPr lang="fr-CA" dirty="0"/>
              <a:t> </a:t>
            </a:r>
            <a:r>
              <a:rPr lang="fr-CA" dirty="0" err="1"/>
              <a:t>roles</a:t>
            </a:r>
            <a:r>
              <a:rPr lang="fr-CA" dirty="0"/>
              <a:t> in the </a:t>
            </a:r>
            <a:r>
              <a:rPr lang="fr-CA" dirty="0" err="1"/>
              <a:t>legislative</a:t>
            </a:r>
            <a:r>
              <a:rPr lang="fr-CA" dirty="0"/>
              <a:t> process, </a:t>
            </a:r>
            <a:r>
              <a:rPr lang="fr-CA" dirty="0" err="1"/>
              <a:t>though</a:t>
            </a:r>
            <a:r>
              <a:rPr lang="fr-CA" dirty="0"/>
              <a:t> </a:t>
            </a:r>
            <a:r>
              <a:rPr lang="fr-CA" dirty="0" err="1"/>
              <a:t>most</a:t>
            </a:r>
            <a:r>
              <a:rPr lang="fr-CA" dirty="0"/>
              <a:t> of </a:t>
            </a:r>
            <a:r>
              <a:rPr lang="fr-CA" dirty="0" err="1"/>
              <a:t>them</a:t>
            </a:r>
            <a:r>
              <a:rPr lang="fr-CA" dirty="0"/>
              <a:t> are </a:t>
            </a:r>
            <a:r>
              <a:rPr lang="fr-CA" dirty="0" err="1"/>
              <a:t>ceremonial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 Queen </a:t>
            </a:r>
            <a:r>
              <a:rPr lang="fr-CA" dirty="0" err="1"/>
              <a:t>does</a:t>
            </a:r>
            <a:r>
              <a:rPr lang="fr-CA" dirty="0"/>
              <a:t> not </a:t>
            </a:r>
            <a:r>
              <a:rPr lang="fr-CA" dirty="0" err="1"/>
              <a:t>act</a:t>
            </a:r>
            <a:r>
              <a:rPr lang="fr-CA" dirty="0"/>
              <a:t> </a:t>
            </a:r>
            <a:r>
              <a:rPr lang="fr-CA" dirty="0" err="1"/>
              <a:t>directly</a:t>
            </a:r>
            <a:r>
              <a:rPr lang="fr-CA" dirty="0"/>
              <a:t> in Canadian </a:t>
            </a:r>
            <a:r>
              <a:rPr lang="fr-CA" dirty="0" err="1"/>
              <a:t>politics</a:t>
            </a:r>
            <a:r>
              <a:rPr lang="fr-CA" dirty="0"/>
              <a:t>. </a:t>
            </a:r>
            <a:r>
              <a:rPr lang="fr-CA" dirty="0" err="1"/>
              <a:t>Instead</a:t>
            </a:r>
            <a:r>
              <a:rPr lang="fr-CA" dirty="0"/>
              <a:t>, the </a:t>
            </a:r>
            <a:r>
              <a:rPr lang="fr-CA" dirty="0" err="1"/>
              <a:t>monarch</a:t>
            </a:r>
            <a:r>
              <a:rPr lang="fr-CA" dirty="0"/>
              <a:t> mandates a </a:t>
            </a:r>
            <a:r>
              <a:rPr lang="fr-CA" dirty="0" err="1"/>
              <a:t>representative</a:t>
            </a:r>
            <a:r>
              <a:rPr lang="fr-CA" dirty="0"/>
              <a:t> to </a:t>
            </a:r>
            <a:r>
              <a:rPr lang="fr-CA" dirty="0" err="1"/>
              <a:t>act</a:t>
            </a:r>
            <a:r>
              <a:rPr lang="fr-CA" dirty="0"/>
              <a:t> in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name</a:t>
            </a:r>
            <a:r>
              <a:rPr lang="fr-CA" dirty="0"/>
              <a:t> in Canada.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representative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the </a:t>
            </a:r>
            <a:r>
              <a:rPr lang="fr-CA" dirty="0" err="1"/>
              <a:t>Governor</a:t>
            </a:r>
            <a:r>
              <a:rPr lang="fr-CA" dirty="0"/>
              <a:t> General.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527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0ABB-B711-4C37-A144-F6349AC7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Important </a:t>
            </a:r>
            <a:r>
              <a:rPr lang="fr-CA" dirty="0" err="1"/>
              <a:t>Roles</a:t>
            </a:r>
            <a:r>
              <a:rPr lang="fr-CA" dirty="0"/>
              <a:t> in the House of Commons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85E7-6AFE-47E2-85CF-ADBD0FACC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Opposition leaders are the leader of the parties </a:t>
            </a:r>
            <a:r>
              <a:rPr lang="fr-CA" dirty="0" err="1"/>
              <a:t>that</a:t>
            </a:r>
            <a:r>
              <a:rPr lang="fr-CA" dirty="0"/>
              <a:t> do not </a:t>
            </a:r>
            <a:r>
              <a:rPr lang="fr-CA" dirty="0" err="1"/>
              <a:t>form</a:t>
            </a:r>
            <a:r>
              <a:rPr lang="fr-CA" dirty="0"/>
              <a:t> the </a:t>
            </a:r>
            <a:r>
              <a:rPr lang="fr-CA" dirty="0" err="1"/>
              <a:t>government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 err="1"/>
              <a:t>They</a:t>
            </a:r>
            <a:r>
              <a:rPr lang="fr-CA" dirty="0"/>
              <a:t> have </a:t>
            </a:r>
            <a:r>
              <a:rPr lang="fr-CA" dirty="0" err="1"/>
              <a:t>many</a:t>
            </a:r>
            <a:r>
              <a:rPr lang="fr-CA" dirty="0"/>
              <a:t> </a:t>
            </a:r>
            <a:r>
              <a:rPr lang="fr-CA" dirty="0" err="1"/>
              <a:t>privileges</a:t>
            </a:r>
            <a:r>
              <a:rPr lang="fr-CA" dirty="0"/>
              <a:t>. </a:t>
            </a:r>
          </a:p>
          <a:p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speak</a:t>
            </a:r>
            <a:r>
              <a:rPr lang="fr-CA" dirty="0"/>
              <a:t> first </a:t>
            </a:r>
            <a:r>
              <a:rPr lang="fr-CA" dirty="0" err="1"/>
              <a:t>during</a:t>
            </a:r>
            <a:r>
              <a:rPr lang="fr-CA" dirty="0"/>
              <a:t> question </a:t>
            </a:r>
            <a:r>
              <a:rPr lang="fr-CA" dirty="0" err="1"/>
              <a:t>period</a:t>
            </a:r>
            <a:r>
              <a:rPr lang="fr-CA" dirty="0"/>
              <a:t>. </a:t>
            </a:r>
          </a:p>
          <a:p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nominate</a:t>
            </a:r>
            <a:r>
              <a:rPr lang="fr-CA" dirty="0"/>
              <a:t> </a:t>
            </a:r>
            <a:r>
              <a:rPr lang="fr-CA" dirty="0" err="1"/>
              <a:t>members</a:t>
            </a:r>
            <a:r>
              <a:rPr lang="fr-CA" dirty="0"/>
              <a:t> of </a:t>
            </a:r>
            <a:r>
              <a:rPr lang="fr-CA" dirty="0" err="1"/>
              <a:t>their</a:t>
            </a:r>
            <a:r>
              <a:rPr lang="fr-CA" dirty="0"/>
              <a:t> party to </a:t>
            </a:r>
            <a:r>
              <a:rPr lang="fr-CA" dirty="0" err="1"/>
              <a:t>act</a:t>
            </a:r>
            <a:r>
              <a:rPr lang="fr-CA" dirty="0"/>
              <a:t> as </a:t>
            </a:r>
            <a:r>
              <a:rPr lang="fr-CA" dirty="0" err="1"/>
              <a:t>critics</a:t>
            </a:r>
            <a:r>
              <a:rPr lang="fr-CA" dirty="0"/>
              <a:t> for </a:t>
            </a:r>
            <a:r>
              <a:rPr lang="fr-CA" dirty="0" err="1"/>
              <a:t>specific</a:t>
            </a:r>
            <a:r>
              <a:rPr lang="fr-CA" dirty="0"/>
              <a:t> portfolios, </a:t>
            </a:r>
            <a:r>
              <a:rPr lang="fr-CA" dirty="0" err="1"/>
              <a:t>who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tasked</a:t>
            </a:r>
            <a:r>
              <a:rPr lang="fr-CA" dirty="0"/>
              <a:t> to </a:t>
            </a:r>
            <a:r>
              <a:rPr lang="fr-CA" dirty="0" err="1"/>
              <a:t>hold</a:t>
            </a:r>
            <a:r>
              <a:rPr lang="fr-CA" dirty="0"/>
              <a:t> </a:t>
            </a:r>
            <a:r>
              <a:rPr lang="fr-CA" dirty="0" err="1"/>
              <a:t>corresponding</a:t>
            </a:r>
            <a:r>
              <a:rPr lang="fr-CA" dirty="0"/>
              <a:t> </a:t>
            </a:r>
            <a:r>
              <a:rPr lang="fr-CA" dirty="0" err="1"/>
              <a:t>ministers</a:t>
            </a:r>
            <a:r>
              <a:rPr lang="fr-CA" dirty="0"/>
              <a:t> </a:t>
            </a:r>
            <a:r>
              <a:rPr lang="fr-CA" dirty="0" err="1"/>
              <a:t>accountable</a:t>
            </a:r>
            <a:r>
              <a:rPr lang="fr-CA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956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0ABB-B711-4C37-A144-F6349AC7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Important </a:t>
            </a:r>
            <a:r>
              <a:rPr lang="fr-CA" dirty="0" err="1"/>
              <a:t>Roles</a:t>
            </a:r>
            <a:r>
              <a:rPr lang="fr-CA" dirty="0"/>
              <a:t> in the House of Commons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85E7-6AFE-47E2-85CF-ADBD0FACC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House leaders </a:t>
            </a:r>
            <a:r>
              <a:rPr lang="fr-CA" dirty="0" err="1"/>
              <a:t>sit</a:t>
            </a:r>
            <a:r>
              <a:rPr lang="fr-CA" dirty="0"/>
              <a:t> </a:t>
            </a:r>
            <a:r>
              <a:rPr lang="fr-CA" dirty="0" err="1"/>
              <a:t>next</a:t>
            </a:r>
            <a:r>
              <a:rPr lang="fr-CA" dirty="0"/>
              <a:t> to the party leaders (not the </a:t>
            </a:r>
            <a:r>
              <a:rPr lang="fr-CA" dirty="0" err="1"/>
              <a:t>same</a:t>
            </a:r>
            <a:r>
              <a:rPr lang="fr-CA" dirty="0"/>
              <a:t> </a:t>
            </a:r>
            <a:r>
              <a:rPr lang="fr-CA" dirty="0" err="1"/>
              <a:t>person</a:t>
            </a:r>
            <a:r>
              <a:rPr lang="fr-CA" dirty="0"/>
              <a:t>).</a:t>
            </a:r>
          </a:p>
          <a:p>
            <a:endParaRPr lang="fr-CA" dirty="0"/>
          </a:p>
          <a:p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role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to </a:t>
            </a:r>
            <a:r>
              <a:rPr lang="fr-CA" dirty="0" err="1"/>
              <a:t>make</a:t>
            </a:r>
            <a:r>
              <a:rPr lang="fr-CA" dirty="0"/>
              <a:t> sure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parliamentary</a:t>
            </a:r>
            <a:r>
              <a:rPr lang="fr-CA" dirty="0"/>
              <a:t> </a:t>
            </a:r>
            <a:r>
              <a:rPr lang="fr-CA" dirty="0" err="1"/>
              <a:t>rules</a:t>
            </a:r>
            <a:r>
              <a:rPr lang="fr-CA" dirty="0"/>
              <a:t> are </a:t>
            </a:r>
            <a:r>
              <a:rPr lang="fr-CA" dirty="0" err="1"/>
              <a:t>respected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If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believe</a:t>
            </a:r>
            <a:r>
              <a:rPr lang="fr-CA" dirty="0"/>
              <a:t> a </a:t>
            </a:r>
            <a:r>
              <a:rPr lang="fr-CA" dirty="0" err="1"/>
              <a:t>rule</a:t>
            </a:r>
            <a:r>
              <a:rPr lang="fr-CA" dirty="0"/>
              <a:t> has been </a:t>
            </a:r>
            <a:r>
              <a:rPr lang="fr-CA" dirty="0" err="1"/>
              <a:t>broken</a:t>
            </a:r>
            <a:r>
              <a:rPr lang="fr-CA" dirty="0"/>
              <a:t>,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may</a:t>
            </a:r>
            <a:r>
              <a:rPr lang="fr-CA" dirty="0"/>
              <a:t> </a:t>
            </a:r>
            <a:r>
              <a:rPr lang="fr-CA" dirty="0" err="1"/>
              <a:t>address</a:t>
            </a:r>
            <a:r>
              <a:rPr lang="fr-CA" dirty="0"/>
              <a:t> the </a:t>
            </a:r>
            <a:r>
              <a:rPr lang="fr-CA" dirty="0" err="1"/>
              <a:t>President</a:t>
            </a:r>
            <a:r>
              <a:rPr lang="fr-CA" dirty="0"/>
              <a:t> to </a:t>
            </a:r>
            <a:r>
              <a:rPr lang="fr-CA" dirty="0" err="1"/>
              <a:t>ask</a:t>
            </a:r>
            <a:r>
              <a:rPr lang="fr-CA" dirty="0"/>
              <a:t> </a:t>
            </a:r>
            <a:r>
              <a:rPr lang="fr-CA" dirty="0" err="1"/>
              <a:t>him</a:t>
            </a:r>
            <a:r>
              <a:rPr lang="fr-CA" dirty="0"/>
              <a:t> to </a:t>
            </a:r>
            <a:r>
              <a:rPr lang="fr-CA" dirty="0" err="1"/>
              <a:t>consider</a:t>
            </a:r>
            <a:r>
              <a:rPr lang="fr-CA" dirty="0"/>
              <a:t> </a:t>
            </a:r>
            <a:r>
              <a:rPr lang="fr-CA" dirty="0" err="1"/>
              <a:t>whether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has been the case.</a:t>
            </a:r>
          </a:p>
          <a:p>
            <a:endParaRPr lang="fr-CA" dirty="0"/>
          </a:p>
          <a:p>
            <a:r>
              <a:rPr lang="fr-CA" dirty="0" err="1"/>
              <a:t>They</a:t>
            </a:r>
            <a:r>
              <a:rPr lang="fr-CA" dirty="0"/>
              <a:t> are </a:t>
            </a:r>
            <a:r>
              <a:rPr lang="fr-CA" dirty="0" err="1"/>
              <a:t>responsible</a:t>
            </a:r>
            <a:r>
              <a:rPr lang="fr-CA" dirty="0"/>
              <a:t> for </a:t>
            </a:r>
            <a:r>
              <a:rPr lang="fr-CA" dirty="0" err="1"/>
              <a:t>making</a:t>
            </a:r>
            <a:r>
              <a:rPr lang="fr-CA" dirty="0"/>
              <a:t> sure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parliamentary</a:t>
            </a:r>
            <a:r>
              <a:rPr lang="fr-CA" dirty="0"/>
              <a:t> </a:t>
            </a:r>
            <a:r>
              <a:rPr lang="fr-CA" dirty="0" err="1"/>
              <a:t>activities</a:t>
            </a:r>
            <a:r>
              <a:rPr lang="fr-CA" dirty="0"/>
              <a:t> run </a:t>
            </a:r>
            <a:r>
              <a:rPr lang="fr-CA" dirty="0" err="1"/>
              <a:t>smoothly</a:t>
            </a:r>
            <a:r>
              <a:rPr lang="fr-CA" dirty="0"/>
              <a:t> and </a:t>
            </a:r>
            <a:r>
              <a:rPr lang="fr-CA" dirty="0" err="1"/>
              <a:t>efficiently</a:t>
            </a:r>
            <a:r>
              <a:rPr lang="fr-CA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072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0ABB-B711-4C37-A144-F6349AC7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Important </a:t>
            </a:r>
            <a:r>
              <a:rPr lang="fr-CA" dirty="0" err="1"/>
              <a:t>Roles</a:t>
            </a:r>
            <a:r>
              <a:rPr lang="fr-CA" dirty="0"/>
              <a:t> in the House of Commons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85E7-6AFE-47E2-85CF-ADBD0FACC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whip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an important </a:t>
            </a:r>
            <a:r>
              <a:rPr lang="fr-CA" dirty="0" err="1"/>
              <a:t>role</a:t>
            </a:r>
            <a:r>
              <a:rPr lang="fr-CA" dirty="0"/>
              <a:t> in a </a:t>
            </a:r>
            <a:r>
              <a:rPr lang="fr-CA" dirty="0" err="1"/>
              <a:t>parliamentary</a:t>
            </a:r>
            <a:r>
              <a:rPr lang="fr-CA" dirty="0"/>
              <a:t> group. </a:t>
            </a:r>
          </a:p>
          <a:p>
            <a:endParaRPr lang="fr-CA" dirty="0"/>
          </a:p>
          <a:p>
            <a:r>
              <a:rPr lang="fr-CA" dirty="0"/>
              <a:t>Whips are </a:t>
            </a:r>
            <a:r>
              <a:rPr lang="fr-CA" dirty="0" err="1"/>
              <a:t>responsible</a:t>
            </a:r>
            <a:r>
              <a:rPr lang="fr-CA" dirty="0"/>
              <a:t> for </a:t>
            </a:r>
            <a:r>
              <a:rPr lang="fr-CA" dirty="0" err="1"/>
              <a:t>internal</a:t>
            </a:r>
            <a:r>
              <a:rPr lang="fr-CA" dirty="0"/>
              <a:t> discipline </a:t>
            </a:r>
            <a:r>
              <a:rPr lang="fr-CA" dirty="0" err="1"/>
              <a:t>within</a:t>
            </a:r>
            <a:r>
              <a:rPr lang="fr-CA" dirty="0"/>
              <a:t> the party.</a:t>
            </a:r>
          </a:p>
          <a:p>
            <a:endParaRPr lang="fr-CA" dirty="0"/>
          </a:p>
          <a:p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make</a:t>
            </a:r>
            <a:r>
              <a:rPr lang="fr-CA" dirty="0"/>
              <a:t> sure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MPs</a:t>
            </a:r>
            <a:r>
              <a:rPr lang="fr-CA" dirty="0"/>
              <a:t> show up to the House of Commons and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vote the « right » </a:t>
            </a:r>
            <a:r>
              <a:rPr lang="fr-CA" dirty="0" err="1"/>
              <a:t>way</a:t>
            </a:r>
            <a:r>
              <a:rPr lang="fr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82161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0ABB-B711-4C37-A144-F6349AC7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Important </a:t>
            </a:r>
            <a:r>
              <a:rPr lang="fr-CA" dirty="0" err="1"/>
              <a:t>Roles</a:t>
            </a:r>
            <a:r>
              <a:rPr lang="fr-CA" dirty="0"/>
              <a:t> in the House of Commons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85E7-6AFE-47E2-85CF-ADBD0FACC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759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092E4-EEEC-4A31-9201-FE94CB816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HoC</a:t>
            </a:r>
            <a:r>
              <a:rPr lang="fr-CA" dirty="0"/>
              <a:t>: The Highlights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10153-C6CD-41CD-9546-1D426262D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CA" dirty="0"/>
              <a:t>Question </a:t>
            </a:r>
            <a:r>
              <a:rPr lang="fr-CA" dirty="0" err="1"/>
              <a:t>Period</a:t>
            </a:r>
            <a:endParaRPr lang="fr-CA" dirty="0"/>
          </a:p>
          <a:p>
            <a:pPr marL="514350" indent="-514350">
              <a:buFont typeface="+mj-lt"/>
              <a:buAutoNum type="arabicPeriod"/>
            </a:pPr>
            <a:endParaRPr lang="fr-CA" dirty="0"/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MP </a:t>
            </a:r>
            <a:r>
              <a:rPr lang="fr-CA" dirty="0" err="1"/>
              <a:t>Affairs</a:t>
            </a:r>
            <a:endParaRPr lang="fr-CA" dirty="0"/>
          </a:p>
          <a:p>
            <a:pPr marL="514350" indent="-514350">
              <a:buFont typeface="+mj-lt"/>
              <a:buAutoNum type="arabicPeriod"/>
            </a:pPr>
            <a:endParaRPr lang="fr-CA" dirty="0"/>
          </a:p>
          <a:p>
            <a:pPr marL="514350" indent="-514350">
              <a:buFont typeface="+mj-lt"/>
              <a:buAutoNum type="arabicPeriod"/>
            </a:pP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Affairs</a:t>
            </a:r>
            <a:endParaRPr lang="fr-CA" dirty="0"/>
          </a:p>
          <a:p>
            <a:pPr marL="514350" indent="-514350">
              <a:buFont typeface="+mj-lt"/>
              <a:buAutoNum type="arabicPeriod"/>
            </a:pPr>
            <a:endParaRPr lang="fr-CA" dirty="0"/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Caucus meetings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5657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6D36-89B4-4F9F-B411-F44EBF69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Question </a:t>
            </a:r>
            <a:r>
              <a:rPr lang="fr-CA" dirty="0" err="1"/>
              <a:t>Period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826FA-B736-43EF-A223-1EE8B59B6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 err="1"/>
              <a:t>During</a:t>
            </a:r>
            <a:r>
              <a:rPr lang="fr-CA" dirty="0"/>
              <a:t> Question </a:t>
            </a:r>
            <a:r>
              <a:rPr lang="fr-CA" dirty="0" err="1"/>
              <a:t>Period</a:t>
            </a:r>
            <a:r>
              <a:rPr lang="fr-CA" dirty="0"/>
              <a:t>, opposition </a:t>
            </a:r>
            <a:r>
              <a:rPr lang="fr-CA" dirty="0" err="1"/>
              <a:t>MPs</a:t>
            </a:r>
            <a:r>
              <a:rPr lang="fr-CA" dirty="0"/>
              <a:t> do </a:t>
            </a:r>
            <a:r>
              <a:rPr lang="fr-CA" dirty="0" err="1"/>
              <a:t>their</a:t>
            </a:r>
            <a:r>
              <a:rPr lang="fr-CA" dirty="0"/>
              <a:t> best to </a:t>
            </a:r>
            <a:r>
              <a:rPr lang="fr-CA" dirty="0" err="1"/>
              <a:t>hold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to </a:t>
            </a:r>
            <a:r>
              <a:rPr lang="fr-CA" dirty="0" err="1"/>
              <a:t>account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involves</a:t>
            </a:r>
            <a:r>
              <a:rPr lang="fr-CA" dirty="0"/>
              <a:t> </a:t>
            </a:r>
            <a:r>
              <a:rPr lang="fr-CA" dirty="0" err="1"/>
              <a:t>asking</a:t>
            </a:r>
            <a:r>
              <a:rPr lang="fr-CA" dirty="0"/>
              <a:t> </a:t>
            </a:r>
            <a:r>
              <a:rPr lang="fr-CA" dirty="0" err="1"/>
              <a:t>them</a:t>
            </a:r>
            <a:r>
              <a:rPr lang="fr-CA" dirty="0"/>
              <a:t> </a:t>
            </a:r>
            <a:r>
              <a:rPr lang="fr-CA" dirty="0" err="1"/>
              <a:t>difficult</a:t>
            </a:r>
            <a:r>
              <a:rPr lang="fr-CA" dirty="0"/>
              <a:t> questions about how </a:t>
            </a:r>
            <a:r>
              <a:rPr lang="fr-CA" dirty="0" err="1"/>
              <a:t>they</a:t>
            </a:r>
            <a:r>
              <a:rPr lang="fr-CA" dirty="0"/>
              <a:t> manage the country, </a:t>
            </a:r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introduce</a:t>
            </a:r>
            <a:r>
              <a:rPr lang="fr-CA" dirty="0"/>
              <a:t> important </a:t>
            </a:r>
            <a:r>
              <a:rPr lang="fr-CA" dirty="0" err="1"/>
              <a:t>legislation</a:t>
            </a:r>
            <a:r>
              <a:rPr lang="fr-CA" dirty="0"/>
              <a:t>, how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deal </a:t>
            </a:r>
            <a:r>
              <a:rPr lang="fr-CA" dirty="0" err="1"/>
              <a:t>with</a:t>
            </a:r>
            <a:r>
              <a:rPr lang="fr-CA" dirty="0"/>
              <a:t> an important issue, etc. </a:t>
            </a:r>
          </a:p>
          <a:p>
            <a:endParaRPr lang="fr-CA" dirty="0"/>
          </a:p>
          <a:p>
            <a:r>
              <a:rPr lang="fr-CA" dirty="0"/>
              <a:t>Questions can </a:t>
            </a:r>
            <a:r>
              <a:rPr lang="fr-CA" dirty="0" err="1"/>
              <a:t>also</a:t>
            </a:r>
            <a:r>
              <a:rPr lang="fr-CA" dirty="0"/>
              <a:t> focus on </a:t>
            </a:r>
            <a:r>
              <a:rPr lang="fr-CA" dirty="0" err="1"/>
              <a:t>scandals</a:t>
            </a:r>
            <a:r>
              <a:rPr lang="fr-CA" dirty="0"/>
              <a:t> and </a:t>
            </a:r>
            <a:r>
              <a:rPr lang="fr-CA" dirty="0" err="1"/>
              <a:t>personal</a:t>
            </a:r>
            <a:r>
              <a:rPr lang="fr-CA" dirty="0"/>
              <a:t> </a:t>
            </a:r>
            <a:r>
              <a:rPr lang="fr-CA" dirty="0" err="1"/>
              <a:t>conduct</a:t>
            </a:r>
            <a:r>
              <a:rPr lang="fr-CA" dirty="0"/>
              <a:t> of the </a:t>
            </a:r>
            <a:r>
              <a:rPr lang="fr-CA" dirty="0" err="1"/>
              <a:t>minister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Ministers</a:t>
            </a:r>
            <a:r>
              <a:rPr lang="fr-CA" dirty="0"/>
              <a:t> are not </a:t>
            </a:r>
            <a:r>
              <a:rPr lang="fr-CA" dirty="0" err="1"/>
              <a:t>given</a:t>
            </a:r>
            <a:r>
              <a:rPr lang="fr-CA" dirty="0"/>
              <a:t> the question </a:t>
            </a:r>
            <a:r>
              <a:rPr lang="fr-CA" dirty="0" err="1"/>
              <a:t>ahead</a:t>
            </a:r>
            <a:r>
              <a:rPr lang="fr-CA" dirty="0"/>
              <a:t> of time. This </a:t>
            </a:r>
            <a:r>
              <a:rPr lang="fr-CA" dirty="0" err="1"/>
              <a:t>means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may</a:t>
            </a:r>
            <a:r>
              <a:rPr lang="fr-CA" dirty="0"/>
              <a:t> not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prepared</a:t>
            </a:r>
            <a:r>
              <a:rPr lang="fr-CA" dirty="0"/>
              <a:t> to </a:t>
            </a:r>
            <a:r>
              <a:rPr lang="fr-CA" dirty="0" err="1"/>
              <a:t>answer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question. </a:t>
            </a:r>
          </a:p>
        </p:txBody>
      </p:sp>
    </p:spTree>
    <p:extLst>
      <p:ext uri="{BB962C8B-B14F-4D97-AF65-F5344CB8AC3E}">
        <p14:creationId xmlns:p14="http://schemas.microsoft.com/office/powerpoint/2010/main" val="21837814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6D36-89B4-4F9F-B411-F44EBF69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Question </a:t>
            </a:r>
            <a:r>
              <a:rPr lang="fr-CA" dirty="0" err="1"/>
              <a:t>Period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826FA-B736-43EF-A223-1EE8B59B6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Speaker of the House </a:t>
            </a:r>
            <a:r>
              <a:rPr lang="fr-CA" dirty="0" err="1"/>
              <a:t>gives</a:t>
            </a:r>
            <a:r>
              <a:rPr lang="fr-CA" dirty="0"/>
              <a:t> the first question to the leader of the official opposition.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person</a:t>
            </a:r>
            <a:r>
              <a:rPr lang="fr-CA" dirty="0"/>
              <a:t> can </a:t>
            </a:r>
            <a:r>
              <a:rPr lang="fr-CA" dirty="0" err="1"/>
              <a:t>ask</a:t>
            </a:r>
            <a:r>
              <a:rPr lang="fr-CA" dirty="0"/>
              <a:t> one question,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two</a:t>
            </a:r>
            <a:r>
              <a:rPr lang="fr-CA" dirty="0"/>
              <a:t> follow-</a:t>
            </a:r>
            <a:r>
              <a:rPr lang="fr-CA" dirty="0" err="1"/>
              <a:t>ups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Then</a:t>
            </a:r>
            <a:r>
              <a:rPr lang="fr-CA" dirty="0"/>
              <a:t> the leader of the second opposition party </a:t>
            </a:r>
            <a:r>
              <a:rPr lang="fr-CA" dirty="0" err="1"/>
              <a:t>does</a:t>
            </a:r>
            <a:r>
              <a:rPr lang="fr-CA" dirty="0"/>
              <a:t> the </a:t>
            </a:r>
            <a:r>
              <a:rPr lang="fr-CA" dirty="0" err="1"/>
              <a:t>same</a:t>
            </a:r>
            <a:r>
              <a:rPr lang="fr-CA" dirty="0"/>
              <a:t>, </a:t>
            </a:r>
            <a:r>
              <a:rPr lang="fr-CA" dirty="0" err="1"/>
              <a:t>until</a:t>
            </a:r>
            <a:r>
              <a:rPr lang="fr-CA" dirty="0"/>
              <a:t> all </a:t>
            </a:r>
            <a:r>
              <a:rPr lang="fr-CA" dirty="0" err="1"/>
              <a:t>recognized</a:t>
            </a:r>
            <a:r>
              <a:rPr lang="fr-CA" dirty="0"/>
              <a:t> parties have </a:t>
            </a:r>
            <a:r>
              <a:rPr lang="fr-CA" dirty="0" err="1"/>
              <a:t>done</a:t>
            </a:r>
            <a:r>
              <a:rPr lang="fr-CA" dirty="0"/>
              <a:t> </a:t>
            </a:r>
            <a:r>
              <a:rPr lang="fr-CA" dirty="0" err="1"/>
              <a:t>so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After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, </a:t>
            </a:r>
            <a:r>
              <a:rPr lang="fr-CA" dirty="0" err="1"/>
              <a:t>MPs</a:t>
            </a:r>
            <a:r>
              <a:rPr lang="fr-CA" dirty="0"/>
              <a:t> can </a:t>
            </a:r>
            <a:r>
              <a:rPr lang="fr-CA" dirty="0" err="1"/>
              <a:t>ask</a:t>
            </a:r>
            <a:r>
              <a:rPr lang="fr-CA" dirty="0"/>
              <a:t> questions, </a:t>
            </a:r>
            <a:r>
              <a:rPr lang="fr-CA" dirty="0" err="1"/>
              <a:t>including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MPs</a:t>
            </a:r>
            <a:r>
              <a:rPr lang="fr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82621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43A54-DA88-4243-A6DC-7A615BE3B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Question </a:t>
            </a:r>
            <a:r>
              <a:rPr lang="fr-CA" dirty="0" err="1"/>
              <a:t>Period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EA5BF-04E3-4A0B-8E22-965E6CD3F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sz="3300" dirty="0"/>
              <a:t>The </a:t>
            </a:r>
            <a:r>
              <a:rPr lang="fr-CA" sz="3300" dirty="0" err="1"/>
              <a:t>government</a:t>
            </a:r>
            <a:r>
              <a:rPr lang="fr-CA" sz="3300" dirty="0"/>
              <a:t> can </a:t>
            </a:r>
            <a:r>
              <a:rPr lang="fr-CA" sz="3300" dirty="0" err="1"/>
              <a:t>choose</a:t>
            </a:r>
            <a:r>
              <a:rPr lang="fr-CA" sz="3300" dirty="0"/>
              <a:t> </a:t>
            </a:r>
            <a:r>
              <a:rPr lang="fr-CA" sz="3300" dirty="0" err="1"/>
              <a:t>which</a:t>
            </a:r>
            <a:r>
              <a:rPr lang="fr-CA" sz="3300" dirty="0"/>
              <a:t> </a:t>
            </a:r>
            <a:r>
              <a:rPr lang="fr-CA" sz="3300" dirty="0" err="1"/>
              <a:t>minister</a:t>
            </a:r>
            <a:r>
              <a:rPr lang="fr-CA" sz="3300" dirty="0"/>
              <a:t> </a:t>
            </a:r>
            <a:r>
              <a:rPr lang="fr-CA" sz="3300" dirty="0" err="1"/>
              <a:t>will</a:t>
            </a:r>
            <a:r>
              <a:rPr lang="fr-CA" sz="3300" dirty="0"/>
              <a:t> </a:t>
            </a:r>
            <a:r>
              <a:rPr lang="fr-CA" sz="3300" dirty="0" err="1"/>
              <a:t>answer</a:t>
            </a:r>
            <a:r>
              <a:rPr lang="fr-CA" sz="3300" dirty="0"/>
              <a:t> the question.</a:t>
            </a:r>
          </a:p>
          <a:p>
            <a:endParaRPr lang="fr-CA" sz="3300" dirty="0"/>
          </a:p>
          <a:p>
            <a:r>
              <a:rPr lang="fr-CA" sz="3300" dirty="0"/>
              <a:t>So </a:t>
            </a:r>
            <a:r>
              <a:rPr lang="fr-CA" sz="3300" dirty="0" err="1"/>
              <a:t>even</a:t>
            </a:r>
            <a:r>
              <a:rPr lang="fr-CA" sz="3300" dirty="0"/>
              <a:t> if the MP </a:t>
            </a:r>
            <a:r>
              <a:rPr lang="fr-CA" sz="3300" dirty="0" err="1"/>
              <a:t>wants</a:t>
            </a:r>
            <a:r>
              <a:rPr lang="fr-CA" sz="3300" dirty="0"/>
              <a:t> the Prime </a:t>
            </a:r>
            <a:r>
              <a:rPr lang="fr-CA" sz="3300" dirty="0" err="1"/>
              <a:t>Minister</a:t>
            </a:r>
            <a:r>
              <a:rPr lang="fr-CA" sz="3300" dirty="0"/>
              <a:t> to </a:t>
            </a:r>
            <a:r>
              <a:rPr lang="fr-CA" sz="3300" dirty="0" err="1"/>
              <a:t>answer</a:t>
            </a:r>
            <a:r>
              <a:rPr lang="fr-CA" sz="3300" dirty="0"/>
              <a:t> the question, </a:t>
            </a:r>
            <a:r>
              <a:rPr lang="fr-CA" sz="3300" dirty="0" err="1"/>
              <a:t>another</a:t>
            </a:r>
            <a:r>
              <a:rPr lang="fr-CA" sz="3300" dirty="0"/>
              <a:t> </a:t>
            </a:r>
            <a:r>
              <a:rPr lang="fr-CA" sz="3300" dirty="0" err="1"/>
              <a:t>minister</a:t>
            </a:r>
            <a:r>
              <a:rPr lang="fr-CA" sz="3300" dirty="0"/>
              <a:t> </a:t>
            </a:r>
            <a:r>
              <a:rPr lang="fr-CA" sz="3300" dirty="0" err="1"/>
              <a:t>might</a:t>
            </a:r>
            <a:r>
              <a:rPr lang="fr-CA" sz="3300" dirty="0"/>
              <a:t> </a:t>
            </a:r>
            <a:r>
              <a:rPr lang="fr-CA" sz="3300" dirty="0" err="1"/>
              <a:t>answer</a:t>
            </a:r>
            <a:r>
              <a:rPr lang="fr-CA" sz="3300" dirty="0"/>
              <a:t> </a:t>
            </a:r>
            <a:r>
              <a:rPr lang="fr-CA" sz="3300" dirty="0" err="1"/>
              <a:t>instead</a:t>
            </a:r>
            <a:r>
              <a:rPr lang="fr-CA" sz="3300" dirty="0"/>
              <a:t>. </a:t>
            </a:r>
          </a:p>
          <a:p>
            <a:endParaRPr lang="fr-CA" sz="33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A" sz="3300" dirty="0"/>
              <a:t>This </a:t>
            </a:r>
            <a:r>
              <a:rPr lang="fr-CA" sz="3300" dirty="0" err="1"/>
              <a:t>rule</a:t>
            </a:r>
            <a:r>
              <a:rPr lang="fr-CA" sz="3300" dirty="0"/>
              <a:t> can </a:t>
            </a:r>
            <a:r>
              <a:rPr lang="fr-CA" sz="3300" dirty="0" err="1"/>
              <a:t>be</a:t>
            </a:r>
            <a:r>
              <a:rPr lang="fr-CA" sz="3300" dirty="0"/>
              <a:t> </a:t>
            </a:r>
            <a:r>
              <a:rPr lang="fr-CA" sz="3300" dirty="0" err="1"/>
              <a:t>used</a:t>
            </a:r>
            <a:r>
              <a:rPr lang="fr-CA" sz="3300" dirty="0"/>
              <a:t> by </a:t>
            </a:r>
            <a:r>
              <a:rPr lang="fr-CA" sz="3300" dirty="0" err="1"/>
              <a:t>government</a:t>
            </a:r>
            <a:r>
              <a:rPr lang="fr-CA" sz="3300" dirty="0"/>
              <a:t> </a:t>
            </a:r>
            <a:r>
              <a:rPr lang="fr-CA" sz="3300" dirty="0" err="1"/>
              <a:t>ministers</a:t>
            </a:r>
            <a:r>
              <a:rPr lang="fr-CA" sz="3300" dirty="0"/>
              <a:t> to </a:t>
            </a:r>
            <a:r>
              <a:rPr lang="fr-CA" sz="3300" dirty="0" err="1"/>
              <a:t>dodge</a:t>
            </a:r>
            <a:r>
              <a:rPr lang="fr-CA" sz="3300" dirty="0"/>
              <a:t> questions. </a:t>
            </a:r>
            <a:endParaRPr lang="en-US" sz="33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sz="33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3300" dirty="0"/>
              <a:t>Can </a:t>
            </a:r>
            <a:r>
              <a:rPr lang="fr-CA" sz="3300" dirty="0" err="1"/>
              <a:t>also</a:t>
            </a:r>
            <a:r>
              <a:rPr lang="fr-CA" sz="3300" dirty="0"/>
              <a:t> </a:t>
            </a:r>
            <a:r>
              <a:rPr lang="fr-CA" sz="3300" dirty="0" err="1"/>
              <a:t>be</a:t>
            </a:r>
            <a:r>
              <a:rPr lang="fr-CA" sz="3300" dirty="0"/>
              <a:t> </a:t>
            </a:r>
            <a:r>
              <a:rPr lang="fr-CA" sz="3300" dirty="0" err="1"/>
              <a:t>used</a:t>
            </a:r>
            <a:r>
              <a:rPr lang="fr-CA" sz="3300" dirty="0"/>
              <a:t> to </a:t>
            </a:r>
            <a:r>
              <a:rPr lang="fr-CA" sz="3300" dirty="0" err="1"/>
              <a:t>be</a:t>
            </a:r>
            <a:r>
              <a:rPr lang="fr-CA" sz="3300" dirty="0"/>
              <a:t> absent </a:t>
            </a:r>
            <a:r>
              <a:rPr lang="fr-CA" sz="3300" dirty="0" err="1"/>
              <a:t>from</a:t>
            </a:r>
            <a:r>
              <a:rPr lang="fr-CA" sz="3300" dirty="0"/>
              <a:t> the House. </a:t>
            </a:r>
            <a:endParaRPr lang="en-US" sz="3300" dirty="0"/>
          </a:p>
          <a:p>
            <a:endParaRPr lang="fr-CA" sz="4000" dirty="0"/>
          </a:p>
        </p:txBody>
      </p:sp>
    </p:spTree>
    <p:extLst>
      <p:ext uri="{BB962C8B-B14F-4D97-AF65-F5344CB8AC3E}">
        <p14:creationId xmlns:p14="http://schemas.microsoft.com/office/powerpoint/2010/main" val="5259530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6D36-89B4-4F9F-B411-F44EBF69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Question </a:t>
            </a:r>
            <a:r>
              <a:rPr lang="fr-CA" dirty="0" err="1"/>
              <a:t>Period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826FA-B736-43EF-A223-1EE8B59B6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A" dirty="0"/>
              <a:t>A </a:t>
            </a:r>
            <a:r>
              <a:rPr lang="fr-CA" dirty="0" err="1"/>
              <a:t>characteristic</a:t>
            </a:r>
            <a:r>
              <a:rPr lang="fr-CA" dirty="0"/>
              <a:t> unique to Question </a:t>
            </a:r>
            <a:r>
              <a:rPr lang="fr-CA" dirty="0" err="1"/>
              <a:t>Period</a:t>
            </a:r>
            <a:r>
              <a:rPr lang="fr-CA" dirty="0"/>
              <a:t> in Canada </a:t>
            </a:r>
            <a:r>
              <a:rPr lang="fr-CA" dirty="0" err="1"/>
              <a:t>is</a:t>
            </a:r>
            <a:r>
              <a:rPr lang="fr-CA" dirty="0"/>
              <a:t> the « </a:t>
            </a:r>
            <a:r>
              <a:rPr lang="fr-CA" dirty="0" err="1"/>
              <a:t>scrum</a:t>
            </a:r>
            <a:r>
              <a:rPr lang="fr-CA" dirty="0"/>
              <a:t> ».</a:t>
            </a:r>
          </a:p>
          <a:p>
            <a:endParaRPr lang="fr-CA" dirty="0"/>
          </a:p>
          <a:p>
            <a:r>
              <a:rPr lang="fr-CA" dirty="0" err="1"/>
              <a:t>After</a:t>
            </a:r>
            <a:r>
              <a:rPr lang="fr-CA" dirty="0"/>
              <a:t> Question </a:t>
            </a:r>
            <a:r>
              <a:rPr lang="fr-CA" dirty="0" err="1"/>
              <a:t>Period</a:t>
            </a:r>
            <a:r>
              <a:rPr lang="fr-CA" dirty="0"/>
              <a:t>, </a:t>
            </a:r>
            <a:r>
              <a:rPr lang="fr-CA" dirty="0" err="1"/>
              <a:t>journalists</a:t>
            </a:r>
            <a:r>
              <a:rPr lang="fr-CA" dirty="0"/>
              <a:t> can </a:t>
            </a:r>
            <a:r>
              <a:rPr lang="fr-CA" dirty="0" err="1"/>
              <a:t>ask</a:t>
            </a:r>
            <a:r>
              <a:rPr lang="fr-CA" dirty="0"/>
              <a:t> questions of Cabinet </a:t>
            </a:r>
            <a:r>
              <a:rPr lang="fr-CA" dirty="0" err="1"/>
              <a:t>ministers</a:t>
            </a:r>
            <a:r>
              <a:rPr lang="fr-CA" dirty="0"/>
              <a:t> and </a:t>
            </a:r>
            <a:r>
              <a:rPr lang="fr-CA" dirty="0" err="1"/>
              <a:t>MPs</a:t>
            </a:r>
            <a:r>
              <a:rPr lang="fr-CA" dirty="0"/>
              <a:t> in a </a:t>
            </a:r>
            <a:r>
              <a:rPr lang="fr-CA" dirty="0" err="1"/>
              <a:t>very</a:t>
            </a:r>
            <a:r>
              <a:rPr lang="fr-CA" dirty="0"/>
              <a:t> </a:t>
            </a:r>
            <a:r>
              <a:rPr lang="fr-CA" dirty="0" err="1"/>
              <a:t>informal</a:t>
            </a:r>
            <a:r>
              <a:rPr lang="fr-CA" dirty="0"/>
              <a:t> </a:t>
            </a:r>
            <a:r>
              <a:rPr lang="fr-CA" dirty="0" err="1"/>
              <a:t>way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gives</a:t>
            </a:r>
            <a:r>
              <a:rPr lang="fr-CA" dirty="0"/>
              <a:t> </a:t>
            </a:r>
            <a:r>
              <a:rPr lang="fr-CA" dirty="0" err="1"/>
              <a:t>them</a:t>
            </a:r>
            <a:r>
              <a:rPr lang="fr-CA" dirty="0"/>
              <a:t> an </a:t>
            </a:r>
            <a:r>
              <a:rPr lang="fr-CA" dirty="0" err="1"/>
              <a:t>opportunity</a:t>
            </a:r>
            <a:r>
              <a:rPr lang="fr-CA" dirty="0"/>
              <a:t> to </a:t>
            </a:r>
            <a:r>
              <a:rPr lang="fr-CA" dirty="0" err="1"/>
              <a:t>advance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agenda and </a:t>
            </a:r>
            <a:r>
              <a:rPr lang="fr-CA" dirty="0" err="1"/>
              <a:t>communicate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the public.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This </a:t>
            </a:r>
            <a:r>
              <a:rPr lang="fr-CA" dirty="0" err="1"/>
              <a:t>creates</a:t>
            </a:r>
            <a:r>
              <a:rPr lang="fr-CA" dirty="0"/>
              <a:t> </a:t>
            </a:r>
            <a:r>
              <a:rPr lang="fr-CA" dirty="0" err="1"/>
              <a:t>strong</a:t>
            </a:r>
            <a:r>
              <a:rPr lang="fr-CA" dirty="0"/>
              <a:t> </a:t>
            </a:r>
            <a:r>
              <a:rPr lang="fr-CA" dirty="0" err="1"/>
              <a:t>incentives</a:t>
            </a:r>
            <a:r>
              <a:rPr lang="fr-CA" dirty="0"/>
              <a:t> for </a:t>
            </a:r>
            <a:r>
              <a:rPr lang="fr-CA" dirty="0" err="1"/>
              <a:t>parliamentarians</a:t>
            </a:r>
            <a:r>
              <a:rPr lang="fr-CA" dirty="0"/>
              <a:t> to </a:t>
            </a:r>
            <a:r>
              <a:rPr lang="fr-CA" dirty="0" err="1"/>
              <a:t>shine</a:t>
            </a:r>
            <a:r>
              <a:rPr lang="fr-CA" dirty="0"/>
              <a:t> in Question </a:t>
            </a:r>
            <a:r>
              <a:rPr lang="fr-CA" dirty="0" err="1"/>
              <a:t>Period</a:t>
            </a:r>
            <a:r>
              <a:rPr lang="fr-CA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 err="1"/>
              <a:t>They</a:t>
            </a:r>
            <a:r>
              <a:rPr lang="fr-CA" dirty="0"/>
              <a:t> know </a:t>
            </a:r>
            <a:r>
              <a:rPr lang="fr-CA" dirty="0" err="1"/>
              <a:t>they</a:t>
            </a:r>
            <a:r>
              <a:rPr lang="fr-CA" dirty="0"/>
              <a:t> are </a:t>
            </a:r>
            <a:r>
              <a:rPr lang="fr-CA" dirty="0" err="1"/>
              <a:t>filmed</a:t>
            </a:r>
            <a:r>
              <a:rPr lang="fr-CA" dirty="0"/>
              <a:t> </a:t>
            </a:r>
            <a:r>
              <a:rPr lang="fr-CA" dirty="0" err="1"/>
              <a:t>during</a:t>
            </a:r>
            <a:r>
              <a:rPr lang="fr-CA" dirty="0"/>
              <a:t> Question </a:t>
            </a:r>
            <a:r>
              <a:rPr lang="fr-CA" dirty="0" err="1"/>
              <a:t>Period</a:t>
            </a:r>
            <a:r>
              <a:rPr lang="fr-CA" dirty="0"/>
              <a:t>, and </a:t>
            </a:r>
            <a:r>
              <a:rPr lang="fr-CA" dirty="0" err="1"/>
              <a:t>then</a:t>
            </a:r>
            <a:r>
              <a:rPr lang="fr-CA" dirty="0"/>
              <a:t> </a:t>
            </a:r>
            <a:r>
              <a:rPr lang="fr-CA" dirty="0" err="1"/>
              <a:t>may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interviewed</a:t>
            </a:r>
            <a:r>
              <a:rPr lang="fr-CA" dirty="0"/>
              <a:t> right </a:t>
            </a:r>
            <a:r>
              <a:rPr lang="fr-CA" dirty="0" err="1"/>
              <a:t>after</a:t>
            </a:r>
            <a:r>
              <a:rPr lang="fr-CA" dirty="0"/>
              <a:t>. </a:t>
            </a:r>
            <a:endParaRPr lang="en-US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291173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47A3-C6DA-465E-914E-5FD54D81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MP </a:t>
            </a:r>
            <a:r>
              <a:rPr lang="fr-CA" dirty="0" err="1"/>
              <a:t>Affairs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71C67-3D56-42CD-841D-CB387345F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err="1"/>
              <a:t>Individual</a:t>
            </a:r>
            <a:r>
              <a:rPr lang="fr-CA" dirty="0"/>
              <a:t> </a:t>
            </a:r>
            <a:r>
              <a:rPr lang="fr-CA" dirty="0" err="1"/>
              <a:t>MPs</a:t>
            </a:r>
            <a:r>
              <a:rPr lang="fr-CA" dirty="0"/>
              <a:t> </a:t>
            </a:r>
            <a:r>
              <a:rPr lang="fr-CA" dirty="0" err="1"/>
              <a:t>introduce</a:t>
            </a:r>
            <a:r>
              <a:rPr lang="fr-CA" dirty="0"/>
              <a:t> motions and bills.</a:t>
            </a:r>
          </a:p>
          <a:p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order</a:t>
            </a:r>
            <a:r>
              <a:rPr lang="fr-CA" dirty="0"/>
              <a:t> in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done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determined</a:t>
            </a:r>
            <a:r>
              <a:rPr lang="fr-CA" dirty="0"/>
              <a:t> </a:t>
            </a:r>
            <a:r>
              <a:rPr lang="fr-CA" dirty="0" err="1"/>
              <a:t>randomly</a:t>
            </a:r>
            <a:r>
              <a:rPr lang="fr-CA" dirty="0"/>
              <a:t> at the </a:t>
            </a:r>
            <a:r>
              <a:rPr lang="fr-CA" dirty="0" err="1"/>
              <a:t>beginning</a:t>
            </a:r>
            <a:r>
              <a:rPr lang="fr-CA" dirty="0"/>
              <a:t> of </a:t>
            </a:r>
            <a:r>
              <a:rPr lang="fr-CA" dirty="0" err="1"/>
              <a:t>each</a:t>
            </a:r>
            <a:r>
              <a:rPr lang="fr-CA" dirty="0"/>
              <a:t> </a:t>
            </a:r>
            <a:r>
              <a:rPr lang="fr-CA" dirty="0" err="1"/>
              <a:t>parliamentary</a:t>
            </a:r>
            <a:r>
              <a:rPr lang="fr-CA" dirty="0"/>
              <a:t> session. </a:t>
            </a:r>
          </a:p>
          <a:p>
            <a:endParaRPr lang="fr-CA" dirty="0"/>
          </a:p>
          <a:p>
            <a:r>
              <a:rPr lang="fr-CA" dirty="0" err="1"/>
              <a:t>Sometimes</a:t>
            </a:r>
            <a:r>
              <a:rPr lang="fr-CA" dirty="0"/>
              <a:t>, parties </a:t>
            </a:r>
            <a:r>
              <a:rPr lang="fr-CA" dirty="0" err="1"/>
              <a:t>will</a:t>
            </a:r>
            <a:r>
              <a:rPr lang="fr-CA" dirty="0"/>
              <a:t> use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member’s</a:t>
            </a:r>
            <a:r>
              <a:rPr lang="fr-CA" dirty="0"/>
              <a:t> </a:t>
            </a:r>
            <a:r>
              <a:rPr lang="fr-CA" dirty="0" err="1"/>
              <a:t>turn</a:t>
            </a:r>
            <a:r>
              <a:rPr lang="fr-CA" dirty="0"/>
              <a:t> to </a:t>
            </a:r>
            <a:r>
              <a:rPr lang="fr-CA" dirty="0" err="1"/>
              <a:t>advance</a:t>
            </a:r>
            <a:r>
              <a:rPr lang="fr-CA" dirty="0"/>
              <a:t> the </a:t>
            </a:r>
            <a:r>
              <a:rPr lang="fr-CA" dirty="0" err="1"/>
              <a:t>interest</a:t>
            </a:r>
            <a:r>
              <a:rPr lang="fr-CA" dirty="0"/>
              <a:t> of the party </a:t>
            </a:r>
            <a:r>
              <a:rPr lang="fr-CA" dirty="0" err="1"/>
              <a:t>instead</a:t>
            </a:r>
            <a:r>
              <a:rPr lang="fr-CA" dirty="0"/>
              <a:t>. </a:t>
            </a:r>
          </a:p>
          <a:p>
            <a:endParaRPr lang="fr-CA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A" dirty="0"/>
              <a:t>The MP loses the </a:t>
            </a:r>
            <a:r>
              <a:rPr lang="fr-CA" dirty="0" err="1"/>
              <a:t>opportunity</a:t>
            </a:r>
            <a:r>
              <a:rPr lang="fr-CA" dirty="0"/>
              <a:t> to </a:t>
            </a:r>
            <a:r>
              <a:rPr lang="fr-CA" dirty="0" err="1"/>
              <a:t>speak</a:t>
            </a:r>
            <a:r>
              <a:rPr lang="fr-CA" dirty="0"/>
              <a:t> about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own</a:t>
            </a:r>
            <a:r>
              <a:rPr lang="fr-CA" dirty="0"/>
              <a:t> </a:t>
            </a:r>
            <a:r>
              <a:rPr lang="fr-CA" dirty="0" err="1"/>
              <a:t>priorities</a:t>
            </a:r>
            <a:r>
              <a:rPr lang="fr-CA" dirty="0"/>
              <a:t>, but </a:t>
            </a:r>
            <a:r>
              <a:rPr lang="fr-CA" dirty="0" err="1"/>
              <a:t>they</a:t>
            </a:r>
            <a:r>
              <a:rPr lang="fr-CA" dirty="0"/>
              <a:t> can gain a national profile and the gratitude of </a:t>
            </a:r>
            <a:r>
              <a:rPr lang="fr-CA" dirty="0" err="1"/>
              <a:t>their</a:t>
            </a:r>
            <a:r>
              <a:rPr lang="fr-CA" dirty="0"/>
              <a:t> party.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14635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8292-49BD-4273-8DA6-82C8321A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Crown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2AEFD-B30F-4D3E-AABC-1FCDA00C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CA" sz="3600" dirty="0"/>
              <a:t>One of the </a:t>
            </a:r>
            <a:r>
              <a:rPr lang="fr-CA" sz="3600" dirty="0" err="1"/>
              <a:t>most</a:t>
            </a:r>
            <a:r>
              <a:rPr lang="fr-CA" sz="3600" dirty="0"/>
              <a:t> important </a:t>
            </a:r>
            <a:r>
              <a:rPr lang="fr-CA" sz="3600" dirty="0" err="1"/>
              <a:t>roles</a:t>
            </a:r>
            <a:r>
              <a:rPr lang="fr-CA" sz="3600" dirty="0"/>
              <a:t> of the Crown in the </a:t>
            </a:r>
            <a:r>
              <a:rPr lang="fr-CA" sz="3600" dirty="0" err="1"/>
              <a:t>legislative</a:t>
            </a:r>
            <a:r>
              <a:rPr lang="fr-CA" sz="3600" dirty="0"/>
              <a:t> process </a:t>
            </a:r>
            <a:r>
              <a:rPr lang="fr-CA" sz="3600" dirty="0" err="1"/>
              <a:t>consists</a:t>
            </a:r>
            <a:r>
              <a:rPr lang="fr-CA" sz="3600" dirty="0"/>
              <a:t> in the power of Royal Assent. </a:t>
            </a:r>
          </a:p>
          <a:p>
            <a:endParaRPr lang="fr-CA" sz="3600" dirty="0"/>
          </a:p>
          <a:p>
            <a:r>
              <a:rPr lang="fr-CA" sz="3600" dirty="0"/>
              <a:t>This </a:t>
            </a:r>
            <a:r>
              <a:rPr lang="fr-CA" sz="3600" dirty="0" err="1"/>
              <a:t>is</a:t>
            </a:r>
            <a:r>
              <a:rPr lang="fr-CA" sz="3600" dirty="0"/>
              <a:t> a public </a:t>
            </a:r>
            <a:r>
              <a:rPr lang="fr-CA" sz="3600" dirty="0" err="1"/>
              <a:t>declaration</a:t>
            </a:r>
            <a:r>
              <a:rPr lang="fr-CA" sz="3600" dirty="0"/>
              <a:t> </a:t>
            </a:r>
            <a:r>
              <a:rPr lang="fr-CA" sz="3600" dirty="0" err="1"/>
              <a:t>that</a:t>
            </a:r>
            <a:r>
              <a:rPr lang="fr-CA" sz="3600" dirty="0"/>
              <a:t> the </a:t>
            </a:r>
            <a:r>
              <a:rPr lang="fr-CA" sz="3600" dirty="0" err="1"/>
              <a:t>law</a:t>
            </a:r>
            <a:r>
              <a:rPr lang="fr-CA" sz="3600" dirty="0"/>
              <a:t> </a:t>
            </a:r>
            <a:r>
              <a:rPr lang="fr-CA" sz="3600" dirty="0" err="1"/>
              <a:t>is</a:t>
            </a:r>
            <a:r>
              <a:rPr lang="fr-CA" sz="3600" dirty="0"/>
              <a:t> </a:t>
            </a:r>
            <a:r>
              <a:rPr lang="fr-CA" sz="3600" dirty="0" err="1"/>
              <a:t>legitimate</a:t>
            </a:r>
            <a:r>
              <a:rPr lang="fr-CA" sz="3600" dirty="0"/>
              <a:t>. </a:t>
            </a:r>
          </a:p>
          <a:p>
            <a:endParaRPr lang="fr-CA" sz="3600" dirty="0"/>
          </a:p>
          <a:p>
            <a:r>
              <a:rPr lang="fr-CA" sz="3600" dirty="0"/>
              <a:t>At the end of the </a:t>
            </a:r>
            <a:r>
              <a:rPr lang="fr-CA" sz="3600" dirty="0" err="1"/>
              <a:t>legislative</a:t>
            </a:r>
            <a:r>
              <a:rPr lang="fr-CA" sz="3600" dirty="0"/>
              <a:t> process, the </a:t>
            </a:r>
            <a:r>
              <a:rPr lang="fr-CA" sz="3600" dirty="0" err="1"/>
              <a:t>governor</a:t>
            </a:r>
            <a:r>
              <a:rPr lang="fr-CA" sz="3600" dirty="0"/>
              <a:t> </a:t>
            </a:r>
            <a:r>
              <a:rPr lang="fr-CA" sz="3600" dirty="0" err="1"/>
              <a:t>general</a:t>
            </a:r>
            <a:r>
              <a:rPr lang="fr-CA" sz="3600" dirty="0"/>
              <a:t> must </a:t>
            </a:r>
            <a:r>
              <a:rPr lang="fr-CA" sz="3600" dirty="0" err="1"/>
              <a:t>sign</a:t>
            </a:r>
            <a:r>
              <a:rPr lang="fr-CA" sz="3600" dirty="0"/>
              <a:t> a bill </a:t>
            </a:r>
            <a:r>
              <a:rPr lang="fr-CA" sz="3600" dirty="0" err="1"/>
              <a:t>so</a:t>
            </a:r>
            <a:r>
              <a:rPr lang="fr-CA" sz="3600" dirty="0"/>
              <a:t> </a:t>
            </a:r>
            <a:r>
              <a:rPr lang="fr-CA" sz="3600" dirty="0" err="1"/>
              <a:t>that</a:t>
            </a:r>
            <a:r>
              <a:rPr lang="fr-CA" sz="3600" dirty="0"/>
              <a:t> the </a:t>
            </a:r>
            <a:r>
              <a:rPr lang="fr-CA" sz="3600" dirty="0" err="1"/>
              <a:t>law</a:t>
            </a:r>
            <a:r>
              <a:rPr lang="fr-CA" sz="3600" dirty="0"/>
              <a:t> </a:t>
            </a:r>
            <a:r>
              <a:rPr lang="fr-CA" sz="3600" dirty="0" err="1"/>
              <a:t>becomes</a:t>
            </a:r>
            <a:r>
              <a:rPr lang="fr-CA" sz="3600" dirty="0"/>
              <a:t> effective. </a:t>
            </a:r>
          </a:p>
          <a:p>
            <a:endParaRPr lang="fr-CA" sz="3600" dirty="0"/>
          </a:p>
        </p:txBody>
      </p:sp>
    </p:spTree>
    <p:extLst>
      <p:ext uri="{BB962C8B-B14F-4D97-AF65-F5344CB8AC3E}">
        <p14:creationId xmlns:p14="http://schemas.microsoft.com/office/powerpoint/2010/main" val="2785554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47A3-C6DA-465E-914E-5FD54D81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Governmental</a:t>
            </a:r>
            <a:r>
              <a:rPr lang="fr-CA" dirty="0"/>
              <a:t> </a:t>
            </a:r>
            <a:r>
              <a:rPr lang="fr-CA" dirty="0" err="1"/>
              <a:t>Affairs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71C67-3D56-42CD-841D-CB387345F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This </a:t>
            </a:r>
            <a:r>
              <a:rPr lang="fr-CA" dirty="0" err="1"/>
              <a:t>takes</a:t>
            </a:r>
            <a:r>
              <a:rPr lang="fr-CA" dirty="0"/>
              <a:t> the </a:t>
            </a:r>
            <a:r>
              <a:rPr lang="fr-CA" dirty="0" err="1"/>
              <a:t>lion’s</a:t>
            </a:r>
            <a:r>
              <a:rPr lang="fr-CA" dirty="0"/>
              <a:t> </a:t>
            </a:r>
            <a:r>
              <a:rPr lang="fr-CA" dirty="0" err="1"/>
              <a:t>share</a:t>
            </a:r>
            <a:r>
              <a:rPr lang="fr-CA" dirty="0"/>
              <a:t> of the time in the House of Commons.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where</a:t>
            </a:r>
            <a:r>
              <a:rPr lang="fr-CA" dirty="0"/>
              <a:t> bills </a:t>
            </a:r>
            <a:r>
              <a:rPr lang="fr-CA" dirty="0" err="1"/>
              <a:t>introduced</a:t>
            </a:r>
            <a:r>
              <a:rPr lang="fr-CA" dirty="0"/>
              <a:t> by the </a:t>
            </a:r>
            <a:r>
              <a:rPr lang="fr-CA" dirty="0" err="1"/>
              <a:t>government</a:t>
            </a:r>
            <a:r>
              <a:rPr lang="fr-CA" dirty="0"/>
              <a:t> are </a:t>
            </a:r>
            <a:r>
              <a:rPr lang="fr-CA" dirty="0" err="1"/>
              <a:t>discussed</a:t>
            </a:r>
            <a:r>
              <a:rPr lang="fr-CA" dirty="0"/>
              <a:t>, </a:t>
            </a:r>
            <a:r>
              <a:rPr lang="fr-CA" dirty="0" err="1"/>
              <a:t>debated</a:t>
            </a:r>
            <a:r>
              <a:rPr lang="fr-CA" dirty="0"/>
              <a:t>, and </a:t>
            </a:r>
            <a:r>
              <a:rPr lang="fr-CA" dirty="0" err="1"/>
              <a:t>amended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This can </a:t>
            </a:r>
            <a:r>
              <a:rPr lang="fr-CA" dirty="0" err="1"/>
              <a:t>include</a:t>
            </a:r>
            <a:r>
              <a:rPr lang="fr-CA" dirty="0"/>
              <a:t> the budget or the speech </a:t>
            </a:r>
            <a:r>
              <a:rPr lang="fr-CA" dirty="0" err="1"/>
              <a:t>from</a:t>
            </a:r>
            <a:r>
              <a:rPr lang="fr-CA" dirty="0"/>
              <a:t> the </a:t>
            </a:r>
            <a:r>
              <a:rPr lang="fr-CA" dirty="0" err="1"/>
              <a:t>throne</a:t>
            </a:r>
            <a:r>
              <a:rPr lang="fr-CA" dirty="0"/>
              <a:t>. </a:t>
            </a:r>
          </a:p>
          <a:p>
            <a:r>
              <a:rPr lang="fr-CA" dirty="0" err="1"/>
              <a:t>Which</a:t>
            </a:r>
            <a:r>
              <a:rPr lang="fr-CA" dirty="0"/>
              <a:t> bills are </a:t>
            </a:r>
            <a:r>
              <a:rPr lang="fr-CA" dirty="0" err="1"/>
              <a:t>submitted</a:t>
            </a:r>
            <a:r>
              <a:rPr lang="fr-CA" dirty="0"/>
              <a:t> and in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dirty="0" err="1"/>
              <a:t>order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determined</a:t>
            </a:r>
            <a:r>
              <a:rPr lang="fr-CA" dirty="0"/>
              <a:t> by the House leader of the </a:t>
            </a:r>
            <a:r>
              <a:rPr lang="fr-CA" dirty="0" err="1"/>
              <a:t>governing</a:t>
            </a:r>
            <a:r>
              <a:rPr lang="fr-CA" dirty="0"/>
              <a:t> party. </a:t>
            </a:r>
          </a:p>
        </p:txBody>
      </p:sp>
    </p:spTree>
    <p:extLst>
      <p:ext uri="{BB962C8B-B14F-4D97-AF65-F5344CB8AC3E}">
        <p14:creationId xmlns:p14="http://schemas.microsoft.com/office/powerpoint/2010/main" val="438441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D14B-D217-46E7-B97C-0374CFDA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Caucus meetings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8E27E-1BD9-48C9-8604-9817AE4AF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A caucus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where</a:t>
            </a:r>
            <a:r>
              <a:rPr lang="fr-CA" dirty="0"/>
              <a:t> party </a:t>
            </a:r>
            <a:r>
              <a:rPr lang="fr-CA" dirty="0" err="1"/>
              <a:t>members</a:t>
            </a:r>
            <a:r>
              <a:rPr lang="fr-CA" dirty="0"/>
              <a:t> </a:t>
            </a:r>
            <a:r>
              <a:rPr lang="fr-CA" dirty="0" err="1"/>
              <a:t>meet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fellow</a:t>
            </a:r>
            <a:r>
              <a:rPr lang="fr-CA" dirty="0"/>
              <a:t> </a:t>
            </a:r>
            <a:r>
              <a:rPr lang="fr-CA" dirty="0" err="1"/>
              <a:t>members</a:t>
            </a:r>
            <a:r>
              <a:rPr lang="fr-CA" dirty="0"/>
              <a:t> of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own</a:t>
            </a:r>
            <a:r>
              <a:rPr lang="fr-CA" dirty="0"/>
              <a:t> party.</a:t>
            </a:r>
          </a:p>
          <a:p>
            <a:endParaRPr lang="fr-CA" dirty="0"/>
          </a:p>
          <a:p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play</a:t>
            </a:r>
            <a:r>
              <a:rPr lang="fr-CA" dirty="0"/>
              <a:t> a </a:t>
            </a:r>
            <a:r>
              <a:rPr lang="fr-CA" dirty="0" err="1"/>
              <a:t>very</a:t>
            </a:r>
            <a:r>
              <a:rPr lang="fr-CA" dirty="0"/>
              <a:t> </a:t>
            </a:r>
            <a:r>
              <a:rPr lang="fr-CA" dirty="0" err="1"/>
              <a:t>different</a:t>
            </a:r>
            <a:r>
              <a:rPr lang="fr-CA" dirty="0"/>
              <a:t> </a:t>
            </a:r>
            <a:r>
              <a:rPr lang="fr-CA" dirty="0" err="1"/>
              <a:t>role</a:t>
            </a:r>
            <a:r>
              <a:rPr lang="fr-CA" dirty="0"/>
              <a:t> for the </a:t>
            </a:r>
            <a:r>
              <a:rPr lang="fr-CA" dirty="0" err="1"/>
              <a:t>government</a:t>
            </a:r>
            <a:r>
              <a:rPr lang="fr-CA" dirty="0"/>
              <a:t> party and the opposition. </a:t>
            </a:r>
          </a:p>
          <a:p>
            <a:endParaRPr lang="fr-CA" dirty="0"/>
          </a:p>
          <a:p>
            <a:r>
              <a:rPr lang="fr-CA" dirty="0"/>
              <a:t>For the opposition, </a:t>
            </a:r>
            <a:r>
              <a:rPr lang="fr-CA" dirty="0" err="1"/>
              <a:t>such</a:t>
            </a:r>
            <a:r>
              <a:rPr lang="fr-CA" dirty="0"/>
              <a:t> meetings are </a:t>
            </a:r>
            <a:r>
              <a:rPr lang="fr-CA" dirty="0" err="1"/>
              <a:t>mostly</a:t>
            </a:r>
            <a:r>
              <a:rPr lang="fr-CA" dirty="0"/>
              <a:t> about </a:t>
            </a:r>
            <a:r>
              <a:rPr lang="fr-CA" dirty="0" err="1"/>
              <a:t>strategy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decide</a:t>
            </a:r>
            <a:r>
              <a:rPr lang="fr-CA" dirty="0"/>
              <a:t> </a:t>
            </a:r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focus on </a:t>
            </a:r>
            <a:r>
              <a:rPr lang="fr-CA" dirty="0" err="1"/>
              <a:t>during</a:t>
            </a:r>
            <a:r>
              <a:rPr lang="fr-CA" dirty="0"/>
              <a:t> Question </a:t>
            </a:r>
            <a:r>
              <a:rPr lang="fr-CA" dirty="0" err="1"/>
              <a:t>period</a:t>
            </a:r>
            <a:r>
              <a:rPr lang="fr-CA" dirty="0"/>
              <a:t>, </a:t>
            </a:r>
            <a:r>
              <a:rPr lang="fr-CA" dirty="0" err="1"/>
              <a:t>decide</a:t>
            </a:r>
            <a:r>
              <a:rPr lang="fr-CA" dirty="0"/>
              <a:t> </a:t>
            </a:r>
            <a:r>
              <a:rPr lang="fr-CA" dirty="0" err="1"/>
              <a:t>policy</a:t>
            </a:r>
            <a:r>
              <a:rPr lang="fr-CA" dirty="0"/>
              <a:t> stance on </a:t>
            </a:r>
            <a:r>
              <a:rPr lang="fr-CA" dirty="0" err="1"/>
              <a:t>legislation</a:t>
            </a:r>
            <a:r>
              <a:rPr lang="fr-CA" dirty="0"/>
              <a:t>, and </a:t>
            </a:r>
            <a:r>
              <a:rPr lang="fr-CA" dirty="0" err="1"/>
              <a:t>generally</a:t>
            </a:r>
            <a:r>
              <a:rPr lang="fr-CA" dirty="0"/>
              <a:t> how to oppose the </a:t>
            </a:r>
            <a:r>
              <a:rPr lang="fr-CA" dirty="0" err="1"/>
              <a:t>government</a:t>
            </a:r>
            <a:r>
              <a:rPr lang="fr-CA" dirty="0"/>
              <a:t>. </a:t>
            </a:r>
            <a:endParaRPr lang="en-US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56642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D14B-D217-46E7-B97C-0374CFDA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Caucus meetings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8E27E-1BD9-48C9-8604-9817AE4AF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different</a:t>
            </a:r>
            <a:r>
              <a:rPr lang="fr-CA" dirty="0"/>
              <a:t> for </a:t>
            </a:r>
            <a:r>
              <a:rPr lang="fr-CA" dirty="0" err="1"/>
              <a:t>governmental</a:t>
            </a:r>
            <a:r>
              <a:rPr lang="fr-CA" dirty="0"/>
              <a:t> parties.</a:t>
            </a:r>
          </a:p>
          <a:p>
            <a:r>
              <a:rPr lang="fr-CA" dirty="0" err="1"/>
              <a:t>Governmental</a:t>
            </a:r>
            <a:r>
              <a:rPr lang="fr-CA" dirty="0"/>
              <a:t> parties have </a:t>
            </a:r>
            <a:r>
              <a:rPr lang="fr-CA" dirty="0" err="1"/>
              <a:t>two</a:t>
            </a:r>
            <a:r>
              <a:rPr lang="fr-CA" dirty="0"/>
              <a:t> types of </a:t>
            </a:r>
            <a:r>
              <a:rPr lang="fr-CA" dirty="0" err="1"/>
              <a:t>members</a:t>
            </a:r>
            <a:r>
              <a:rPr lang="fr-CA" dirty="0"/>
              <a:t>: </a:t>
            </a:r>
            <a:r>
              <a:rPr lang="fr-CA" dirty="0" err="1"/>
              <a:t>ministers</a:t>
            </a:r>
            <a:r>
              <a:rPr lang="fr-CA" dirty="0"/>
              <a:t> and </a:t>
            </a:r>
            <a:r>
              <a:rPr lang="fr-CA" dirty="0" err="1"/>
              <a:t>MPs</a:t>
            </a:r>
            <a:r>
              <a:rPr lang="fr-CA" dirty="0"/>
              <a:t>. </a:t>
            </a:r>
          </a:p>
          <a:p>
            <a:r>
              <a:rPr lang="fr-CA" dirty="0" err="1"/>
              <a:t>MPs</a:t>
            </a:r>
            <a:r>
              <a:rPr lang="fr-CA" dirty="0"/>
              <a:t> use caucus meetings to tell the Cabinet </a:t>
            </a:r>
            <a:r>
              <a:rPr lang="fr-CA" dirty="0" err="1"/>
              <a:t>members</a:t>
            </a:r>
            <a:r>
              <a:rPr lang="fr-CA" dirty="0"/>
              <a:t> about the </a:t>
            </a:r>
            <a:r>
              <a:rPr lang="fr-CA" dirty="0" err="1"/>
              <a:t>views</a:t>
            </a:r>
            <a:r>
              <a:rPr lang="fr-CA" dirty="0"/>
              <a:t> of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constituents</a:t>
            </a:r>
            <a:r>
              <a:rPr lang="fr-CA" dirty="0"/>
              <a:t>.</a:t>
            </a:r>
          </a:p>
          <a:p>
            <a:r>
              <a:rPr lang="fr-CA" dirty="0"/>
              <a:t>The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may</a:t>
            </a:r>
            <a:r>
              <a:rPr lang="fr-CA" dirty="0"/>
              <a:t> </a:t>
            </a:r>
            <a:r>
              <a:rPr lang="fr-CA" dirty="0" err="1"/>
              <a:t>announce</a:t>
            </a:r>
            <a:r>
              <a:rPr lang="fr-CA" dirty="0"/>
              <a:t> new </a:t>
            </a:r>
            <a:r>
              <a:rPr lang="fr-CA" dirty="0" err="1"/>
              <a:t>legislation</a:t>
            </a:r>
            <a:r>
              <a:rPr lang="fr-CA" dirty="0"/>
              <a:t> to the caucus, and the </a:t>
            </a:r>
            <a:r>
              <a:rPr lang="fr-CA" dirty="0" err="1"/>
              <a:t>MPs</a:t>
            </a:r>
            <a:r>
              <a:rPr lang="fr-CA" dirty="0"/>
              <a:t> </a:t>
            </a:r>
            <a:r>
              <a:rPr lang="fr-CA" dirty="0" err="1"/>
              <a:t>may</a:t>
            </a:r>
            <a:r>
              <a:rPr lang="fr-CA" dirty="0"/>
              <a:t> </a:t>
            </a:r>
            <a:r>
              <a:rPr lang="fr-CA" dirty="0" err="1"/>
              <a:t>try</a:t>
            </a:r>
            <a:r>
              <a:rPr lang="fr-CA" dirty="0"/>
              <a:t> to change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legislation</a:t>
            </a:r>
            <a:r>
              <a:rPr lang="fr-CA" dirty="0"/>
              <a:t> </a:t>
            </a:r>
            <a:r>
              <a:rPr lang="fr-CA" dirty="0" err="1"/>
              <a:t>before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becomes</a:t>
            </a:r>
            <a:r>
              <a:rPr lang="fr-CA" dirty="0"/>
              <a:t> public. </a:t>
            </a:r>
          </a:p>
          <a:p>
            <a:r>
              <a:rPr lang="fr-CA" dirty="0"/>
              <a:t>The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may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try</a:t>
            </a:r>
            <a:r>
              <a:rPr lang="fr-CA" dirty="0"/>
              <a:t> </a:t>
            </a:r>
            <a:r>
              <a:rPr lang="fr-CA" dirty="0" err="1"/>
              <a:t>its</a:t>
            </a:r>
            <a:r>
              <a:rPr lang="fr-CA" dirty="0"/>
              <a:t> messaging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MPs</a:t>
            </a:r>
            <a:r>
              <a:rPr lang="fr-CA" dirty="0"/>
              <a:t>, and </a:t>
            </a:r>
            <a:r>
              <a:rPr lang="fr-CA" dirty="0" err="1"/>
              <a:t>decide</a:t>
            </a:r>
            <a:r>
              <a:rPr lang="fr-CA" dirty="0"/>
              <a:t> to </a:t>
            </a:r>
            <a:r>
              <a:rPr lang="fr-CA" dirty="0" err="1"/>
              <a:t>refine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if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does</a:t>
            </a:r>
            <a:r>
              <a:rPr lang="fr-CA" dirty="0"/>
              <a:t> not </a:t>
            </a:r>
            <a:r>
              <a:rPr lang="fr-CA" dirty="0" err="1"/>
              <a:t>appear</a:t>
            </a:r>
            <a:r>
              <a:rPr lang="fr-CA" dirty="0"/>
              <a:t> to </a:t>
            </a:r>
            <a:r>
              <a:rPr lang="fr-CA" dirty="0" err="1"/>
              <a:t>work</a:t>
            </a:r>
            <a:r>
              <a:rPr lang="fr-CA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2323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F432-55DA-4EEC-B7FC-DA20EDC0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Caucus meetings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7206E-05AE-46D4-AD09-6E8C7961A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499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B1C0-055C-4832-9B17-515EAFFC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a bill </a:t>
            </a:r>
            <a:r>
              <a:rPr lang="fr-CA" dirty="0" err="1"/>
              <a:t>becomes</a:t>
            </a:r>
            <a:r>
              <a:rPr lang="fr-CA" dirty="0"/>
              <a:t> a </a:t>
            </a:r>
            <a:r>
              <a:rPr lang="fr-CA" dirty="0" err="1"/>
              <a:t>law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01393-FF78-4D27-814F-9E92748F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sz="3200" dirty="0"/>
              <a:t>Most bills come </a:t>
            </a:r>
            <a:r>
              <a:rPr lang="fr-CA" sz="3200" dirty="0" err="1"/>
              <a:t>from</a:t>
            </a:r>
            <a:r>
              <a:rPr lang="fr-CA" sz="3200" dirty="0"/>
              <a:t> the Cabinet.</a:t>
            </a:r>
          </a:p>
          <a:p>
            <a:endParaRPr lang="fr-CA" sz="3200" dirty="0"/>
          </a:p>
          <a:p>
            <a:r>
              <a:rPr lang="fr-CA" sz="3200" dirty="0" err="1"/>
              <a:t>They</a:t>
            </a:r>
            <a:r>
              <a:rPr lang="fr-CA" sz="3200" dirty="0"/>
              <a:t> are </a:t>
            </a:r>
            <a:r>
              <a:rPr lang="fr-CA" sz="3200" dirty="0" err="1"/>
              <a:t>developed</a:t>
            </a:r>
            <a:r>
              <a:rPr lang="fr-CA" sz="3200" dirty="0"/>
              <a:t> in a </a:t>
            </a:r>
            <a:r>
              <a:rPr lang="fr-CA" sz="3200" dirty="0" err="1"/>
              <a:t>committee</a:t>
            </a:r>
            <a:r>
              <a:rPr lang="fr-CA" sz="3200" dirty="0"/>
              <a:t> </a:t>
            </a:r>
            <a:r>
              <a:rPr lang="fr-CA" sz="3200" dirty="0" err="1"/>
              <a:t>accountable</a:t>
            </a:r>
            <a:r>
              <a:rPr lang="fr-CA" sz="3200" dirty="0"/>
              <a:t> to the Cabinet</a:t>
            </a:r>
          </a:p>
          <a:p>
            <a:endParaRPr lang="fr-CA" sz="3200" dirty="0"/>
          </a:p>
          <a:p>
            <a:r>
              <a:rPr lang="fr-CA" sz="3200" dirty="0"/>
              <a:t>The </a:t>
            </a:r>
            <a:r>
              <a:rPr lang="fr-CA" sz="3200" dirty="0" err="1"/>
              <a:t>committee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chaired</a:t>
            </a:r>
            <a:r>
              <a:rPr lang="fr-CA" sz="3200" dirty="0"/>
              <a:t> by a </a:t>
            </a:r>
            <a:r>
              <a:rPr lang="fr-CA" sz="3200" dirty="0" err="1"/>
              <a:t>minister</a:t>
            </a:r>
            <a:r>
              <a:rPr lang="fr-CA" sz="3200" dirty="0"/>
              <a:t>, and can </a:t>
            </a:r>
            <a:r>
              <a:rPr lang="fr-CA" sz="3200" dirty="0" err="1"/>
              <a:t>include</a:t>
            </a:r>
            <a:r>
              <a:rPr lang="fr-CA" sz="3200" dirty="0"/>
              <a:t> </a:t>
            </a:r>
            <a:r>
              <a:rPr lang="fr-CA" sz="3200" dirty="0" err="1"/>
              <a:t>whoever</a:t>
            </a:r>
            <a:r>
              <a:rPr lang="fr-CA" sz="3200" dirty="0"/>
              <a:t> </a:t>
            </a:r>
            <a:r>
              <a:rPr lang="fr-CA" sz="3200" dirty="0" err="1"/>
              <a:t>they</a:t>
            </a:r>
            <a:r>
              <a:rPr lang="fr-CA" sz="3200" dirty="0"/>
              <a:t> (and the PM) </a:t>
            </a:r>
            <a:r>
              <a:rPr lang="fr-CA" sz="3200" dirty="0" err="1"/>
              <a:t>want</a:t>
            </a:r>
            <a:r>
              <a:rPr lang="fr-CA" sz="3200" dirty="0"/>
              <a:t>. </a:t>
            </a:r>
            <a:endParaRPr lang="en-US" sz="3200" dirty="0"/>
          </a:p>
          <a:p>
            <a:endParaRPr lang="fr-CA" sz="3200" dirty="0"/>
          </a:p>
          <a:p>
            <a:r>
              <a:rPr lang="fr-CA" sz="3200" dirty="0"/>
              <a:t>This </a:t>
            </a:r>
            <a:r>
              <a:rPr lang="fr-CA" sz="3200" dirty="0" err="1"/>
              <a:t>committee</a:t>
            </a:r>
            <a:r>
              <a:rPr lang="fr-CA" sz="3200" dirty="0"/>
              <a:t> </a:t>
            </a:r>
            <a:r>
              <a:rPr lang="fr-CA" sz="3200" dirty="0" err="1"/>
              <a:t>comes</a:t>
            </a:r>
            <a:r>
              <a:rPr lang="fr-CA" sz="3200" dirty="0"/>
              <a:t> up </a:t>
            </a:r>
            <a:r>
              <a:rPr lang="fr-CA" sz="3200" dirty="0" err="1"/>
              <a:t>with</a:t>
            </a:r>
            <a:r>
              <a:rPr lang="fr-CA" sz="3200" dirty="0"/>
              <a:t> a </a:t>
            </a:r>
            <a:r>
              <a:rPr lang="fr-CA" sz="3200" dirty="0" err="1"/>
              <a:t>fleshed</a:t>
            </a:r>
            <a:r>
              <a:rPr lang="fr-CA" sz="3200" dirty="0"/>
              <a:t> out </a:t>
            </a:r>
            <a:r>
              <a:rPr lang="fr-CA" sz="3200" dirty="0" err="1"/>
              <a:t>proposal</a:t>
            </a:r>
            <a:r>
              <a:rPr lang="fr-CA" sz="3200" dirty="0"/>
              <a:t>, </a:t>
            </a:r>
            <a:r>
              <a:rPr lang="fr-CA" sz="3200" dirty="0" err="1"/>
              <a:t>which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submitted</a:t>
            </a:r>
            <a:r>
              <a:rPr lang="fr-CA" sz="3200" dirty="0"/>
              <a:t> to the Cabinet. </a:t>
            </a:r>
          </a:p>
        </p:txBody>
      </p:sp>
    </p:spTree>
    <p:extLst>
      <p:ext uri="{BB962C8B-B14F-4D97-AF65-F5344CB8AC3E}">
        <p14:creationId xmlns:p14="http://schemas.microsoft.com/office/powerpoint/2010/main" val="39682781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B1C0-055C-4832-9B17-515EAFFC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a bill </a:t>
            </a:r>
            <a:r>
              <a:rPr lang="fr-CA" dirty="0" err="1"/>
              <a:t>becomes</a:t>
            </a:r>
            <a:r>
              <a:rPr lang="fr-CA" dirty="0"/>
              <a:t> a </a:t>
            </a:r>
            <a:r>
              <a:rPr lang="fr-CA" dirty="0" err="1"/>
              <a:t>law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01393-FF78-4D27-814F-9E92748F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CA" dirty="0"/>
              <a:t>If the Cabinet </a:t>
            </a:r>
            <a:r>
              <a:rPr lang="fr-CA" dirty="0" err="1"/>
              <a:t>approves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, </a:t>
            </a:r>
            <a:r>
              <a:rPr lang="fr-CA" dirty="0" err="1"/>
              <a:t>then</a:t>
            </a:r>
            <a:r>
              <a:rPr lang="fr-CA" dirty="0"/>
              <a:t> the Ministry of Justice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write</a:t>
            </a:r>
            <a:r>
              <a:rPr lang="fr-CA" dirty="0"/>
              <a:t> the official bill in </a:t>
            </a:r>
            <a:r>
              <a:rPr lang="fr-CA" dirty="0" err="1"/>
              <a:t>both</a:t>
            </a:r>
            <a:r>
              <a:rPr lang="fr-CA" dirty="0"/>
              <a:t> official </a:t>
            </a:r>
            <a:r>
              <a:rPr lang="fr-CA" dirty="0" err="1"/>
              <a:t>languages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It </a:t>
            </a:r>
            <a:r>
              <a:rPr lang="fr-CA" dirty="0" err="1"/>
              <a:t>makes</a:t>
            </a:r>
            <a:r>
              <a:rPr lang="fr-CA" dirty="0"/>
              <a:t> sure </a:t>
            </a:r>
            <a:r>
              <a:rPr lang="fr-CA" dirty="0" err="1"/>
              <a:t>that</a:t>
            </a:r>
            <a:r>
              <a:rPr lang="fr-CA" dirty="0"/>
              <a:t> one </a:t>
            </a:r>
            <a:r>
              <a:rPr lang="fr-CA" dirty="0" err="1"/>
              <a:t>minister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sponsor </a:t>
            </a:r>
            <a:r>
              <a:rPr lang="fr-CA" dirty="0" err="1"/>
              <a:t>it</a:t>
            </a:r>
            <a:r>
              <a:rPr lang="fr-CA" dirty="0"/>
              <a:t> in the House of Commons. </a:t>
            </a:r>
          </a:p>
          <a:p>
            <a:endParaRPr lang="fr-CA" dirty="0"/>
          </a:p>
          <a:p>
            <a:r>
              <a:rPr lang="fr-CA" dirty="0"/>
              <a:t>It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makes</a:t>
            </a:r>
            <a:r>
              <a:rPr lang="fr-CA" dirty="0"/>
              <a:t> sure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compliant </a:t>
            </a:r>
            <a:r>
              <a:rPr lang="fr-CA" dirty="0" err="1"/>
              <a:t>with</a:t>
            </a:r>
            <a:r>
              <a:rPr lang="fr-CA" dirty="0"/>
              <a:t> the Charter of </a:t>
            </a:r>
            <a:r>
              <a:rPr lang="fr-CA" dirty="0" err="1"/>
              <a:t>Rights</a:t>
            </a:r>
            <a:r>
              <a:rPr lang="fr-CA" dirty="0"/>
              <a:t> and </a:t>
            </a:r>
            <a:r>
              <a:rPr lang="fr-CA" dirty="0" err="1"/>
              <a:t>Freedoms</a:t>
            </a:r>
            <a:r>
              <a:rPr lang="fr-CA" dirty="0"/>
              <a:t>. </a:t>
            </a:r>
          </a:p>
          <a:p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The Ministry of Justice </a:t>
            </a:r>
            <a:r>
              <a:rPr lang="fr-CA" dirty="0" err="1"/>
              <a:t>returns</a:t>
            </a:r>
            <a:r>
              <a:rPr lang="fr-CA" dirty="0"/>
              <a:t> the bill to Cabinet for </a:t>
            </a:r>
            <a:r>
              <a:rPr lang="fr-CA" dirty="0" err="1"/>
              <a:t>approval</a:t>
            </a:r>
            <a:r>
              <a:rPr lang="fr-CA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these</a:t>
            </a:r>
            <a:r>
              <a:rPr lang="fr-CA" dirty="0"/>
              <a:t> </a:t>
            </a:r>
            <a:r>
              <a:rPr lang="fr-CA" dirty="0" err="1"/>
              <a:t>steps</a:t>
            </a:r>
            <a:r>
              <a:rPr lang="fr-CA" dirty="0"/>
              <a:t> are </a:t>
            </a:r>
            <a:r>
              <a:rPr lang="fr-CA" dirty="0" err="1"/>
              <a:t>completed</a:t>
            </a:r>
            <a:r>
              <a:rPr lang="fr-CA" dirty="0"/>
              <a:t>, </a:t>
            </a:r>
            <a:r>
              <a:rPr lang="fr-CA" dirty="0" err="1"/>
              <a:t>then</a:t>
            </a:r>
            <a:r>
              <a:rPr lang="fr-CA" dirty="0"/>
              <a:t> the </a:t>
            </a:r>
            <a:r>
              <a:rPr lang="fr-CA" dirty="0" err="1"/>
              <a:t>government</a:t>
            </a:r>
            <a:r>
              <a:rPr lang="fr-CA" dirty="0"/>
              <a:t> House leader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schedule</a:t>
            </a:r>
            <a:r>
              <a:rPr lang="fr-CA" dirty="0"/>
              <a:t> the bill </a:t>
            </a:r>
            <a:r>
              <a:rPr lang="fr-CA" dirty="0" err="1"/>
              <a:t>during</a:t>
            </a:r>
            <a:r>
              <a:rPr lang="fr-CA" dirty="0"/>
              <a:t> </a:t>
            </a:r>
            <a:r>
              <a:rPr lang="fr-CA" dirty="0" err="1"/>
              <a:t>Parliamentary</a:t>
            </a:r>
            <a:r>
              <a:rPr lang="fr-CA" dirty="0"/>
              <a:t> </a:t>
            </a:r>
            <a:r>
              <a:rPr lang="fr-CA" dirty="0" err="1"/>
              <a:t>affairs</a:t>
            </a:r>
            <a:r>
              <a:rPr lang="fr-CA" dirty="0"/>
              <a:t>. </a:t>
            </a:r>
            <a:endParaRPr lang="en-US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386612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B1C0-055C-4832-9B17-515EAFFC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a bill </a:t>
            </a:r>
            <a:r>
              <a:rPr lang="fr-CA" dirty="0" err="1"/>
              <a:t>becomes</a:t>
            </a:r>
            <a:r>
              <a:rPr lang="fr-CA" dirty="0"/>
              <a:t> a </a:t>
            </a:r>
            <a:r>
              <a:rPr lang="fr-CA" dirty="0" err="1"/>
              <a:t>law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01393-FF78-4D27-814F-9E92748F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48 </a:t>
            </a:r>
            <a:r>
              <a:rPr lang="fr-CA" dirty="0" err="1"/>
              <a:t>hours</a:t>
            </a:r>
            <a:r>
              <a:rPr lang="fr-CA" dirty="0"/>
              <a:t> </a:t>
            </a:r>
            <a:r>
              <a:rPr lang="fr-CA" dirty="0" err="1"/>
              <a:t>later</a:t>
            </a:r>
            <a:r>
              <a:rPr lang="fr-CA" dirty="0"/>
              <a:t>, the bill can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announced</a:t>
            </a:r>
            <a:r>
              <a:rPr lang="fr-CA" dirty="0"/>
              <a:t> in the House. This </a:t>
            </a:r>
            <a:r>
              <a:rPr lang="fr-CA" dirty="0" err="1"/>
              <a:t>gives</a:t>
            </a:r>
            <a:r>
              <a:rPr lang="fr-CA" dirty="0"/>
              <a:t> time to </a:t>
            </a:r>
            <a:r>
              <a:rPr lang="fr-CA" dirty="0" err="1"/>
              <a:t>other</a:t>
            </a:r>
            <a:r>
              <a:rPr lang="fr-CA" dirty="0"/>
              <a:t> parties to </a:t>
            </a:r>
            <a:r>
              <a:rPr lang="fr-CA" dirty="0" err="1"/>
              <a:t>prepare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There are </a:t>
            </a:r>
            <a:r>
              <a:rPr lang="fr-CA" dirty="0" err="1"/>
              <a:t>three</a:t>
            </a:r>
            <a:r>
              <a:rPr lang="fr-CA" dirty="0"/>
              <a:t> votes (</a:t>
            </a:r>
            <a:r>
              <a:rPr lang="fr-CA" dirty="0" err="1"/>
              <a:t>referred</a:t>
            </a:r>
            <a:r>
              <a:rPr lang="fr-CA" dirty="0"/>
              <a:t> to as « </a:t>
            </a:r>
            <a:r>
              <a:rPr lang="fr-CA" dirty="0" err="1"/>
              <a:t>readings</a:t>
            </a:r>
            <a:r>
              <a:rPr lang="fr-CA" dirty="0"/>
              <a:t> ») </a:t>
            </a:r>
            <a:r>
              <a:rPr lang="fr-CA" dirty="0" err="1"/>
              <a:t>before</a:t>
            </a:r>
            <a:r>
              <a:rPr lang="fr-CA" dirty="0"/>
              <a:t> a bill </a:t>
            </a:r>
            <a:r>
              <a:rPr lang="fr-CA" dirty="0" err="1"/>
              <a:t>becomes</a:t>
            </a:r>
            <a:r>
              <a:rPr lang="fr-CA" dirty="0"/>
              <a:t> a </a:t>
            </a:r>
            <a:r>
              <a:rPr lang="fr-CA" dirty="0" err="1"/>
              <a:t>law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First </a:t>
            </a:r>
            <a:r>
              <a:rPr lang="fr-CA" dirty="0" err="1"/>
              <a:t>reading</a:t>
            </a:r>
            <a:r>
              <a:rPr lang="fr-CA" dirty="0"/>
              <a:t>: The House states </a:t>
            </a:r>
            <a:r>
              <a:rPr lang="fr-CA" dirty="0" err="1"/>
              <a:t>that</a:t>
            </a:r>
            <a:r>
              <a:rPr lang="fr-CA" dirty="0"/>
              <a:t> the bill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receivable</a:t>
            </a:r>
            <a:r>
              <a:rPr lang="fr-CA" dirty="0"/>
              <a:t> </a:t>
            </a:r>
            <a:r>
              <a:rPr lang="fr-CA" dirty="0" err="1"/>
              <a:t>according</a:t>
            </a:r>
            <a:r>
              <a:rPr lang="fr-CA" dirty="0"/>
              <a:t> to the </a:t>
            </a:r>
            <a:r>
              <a:rPr lang="fr-CA" dirty="0" err="1"/>
              <a:t>rules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 bill </a:t>
            </a:r>
            <a:r>
              <a:rPr lang="fr-CA" dirty="0" err="1"/>
              <a:t>then</a:t>
            </a:r>
            <a:r>
              <a:rPr lang="fr-CA" dirty="0"/>
              <a:t> </a:t>
            </a:r>
            <a:r>
              <a:rPr lang="fr-CA" dirty="0" err="1"/>
              <a:t>becomes</a:t>
            </a:r>
            <a:r>
              <a:rPr lang="fr-CA" dirty="0"/>
              <a:t> public. </a:t>
            </a:r>
          </a:p>
        </p:txBody>
      </p:sp>
    </p:spTree>
    <p:extLst>
      <p:ext uri="{BB962C8B-B14F-4D97-AF65-F5344CB8AC3E}">
        <p14:creationId xmlns:p14="http://schemas.microsoft.com/office/powerpoint/2010/main" val="26308363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B1C0-055C-4832-9B17-515EAFFC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a bill </a:t>
            </a:r>
            <a:r>
              <a:rPr lang="fr-CA" dirty="0" err="1"/>
              <a:t>becomes</a:t>
            </a:r>
            <a:r>
              <a:rPr lang="fr-CA" dirty="0"/>
              <a:t> a </a:t>
            </a:r>
            <a:r>
              <a:rPr lang="fr-CA" dirty="0" err="1"/>
              <a:t>law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01393-FF78-4D27-814F-9E92748F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u="sng" dirty="0"/>
              <a:t>Second </a:t>
            </a:r>
            <a:r>
              <a:rPr lang="fr-CA" u="sng" dirty="0" err="1"/>
              <a:t>reading</a:t>
            </a:r>
            <a:endParaRPr lang="fr-CA" u="sng" dirty="0"/>
          </a:p>
          <a:p>
            <a:r>
              <a:rPr lang="fr-CA" dirty="0"/>
              <a:t>At </a:t>
            </a:r>
            <a:r>
              <a:rPr lang="fr-CA" dirty="0" err="1"/>
              <a:t>this</a:t>
            </a:r>
            <a:r>
              <a:rPr lang="fr-CA" dirty="0"/>
              <a:t> stage, </a:t>
            </a:r>
            <a:r>
              <a:rPr lang="fr-CA" dirty="0" err="1"/>
              <a:t>MPs</a:t>
            </a:r>
            <a:r>
              <a:rPr lang="fr-CA" dirty="0"/>
              <a:t> vote on the </a:t>
            </a:r>
            <a:r>
              <a:rPr lang="fr-CA" dirty="0" err="1"/>
              <a:t>general</a:t>
            </a:r>
            <a:r>
              <a:rPr lang="fr-CA" dirty="0"/>
              <a:t> </a:t>
            </a:r>
            <a:r>
              <a:rPr lang="fr-CA" dirty="0" err="1"/>
              <a:t>principle</a:t>
            </a:r>
            <a:r>
              <a:rPr lang="fr-CA" dirty="0"/>
              <a:t> </a:t>
            </a:r>
            <a:r>
              <a:rPr lang="fr-CA" dirty="0" err="1"/>
              <a:t>behind</a:t>
            </a:r>
            <a:r>
              <a:rPr lang="fr-CA" dirty="0"/>
              <a:t> the bill.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gives</a:t>
            </a:r>
            <a:r>
              <a:rPr lang="fr-CA" dirty="0"/>
              <a:t> an </a:t>
            </a:r>
            <a:r>
              <a:rPr lang="fr-CA" dirty="0" err="1"/>
              <a:t>opportunity</a:t>
            </a:r>
            <a:r>
              <a:rPr lang="fr-CA" dirty="0"/>
              <a:t> for opposition </a:t>
            </a:r>
            <a:r>
              <a:rPr lang="fr-CA" dirty="0" err="1"/>
              <a:t>MPs</a:t>
            </a:r>
            <a:r>
              <a:rPr lang="fr-CA" dirty="0"/>
              <a:t> to state </a:t>
            </a:r>
            <a:r>
              <a:rPr lang="fr-CA" dirty="0" err="1"/>
              <a:t>their</a:t>
            </a:r>
            <a:r>
              <a:rPr lang="fr-CA" dirty="0"/>
              <a:t> opinion on the bill </a:t>
            </a:r>
            <a:r>
              <a:rPr lang="fr-CA" dirty="0" err="1"/>
              <a:t>during</a:t>
            </a:r>
            <a:r>
              <a:rPr lang="fr-CA" dirty="0"/>
              <a:t> </a:t>
            </a:r>
            <a:r>
              <a:rPr lang="fr-CA" dirty="0" err="1"/>
              <a:t>debate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At </a:t>
            </a:r>
            <a:r>
              <a:rPr lang="fr-CA" dirty="0" err="1"/>
              <a:t>this</a:t>
            </a:r>
            <a:r>
              <a:rPr lang="fr-CA" dirty="0"/>
              <a:t> stage, the vote </a:t>
            </a:r>
            <a:r>
              <a:rPr lang="fr-CA" dirty="0" err="1"/>
              <a:t>only</a:t>
            </a:r>
            <a:r>
              <a:rPr lang="fr-CA" dirty="0"/>
              <a:t> </a:t>
            </a:r>
            <a:r>
              <a:rPr lang="fr-CA" dirty="0" err="1"/>
              <a:t>concerns</a:t>
            </a:r>
            <a:r>
              <a:rPr lang="fr-CA" dirty="0"/>
              <a:t> the </a:t>
            </a:r>
            <a:r>
              <a:rPr lang="fr-CA" dirty="0" err="1"/>
              <a:t>general</a:t>
            </a:r>
            <a:r>
              <a:rPr lang="fr-CA" dirty="0"/>
              <a:t> </a:t>
            </a:r>
            <a:r>
              <a:rPr lang="fr-CA" dirty="0" err="1"/>
              <a:t>principle</a:t>
            </a:r>
            <a:r>
              <a:rPr lang="fr-CA" dirty="0"/>
              <a:t> and objective of the bill, but not the </a:t>
            </a:r>
            <a:r>
              <a:rPr lang="fr-CA" dirty="0" err="1"/>
              <a:t>details</a:t>
            </a:r>
            <a:r>
              <a:rPr lang="fr-C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891492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B1C0-055C-4832-9B17-515EAFFC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a bill </a:t>
            </a:r>
            <a:r>
              <a:rPr lang="fr-CA" dirty="0" err="1"/>
              <a:t>becomes</a:t>
            </a:r>
            <a:r>
              <a:rPr lang="fr-CA" dirty="0"/>
              <a:t> a </a:t>
            </a:r>
            <a:r>
              <a:rPr lang="fr-CA" dirty="0" err="1"/>
              <a:t>law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01393-FF78-4D27-814F-9E92748F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If the second </a:t>
            </a:r>
            <a:r>
              <a:rPr lang="fr-CA" dirty="0" err="1"/>
              <a:t>reading</a:t>
            </a:r>
            <a:r>
              <a:rPr lang="fr-CA" dirty="0"/>
              <a:t> passes, </a:t>
            </a:r>
            <a:r>
              <a:rPr lang="fr-CA" dirty="0" err="1"/>
              <a:t>committees</a:t>
            </a:r>
            <a:r>
              <a:rPr lang="fr-CA" dirty="0"/>
              <a:t> are </a:t>
            </a:r>
            <a:r>
              <a:rPr lang="fr-CA" dirty="0" err="1"/>
              <a:t>constituted</a:t>
            </a:r>
            <a:r>
              <a:rPr lang="fr-CA" dirty="0"/>
              <a:t> by </a:t>
            </a:r>
            <a:r>
              <a:rPr lang="fr-CA" dirty="0" err="1"/>
              <a:t>representatives</a:t>
            </a:r>
            <a:r>
              <a:rPr lang="fr-CA" dirty="0"/>
              <a:t> of the parties in the House of Commons in proportion of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seats</a:t>
            </a:r>
            <a:r>
              <a:rPr lang="fr-CA" dirty="0"/>
              <a:t>.</a:t>
            </a:r>
          </a:p>
          <a:p>
            <a:r>
              <a:rPr lang="fr-CA" dirty="0"/>
              <a:t>If the </a:t>
            </a:r>
            <a:r>
              <a:rPr lang="fr-CA" dirty="0" err="1"/>
              <a:t>governmental</a:t>
            </a:r>
            <a:r>
              <a:rPr lang="fr-CA" dirty="0"/>
              <a:t> party has </a:t>
            </a:r>
            <a:r>
              <a:rPr lang="fr-CA" dirty="0" err="1"/>
              <a:t>most</a:t>
            </a:r>
            <a:r>
              <a:rPr lang="fr-CA" dirty="0"/>
              <a:t> of the </a:t>
            </a:r>
            <a:r>
              <a:rPr lang="fr-CA" dirty="0" err="1"/>
              <a:t>seats</a:t>
            </a:r>
            <a:r>
              <a:rPr lang="fr-CA" dirty="0"/>
              <a:t> in the </a:t>
            </a:r>
            <a:r>
              <a:rPr lang="fr-CA" dirty="0" err="1"/>
              <a:t>HoC</a:t>
            </a:r>
            <a:r>
              <a:rPr lang="fr-CA" dirty="0"/>
              <a:t>,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have </a:t>
            </a:r>
            <a:r>
              <a:rPr lang="fr-CA" dirty="0" err="1"/>
              <a:t>most</a:t>
            </a:r>
            <a:r>
              <a:rPr lang="fr-CA" dirty="0"/>
              <a:t> of the </a:t>
            </a:r>
            <a:r>
              <a:rPr lang="fr-CA" dirty="0" err="1"/>
              <a:t>seats</a:t>
            </a:r>
            <a:r>
              <a:rPr lang="fr-CA" dirty="0"/>
              <a:t> in </a:t>
            </a:r>
            <a:r>
              <a:rPr lang="fr-CA" dirty="0" err="1"/>
              <a:t>committee</a:t>
            </a:r>
            <a:r>
              <a:rPr lang="fr-CA" dirty="0"/>
              <a:t> as </a:t>
            </a:r>
            <a:r>
              <a:rPr lang="fr-CA" dirty="0" err="1"/>
              <a:t>well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committee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supposed</a:t>
            </a:r>
            <a:r>
              <a:rPr lang="fr-CA" dirty="0"/>
              <a:t> to </a:t>
            </a:r>
            <a:r>
              <a:rPr lang="fr-CA" dirty="0" err="1"/>
              <a:t>study</a:t>
            </a:r>
            <a:r>
              <a:rPr lang="fr-CA" dirty="0"/>
              <a:t> bills in </a:t>
            </a:r>
            <a:r>
              <a:rPr lang="fr-CA" dirty="0" err="1"/>
              <a:t>great</a:t>
            </a:r>
            <a:r>
              <a:rPr lang="fr-CA" dirty="0"/>
              <a:t> </a:t>
            </a:r>
            <a:r>
              <a:rPr lang="fr-CA" dirty="0" err="1"/>
              <a:t>detail</a:t>
            </a:r>
            <a:r>
              <a:rPr lang="fr-CA" dirty="0"/>
              <a:t>.</a:t>
            </a:r>
          </a:p>
          <a:p>
            <a:r>
              <a:rPr lang="fr-CA" dirty="0" err="1"/>
              <a:t>Committees</a:t>
            </a:r>
            <a:r>
              <a:rPr lang="fr-CA" dirty="0"/>
              <a:t> can </a:t>
            </a:r>
            <a:r>
              <a:rPr lang="fr-CA" dirty="0" err="1"/>
              <a:t>summon</a:t>
            </a:r>
            <a:r>
              <a:rPr lang="fr-CA" dirty="0"/>
              <a:t> </a:t>
            </a:r>
            <a:r>
              <a:rPr lang="fr-CA" dirty="0" err="1"/>
              <a:t>witnesses</a:t>
            </a:r>
            <a:r>
              <a:rPr lang="fr-CA" dirty="0"/>
              <a:t> and </a:t>
            </a:r>
            <a:r>
              <a:rPr lang="fr-CA" dirty="0" err="1"/>
              <a:t>request</a:t>
            </a:r>
            <a:r>
              <a:rPr lang="fr-CA" dirty="0"/>
              <a:t> documents </a:t>
            </a:r>
            <a:r>
              <a:rPr lang="fr-CA" dirty="0" err="1"/>
              <a:t>necessary</a:t>
            </a:r>
            <a:r>
              <a:rPr lang="fr-CA" dirty="0"/>
              <a:t> for </a:t>
            </a:r>
            <a:r>
              <a:rPr lang="fr-CA" dirty="0" err="1"/>
              <a:t>its</a:t>
            </a:r>
            <a:r>
              <a:rPr lang="fr-CA" dirty="0"/>
              <a:t> </a:t>
            </a:r>
            <a:r>
              <a:rPr lang="fr-CA" dirty="0" err="1"/>
              <a:t>work</a:t>
            </a:r>
            <a:r>
              <a:rPr lang="fr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18550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B1C0-055C-4832-9B17-515EAFFC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a bill </a:t>
            </a:r>
            <a:r>
              <a:rPr lang="fr-CA" dirty="0" err="1"/>
              <a:t>becomes</a:t>
            </a:r>
            <a:r>
              <a:rPr lang="fr-CA" dirty="0"/>
              <a:t> a </a:t>
            </a:r>
            <a:r>
              <a:rPr lang="fr-CA" dirty="0" err="1"/>
              <a:t>law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01393-FF78-4D27-814F-9E92748F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MPs</a:t>
            </a:r>
            <a:r>
              <a:rPr lang="fr-CA" dirty="0"/>
              <a:t> can </a:t>
            </a:r>
            <a:r>
              <a:rPr lang="fr-CA" dirty="0" err="1"/>
              <a:t>suggest</a:t>
            </a:r>
            <a:r>
              <a:rPr lang="fr-CA" dirty="0"/>
              <a:t> </a:t>
            </a:r>
            <a:r>
              <a:rPr lang="fr-CA" dirty="0" err="1"/>
              <a:t>amendments</a:t>
            </a:r>
            <a:r>
              <a:rPr lang="fr-CA" dirty="0"/>
              <a:t>, </a:t>
            </a:r>
            <a:r>
              <a:rPr lang="fr-CA" dirty="0" err="1"/>
              <a:t>which</a:t>
            </a:r>
            <a:r>
              <a:rPr lang="fr-CA" dirty="0"/>
              <a:t> can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either</a:t>
            </a:r>
            <a:r>
              <a:rPr lang="fr-CA" dirty="0"/>
              <a:t> </a:t>
            </a:r>
            <a:r>
              <a:rPr lang="fr-CA" dirty="0" err="1"/>
              <a:t>adopted</a:t>
            </a:r>
            <a:r>
              <a:rPr lang="fr-CA" dirty="0"/>
              <a:t> or </a:t>
            </a:r>
            <a:r>
              <a:rPr lang="fr-CA" dirty="0" err="1"/>
              <a:t>rejected</a:t>
            </a:r>
            <a:r>
              <a:rPr lang="fr-CA" dirty="0"/>
              <a:t> in </a:t>
            </a:r>
            <a:r>
              <a:rPr lang="fr-CA" dirty="0" err="1"/>
              <a:t>committee</a:t>
            </a:r>
            <a:r>
              <a:rPr lang="fr-CA" dirty="0"/>
              <a:t>. </a:t>
            </a:r>
          </a:p>
          <a:p>
            <a:r>
              <a:rPr lang="fr-CA" dirty="0"/>
              <a:t>The </a:t>
            </a:r>
            <a:r>
              <a:rPr lang="fr-CA" dirty="0" err="1"/>
              <a:t>committee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write</a:t>
            </a:r>
            <a:r>
              <a:rPr lang="fr-CA" dirty="0"/>
              <a:t> a report </a:t>
            </a:r>
            <a:r>
              <a:rPr lang="fr-CA" dirty="0" err="1"/>
              <a:t>informing</a:t>
            </a:r>
            <a:r>
              <a:rPr lang="fr-CA" dirty="0"/>
              <a:t> </a:t>
            </a:r>
            <a:r>
              <a:rPr lang="fr-CA" dirty="0" err="1"/>
              <a:t>other</a:t>
            </a:r>
            <a:r>
              <a:rPr lang="fr-CA" dirty="0"/>
              <a:t> </a:t>
            </a:r>
            <a:r>
              <a:rPr lang="fr-CA" dirty="0" err="1"/>
              <a:t>MPs</a:t>
            </a:r>
            <a:r>
              <a:rPr lang="fr-CA" dirty="0"/>
              <a:t> of </a:t>
            </a:r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happened</a:t>
            </a:r>
            <a:r>
              <a:rPr lang="fr-CA" dirty="0"/>
              <a:t> in </a:t>
            </a:r>
            <a:r>
              <a:rPr lang="fr-CA" dirty="0" err="1"/>
              <a:t>committee</a:t>
            </a:r>
            <a:r>
              <a:rPr lang="fr-CA" dirty="0"/>
              <a:t>. </a:t>
            </a:r>
          </a:p>
          <a:p>
            <a:r>
              <a:rPr lang="fr-CA" dirty="0" err="1"/>
              <a:t>After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step</a:t>
            </a:r>
            <a:r>
              <a:rPr lang="fr-CA" dirty="0"/>
              <a:t>, </a:t>
            </a:r>
            <a:r>
              <a:rPr lang="fr-CA" dirty="0" err="1"/>
              <a:t>there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a </a:t>
            </a:r>
            <a:r>
              <a:rPr lang="fr-CA" dirty="0" err="1"/>
              <a:t>third</a:t>
            </a:r>
            <a:r>
              <a:rPr lang="fr-CA" dirty="0"/>
              <a:t> </a:t>
            </a:r>
            <a:r>
              <a:rPr lang="fr-CA" dirty="0" err="1"/>
              <a:t>reading</a:t>
            </a:r>
            <a:r>
              <a:rPr lang="fr-CA" dirty="0"/>
              <a:t> of the bill.</a:t>
            </a:r>
          </a:p>
          <a:p>
            <a:r>
              <a:rPr lang="fr-CA" dirty="0"/>
              <a:t>If </a:t>
            </a:r>
            <a:r>
              <a:rPr lang="fr-CA" dirty="0" err="1"/>
              <a:t>it</a:t>
            </a:r>
            <a:r>
              <a:rPr lang="fr-CA" dirty="0"/>
              <a:t> passes, the </a:t>
            </a:r>
            <a:r>
              <a:rPr lang="fr-CA" dirty="0" err="1"/>
              <a:t>debate</a:t>
            </a:r>
            <a:r>
              <a:rPr lang="fr-CA" dirty="0"/>
              <a:t> ends in the House of Commons, and the bill </a:t>
            </a:r>
            <a:r>
              <a:rPr lang="fr-CA" dirty="0" err="1"/>
              <a:t>is</a:t>
            </a:r>
            <a:r>
              <a:rPr lang="fr-CA" dirty="0"/>
              <a:t> sent to the </a:t>
            </a:r>
            <a:r>
              <a:rPr lang="fr-CA" dirty="0" err="1"/>
              <a:t>Senate</a:t>
            </a:r>
            <a:r>
              <a:rPr lang="fr-CA" dirty="0"/>
              <a:t> and the </a:t>
            </a:r>
            <a:r>
              <a:rPr lang="fr-CA" dirty="0" err="1"/>
              <a:t>governor</a:t>
            </a:r>
            <a:r>
              <a:rPr lang="fr-CA" dirty="0"/>
              <a:t> </a:t>
            </a:r>
            <a:r>
              <a:rPr lang="fr-CA" dirty="0" err="1"/>
              <a:t>general</a:t>
            </a:r>
            <a:r>
              <a:rPr lang="fr-CA" dirty="0"/>
              <a:t> for Royal Assent. </a:t>
            </a:r>
          </a:p>
          <a:p>
            <a:r>
              <a:rPr lang="fr-CA" dirty="0"/>
              <a:t>The </a:t>
            </a:r>
            <a:r>
              <a:rPr lang="fr-CA" dirty="0" err="1"/>
              <a:t>Senate</a:t>
            </a:r>
            <a:r>
              <a:rPr lang="fr-CA" dirty="0"/>
              <a:t> </a:t>
            </a:r>
            <a:r>
              <a:rPr lang="fr-CA" dirty="0" err="1"/>
              <a:t>follows</a:t>
            </a:r>
            <a:r>
              <a:rPr lang="fr-CA" dirty="0"/>
              <a:t> the </a:t>
            </a:r>
            <a:r>
              <a:rPr lang="fr-CA" dirty="0" err="1"/>
              <a:t>same</a:t>
            </a:r>
            <a:r>
              <a:rPr lang="fr-CA" dirty="0"/>
              <a:t> </a:t>
            </a:r>
            <a:r>
              <a:rPr lang="fr-CA" dirty="0" err="1"/>
              <a:t>procedure</a:t>
            </a:r>
            <a:r>
              <a:rPr lang="fr-CA" dirty="0"/>
              <a:t> as the House of Commons (3 </a:t>
            </a:r>
            <a:r>
              <a:rPr lang="fr-CA" dirty="0" err="1"/>
              <a:t>readings</a:t>
            </a:r>
            <a:r>
              <a:rPr lang="fr-CA" dirty="0"/>
              <a:t>, </a:t>
            </a:r>
            <a:r>
              <a:rPr lang="fr-CA" dirty="0" err="1"/>
              <a:t>committee</a:t>
            </a:r>
            <a:r>
              <a:rPr lang="fr-CA" dirty="0"/>
              <a:t>, etc.).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65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DAB4-FAC8-44B9-B97C-C5D51C95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Crown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BD26A-9434-41FF-BCA3-E7865D534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3600" dirty="0"/>
              <a:t>In </a:t>
            </a:r>
            <a:r>
              <a:rPr lang="fr-CA" sz="3600" dirty="0" err="1"/>
              <a:t>theory</a:t>
            </a:r>
            <a:r>
              <a:rPr lang="fr-CA" sz="3600" dirty="0"/>
              <a:t>, the </a:t>
            </a:r>
            <a:r>
              <a:rPr lang="fr-CA" sz="3600" dirty="0" err="1"/>
              <a:t>governor</a:t>
            </a:r>
            <a:r>
              <a:rPr lang="fr-CA" sz="3600" dirty="0"/>
              <a:t> </a:t>
            </a:r>
            <a:r>
              <a:rPr lang="fr-CA" sz="3600" dirty="0" err="1"/>
              <a:t>general</a:t>
            </a:r>
            <a:r>
              <a:rPr lang="fr-CA" sz="3600" dirty="0"/>
              <a:t> </a:t>
            </a:r>
            <a:r>
              <a:rPr lang="fr-CA" sz="3600" dirty="0" err="1"/>
              <a:t>could</a:t>
            </a:r>
            <a:r>
              <a:rPr lang="fr-CA" sz="3600" dirty="0"/>
              <a:t> refuse to </a:t>
            </a:r>
            <a:r>
              <a:rPr lang="fr-CA" sz="3600" dirty="0" err="1"/>
              <a:t>sign</a:t>
            </a:r>
            <a:r>
              <a:rPr lang="fr-CA" sz="3600" dirty="0"/>
              <a:t> a </a:t>
            </a:r>
            <a:r>
              <a:rPr lang="fr-CA" sz="3600" dirty="0" err="1"/>
              <a:t>law</a:t>
            </a:r>
            <a:r>
              <a:rPr lang="fr-CA" sz="3600" dirty="0"/>
              <a:t> </a:t>
            </a:r>
            <a:r>
              <a:rPr lang="fr-CA" sz="3600" dirty="0" err="1"/>
              <a:t>supported</a:t>
            </a:r>
            <a:r>
              <a:rPr lang="fr-CA" sz="3600" dirty="0"/>
              <a:t> by the House of Commons and the </a:t>
            </a:r>
            <a:r>
              <a:rPr lang="fr-CA" sz="3600" dirty="0" err="1"/>
              <a:t>Senate</a:t>
            </a:r>
            <a:r>
              <a:rPr lang="fr-CA" sz="3600" dirty="0"/>
              <a:t>.</a:t>
            </a:r>
          </a:p>
          <a:p>
            <a:endParaRPr lang="fr-CA" sz="3600" dirty="0"/>
          </a:p>
          <a:p>
            <a:r>
              <a:rPr lang="fr-CA" sz="3600" dirty="0" err="1"/>
              <a:t>Today</a:t>
            </a:r>
            <a:r>
              <a:rPr lang="fr-CA" sz="3600" dirty="0"/>
              <a:t>, the </a:t>
            </a:r>
            <a:r>
              <a:rPr lang="fr-CA" sz="3600" dirty="0" err="1"/>
              <a:t>governor</a:t>
            </a:r>
            <a:r>
              <a:rPr lang="fr-CA" sz="3600" dirty="0"/>
              <a:t> </a:t>
            </a:r>
            <a:r>
              <a:rPr lang="fr-CA" sz="3600" dirty="0" err="1"/>
              <a:t>general</a:t>
            </a:r>
            <a:r>
              <a:rPr lang="fr-CA" sz="3600" dirty="0"/>
              <a:t> </a:t>
            </a:r>
            <a:r>
              <a:rPr lang="fr-CA" sz="3600" dirty="0" err="1"/>
              <a:t>will</a:t>
            </a:r>
            <a:r>
              <a:rPr lang="fr-CA" sz="3600" dirty="0"/>
              <a:t> </a:t>
            </a:r>
            <a:r>
              <a:rPr lang="fr-CA" sz="3600" dirty="0" err="1"/>
              <a:t>sign</a:t>
            </a:r>
            <a:r>
              <a:rPr lang="fr-CA" sz="3600" dirty="0"/>
              <a:t> </a:t>
            </a:r>
            <a:r>
              <a:rPr lang="fr-CA" sz="3600" dirty="0" err="1"/>
              <a:t>any</a:t>
            </a:r>
            <a:r>
              <a:rPr lang="fr-CA" sz="3600" dirty="0"/>
              <a:t> </a:t>
            </a:r>
            <a:r>
              <a:rPr lang="fr-CA" sz="3600" dirty="0" err="1"/>
              <a:t>law</a:t>
            </a:r>
            <a:r>
              <a:rPr lang="fr-CA" sz="3600" dirty="0"/>
              <a:t> sent by the </a:t>
            </a:r>
            <a:r>
              <a:rPr lang="fr-CA" sz="3600" dirty="0" err="1"/>
              <a:t>HoC</a:t>
            </a:r>
            <a:r>
              <a:rPr lang="fr-CA" sz="3600" dirty="0"/>
              <a:t> and </a:t>
            </a:r>
            <a:r>
              <a:rPr lang="fr-CA" sz="3600" dirty="0" err="1"/>
              <a:t>Senate</a:t>
            </a:r>
            <a:r>
              <a:rPr lang="fr-CA" sz="3600" dirty="0"/>
              <a:t>. </a:t>
            </a:r>
            <a:r>
              <a:rPr lang="fr-CA" sz="3600" dirty="0" err="1"/>
              <a:t>They</a:t>
            </a:r>
            <a:r>
              <a:rPr lang="fr-CA" sz="3600" dirty="0"/>
              <a:t> </a:t>
            </a:r>
            <a:r>
              <a:rPr lang="fr-CA" sz="3600" dirty="0" err="1"/>
              <a:t>will</a:t>
            </a:r>
            <a:r>
              <a:rPr lang="fr-CA" sz="3600" dirty="0"/>
              <a:t> not use </a:t>
            </a:r>
            <a:r>
              <a:rPr lang="fr-CA" sz="3600" dirty="0" err="1"/>
              <a:t>this</a:t>
            </a:r>
            <a:r>
              <a:rPr lang="fr-CA" sz="3600" dirty="0"/>
              <a:t> power to influence the content of the </a:t>
            </a:r>
            <a:r>
              <a:rPr lang="fr-CA" sz="3600" dirty="0" err="1"/>
              <a:t>law</a:t>
            </a:r>
            <a:r>
              <a:rPr lang="fr-CA" sz="3600" dirty="0"/>
              <a:t>. 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4050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B1C0-055C-4832-9B17-515EAFFC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a bill </a:t>
            </a:r>
            <a:r>
              <a:rPr lang="fr-CA" dirty="0" err="1"/>
              <a:t>becomes</a:t>
            </a:r>
            <a:r>
              <a:rPr lang="fr-CA" dirty="0"/>
              <a:t> a </a:t>
            </a:r>
            <a:r>
              <a:rPr lang="fr-CA" dirty="0" err="1"/>
              <a:t>law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01393-FF78-4D27-814F-9E92748F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5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8292-49BD-4273-8DA6-82C8321A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Crown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2AEFD-B30F-4D3E-AABC-1FCDA00C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At the </a:t>
            </a:r>
            <a:r>
              <a:rPr lang="fr-CA" sz="3200" dirty="0" err="1"/>
              <a:t>beginning</a:t>
            </a:r>
            <a:r>
              <a:rPr lang="fr-CA" sz="3200" dirty="0"/>
              <a:t> of </a:t>
            </a:r>
            <a:r>
              <a:rPr lang="fr-CA" sz="3200" dirty="0" err="1"/>
              <a:t>every</a:t>
            </a:r>
            <a:r>
              <a:rPr lang="fr-CA" sz="3200" dirty="0"/>
              <a:t> </a:t>
            </a:r>
            <a:r>
              <a:rPr lang="fr-CA" sz="3200" dirty="0" err="1"/>
              <a:t>parliamentary</a:t>
            </a:r>
            <a:r>
              <a:rPr lang="fr-CA" sz="3200" dirty="0"/>
              <a:t> session, the </a:t>
            </a:r>
            <a:r>
              <a:rPr lang="fr-CA" sz="3200" dirty="0" err="1"/>
              <a:t>governor</a:t>
            </a:r>
            <a:r>
              <a:rPr lang="fr-CA" sz="3200" dirty="0"/>
              <a:t> </a:t>
            </a:r>
            <a:r>
              <a:rPr lang="fr-CA" sz="3200" dirty="0" err="1"/>
              <a:t>general</a:t>
            </a:r>
            <a:r>
              <a:rPr lang="fr-CA" sz="3200" dirty="0"/>
              <a:t> </a:t>
            </a:r>
            <a:r>
              <a:rPr lang="fr-CA" sz="3200" dirty="0" err="1"/>
              <a:t>reads</a:t>
            </a:r>
            <a:r>
              <a:rPr lang="fr-CA" sz="3200" dirty="0"/>
              <a:t> the Speech </a:t>
            </a:r>
            <a:r>
              <a:rPr lang="fr-CA" sz="3200" dirty="0" err="1"/>
              <a:t>from</a:t>
            </a:r>
            <a:r>
              <a:rPr lang="fr-CA" sz="3200" dirty="0"/>
              <a:t> the </a:t>
            </a:r>
            <a:r>
              <a:rPr lang="fr-CA" sz="3200" dirty="0" err="1"/>
              <a:t>Throne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This sets out the </a:t>
            </a:r>
            <a:r>
              <a:rPr lang="fr-CA" sz="3200" dirty="0" err="1"/>
              <a:t>government’s</a:t>
            </a:r>
            <a:r>
              <a:rPr lang="fr-CA" sz="3200" dirty="0"/>
              <a:t> plans for the </a:t>
            </a:r>
            <a:r>
              <a:rPr lang="fr-CA" sz="3200" dirty="0" err="1"/>
              <a:t>coming</a:t>
            </a:r>
            <a:r>
              <a:rPr lang="fr-CA" sz="3200" dirty="0"/>
              <a:t> </a:t>
            </a:r>
            <a:r>
              <a:rPr lang="fr-CA" sz="3200" dirty="0" err="1"/>
              <a:t>legislative</a:t>
            </a:r>
            <a:r>
              <a:rPr lang="fr-CA" sz="3200" dirty="0"/>
              <a:t> session. </a:t>
            </a:r>
          </a:p>
          <a:p>
            <a:endParaRPr lang="fr-CA" sz="3200" dirty="0"/>
          </a:p>
          <a:p>
            <a:r>
              <a:rPr lang="fr-CA" sz="3200" dirty="0"/>
              <a:t>In practice, the Speech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written</a:t>
            </a:r>
            <a:r>
              <a:rPr lang="fr-CA" sz="3200" dirty="0"/>
              <a:t> by the Prime </a:t>
            </a:r>
            <a:r>
              <a:rPr lang="fr-CA" sz="3200" dirty="0" err="1"/>
              <a:t>Minister</a:t>
            </a:r>
            <a:r>
              <a:rPr lang="fr-CA" sz="3200" dirty="0"/>
              <a:t> and </a:t>
            </a:r>
            <a:r>
              <a:rPr lang="fr-CA" sz="3200" dirty="0" err="1"/>
              <a:t>his</a:t>
            </a:r>
            <a:r>
              <a:rPr lang="fr-CA" sz="3200" dirty="0"/>
              <a:t> staff. It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only</a:t>
            </a:r>
            <a:r>
              <a:rPr lang="fr-CA" sz="3200" dirty="0"/>
              <a:t> </a:t>
            </a:r>
            <a:r>
              <a:rPr lang="fr-CA" sz="3200" dirty="0" err="1"/>
              <a:t>read</a:t>
            </a:r>
            <a:r>
              <a:rPr lang="fr-CA" sz="3200" dirty="0"/>
              <a:t> by the </a:t>
            </a:r>
            <a:r>
              <a:rPr lang="fr-CA" sz="3200" dirty="0" err="1"/>
              <a:t>governor</a:t>
            </a:r>
            <a:r>
              <a:rPr lang="fr-CA" sz="3200" dirty="0"/>
              <a:t> </a:t>
            </a:r>
            <a:r>
              <a:rPr lang="fr-CA" sz="3200" dirty="0" err="1"/>
              <a:t>general</a:t>
            </a:r>
            <a:r>
              <a:rPr lang="fr-CA" sz="3200" dirty="0"/>
              <a:t>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1692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8292-49BD-4273-8DA6-82C8321A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Crown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2AEFD-B30F-4D3E-AABC-1FCDA00C4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852" y="1733232"/>
            <a:ext cx="10750296" cy="4759643"/>
          </a:xfrm>
        </p:spPr>
        <p:txBody>
          <a:bodyPr>
            <a:normAutofit fontScale="92500" lnSpcReduction="10000"/>
          </a:bodyPr>
          <a:lstStyle/>
          <a:p>
            <a:r>
              <a:rPr lang="fr-CA" sz="3200" dirty="0"/>
              <a:t>The </a:t>
            </a:r>
            <a:r>
              <a:rPr lang="fr-CA" sz="3200" dirty="0" err="1"/>
              <a:t>governor</a:t>
            </a:r>
            <a:r>
              <a:rPr lang="fr-CA" sz="3200" dirty="0"/>
              <a:t> </a:t>
            </a:r>
            <a:r>
              <a:rPr lang="fr-CA" sz="3200" dirty="0" err="1"/>
              <a:t>general</a:t>
            </a:r>
            <a:r>
              <a:rPr lang="fr-CA" sz="3200" dirty="0"/>
              <a:t> </a:t>
            </a:r>
            <a:r>
              <a:rPr lang="fr-CA" sz="3200" dirty="0" err="1"/>
              <a:t>plays</a:t>
            </a:r>
            <a:r>
              <a:rPr lang="fr-CA" sz="3200" dirty="0"/>
              <a:t> a </a:t>
            </a:r>
            <a:r>
              <a:rPr lang="fr-CA" sz="3200" dirty="0" err="1"/>
              <a:t>very</a:t>
            </a:r>
            <a:r>
              <a:rPr lang="fr-CA" sz="3200" dirty="0"/>
              <a:t> important </a:t>
            </a:r>
            <a:r>
              <a:rPr lang="fr-CA" sz="3200" dirty="0" err="1"/>
              <a:t>role</a:t>
            </a:r>
            <a:r>
              <a:rPr lang="fr-CA" sz="3200" dirty="0"/>
              <a:t> in </a:t>
            </a:r>
            <a:r>
              <a:rPr lang="fr-CA" sz="3200" dirty="0" err="1"/>
              <a:t>terms</a:t>
            </a:r>
            <a:r>
              <a:rPr lang="fr-CA" sz="3200" dirty="0"/>
              <a:t> of </a:t>
            </a:r>
            <a:r>
              <a:rPr lang="fr-CA" sz="3200" dirty="0" err="1"/>
              <a:t>government</a:t>
            </a:r>
            <a:r>
              <a:rPr lang="fr-CA" sz="3200" dirty="0"/>
              <a:t> formation. </a:t>
            </a:r>
          </a:p>
          <a:p>
            <a:r>
              <a:rPr lang="fr-CA" sz="3200" dirty="0" err="1"/>
              <a:t>After</a:t>
            </a:r>
            <a:r>
              <a:rPr lang="fr-CA" sz="3200" dirty="0"/>
              <a:t> </a:t>
            </a:r>
            <a:r>
              <a:rPr lang="fr-CA" sz="3200" dirty="0" err="1"/>
              <a:t>every</a:t>
            </a:r>
            <a:r>
              <a:rPr lang="fr-CA" sz="3200" dirty="0"/>
              <a:t> </a:t>
            </a:r>
            <a:r>
              <a:rPr lang="fr-CA" sz="3200" dirty="0" err="1"/>
              <a:t>election</a:t>
            </a:r>
            <a:r>
              <a:rPr lang="fr-CA" sz="3200" dirty="0"/>
              <a:t>, the </a:t>
            </a:r>
            <a:r>
              <a:rPr lang="fr-CA" sz="3200" dirty="0" err="1"/>
              <a:t>governor</a:t>
            </a:r>
            <a:r>
              <a:rPr lang="fr-CA" sz="3200" dirty="0"/>
              <a:t> </a:t>
            </a:r>
            <a:r>
              <a:rPr lang="fr-CA" sz="3200" dirty="0" err="1"/>
              <a:t>general</a:t>
            </a:r>
            <a:r>
              <a:rPr lang="fr-CA" sz="3200" dirty="0"/>
              <a:t> </a:t>
            </a:r>
            <a:r>
              <a:rPr lang="fr-CA" sz="3200" dirty="0" err="1"/>
              <a:t>asks</a:t>
            </a:r>
            <a:r>
              <a:rPr lang="fr-CA" sz="3200" dirty="0"/>
              <a:t> a party leader to </a:t>
            </a:r>
            <a:r>
              <a:rPr lang="fr-CA" sz="3200" dirty="0" err="1"/>
              <a:t>form</a:t>
            </a:r>
            <a:r>
              <a:rPr lang="fr-CA" sz="3200" dirty="0"/>
              <a:t> the </a:t>
            </a:r>
            <a:r>
              <a:rPr lang="fr-CA" sz="3200" dirty="0" err="1"/>
              <a:t>government</a:t>
            </a:r>
            <a:r>
              <a:rPr lang="fr-CA" sz="3200" dirty="0"/>
              <a:t>. </a:t>
            </a:r>
          </a:p>
          <a:p>
            <a:r>
              <a:rPr lang="fr-CA" sz="3200" dirty="0"/>
              <a:t>The </a:t>
            </a:r>
            <a:r>
              <a:rPr lang="fr-CA" sz="3200" dirty="0" err="1"/>
              <a:t>governor</a:t>
            </a:r>
            <a:r>
              <a:rPr lang="fr-CA" sz="3200" dirty="0"/>
              <a:t> </a:t>
            </a:r>
            <a:r>
              <a:rPr lang="fr-CA" sz="3200" dirty="0" err="1"/>
              <a:t>general</a:t>
            </a:r>
            <a:r>
              <a:rPr lang="fr-CA" sz="3200" dirty="0"/>
              <a:t> can </a:t>
            </a:r>
            <a:r>
              <a:rPr lang="fr-CA" sz="3200" dirty="0" err="1"/>
              <a:t>also</a:t>
            </a:r>
            <a:r>
              <a:rPr lang="fr-CA" sz="3200" dirty="0"/>
              <a:t> </a:t>
            </a:r>
            <a:r>
              <a:rPr lang="fr-CA" sz="3200" dirty="0" err="1"/>
              <a:t>prorogue</a:t>
            </a:r>
            <a:r>
              <a:rPr lang="fr-CA" sz="3200" dirty="0"/>
              <a:t> or dissolve the House </a:t>
            </a:r>
            <a:r>
              <a:rPr lang="fr-CA" sz="3200" dirty="0" err="1"/>
              <a:t>when</a:t>
            </a:r>
            <a:r>
              <a:rPr lang="fr-CA" sz="3200" dirty="0"/>
              <a:t> </a:t>
            </a:r>
            <a:r>
              <a:rPr lang="fr-CA" sz="3200" dirty="0" err="1"/>
              <a:t>requested</a:t>
            </a:r>
            <a:r>
              <a:rPr lang="fr-CA" sz="3200" dirty="0"/>
              <a:t> by the Prime </a:t>
            </a:r>
            <a:r>
              <a:rPr lang="fr-CA" sz="3200" dirty="0" err="1"/>
              <a:t>Minister</a:t>
            </a:r>
            <a:r>
              <a:rPr lang="fr-CA" sz="3200" dirty="0"/>
              <a:t>. </a:t>
            </a:r>
          </a:p>
          <a:p>
            <a:pPr lvl="1"/>
            <a:r>
              <a:rPr lang="fr-CA" sz="2800" dirty="0"/>
              <a:t>Prorogation: </a:t>
            </a:r>
            <a:r>
              <a:rPr lang="fr-CA" sz="2800" dirty="0" err="1"/>
              <a:t>Ending</a:t>
            </a:r>
            <a:r>
              <a:rPr lang="fr-CA" sz="2800" dirty="0"/>
              <a:t> the </a:t>
            </a:r>
            <a:r>
              <a:rPr lang="fr-CA" sz="2800" dirty="0" err="1"/>
              <a:t>parliamentary</a:t>
            </a:r>
            <a:r>
              <a:rPr lang="fr-CA" sz="2800" dirty="0"/>
              <a:t> session, </a:t>
            </a:r>
            <a:r>
              <a:rPr lang="fr-CA" sz="2800" dirty="0" err="1"/>
              <a:t>suspending</a:t>
            </a:r>
            <a:r>
              <a:rPr lang="fr-CA" sz="2800" dirty="0"/>
              <a:t> </a:t>
            </a:r>
            <a:r>
              <a:rPr lang="fr-CA" sz="2800" dirty="0" err="1"/>
              <a:t>Parliament</a:t>
            </a:r>
            <a:r>
              <a:rPr lang="fr-CA" sz="2800" dirty="0"/>
              <a:t> </a:t>
            </a:r>
            <a:r>
              <a:rPr lang="fr-CA" sz="2800" dirty="0" err="1"/>
              <a:t>until</a:t>
            </a:r>
            <a:r>
              <a:rPr lang="fr-CA" sz="2800" dirty="0"/>
              <a:t> the </a:t>
            </a:r>
            <a:r>
              <a:rPr lang="fr-CA" sz="2800" dirty="0" err="1"/>
              <a:t>next</a:t>
            </a:r>
            <a:r>
              <a:rPr lang="fr-CA" sz="2800" dirty="0"/>
              <a:t> one. </a:t>
            </a:r>
          </a:p>
          <a:p>
            <a:pPr lvl="1"/>
            <a:r>
              <a:rPr lang="fr-CA" sz="2800" dirty="0"/>
              <a:t>Dissolution: </a:t>
            </a:r>
            <a:r>
              <a:rPr lang="fr-CA" sz="2800" dirty="0" err="1"/>
              <a:t>Ending</a:t>
            </a:r>
            <a:r>
              <a:rPr lang="fr-CA" sz="2800" dirty="0"/>
              <a:t> the </a:t>
            </a:r>
            <a:r>
              <a:rPr lang="fr-CA" sz="2800" dirty="0" err="1"/>
              <a:t>parliamentary</a:t>
            </a:r>
            <a:r>
              <a:rPr lang="fr-CA" sz="2800" dirty="0"/>
              <a:t> session and </a:t>
            </a:r>
            <a:r>
              <a:rPr lang="fr-CA" sz="2800" dirty="0" err="1"/>
              <a:t>triggering</a:t>
            </a:r>
            <a:r>
              <a:rPr lang="fr-CA" sz="2800" dirty="0"/>
              <a:t> an </a:t>
            </a:r>
            <a:r>
              <a:rPr lang="fr-CA" sz="2800" dirty="0" err="1"/>
              <a:t>election</a:t>
            </a:r>
            <a:r>
              <a:rPr lang="fr-CA" sz="2800" dirty="0"/>
              <a:t>. </a:t>
            </a:r>
          </a:p>
          <a:p>
            <a:r>
              <a:rPr lang="fr-CA" sz="3200" dirty="0" err="1"/>
              <a:t>Theoretically</a:t>
            </a:r>
            <a:r>
              <a:rPr lang="fr-CA" sz="3200" dirty="0"/>
              <a:t>, the </a:t>
            </a:r>
            <a:r>
              <a:rPr lang="fr-CA" sz="3200" dirty="0" err="1"/>
              <a:t>governor</a:t>
            </a:r>
            <a:r>
              <a:rPr lang="fr-CA" sz="3200" dirty="0"/>
              <a:t> </a:t>
            </a:r>
            <a:r>
              <a:rPr lang="fr-CA" sz="3200" dirty="0" err="1"/>
              <a:t>general</a:t>
            </a:r>
            <a:r>
              <a:rPr lang="fr-CA" sz="3200" dirty="0"/>
              <a:t> can </a:t>
            </a:r>
            <a:r>
              <a:rPr lang="fr-CA" sz="3200" dirty="0" err="1"/>
              <a:t>seek</a:t>
            </a:r>
            <a:r>
              <a:rPr lang="fr-CA" sz="3200" dirty="0"/>
              <a:t> to replace the </a:t>
            </a:r>
            <a:r>
              <a:rPr lang="fr-CA" sz="3200" dirty="0" err="1"/>
              <a:t>government</a:t>
            </a:r>
            <a:r>
              <a:rPr lang="fr-CA" sz="3200" dirty="0"/>
              <a:t> if </a:t>
            </a:r>
            <a:r>
              <a:rPr lang="fr-CA" sz="3200" dirty="0" err="1"/>
              <a:t>it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defeated</a:t>
            </a:r>
            <a:r>
              <a:rPr lang="fr-CA" sz="3200" dirty="0"/>
              <a:t> in the House. </a:t>
            </a:r>
          </a:p>
        </p:txBody>
      </p:sp>
    </p:spTree>
    <p:extLst>
      <p:ext uri="{BB962C8B-B14F-4D97-AF65-F5344CB8AC3E}">
        <p14:creationId xmlns:p14="http://schemas.microsoft.com/office/powerpoint/2010/main" val="2312298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8292-49BD-4273-8DA6-82C8321A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Crown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2AEFD-B30F-4D3E-AABC-1FCDA00C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9354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5031</TotalTime>
  <Words>3317</Words>
  <Application>Microsoft Office PowerPoint</Application>
  <PresentationFormat>Widescreen</PresentationFormat>
  <Paragraphs>435</Paragraphs>
  <Slides>60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Calibri</vt:lpstr>
      <vt:lpstr>Calibri Light</vt:lpstr>
      <vt:lpstr>Office Theme</vt:lpstr>
      <vt:lpstr>POLI 202: The Government of Canada</vt:lpstr>
      <vt:lpstr>Course Outline</vt:lpstr>
      <vt:lpstr>Parliament</vt:lpstr>
      <vt:lpstr>The Crown</vt:lpstr>
      <vt:lpstr>The Crown</vt:lpstr>
      <vt:lpstr>The Crown</vt:lpstr>
      <vt:lpstr>The Crown</vt:lpstr>
      <vt:lpstr>The Crown</vt:lpstr>
      <vt:lpstr>The Crown</vt:lpstr>
      <vt:lpstr>The Senate</vt:lpstr>
      <vt:lpstr>The Senate</vt:lpstr>
      <vt:lpstr>The Senate</vt:lpstr>
      <vt:lpstr>The Senate</vt:lpstr>
      <vt:lpstr>The Senate</vt:lpstr>
      <vt:lpstr>The Senate</vt:lpstr>
      <vt:lpstr>The Senate</vt:lpstr>
      <vt:lpstr>The Senate</vt:lpstr>
      <vt:lpstr>The Senate</vt:lpstr>
      <vt:lpstr>The Senate</vt:lpstr>
      <vt:lpstr>The Senate</vt:lpstr>
      <vt:lpstr>The Senate</vt:lpstr>
      <vt:lpstr>The Senate</vt:lpstr>
      <vt:lpstr>The Senate</vt:lpstr>
      <vt:lpstr>The Senate</vt:lpstr>
      <vt:lpstr>The Senate</vt:lpstr>
      <vt:lpstr>The Senate</vt:lpstr>
      <vt:lpstr>The Senate</vt:lpstr>
      <vt:lpstr>The Senate</vt:lpstr>
      <vt:lpstr>The Senate</vt:lpstr>
      <vt:lpstr>The Senate</vt:lpstr>
      <vt:lpstr>The House of Commons</vt:lpstr>
      <vt:lpstr>The House of Commons</vt:lpstr>
      <vt:lpstr>The House of Commons</vt:lpstr>
      <vt:lpstr>Convergence of Executive and Legislative</vt:lpstr>
      <vt:lpstr>Convergence of Executive and Legislative</vt:lpstr>
      <vt:lpstr>Convergence of Executive and Legislative</vt:lpstr>
      <vt:lpstr>Convergence of Executive and Legislative</vt:lpstr>
      <vt:lpstr>Important Roles in the House of Commons</vt:lpstr>
      <vt:lpstr>Important Roles in the House of Commons</vt:lpstr>
      <vt:lpstr>Important Roles in the House of Commons</vt:lpstr>
      <vt:lpstr>Important Roles in the House of Commons</vt:lpstr>
      <vt:lpstr>Important Roles in the House of Commons</vt:lpstr>
      <vt:lpstr>Important Roles in the House of Commons</vt:lpstr>
      <vt:lpstr>HoC: The Highlights</vt:lpstr>
      <vt:lpstr>Question Period</vt:lpstr>
      <vt:lpstr>Question Period</vt:lpstr>
      <vt:lpstr>Question Period</vt:lpstr>
      <vt:lpstr>Question Period</vt:lpstr>
      <vt:lpstr>MP Affairs</vt:lpstr>
      <vt:lpstr>Governmental Affairs</vt:lpstr>
      <vt:lpstr>Caucus meetings</vt:lpstr>
      <vt:lpstr>Caucus meetings</vt:lpstr>
      <vt:lpstr>Caucus meetings</vt:lpstr>
      <vt:lpstr>How a bill becomes a law</vt:lpstr>
      <vt:lpstr>How a bill becomes a law</vt:lpstr>
      <vt:lpstr>How a bill becomes a law</vt:lpstr>
      <vt:lpstr>How a bill becomes a law</vt:lpstr>
      <vt:lpstr>How a bill becomes a law</vt:lpstr>
      <vt:lpstr>How a bill becomes a law</vt:lpstr>
      <vt:lpstr>How a bill becomes a law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 204: Introduction to Canada Politics</dc:title>
  <dc:creator>Maxime</dc:creator>
  <cp:lastModifiedBy>Maxime Héroux-Legault</cp:lastModifiedBy>
  <cp:revision>162</cp:revision>
  <cp:lastPrinted>2020-08-14T17:15:52Z</cp:lastPrinted>
  <dcterms:created xsi:type="dcterms:W3CDTF">2017-09-10T13:48:06Z</dcterms:created>
  <dcterms:modified xsi:type="dcterms:W3CDTF">2021-08-04T16:50:28Z</dcterms:modified>
</cp:coreProperties>
</file>