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60" r:id="rId9"/>
    <p:sldId id="261" r:id="rId10"/>
    <p:sldId id="262" r:id="rId11"/>
    <p:sldId id="373" r:id="rId12"/>
    <p:sldId id="264" r:id="rId13"/>
    <p:sldId id="265" r:id="rId14"/>
    <p:sldId id="374" r:id="rId15"/>
    <p:sldId id="269" r:id="rId16"/>
    <p:sldId id="270" r:id="rId17"/>
    <p:sldId id="273" r:id="rId18"/>
    <p:sldId id="361" r:id="rId19"/>
    <p:sldId id="276" r:id="rId20"/>
    <p:sldId id="278" r:id="rId21"/>
    <p:sldId id="294" r:id="rId22"/>
    <p:sldId id="296" r:id="rId23"/>
    <p:sldId id="362" r:id="rId24"/>
    <p:sldId id="297" r:id="rId25"/>
    <p:sldId id="299" r:id="rId26"/>
    <p:sldId id="313" r:id="rId27"/>
    <p:sldId id="317" r:id="rId28"/>
    <p:sldId id="319" r:id="rId29"/>
    <p:sldId id="320" r:id="rId30"/>
    <p:sldId id="318" r:id="rId31"/>
    <p:sldId id="321" r:id="rId32"/>
    <p:sldId id="322" r:id="rId33"/>
    <p:sldId id="323" r:id="rId34"/>
    <p:sldId id="324" r:id="rId35"/>
    <p:sldId id="325" r:id="rId36"/>
    <p:sldId id="300" r:id="rId37"/>
    <p:sldId id="314" r:id="rId38"/>
    <p:sldId id="315" r:id="rId39"/>
    <p:sldId id="316" r:id="rId40"/>
    <p:sldId id="302" r:id="rId41"/>
    <p:sldId id="334" r:id="rId42"/>
    <p:sldId id="335" r:id="rId43"/>
    <p:sldId id="336" r:id="rId44"/>
    <p:sldId id="301" r:id="rId45"/>
    <p:sldId id="338" r:id="rId46"/>
    <p:sldId id="340" r:id="rId47"/>
    <p:sldId id="341" r:id="rId48"/>
    <p:sldId id="343" r:id="rId49"/>
    <p:sldId id="344" r:id="rId50"/>
    <p:sldId id="342" r:id="rId51"/>
    <p:sldId id="345" r:id="rId52"/>
    <p:sldId id="346" r:id="rId53"/>
    <p:sldId id="347" r:id="rId54"/>
    <p:sldId id="349" r:id="rId5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0" autoAdjust="0"/>
    <p:restoredTop sz="83069" autoAdjust="0"/>
  </p:normalViewPr>
  <p:slideViewPr>
    <p:cSldViewPr snapToGrid="0">
      <p:cViewPr varScale="1">
        <p:scale>
          <a:sx n="92" d="100"/>
          <a:sy n="92" d="100"/>
        </p:scale>
        <p:origin x="30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923D6BE-56A8-4F31-B66C-BEF4EA51BF19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18586B9-68D4-496A-9F34-D5BD1F09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9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4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0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2 options: case by case basis, or coalition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3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6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5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04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4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2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3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8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4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1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04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50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4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6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1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99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4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6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8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1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1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5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75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7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0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9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93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72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65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38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32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4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07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24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72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7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75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841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7FFC-4AA5-4342-BA17-471E8F1A3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EA345-AADE-4C8D-9DF5-066839880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2EFA-5EDF-46BD-BB8C-797CDD85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CFE6-C077-4919-A34E-A465E08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4983-C4CB-48BB-84A3-E7285CD0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B6D7-F128-47FE-A24C-3713C0AC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A4877-3EC0-4A56-A3EC-F29F2CEC8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A85E-62A5-4DA4-9655-BEC72EBF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CD7A-7A5D-45CA-9960-280809E8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9C08-0DBF-4EA9-9066-09555BF3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4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ACC65-1F7A-43E5-9C7D-516925A3B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09CF3-DCAE-4E78-AEA1-E0E74F62F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3FF6-3EE1-4D57-8091-81E5EA21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4450-E36B-4458-9DDF-CD10AC36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36BE-7173-4504-AE23-DE97D100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7AB9-10DC-4A0F-A7C6-F1C41A61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502D-46AF-48C0-A1E2-F4DBB9F5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92DB-3176-4446-B033-05C0C90D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E4C2-F23D-48B1-83E2-A379CC28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99EB-58C6-40DA-A741-18021363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FC66-D4A1-4ABD-AA4A-4B5E1204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EC931-8EC5-4202-977E-DF1651BA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87B2-D2DF-42CA-89E4-382BFE8F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6B9D-22E0-4695-9A80-5C70C2C0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3DEC-47BA-45D5-9DE8-96E031A6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0F59-B147-45FA-A142-0C5C57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8413-FD22-4DF5-BAC9-969D5E56E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2CC65-0C58-4C3D-A62B-CFDA1C082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CDEB0-6BB9-41B1-8A3D-03420354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9C68F-0DDE-4C0A-9505-3905C750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2579F-2C46-40AB-9787-719F457F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0356-E4AA-44B2-8B49-DC3337A0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E548-0821-4353-9511-DFE7B6EA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6A74-7791-4D99-ABB8-8E3821DA7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C9955-3CD3-49EB-B502-4927887D7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B27B6-2C1E-4CB7-8963-0329D751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6ECFD-04AC-4643-A4A4-752B685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8DA3A-C538-4654-B880-3CAA0C18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B82C3-3CF2-4539-B46C-6C218248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AC8C-C935-4815-BD8D-2F773742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B3642-867D-4439-9C52-410CF957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88829-D8DA-484E-B848-17FB938F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0BD3C-F905-4EC6-830B-E0F4CD43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07716-199B-4B01-A3BF-889D91C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C9EAE-C4D2-4F12-81E9-E2FAF99C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6162-9A07-4E8F-8444-D8A21FF1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857F-D59A-4B21-B8FB-73C2CAAB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25D5-C03B-42BC-BE7C-9D3575EB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BF91-E8E6-4510-8B83-F32F0B1A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B1AC2-5D0F-433C-9C2D-7782380C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6A594-50C3-45B8-B871-3CF49333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3284A-809A-4891-A154-A49AD457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B15D-B32A-42C1-A3DF-4513D62A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92C75-0D96-40A6-98F4-DB22136A2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454B-6B76-4A7B-849D-154BB3E93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B9A2-522E-4D45-9097-8E7DA523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36CAB-B80B-4CF8-9656-3EF7FD55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D478F-F518-4A38-BB09-7BE7B808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EF340-028B-4A2D-A864-6AE8E79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B5756-DA00-4E8A-B0BC-DBF7E5AE2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68E5-5CD1-4BB5-8AD3-7E7BDE3E6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81B5-F841-4959-A636-BC8824B4A9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E310-687E-4E28-9421-C0B69A0C4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46A6-F971-4C80-A8EC-B67A9CC3E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58F5-BFF0-4464-BC05-24575256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D216-083F-495F-9A8A-BE6071DD3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POLI 202: </a:t>
            </a: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947DB-F262-4ECF-905C-9CD5E4938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The Cabinet and the Executive</a:t>
            </a:r>
          </a:p>
        </p:txBody>
      </p:sp>
    </p:spTree>
    <p:extLst>
      <p:ext uri="{BB962C8B-B14F-4D97-AF65-F5344CB8AC3E}">
        <p14:creationId xmlns:p14="http://schemas.microsoft.com/office/powerpoint/2010/main" val="108117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BE86-9CE9-40EF-A1F4-4A9C2110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CF78-8B83-468D-9D62-A77B3F0B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To do </a:t>
            </a:r>
            <a:r>
              <a:rPr lang="fr-CA" dirty="0" err="1"/>
              <a:t>so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vote in </a:t>
            </a:r>
            <a:r>
              <a:rPr lang="fr-CA" dirty="0" err="1"/>
              <a:t>favour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talk of party </a:t>
            </a:r>
            <a:r>
              <a:rPr lang="fr-CA" dirty="0" err="1"/>
              <a:t>lines</a:t>
            </a:r>
            <a:r>
              <a:rPr lang="fr-CA" dirty="0"/>
              <a:t> or party discipline in Canadian </a:t>
            </a:r>
            <a:r>
              <a:rPr lang="fr-CA" dirty="0" err="1"/>
              <a:t>politics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Achieving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by </a:t>
            </a:r>
            <a:r>
              <a:rPr lang="fr-CA" dirty="0" err="1"/>
              <a:t>rewarding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for </a:t>
            </a:r>
            <a:r>
              <a:rPr lang="fr-CA" dirty="0" err="1"/>
              <a:t>loyalty</a:t>
            </a:r>
            <a:r>
              <a:rPr lang="fr-CA" dirty="0"/>
              <a:t> and </a:t>
            </a:r>
            <a:r>
              <a:rPr lang="fr-CA" dirty="0" err="1"/>
              <a:t>punishing</a:t>
            </a:r>
            <a:r>
              <a:rPr lang="fr-CA" dirty="0"/>
              <a:t> dissent. </a:t>
            </a:r>
          </a:p>
        </p:txBody>
      </p:sp>
    </p:spTree>
    <p:extLst>
      <p:ext uri="{BB962C8B-B14F-4D97-AF65-F5344CB8AC3E}">
        <p14:creationId xmlns:p14="http://schemas.microsoft.com/office/powerpoint/2010/main" val="28456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EEB8-3BBA-485E-B0EB-C8A7DB39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7078-4697-4716-8872-C6BB30EA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follow the </a:t>
            </a:r>
            <a:r>
              <a:rPr lang="fr-CA" dirty="0" err="1"/>
              <a:t>rules</a:t>
            </a:r>
            <a:r>
              <a:rPr lang="fr-CA" dirty="0"/>
              <a:t> can </a:t>
            </a:r>
            <a:r>
              <a:rPr lang="fr-CA" dirty="0" err="1"/>
              <a:t>expect</a:t>
            </a:r>
            <a:r>
              <a:rPr lang="fr-CA" dirty="0"/>
              <a:t> </a:t>
            </a:r>
            <a:r>
              <a:rPr lang="en-US" dirty="0"/>
              <a:t>positions in the party (cabinet, shadow cabinet), party function (whip, House leader), fundraising support, photo-op with leader, senator position, etc. </a:t>
            </a:r>
          </a:p>
          <a:p>
            <a:endParaRPr lang="en-US" dirty="0"/>
          </a:p>
          <a:p>
            <a:r>
              <a:rPr lang="en-US" dirty="0"/>
              <a:t>MPs who do not will rarely be promoted, may not be supported by the party for reelection, and may even be excluded from the party.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74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4E77-B120-4333-849F-E9A111CA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C145-7837-4B97-B792-5E9593FB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has </a:t>
            </a:r>
            <a:r>
              <a:rPr lang="fr-CA" dirty="0" err="1"/>
              <a:t>led</a:t>
            </a:r>
            <a:r>
              <a:rPr lang="fr-CA" dirty="0"/>
              <a:t> to </a:t>
            </a:r>
            <a:r>
              <a:rPr lang="fr-CA" dirty="0" err="1"/>
              <a:t>debates</a:t>
            </a:r>
            <a:r>
              <a:rPr lang="fr-CA" dirty="0"/>
              <a:t> about the </a:t>
            </a:r>
            <a:r>
              <a:rPr lang="fr-CA" dirty="0" err="1"/>
              <a:t>role</a:t>
            </a:r>
            <a:r>
              <a:rPr lang="fr-CA" dirty="0"/>
              <a:t> of party discipline. </a:t>
            </a:r>
          </a:p>
          <a:p>
            <a:endParaRPr lang="fr-CA" dirty="0"/>
          </a:p>
          <a:p>
            <a:r>
              <a:rPr lang="fr-CA" dirty="0" err="1"/>
              <a:t>Some</a:t>
            </a:r>
            <a:r>
              <a:rPr lang="fr-CA" dirty="0"/>
              <a:t> argue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essential for </a:t>
            </a:r>
            <a:r>
              <a:rPr lang="fr-CA" dirty="0" err="1"/>
              <a:t>responsible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If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voted</a:t>
            </a:r>
            <a:r>
              <a:rPr lang="fr-CA" dirty="0"/>
              <a:t> </a:t>
            </a:r>
            <a:r>
              <a:rPr lang="fr-CA" dirty="0" err="1"/>
              <a:t>however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want</a:t>
            </a:r>
            <a:r>
              <a:rPr lang="fr-CA" dirty="0"/>
              <a:t>, 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lose confidence by </a:t>
            </a:r>
            <a:r>
              <a:rPr lang="fr-CA" dirty="0" err="1"/>
              <a:t>mistake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6599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4E77-B120-4333-849F-E9A111CA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C145-7837-4B97-B792-5E9593FB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Party discipline </a:t>
            </a:r>
            <a:r>
              <a:rPr lang="fr-CA" dirty="0" err="1"/>
              <a:t>provides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allies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making</a:t>
            </a:r>
            <a:r>
              <a:rPr lang="fr-CA" dirty="0"/>
              <a:t> tough </a:t>
            </a:r>
            <a:r>
              <a:rPr lang="fr-CA" dirty="0" err="1"/>
              <a:t>decisions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helps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defend</a:t>
            </a:r>
            <a:r>
              <a:rPr lang="fr-CA" dirty="0"/>
              <a:t> </a:t>
            </a:r>
            <a:r>
              <a:rPr lang="fr-CA" dirty="0" err="1"/>
              <a:t>unpopular</a:t>
            </a:r>
            <a:r>
              <a:rPr lang="fr-CA" dirty="0"/>
              <a:t> but </a:t>
            </a:r>
            <a:r>
              <a:rPr lang="fr-CA" dirty="0" err="1"/>
              <a:t>necessary</a:t>
            </a:r>
            <a:r>
              <a:rPr lang="fr-CA" dirty="0"/>
              <a:t> positions (</a:t>
            </a:r>
            <a:r>
              <a:rPr lang="fr-CA" dirty="0" err="1"/>
              <a:t>raising</a:t>
            </a:r>
            <a:r>
              <a:rPr lang="fr-CA" dirty="0"/>
              <a:t> taxes, restrictions for public </a:t>
            </a:r>
            <a:r>
              <a:rPr lang="fr-CA" dirty="0" err="1"/>
              <a:t>health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Party discipline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helpful</a:t>
            </a:r>
            <a:r>
              <a:rPr lang="fr-CA" dirty="0"/>
              <a:t> to </a:t>
            </a:r>
            <a:r>
              <a:rPr lang="fr-CA" dirty="0" err="1"/>
              <a:t>voters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keep</a:t>
            </a:r>
            <a:r>
              <a:rPr lang="fr-CA" dirty="0"/>
              <a:t> </a:t>
            </a:r>
            <a:r>
              <a:rPr lang="fr-CA" dirty="0" err="1"/>
              <a:t>track</a:t>
            </a:r>
            <a:r>
              <a:rPr lang="fr-CA" dirty="0"/>
              <a:t> of </a:t>
            </a:r>
            <a:r>
              <a:rPr lang="fr-CA" dirty="0" err="1"/>
              <a:t>what</a:t>
            </a:r>
            <a:r>
              <a:rPr lang="fr-CA" dirty="0"/>
              <a:t> parties do,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having</a:t>
            </a:r>
            <a:r>
              <a:rPr lang="fr-CA" dirty="0"/>
              <a:t> to </a:t>
            </a:r>
            <a:r>
              <a:rPr lang="fr-CA" dirty="0" err="1"/>
              <a:t>track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representative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Easier</a:t>
            </a:r>
            <a:r>
              <a:rPr lang="fr-CA" dirty="0"/>
              <a:t> to </a:t>
            </a:r>
            <a:r>
              <a:rPr lang="fr-CA" dirty="0" err="1"/>
              <a:t>track</a:t>
            </a:r>
            <a:r>
              <a:rPr lang="fr-CA" dirty="0"/>
              <a:t> 4-5 parties </a:t>
            </a:r>
            <a:r>
              <a:rPr lang="fr-CA" dirty="0" err="1"/>
              <a:t>than</a:t>
            </a:r>
            <a:r>
              <a:rPr lang="fr-CA" dirty="0"/>
              <a:t> 338 </a:t>
            </a:r>
            <a:r>
              <a:rPr lang="fr-CA" dirty="0" err="1"/>
              <a:t>MPs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8583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2AA2-58F4-4002-9631-95995F2E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8971-263F-482A-BCD9-D9F98D10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Others</a:t>
            </a:r>
            <a:r>
              <a:rPr lang="fr-CA" dirty="0"/>
              <a:t> </a:t>
            </a:r>
            <a:r>
              <a:rPr lang="fr-CA" dirty="0" err="1"/>
              <a:t>counter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limits</a:t>
            </a:r>
            <a:r>
              <a:rPr lang="fr-CA" dirty="0"/>
              <a:t> the </a:t>
            </a:r>
            <a:r>
              <a:rPr lang="fr-CA" dirty="0" err="1"/>
              <a:t>ability</a:t>
            </a:r>
            <a:r>
              <a:rPr lang="fr-CA" dirty="0"/>
              <a:t> of </a:t>
            </a:r>
            <a:r>
              <a:rPr lang="fr-CA" dirty="0" err="1"/>
              <a:t>MPs</a:t>
            </a:r>
            <a:r>
              <a:rPr lang="fr-CA" dirty="0"/>
              <a:t> to </a:t>
            </a:r>
            <a:r>
              <a:rPr lang="fr-CA" dirty="0" err="1"/>
              <a:t>represent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riding. </a:t>
            </a:r>
          </a:p>
          <a:p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National parties will not always want what each riding wants. Forcing MPs to vote makes it harder for them to represent their ridings.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Takes away responsibility and judgment from role of MP. Diminishes the role.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576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E95-BA7E-4DC3-A77B-5E067556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5D67-5EE7-4BC7-8C42-5E4C16DD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4000" dirty="0" err="1"/>
              <a:t>When</a:t>
            </a:r>
            <a:r>
              <a:rPr lang="fr-CA" sz="4000" dirty="0"/>
              <a:t> the </a:t>
            </a:r>
            <a:r>
              <a:rPr lang="fr-CA" sz="4000" dirty="0" err="1"/>
              <a:t>governing</a:t>
            </a:r>
            <a:r>
              <a:rPr lang="fr-CA" sz="4000" dirty="0"/>
              <a:t> party </a:t>
            </a:r>
            <a:r>
              <a:rPr lang="fr-CA" sz="4000" dirty="0" err="1"/>
              <a:t>does</a:t>
            </a:r>
            <a:r>
              <a:rPr lang="fr-CA" sz="4000" dirty="0"/>
              <a:t> not </a:t>
            </a:r>
            <a:r>
              <a:rPr lang="fr-CA" sz="4000" dirty="0" err="1"/>
              <a:t>hold</a:t>
            </a:r>
            <a:r>
              <a:rPr lang="fr-CA" sz="4000" dirty="0"/>
              <a:t> a </a:t>
            </a:r>
            <a:r>
              <a:rPr lang="fr-CA" sz="4000" dirty="0" err="1"/>
              <a:t>majority</a:t>
            </a:r>
            <a:r>
              <a:rPr lang="fr-CA" sz="4000" dirty="0"/>
              <a:t> of </a:t>
            </a:r>
            <a:r>
              <a:rPr lang="fr-CA" sz="4000" dirty="0" err="1"/>
              <a:t>seats</a:t>
            </a:r>
            <a:r>
              <a:rPr lang="fr-CA" sz="4000" dirty="0"/>
              <a:t>, </a:t>
            </a:r>
            <a:r>
              <a:rPr lang="fr-CA" sz="4000" dirty="0" err="1"/>
              <a:t>then</a:t>
            </a:r>
            <a:r>
              <a:rPr lang="fr-CA" sz="4000" dirty="0"/>
              <a:t> </a:t>
            </a:r>
            <a:r>
              <a:rPr lang="fr-CA" sz="4000" dirty="0" err="1"/>
              <a:t>things</a:t>
            </a:r>
            <a:r>
              <a:rPr lang="fr-CA" sz="4000" dirty="0"/>
              <a:t> </a:t>
            </a:r>
            <a:r>
              <a:rPr lang="fr-CA" sz="4000" dirty="0" err="1"/>
              <a:t>become</a:t>
            </a:r>
            <a:r>
              <a:rPr lang="fr-CA" sz="4000" dirty="0"/>
              <a:t> more </a:t>
            </a:r>
            <a:r>
              <a:rPr lang="fr-CA" sz="4000" dirty="0" err="1"/>
              <a:t>complicated</a:t>
            </a:r>
            <a:r>
              <a:rPr lang="fr-CA" sz="4000" dirty="0"/>
              <a:t>. </a:t>
            </a:r>
          </a:p>
          <a:p>
            <a:endParaRPr lang="fr-CA" sz="4000" dirty="0"/>
          </a:p>
          <a:p>
            <a:r>
              <a:rPr lang="fr-CA" sz="4000" dirty="0"/>
              <a:t>2 options: case-by-case </a:t>
            </a:r>
            <a:r>
              <a:rPr lang="fr-CA" sz="4000" dirty="0" err="1"/>
              <a:t>governance</a:t>
            </a:r>
            <a:r>
              <a:rPr lang="fr-CA" sz="4000" dirty="0"/>
              <a:t> or coalition </a:t>
            </a:r>
            <a:r>
              <a:rPr lang="fr-CA" sz="4000" dirty="0" err="1"/>
              <a:t>governments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146606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C377-D605-41C6-8316-86FD7066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B83C-6AD2-406E-B9C5-3257E6DE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Case by case </a:t>
            </a:r>
            <a:r>
              <a:rPr lang="fr-CA" dirty="0" err="1"/>
              <a:t>governance</a:t>
            </a:r>
            <a:r>
              <a:rPr lang="fr-CA" dirty="0"/>
              <a:t>:</a:t>
            </a:r>
          </a:p>
          <a:p>
            <a:endParaRPr lang="fr-CA" dirty="0"/>
          </a:p>
          <a:p>
            <a:r>
              <a:rPr lang="fr-CA" dirty="0"/>
              <a:t>In 2005, the Liberal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led</a:t>
            </a:r>
            <a:r>
              <a:rPr lang="fr-CA" dirty="0"/>
              <a:t> by Paul Martin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of </a:t>
            </a:r>
            <a:r>
              <a:rPr lang="fr-CA" dirty="0" err="1"/>
              <a:t>seats</a:t>
            </a:r>
            <a:r>
              <a:rPr lang="fr-CA" dirty="0"/>
              <a:t> in the House of Commons. </a:t>
            </a:r>
          </a:p>
          <a:p>
            <a:endParaRPr lang="fr-CA" dirty="0"/>
          </a:p>
          <a:p>
            <a:r>
              <a:rPr lang="fr-CA" dirty="0" err="1"/>
              <a:t>Besieged</a:t>
            </a:r>
            <a:r>
              <a:rPr lang="fr-CA" dirty="0"/>
              <a:t> by </a:t>
            </a:r>
            <a:r>
              <a:rPr lang="fr-CA" dirty="0" err="1"/>
              <a:t>negative</a:t>
            </a:r>
            <a:r>
              <a:rPr lang="fr-CA" dirty="0"/>
              <a:t> public opinion due to the </a:t>
            </a:r>
            <a:r>
              <a:rPr lang="fr-CA" dirty="0" err="1"/>
              <a:t>sponsorship</a:t>
            </a:r>
            <a:r>
              <a:rPr lang="fr-CA" dirty="0"/>
              <a:t> </a:t>
            </a:r>
            <a:r>
              <a:rPr lang="fr-CA" dirty="0" err="1"/>
              <a:t>scandal</a:t>
            </a:r>
            <a:r>
              <a:rPr lang="fr-CA" dirty="0"/>
              <a:t>, 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needed</a:t>
            </a:r>
            <a:r>
              <a:rPr lang="fr-CA" dirty="0"/>
              <a:t> to </a:t>
            </a:r>
            <a:r>
              <a:rPr lang="fr-CA" dirty="0" err="1"/>
              <a:t>find</a:t>
            </a:r>
            <a:r>
              <a:rPr lang="fr-CA" dirty="0"/>
              <a:t> </a:t>
            </a:r>
            <a:r>
              <a:rPr lang="fr-CA" dirty="0" err="1"/>
              <a:t>another</a:t>
            </a:r>
            <a:r>
              <a:rPr lang="fr-CA" dirty="0"/>
              <a:t> party </a:t>
            </a:r>
            <a:r>
              <a:rPr lang="fr-CA" dirty="0" err="1"/>
              <a:t>willing</a:t>
            </a:r>
            <a:r>
              <a:rPr lang="fr-CA" dirty="0"/>
              <a:t> to support </a:t>
            </a:r>
            <a:r>
              <a:rPr lang="fr-CA" dirty="0" err="1"/>
              <a:t>their</a:t>
            </a:r>
            <a:r>
              <a:rPr lang="fr-CA" dirty="0"/>
              <a:t> budget.</a:t>
            </a:r>
          </a:p>
          <a:p>
            <a:endParaRPr lang="fr-CA" dirty="0"/>
          </a:p>
          <a:p>
            <a:r>
              <a:rPr lang="fr-CA" dirty="0"/>
              <a:t>The NDP </a:t>
            </a:r>
            <a:r>
              <a:rPr lang="fr-CA" dirty="0" err="1"/>
              <a:t>negotiated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support in exchange for 4.6 billion in </a:t>
            </a:r>
            <a:r>
              <a:rPr lang="fr-CA" dirty="0" err="1"/>
              <a:t>spending</a:t>
            </a:r>
            <a:r>
              <a:rPr lang="fr-CA" dirty="0"/>
              <a:t> </a:t>
            </a:r>
            <a:r>
              <a:rPr lang="fr-CA" dirty="0" err="1"/>
              <a:t>towards</a:t>
            </a:r>
            <a:r>
              <a:rPr lang="fr-CA" dirty="0"/>
              <a:t> the </a:t>
            </a:r>
            <a:r>
              <a:rPr lang="fr-CA" dirty="0" err="1"/>
              <a:t>NDP’s</a:t>
            </a:r>
            <a:r>
              <a:rPr lang="fr-CA" dirty="0"/>
              <a:t> </a:t>
            </a:r>
            <a:r>
              <a:rPr lang="fr-CA" dirty="0" err="1"/>
              <a:t>priorities</a:t>
            </a:r>
            <a:r>
              <a:rPr lang="fr-CA" dirty="0"/>
              <a:t> (</a:t>
            </a:r>
            <a:r>
              <a:rPr lang="fr-CA" dirty="0" err="1"/>
              <a:t>such</a:t>
            </a:r>
            <a:r>
              <a:rPr lang="fr-CA" dirty="0"/>
              <a:t> as the </a:t>
            </a:r>
            <a:r>
              <a:rPr lang="fr-CA" dirty="0" err="1"/>
              <a:t>environment</a:t>
            </a:r>
            <a:r>
              <a:rPr lang="fr-CA" dirty="0"/>
              <a:t> and social </a:t>
            </a:r>
            <a:r>
              <a:rPr lang="fr-CA" dirty="0" err="1"/>
              <a:t>housing</a:t>
            </a:r>
            <a:r>
              <a:rPr lang="fr-CA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C377-D605-41C6-8316-86FD7066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B83C-6AD2-406E-B9C5-3257E6DE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Coalition </a:t>
            </a:r>
            <a:r>
              <a:rPr lang="fr-CA" dirty="0" err="1"/>
              <a:t>governments</a:t>
            </a:r>
            <a:r>
              <a:rPr lang="fr-CA" dirty="0"/>
              <a:t> are </a:t>
            </a:r>
            <a:r>
              <a:rPr lang="fr-CA" dirty="0" err="1"/>
              <a:t>expected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more stable </a:t>
            </a:r>
            <a:r>
              <a:rPr lang="fr-CA" dirty="0" err="1"/>
              <a:t>than</a:t>
            </a:r>
            <a:r>
              <a:rPr lang="fr-CA" dirty="0"/>
              <a:t> case by case arrangements.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require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or more parties to enter a </a:t>
            </a:r>
            <a:r>
              <a:rPr lang="fr-CA" dirty="0" err="1"/>
              <a:t>formal</a:t>
            </a:r>
            <a:r>
              <a:rPr lang="fr-CA" dirty="0"/>
              <a:t> agreement to </a:t>
            </a:r>
            <a:r>
              <a:rPr lang="fr-CA" dirty="0" err="1"/>
              <a:t>govern</a:t>
            </a:r>
            <a:r>
              <a:rPr lang="fr-CA" dirty="0"/>
              <a:t> </a:t>
            </a:r>
            <a:r>
              <a:rPr lang="fr-CA" dirty="0" err="1"/>
              <a:t>together</a:t>
            </a:r>
            <a:r>
              <a:rPr lang="fr-CA" dirty="0"/>
              <a:t> for a set </a:t>
            </a:r>
            <a:r>
              <a:rPr lang="fr-CA" dirty="0" err="1"/>
              <a:t>period</a:t>
            </a:r>
            <a:r>
              <a:rPr lang="fr-CA" dirty="0"/>
              <a:t> of time.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case, the Cabinet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parties.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extremely</a:t>
            </a:r>
            <a:r>
              <a:rPr lang="fr-CA" dirty="0"/>
              <a:t> rare in Canadian </a:t>
            </a:r>
            <a:r>
              <a:rPr lang="fr-CA" dirty="0" err="1"/>
              <a:t>politics</a:t>
            </a:r>
            <a:r>
              <a:rPr lang="fr-CA" dirty="0"/>
              <a:t>, but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theoretically</a:t>
            </a:r>
            <a:r>
              <a:rPr lang="fr-CA" dirty="0"/>
              <a:t> possible. 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36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3E5-1B75-44AF-A784-6BF634B4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Responsible</a:t>
            </a:r>
            <a:r>
              <a:rPr lang="fr-CA" dirty="0"/>
              <a:t> </a:t>
            </a:r>
            <a:r>
              <a:rPr lang="fr-CA" dirty="0" err="1"/>
              <a:t>government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9B19-DD15-484E-A8C5-2D3441B0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British Columbia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currently</a:t>
            </a:r>
            <a:r>
              <a:rPr lang="fr-CA" dirty="0"/>
              <a:t> run by a coalition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There are 87 </a:t>
            </a:r>
            <a:r>
              <a:rPr lang="fr-CA" dirty="0" err="1"/>
              <a:t>seats</a:t>
            </a:r>
            <a:r>
              <a:rPr lang="fr-CA" dirty="0"/>
              <a:t> in the </a:t>
            </a:r>
            <a:r>
              <a:rPr lang="fr-CA" dirty="0" err="1"/>
              <a:t>legislature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To have </a:t>
            </a:r>
            <a:r>
              <a:rPr lang="fr-CA" dirty="0" err="1"/>
              <a:t>majority</a:t>
            </a:r>
            <a:r>
              <a:rPr lang="fr-CA" dirty="0"/>
              <a:t>, a party </a:t>
            </a:r>
            <a:r>
              <a:rPr lang="fr-CA" dirty="0" err="1"/>
              <a:t>needs</a:t>
            </a:r>
            <a:r>
              <a:rPr lang="fr-CA" dirty="0"/>
              <a:t> 44 </a:t>
            </a:r>
            <a:r>
              <a:rPr lang="fr-CA" dirty="0" err="1"/>
              <a:t>seats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43, NDP 41, and Greens 3 in the 2017 </a:t>
            </a:r>
            <a:r>
              <a:rPr lang="fr-CA" dirty="0" err="1"/>
              <a:t>election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NDP and Greens </a:t>
            </a:r>
            <a:r>
              <a:rPr lang="fr-CA" dirty="0" err="1"/>
              <a:t>formed</a:t>
            </a:r>
            <a:r>
              <a:rPr lang="fr-CA" dirty="0"/>
              <a:t> a coalition, </a:t>
            </a:r>
            <a:r>
              <a:rPr lang="fr-CA" dirty="0" err="1"/>
              <a:t>despite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party </a:t>
            </a:r>
            <a:r>
              <a:rPr lang="fr-CA" dirty="0" err="1"/>
              <a:t>winning</a:t>
            </a:r>
            <a:r>
              <a:rPr lang="fr-CA" dirty="0"/>
              <a:t> </a:t>
            </a:r>
            <a:r>
              <a:rPr lang="fr-CA" dirty="0" err="1"/>
              <a:t>fewer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the </a:t>
            </a:r>
            <a:r>
              <a:rPr lang="fr-CA" dirty="0" err="1"/>
              <a:t>Liberals</a:t>
            </a:r>
            <a:r>
              <a:rPr lang="fr-CA" dirty="0"/>
              <a:t> on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owns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0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C377-D605-41C6-8316-86FD7066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B83C-6AD2-406E-B9C5-3257E6DE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If the </a:t>
            </a:r>
            <a:r>
              <a:rPr lang="fr-CA" dirty="0" err="1"/>
              <a:t>government</a:t>
            </a:r>
            <a:r>
              <a:rPr lang="fr-CA" dirty="0"/>
              <a:t> loses the confidence of the House,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must </a:t>
            </a:r>
            <a:r>
              <a:rPr lang="fr-CA" dirty="0" err="1"/>
              <a:t>resign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Governor</a:t>
            </a:r>
            <a:r>
              <a:rPr lang="fr-CA" dirty="0"/>
              <a:t> General can </a:t>
            </a:r>
            <a:r>
              <a:rPr lang="fr-CA" dirty="0" err="1"/>
              <a:t>then</a:t>
            </a:r>
            <a:r>
              <a:rPr lang="fr-CA" dirty="0"/>
              <a:t> do </a:t>
            </a:r>
            <a:r>
              <a:rPr lang="fr-CA" dirty="0" err="1"/>
              <a:t>either</a:t>
            </a:r>
            <a:r>
              <a:rPr lang="fr-CA" dirty="0"/>
              <a:t> of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things</a:t>
            </a:r>
            <a:r>
              <a:rPr lang="fr-CA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Call for an </a:t>
            </a:r>
            <a:r>
              <a:rPr lang="fr-CA" dirty="0" err="1"/>
              <a:t>election</a:t>
            </a:r>
            <a:r>
              <a:rPr lang="fr-CA" dirty="0"/>
              <a:t> (dissolution of </a:t>
            </a:r>
            <a:r>
              <a:rPr lang="fr-CA" dirty="0" err="1"/>
              <a:t>Parliament</a:t>
            </a:r>
            <a:r>
              <a:rPr lang="fr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Ask</a:t>
            </a:r>
            <a:r>
              <a:rPr lang="fr-CA" dirty="0"/>
              <a:t> </a:t>
            </a:r>
            <a:r>
              <a:rPr lang="fr-CA" dirty="0" err="1"/>
              <a:t>another</a:t>
            </a:r>
            <a:r>
              <a:rPr lang="fr-CA" dirty="0"/>
              <a:t> party leader to </a:t>
            </a:r>
            <a:r>
              <a:rPr lang="fr-CA" dirty="0" err="1"/>
              <a:t>form</a:t>
            </a:r>
            <a:r>
              <a:rPr lang="fr-CA" dirty="0"/>
              <a:t> a </a:t>
            </a:r>
            <a:r>
              <a:rPr lang="fr-CA" dirty="0" err="1"/>
              <a:t>government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r>
              <a:rPr lang="fr-CA" dirty="0" err="1"/>
              <a:t>Governor</a:t>
            </a:r>
            <a:r>
              <a:rPr lang="fr-CA" dirty="0"/>
              <a:t> General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usually</a:t>
            </a:r>
            <a:r>
              <a:rPr lang="fr-CA" dirty="0"/>
              <a:t> call for an </a:t>
            </a:r>
            <a:r>
              <a:rPr lang="fr-CA" dirty="0" err="1"/>
              <a:t>election</a:t>
            </a:r>
            <a:r>
              <a:rPr lang="fr-CA" dirty="0"/>
              <a:t>.</a:t>
            </a:r>
          </a:p>
          <a:p>
            <a:r>
              <a:rPr lang="fr-CA" dirty="0"/>
              <a:t>The </a:t>
            </a:r>
            <a:r>
              <a:rPr lang="fr-CA" dirty="0" err="1"/>
              <a:t>other</a:t>
            </a:r>
            <a:r>
              <a:rPr lang="fr-CA" dirty="0"/>
              <a:t> option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shortly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an </a:t>
            </a:r>
            <a:r>
              <a:rPr lang="fr-CA" dirty="0" err="1"/>
              <a:t>election</a:t>
            </a:r>
            <a:r>
              <a:rPr lang="fr-CA" dirty="0"/>
              <a:t> if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credible</a:t>
            </a:r>
            <a:r>
              <a:rPr lang="fr-CA" dirty="0"/>
              <a:t> alternative (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believe</a:t>
            </a:r>
            <a:r>
              <a:rPr lang="fr-CA" dirty="0"/>
              <a:t> </a:t>
            </a:r>
            <a:r>
              <a:rPr lang="fr-CA" dirty="0" err="1"/>
              <a:t>another</a:t>
            </a:r>
            <a:r>
              <a:rPr lang="fr-CA" dirty="0"/>
              <a:t> party can </a:t>
            </a:r>
            <a:r>
              <a:rPr lang="fr-CA" dirty="0" err="1"/>
              <a:t>maintain</a:t>
            </a:r>
            <a:r>
              <a:rPr lang="fr-CA" dirty="0"/>
              <a:t> the confidence of the House)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1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EC4F-4B3F-456E-BC03-B120D659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5BA6-1F90-4219-8550-5A2B4F46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Responsible Government</a:t>
            </a:r>
          </a:p>
          <a:p>
            <a:r>
              <a:rPr lang="en-US" sz="4000" dirty="0"/>
              <a:t>Composition of Cabinet</a:t>
            </a:r>
          </a:p>
          <a:p>
            <a:r>
              <a:rPr lang="en-US" sz="4000" dirty="0"/>
              <a:t>The Workings of the Cabinet</a:t>
            </a:r>
          </a:p>
          <a:p>
            <a:r>
              <a:rPr lang="en-US" sz="4000" dirty="0"/>
              <a:t>Concentration of Power at the </a:t>
            </a:r>
            <a:r>
              <a:rPr lang="en-US" sz="4000" dirty="0" err="1"/>
              <a:t>centre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D6BF-3E58-44BC-BC6C-0A6E493B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1DD1-E850-483C-9937-46CC9BF8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04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Prime </a:t>
            </a:r>
            <a:r>
              <a:rPr lang="fr-CA" dirty="0" err="1"/>
              <a:t>minister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central </a:t>
            </a:r>
            <a:r>
              <a:rPr lang="fr-CA" dirty="0" err="1"/>
              <a:t>player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Since</a:t>
            </a:r>
            <a:r>
              <a:rPr lang="fr-CA" dirty="0"/>
              <a:t> the </a:t>
            </a:r>
            <a:r>
              <a:rPr lang="fr-CA" dirty="0" err="1"/>
              <a:t>role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mentioned</a:t>
            </a:r>
            <a:r>
              <a:rPr lang="fr-CA" dirty="0"/>
              <a:t> in the Constitution, </a:t>
            </a:r>
            <a:r>
              <a:rPr lang="fr-CA" dirty="0" err="1"/>
              <a:t>it</a:t>
            </a:r>
            <a:r>
              <a:rPr lang="fr-CA" dirty="0"/>
              <a:t> relies on conventions, practices, and </a:t>
            </a:r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preferences</a:t>
            </a:r>
            <a:r>
              <a:rPr lang="fr-CA" dirty="0"/>
              <a:t>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formal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Furthermore</a:t>
            </a:r>
            <a:r>
              <a:rPr lang="fr-CA" dirty="0"/>
              <a:t>, Cabinet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private</a:t>
            </a:r>
            <a:r>
              <a:rPr lang="fr-CA" dirty="0"/>
              <a:t> </a:t>
            </a:r>
            <a:r>
              <a:rPr lang="fr-CA" dirty="0" err="1"/>
              <a:t>entity</a:t>
            </a:r>
            <a:r>
              <a:rPr lang="fr-CA" dirty="0"/>
              <a:t>, </a:t>
            </a:r>
            <a:r>
              <a:rPr lang="fr-CA" dirty="0" err="1"/>
              <a:t>unlike</a:t>
            </a:r>
            <a:r>
              <a:rPr lang="fr-CA" dirty="0"/>
              <a:t> the House of Commons. This </a:t>
            </a:r>
            <a:r>
              <a:rPr lang="fr-CA" dirty="0" err="1"/>
              <a:t>makes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more </a:t>
            </a:r>
            <a:r>
              <a:rPr lang="fr-CA" dirty="0" err="1"/>
              <a:t>difficult</a:t>
            </a:r>
            <a:r>
              <a:rPr lang="fr-CA" dirty="0"/>
              <a:t> to know how </a:t>
            </a:r>
            <a:r>
              <a:rPr lang="fr-CA" dirty="0" err="1"/>
              <a:t>things</a:t>
            </a:r>
            <a:r>
              <a:rPr lang="fr-CA" dirty="0"/>
              <a:t> </a:t>
            </a:r>
            <a:r>
              <a:rPr lang="fr-CA" dirty="0" err="1"/>
              <a:t>actually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 in Cabinet. </a:t>
            </a:r>
          </a:p>
          <a:p>
            <a:endParaRPr lang="fr-CA" dirty="0"/>
          </a:p>
          <a:p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rely</a:t>
            </a:r>
            <a:r>
              <a:rPr lang="fr-CA" dirty="0"/>
              <a:t> on </a:t>
            </a:r>
            <a:r>
              <a:rPr lang="fr-CA" dirty="0" err="1"/>
              <a:t>testimony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actors</a:t>
            </a:r>
            <a:r>
              <a:rPr lang="fr-CA" dirty="0"/>
              <a:t> to </a:t>
            </a:r>
            <a:r>
              <a:rPr lang="fr-CA" dirty="0" err="1"/>
              <a:t>learn</a:t>
            </a:r>
            <a:r>
              <a:rPr lang="fr-CA" dirty="0"/>
              <a:t> about the </a:t>
            </a:r>
            <a:r>
              <a:rPr lang="fr-CA" dirty="0" err="1"/>
              <a:t>inner</a:t>
            </a:r>
            <a:r>
              <a:rPr lang="fr-CA" dirty="0"/>
              <a:t> </a:t>
            </a:r>
            <a:r>
              <a:rPr lang="fr-CA" dirty="0" err="1"/>
              <a:t>workings</a:t>
            </a:r>
            <a:r>
              <a:rPr lang="fr-CA" dirty="0"/>
              <a:t> of Cabinet,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or </a:t>
            </a:r>
            <a:r>
              <a:rPr lang="fr-CA" dirty="0" err="1"/>
              <a:t>may</a:t>
            </a:r>
            <a:r>
              <a:rPr lang="fr-CA" dirty="0"/>
              <a:t> not </a:t>
            </a:r>
            <a:r>
              <a:rPr lang="fr-CA" dirty="0" err="1"/>
              <a:t>be</a:t>
            </a:r>
            <a:r>
              <a:rPr lang="fr-CA" dirty="0"/>
              <a:t> reliable.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8475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There are </a:t>
            </a:r>
            <a:r>
              <a:rPr lang="fr-CA" sz="3600" dirty="0" err="1"/>
              <a:t>two</a:t>
            </a:r>
            <a:r>
              <a:rPr lang="fr-CA" sz="3600" dirty="0"/>
              <a:t> </a:t>
            </a:r>
            <a:r>
              <a:rPr lang="fr-CA" sz="3600" dirty="0" err="1"/>
              <a:t>ways</a:t>
            </a:r>
            <a:r>
              <a:rPr lang="fr-CA" sz="3600" dirty="0"/>
              <a:t> to </a:t>
            </a:r>
            <a:r>
              <a:rPr lang="fr-CA" sz="3600" dirty="0" err="1"/>
              <a:t>become</a:t>
            </a:r>
            <a:r>
              <a:rPr lang="fr-CA" sz="3600" dirty="0"/>
              <a:t> Prime </a:t>
            </a:r>
            <a:r>
              <a:rPr lang="fr-CA" sz="3600" dirty="0" err="1"/>
              <a:t>Minister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/>
              <a:t>The </a:t>
            </a:r>
            <a:r>
              <a:rPr lang="fr-CA" sz="3600" dirty="0" err="1"/>
              <a:t>most</a:t>
            </a:r>
            <a:r>
              <a:rPr lang="fr-CA" sz="3600" dirty="0"/>
              <a:t> </a:t>
            </a:r>
            <a:r>
              <a:rPr lang="fr-CA" sz="3600" dirty="0" err="1"/>
              <a:t>common</a:t>
            </a:r>
            <a:r>
              <a:rPr lang="fr-CA" sz="3600" dirty="0"/>
              <a:t> </a:t>
            </a:r>
            <a:r>
              <a:rPr lang="fr-CA" sz="3600" dirty="0" err="1"/>
              <a:t>way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through</a:t>
            </a:r>
            <a:r>
              <a:rPr lang="fr-CA" sz="3600" dirty="0"/>
              <a:t> an </a:t>
            </a:r>
            <a:r>
              <a:rPr lang="fr-CA" sz="3600" dirty="0" err="1"/>
              <a:t>election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/>
              <a:t>A party leader runs </a:t>
            </a:r>
            <a:r>
              <a:rPr lang="fr-CA" sz="3600" dirty="0" err="1"/>
              <a:t>during</a:t>
            </a:r>
            <a:r>
              <a:rPr lang="fr-CA" sz="3600" dirty="0"/>
              <a:t> an </a:t>
            </a:r>
            <a:r>
              <a:rPr lang="fr-CA" sz="3600" dirty="0" err="1"/>
              <a:t>election</a:t>
            </a:r>
            <a:r>
              <a:rPr lang="fr-CA" sz="3600" dirty="0"/>
              <a:t>, </a:t>
            </a:r>
            <a:r>
              <a:rPr lang="fr-CA" sz="3600" dirty="0" err="1"/>
              <a:t>wins</a:t>
            </a:r>
            <a:r>
              <a:rPr lang="fr-CA" sz="3600" dirty="0"/>
              <a:t> the </a:t>
            </a:r>
            <a:r>
              <a:rPr lang="fr-CA" sz="3600" dirty="0" err="1"/>
              <a:t>most</a:t>
            </a:r>
            <a:r>
              <a:rPr lang="fr-CA" sz="3600" dirty="0"/>
              <a:t> </a:t>
            </a:r>
            <a:r>
              <a:rPr lang="fr-CA" sz="3600" dirty="0" err="1"/>
              <a:t>seats</a:t>
            </a:r>
            <a:r>
              <a:rPr lang="fr-CA" sz="3600" dirty="0"/>
              <a:t> in the House of Commons, and </a:t>
            </a:r>
            <a:r>
              <a:rPr lang="fr-CA" sz="3600" dirty="0" err="1"/>
              <a:t>becomes</a:t>
            </a:r>
            <a:r>
              <a:rPr lang="fr-CA" sz="3600" dirty="0"/>
              <a:t> Prime </a:t>
            </a:r>
            <a:r>
              <a:rPr lang="fr-CA" sz="3600" dirty="0" err="1"/>
              <a:t>Minister</a:t>
            </a:r>
            <a:r>
              <a:rPr lang="fr-CA" sz="3600" dirty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724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600" dirty="0"/>
              <a:t>The second </a:t>
            </a:r>
            <a:r>
              <a:rPr lang="fr-CA" sz="3600" dirty="0" err="1"/>
              <a:t>path</a:t>
            </a:r>
            <a:r>
              <a:rPr lang="fr-CA" sz="3600" dirty="0"/>
              <a:t> to Prime </a:t>
            </a:r>
            <a:r>
              <a:rPr lang="fr-CA" sz="3600" dirty="0" err="1"/>
              <a:t>ministership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succession</a:t>
            </a:r>
          </a:p>
          <a:p>
            <a:endParaRPr lang="fr-CA" sz="3600" dirty="0"/>
          </a:p>
          <a:p>
            <a:r>
              <a:rPr lang="fr-CA" sz="3600" dirty="0"/>
              <a:t>If a Prime </a:t>
            </a:r>
            <a:r>
              <a:rPr lang="fr-CA" sz="3600" dirty="0" err="1"/>
              <a:t>minister</a:t>
            </a:r>
            <a:r>
              <a:rPr lang="fr-CA" sz="3600" dirty="0"/>
              <a:t> </a:t>
            </a:r>
            <a:r>
              <a:rPr lang="fr-CA" sz="3600" dirty="0" err="1"/>
              <a:t>resigns</a:t>
            </a:r>
            <a:r>
              <a:rPr lang="fr-CA" sz="3600" dirty="0"/>
              <a:t> or dies </a:t>
            </a:r>
            <a:r>
              <a:rPr lang="fr-CA" sz="3600" dirty="0" err="1"/>
              <a:t>while</a:t>
            </a:r>
            <a:r>
              <a:rPr lang="fr-CA" sz="3600" dirty="0"/>
              <a:t> in </a:t>
            </a:r>
            <a:r>
              <a:rPr lang="fr-CA" sz="3600" dirty="0" err="1"/>
              <a:t>exercise</a:t>
            </a:r>
            <a:r>
              <a:rPr lang="fr-CA" sz="3600" dirty="0"/>
              <a:t>, </a:t>
            </a:r>
            <a:r>
              <a:rPr lang="fr-CA" sz="3600" dirty="0" err="1"/>
              <a:t>somebody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called</a:t>
            </a:r>
            <a:r>
              <a:rPr lang="fr-CA" sz="3600" dirty="0"/>
              <a:t> </a:t>
            </a:r>
            <a:r>
              <a:rPr lang="fr-CA" sz="3600" dirty="0" err="1"/>
              <a:t>upon</a:t>
            </a:r>
            <a:r>
              <a:rPr lang="fr-CA" sz="3600" dirty="0"/>
              <a:t> to </a:t>
            </a:r>
            <a:r>
              <a:rPr lang="fr-CA" sz="3600" dirty="0" err="1"/>
              <a:t>take</a:t>
            </a:r>
            <a:r>
              <a:rPr lang="fr-CA" sz="3600" dirty="0"/>
              <a:t> </a:t>
            </a:r>
            <a:r>
              <a:rPr lang="fr-CA" sz="3600" dirty="0" err="1"/>
              <a:t>their</a:t>
            </a:r>
            <a:r>
              <a:rPr lang="fr-CA" sz="3600" dirty="0"/>
              <a:t> place.</a:t>
            </a:r>
            <a:endParaRPr lang="en-US" sz="3600" dirty="0"/>
          </a:p>
          <a:p>
            <a:endParaRPr lang="fr-CA" sz="3600" dirty="0"/>
          </a:p>
          <a:p>
            <a:r>
              <a:rPr lang="fr-CA" sz="3600" dirty="0" err="1"/>
              <a:t>Since</a:t>
            </a:r>
            <a:r>
              <a:rPr lang="fr-CA" sz="3600" dirty="0"/>
              <a:t> 1945, five Prime </a:t>
            </a:r>
            <a:r>
              <a:rPr lang="fr-CA" sz="3600" dirty="0" err="1"/>
              <a:t>ministers</a:t>
            </a:r>
            <a:r>
              <a:rPr lang="fr-CA" sz="3600" dirty="0"/>
              <a:t> </a:t>
            </a:r>
            <a:r>
              <a:rPr lang="fr-CA" sz="3600" dirty="0" err="1"/>
              <a:t>were</a:t>
            </a:r>
            <a:r>
              <a:rPr lang="fr-CA" sz="3600" dirty="0"/>
              <a:t> </a:t>
            </a:r>
            <a:r>
              <a:rPr lang="fr-CA" sz="3600" dirty="0" err="1"/>
              <a:t>selected</a:t>
            </a:r>
            <a:r>
              <a:rPr lang="fr-CA" sz="3600" dirty="0"/>
              <a:t> </a:t>
            </a:r>
            <a:r>
              <a:rPr lang="fr-CA" sz="3600" dirty="0" err="1"/>
              <a:t>this</a:t>
            </a:r>
            <a:r>
              <a:rPr lang="fr-CA" sz="3600" dirty="0"/>
              <a:t> </a:t>
            </a:r>
            <a:r>
              <a:rPr lang="fr-CA" sz="3600" dirty="0" err="1"/>
              <a:t>way</a:t>
            </a:r>
            <a:r>
              <a:rPr lang="fr-CA" sz="3600" dirty="0"/>
              <a:t>: Louis St-Laurent, Pierre Trudeau, John Turner, Kim Campbell, and Paul Martin. </a:t>
            </a:r>
          </a:p>
        </p:txBody>
      </p:sp>
    </p:spTree>
    <p:extLst>
      <p:ext uri="{BB962C8B-B14F-4D97-AF65-F5344CB8AC3E}">
        <p14:creationId xmlns:p14="http://schemas.microsoft.com/office/powerpoint/2010/main" val="109712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Legally</a:t>
            </a:r>
            <a:r>
              <a:rPr lang="fr-CA" dirty="0"/>
              <a:t> </a:t>
            </a:r>
            <a:r>
              <a:rPr lang="fr-CA" dirty="0" err="1"/>
              <a:t>speaking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perfectly</a:t>
            </a:r>
            <a:r>
              <a:rPr lang="fr-CA" dirty="0"/>
              <a:t> acceptable.</a:t>
            </a:r>
          </a:p>
          <a:p>
            <a:endParaRPr lang="fr-CA" dirty="0"/>
          </a:p>
          <a:p>
            <a:r>
              <a:rPr lang="fr-CA" dirty="0"/>
              <a:t>Even </a:t>
            </a:r>
            <a:r>
              <a:rPr lang="fr-CA" dirty="0" err="1"/>
              <a:t>though</a:t>
            </a:r>
            <a:r>
              <a:rPr lang="fr-CA" dirty="0"/>
              <a:t> the new PM </a:t>
            </a:r>
            <a:r>
              <a:rPr lang="fr-CA" dirty="0" err="1"/>
              <a:t>was</a:t>
            </a:r>
            <a:r>
              <a:rPr lang="fr-CA" dirty="0"/>
              <a:t> not </a:t>
            </a:r>
            <a:r>
              <a:rPr lang="fr-CA" dirty="0" err="1"/>
              <a:t>voted</a:t>
            </a:r>
            <a:r>
              <a:rPr lang="fr-CA" dirty="0"/>
              <a:t> in </a:t>
            </a:r>
            <a:r>
              <a:rPr lang="fr-CA" dirty="0" err="1"/>
              <a:t>during</a:t>
            </a:r>
            <a:r>
              <a:rPr lang="fr-CA" dirty="0"/>
              <a:t> an </a:t>
            </a:r>
            <a:r>
              <a:rPr lang="fr-CA" dirty="0" err="1"/>
              <a:t>election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legitimate</a:t>
            </a:r>
            <a:r>
              <a:rPr lang="fr-CA" dirty="0"/>
              <a:t>. 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dirty="0" err="1"/>
              <a:t>Remember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Canadians</a:t>
            </a:r>
            <a:r>
              <a:rPr lang="fr-CA" dirty="0"/>
              <a:t> </a:t>
            </a:r>
            <a:r>
              <a:rPr lang="fr-CA" dirty="0" err="1"/>
              <a:t>elect</a:t>
            </a:r>
            <a:r>
              <a:rPr lang="fr-CA" dirty="0"/>
              <a:t> </a:t>
            </a:r>
            <a:r>
              <a:rPr lang="fr-CA" dirty="0" err="1"/>
              <a:t>parliamentarians</a:t>
            </a:r>
            <a:r>
              <a:rPr lang="fr-CA" dirty="0"/>
              <a:t>,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choose</a:t>
            </a:r>
            <a:r>
              <a:rPr lang="fr-CA" dirty="0"/>
              <a:t> a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Canadians</a:t>
            </a:r>
            <a:r>
              <a:rPr lang="fr-CA" dirty="0"/>
              <a:t> do not </a:t>
            </a:r>
            <a:r>
              <a:rPr lang="fr-CA" dirty="0" err="1"/>
              <a:t>choose</a:t>
            </a:r>
            <a:r>
              <a:rPr lang="fr-CA" dirty="0"/>
              <a:t> a PM or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choose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49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sz="3600" dirty="0"/>
              <a:t>The Prime </a:t>
            </a:r>
            <a:r>
              <a:rPr lang="fr-CA" sz="3600" dirty="0" err="1"/>
              <a:t>minister</a:t>
            </a:r>
            <a:r>
              <a:rPr lang="fr-CA" sz="3600" dirty="0"/>
              <a:t> has the power to appoint the </a:t>
            </a:r>
            <a:r>
              <a:rPr lang="fr-CA" sz="3600" dirty="0" err="1"/>
              <a:t>other</a:t>
            </a:r>
            <a:r>
              <a:rPr lang="fr-CA" sz="3600" dirty="0"/>
              <a:t> </a:t>
            </a:r>
            <a:r>
              <a:rPr lang="fr-CA" sz="3600" dirty="0" err="1"/>
              <a:t>members</a:t>
            </a:r>
            <a:r>
              <a:rPr lang="fr-CA" sz="3600" dirty="0"/>
              <a:t> of the Cabinet.</a:t>
            </a:r>
          </a:p>
          <a:p>
            <a:endParaRPr lang="fr-CA" sz="3600" dirty="0"/>
          </a:p>
          <a:p>
            <a:r>
              <a:rPr lang="fr-CA" sz="3600" dirty="0"/>
              <a:t>The PM </a:t>
            </a:r>
            <a:r>
              <a:rPr lang="fr-CA" sz="3600" dirty="0" err="1"/>
              <a:t>also</a:t>
            </a:r>
            <a:r>
              <a:rPr lang="fr-CA" sz="3600" dirty="0"/>
              <a:t> has the power to </a:t>
            </a:r>
            <a:r>
              <a:rPr lang="fr-CA" sz="3600" dirty="0" err="1"/>
              <a:t>fire</a:t>
            </a:r>
            <a:r>
              <a:rPr lang="fr-CA" sz="3600" dirty="0"/>
              <a:t> </a:t>
            </a:r>
            <a:r>
              <a:rPr lang="fr-CA" sz="3600" dirty="0" err="1"/>
              <a:t>them</a:t>
            </a:r>
            <a:r>
              <a:rPr lang="fr-CA" sz="3600" dirty="0"/>
              <a:t> at </a:t>
            </a:r>
            <a:r>
              <a:rPr lang="fr-CA" sz="3600" dirty="0" err="1"/>
              <a:t>will</a:t>
            </a:r>
            <a:r>
              <a:rPr lang="fr-CA" sz="3600" dirty="0"/>
              <a:t>, </a:t>
            </a:r>
            <a:r>
              <a:rPr lang="fr-CA" sz="3600" dirty="0" err="1"/>
              <a:t>which</a:t>
            </a:r>
            <a:r>
              <a:rPr lang="fr-CA" sz="3600" dirty="0"/>
              <a:t> </a:t>
            </a:r>
            <a:r>
              <a:rPr lang="fr-CA" sz="3600" dirty="0" err="1"/>
              <a:t>gives</a:t>
            </a:r>
            <a:r>
              <a:rPr lang="fr-CA" sz="3600" dirty="0"/>
              <a:t> the PM a lot of power over the </a:t>
            </a:r>
            <a:r>
              <a:rPr lang="fr-CA" sz="3600" dirty="0" err="1"/>
              <a:t>ministers</a:t>
            </a:r>
            <a:r>
              <a:rPr lang="fr-CA" sz="3600" dirty="0"/>
              <a:t> in office. </a:t>
            </a:r>
          </a:p>
          <a:p>
            <a:endParaRPr lang="fr-CA" sz="3600" dirty="0"/>
          </a:p>
          <a:p>
            <a:r>
              <a:rPr lang="fr-CA" sz="3600" dirty="0"/>
              <a:t>The PM can </a:t>
            </a:r>
            <a:r>
              <a:rPr lang="fr-CA" sz="3600" dirty="0" err="1"/>
              <a:t>also</a:t>
            </a:r>
            <a:r>
              <a:rPr lang="fr-CA" sz="3600" dirty="0"/>
              <a:t> </a:t>
            </a:r>
            <a:r>
              <a:rPr lang="fr-CA" sz="3600" dirty="0" err="1"/>
              <a:t>decide</a:t>
            </a:r>
            <a:r>
              <a:rPr lang="fr-CA" sz="3600" dirty="0"/>
              <a:t> on the structure of Cabinet and how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be</a:t>
            </a:r>
            <a:r>
              <a:rPr lang="fr-CA" sz="3600" dirty="0"/>
              <a:t> run. </a:t>
            </a:r>
          </a:p>
          <a:p>
            <a:endParaRPr lang="fr-CA" sz="3600" dirty="0"/>
          </a:p>
          <a:p>
            <a:r>
              <a:rPr lang="fr-CA" sz="3600" dirty="0"/>
              <a:t>The Cabinet </a:t>
            </a:r>
            <a:r>
              <a:rPr lang="fr-CA" sz="3600" dirty="0" err="1"/>
              <a:t>does</a:t>
            </a:r>
            <a:r>
              <a:rPr lang="fr-CA" sz="3600" dirty="0"/>
              <a:t> not have a </a:t>
            </a:r>
            <a:r>
              <a:rPr lang="fr-CA" sz="3600" dirty="0" err="1"/>
              <a:t>fixed</a:t>
            </a:r>
            <a:r>
              <a:rPr lang="fr-CA" sz="3600" dirty="0"/>
              <a:t> structure. The PM can </a:t>
            </a:r>
            <a:r>
              <a:rPr lang="fr-CA" sz="3600" dirty="0" err="1"/>
              <a:t>thus</a:t>
            </a:r>
            <a:r>
              <a:rPr lang="fr-CA" sz="3600" dirty="0"/>
              <a:t> </a:t>
            </a:r>
            <a:r>
              <a:rPr lang="fr-CA" sz="3600" dirty="0" err="1"/>
              <a:t>create</a:t>
            </a:r>
            <a:r>
              <a:rPr lang="fr-CA" sz="3600" dirty="0"/>
              <a:t> new </a:t>
            </a:r>
            <a:r>
              <a:rPr lang="fr-CA" sz="3600" dirty="0" err="1"/>
              <a:t>departments</a:t>
            </a:r>
            <a:r>
              <a:rPr lang="fr-CA" sz="3600" dirty="0"/>
              <a:t> if </a:t>
            </a:r>
            <a:r>
              <a:rPr lang="fr-CA" sz="3600" dirty="0" err="1"/>
              <a:t>so</a:t>
            </a:r>
            <a:r>
              <a:rPr lang="fr-CA" sz="3600" dirty="0"/>
              <a:t> </a:t>
            </a:r>
            <a:r>
              <a:rPr lang="fr-CA" sz="3600" dirty="0" err="1"/>
              <a:t>desired</a:t>
            </a:r>
            <a:r>
              <a:rPr lang="fr-CA" sz="3600" dirty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371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The Prime </a:t>
            </a:r>
            <a:r>
              <a:rPr lang="fr-CA" sz="3600" dirty="0" err="1"/>
              <a:t>minister</a:t>
            </a:r>
            <a:r>
              <a:rPr lang="fr-CA" sz="3600" dirty="0"/>
              <a:t> has full latitude to select the </a:t>
            </a:r>
            <a:r>
              <a:rPr lang="fr-CA" sz="3600" dirty="0" err="1"/>
              <a:t>ministers</a:t>
            </a:r>
            <a:r>
              <a:rPr lang="fr-CA" sz="3600" dirty="0"/>
              <a:t> in </a:t>
            </a:r>
            <a:r>
              <a:rPr lang="fr-CA" sz="3600" dirty="0" err="1"/>
              <a:t>theory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/>
              <a:t>In practice, the options are </a:t>
            </a:r>
            <a:r>
              <a:rPr lang="fr-CA" sz="3600" dirty="0" err="1"/>
              <a:t>limited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 err="1"/>
              <a:t>Because</a:t>
            </a:r>
            <a:r>
              <a:rPr lang="fr-CA" sz="3600" dirty="0"/>
              <a:t> of </a:t>
            </a:r>
            <a:r>
              <a:rPr lang="fr-CA" sz="3600" dirty="0" err="1"/>
              <a:t>responsible</a:t>
            </a:r>
            <a:r>
              <a:rPr lang="fr-CA" sz="3600" dirty="0"/>
              <a:t> </a:t>
            </a:r>
            <a:r>
              <a:rPr lang="fr-CA" sz="3600" dirty="0" err="1"/>
              <a:t>government</a:t>
            </a:r>
            <a:r>
              <a:rPr lang="fr-CA" sz="3600" dirty="0"/>
              <a:t>, the PM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expected</a:t>
            </a:r>
            <a:r>
              <a:rPr lang="fr-CA" sz="3600" dirty="0"/>
              <a:t> to select </a:t>
            </a:r>
            <a:r>
              <a:rPr lang="fr-CA" sz="3600" dirty="0" err="1"/>
              <a:t>ministers</a:t>
            </a:r>
            <a:r>
              <a:rPr lang="fr-CA" sz="3600" dirty="0"/>
              <a:t> </a:t>
            </a:r>
            <a:r>
              <a:rPr lang="fr-CA" sz="3600" dirty="0" err="1"/>
              <a:t>from</a:t>
            </a:r>
            <a:r>
              <a:rPr lang="fr-CA" sz="3600" dirty="0"/>
              <a:t> the </a:t>
            </a:r>
            <a:r>
              <a:rPr lang="fr-CA" sz="3600" dirty="0" err="1"/>
              <a:t>MPs</a:t>
            </a:r>
            <a:r>
              <a:rPr lang="fr-CA" sz="3600" dirty="0"/>
              <a:t>. </a:t>
            </a:r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77338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C81E-0352-4B79-9B60-8150C706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53CC-CAAF-4324-8ECE-70918CDD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err="1"/>
              <a:t>Otherwise</a:t>
            </a:r>
            <a:r>
              <a:rPr lang="fr-CA" sz="3200" dirty="0"/>
              <a:t>, the </a:t>
            </a:r>
            <a:r>
              <a:rPr lang="fr-CA" sz="3200" dirty="0" err="1"/>
              <a:t>MPs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unable</a:t>
            </a:r>
            <a:r>
              <a:rPr lang="fr-CA" sz="3200" dirty="0"/>
              <a:t> to question </a:t>
            </a:r>
            <a:r>
              <a:rPr lang="fr-CA" sz="3200" dirty="0" err="1"/>
              <a:t>ministers</a:t>
            </a:r>
            <a:r>
              <a:rPr lang="fr-CA" sz="3200" dirty="0"/>
              <a:t> </a:t>
            </a:r>
            <a:r>
              <a:rPr lang="fr-CA" sz="3200" dirty="0" err="1"/>
              <a:t>during</a:t>
            </a:r>
            <a:r>
              <a:rPr lang="fr-CA" sz="3200" dirty="0"/>
              <a:t> Question </a:t>
            </a:r>
            <a:r>
              <a:rPr lang="fr-CA" sz="3200" dirty="0" err="1"/>
              <a:t>Period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Having</a:t>
            </a:r>
            <a:r>
              <a:rPr lang="fr-CA" sz="3200" dirty="0"/>
              <a:t> </a:t>
            </a:r>
            <a:r>
              <a:rPr lang="fr-CA" sz="3200" dirty="0" err="1"/>
              <a:t>ministers</a:t>
            </a:r>
            <a:r>
              <a:rPr lang="fr-CA" sz="3200" dirty="0"/>
              <a:t> </a:t>
            </a:r>
            <a:r>
              <a:rPr lang="fr-CA" sz="3200" dirty="0" err="1"/>
              <a:t>who</a:t>
            </a:r>
            <a:r>
              <a:rPr lang="fr-CA" sz="3200" dirty="0"/>
              <a:t> </a:t>
            </a:r>
            <a:r>
              <a:rPr lang="fr-CA" sz="3200" dirty="0" err="1"/>
              <a:t>sit</a:t>
            </a:r>
            <a:r>
              <a:rPr lang="fr-CA" sz="3200" dirty="0"/>
              <a:t> in the House of Commons </a:t>
            </a:r>
            <a:r>
              <a:rPr lang="fr-CA" sz="3200" dirty="0" err="1"/>
              <a:t>is</a:t>
            </a:r>
            <a:r>
              <a:rPr lang="fr-CA" sz="3200" dirty="0"/>
              <a:t> a good </a:t>
            </a:r>
            <a:r>
              <a:rPr lang="fr-CA" sz="3200" dirty="0" err="1"/>
              <a:t>way</a:t>
            </a:r>
            <a:r>
              <a:rPr lang="fr-CA" sz="3200" dirty="0"/>
              <a:t> for the PM to have allies in the House of Commons.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helps</a:t>
            </a:r>
            <a:r>
              <a:rPr lang="fr-CA" sz="3200" dirty="0"/>
              <a:t> </a:t>
            </a:r>
            <a:r>
              <a:rPr lang="fr-CA" sz="3200" dirty="0" err="1"/>
              <a:t>defend</a:t>
            </a:r>
            <a:r>
              <a:rPr lang="fr-CA" sz="3200" dirty="0"/>
              <a:t> a </a:t>
            </a:r>
            <a:r>
              <a:rPr lang="fr-CA" sz="3200" dirty="0" err="1"/>
              <a:t>common</a:t>
            </a:r>
            <a:r>
              <a:rPr lang="fr-CA" sz="3200" dirty="0"/>
              <a:t> agenda and </a:t>
            </a:r>
            <a:r>
              <a:rPr lang="fr-CA" sz="3200" dirty="0" err="1"/>
              <a:t>act</a:t>
            </a:r>
            <a:r>
              <a:rPr lang="fr-CA" sz="3200" dirty="0"/>
              <a:t> as a team </a:t>
            </a:r>
            <a:r>
              <a:rPr lang="fr-CA" sz="3200" dirty="0" err="1"/>
              <a:t>during</a:t>
            </a:r>
            <a:r>
              <a:rPr lang="fr-CA" sz="3200" dirty="0"/>
              <a:t> Question </a:t>
            </a:r>
            <a:r>
              <a:rPr lang="fr-CA" sz="3200" dirty="0" err="1"/>
              <a:t>Period</a:t>
            </a:r>
            <a:r>
              <a:rPr lang="fr-CA" sz="3200" dirty="0"/>
              <a:t>.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05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4FA-74B5-4E10-9CC9-06C5C699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CF3-15D1-4F88-B4D9-AA7187C2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rule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informal</a:t>
            </a:r>
            <a:r>
              <a:rPr lang="fr-CA" dirty="0"/>
              <a:t>, and </a:t>
            </a:r>
            <a:r>
              <a:rPr lang="fr-CA" dirty="0" err="1"/>
              <a:t>there</a:t>
            </a:r>
            <a:r>
              <a:rPr lang="fr-CA" dirty="0"/>
              <a:t> are </a:t>
            </a:r>
            <a:r>
              <a:rPr lang="fr-CA" dirty="0" err="1"/>
              <a:t>some</a:t>
            </a:r>
            <a:r>
              <a:rPr lang="fr-CA" dirty="0"/>
              <a:t> exceptions.</a:t>
            </a:r>
          </a:p>
          <a:p>
            <a:endParaRPr lang="fr-CA" dirty="0"/>
          </a:p>
          <a:p>
            <a:r>
              <a:rPr lang="fr-CA" dirty="0"/>
              <a:t>If a </a:t>
            </a:r>
            <a:r>
              <a:rPr lang="fr-CA" dirty="0" err="1"/>
              <a:t>governing</a:t>
            </a:r>
            <a:r>
              <a:rPr lang="fr-CA" dirty="0"/>
              <a:t> party leader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elected</a:t>
            </a:r>
            <a:r>
              <a:rPr lang="fr-CA" dirty="0"/>
              <a:t> as an MP, </a:t>
            </a:r>
            <a:r>
              <a:rPr lang="fr-CA" dirty="0" err="1"/>
              <a:t>they</a:t>
            </a:r>
            <a:r>
              <a:rPr lang="fr-CA" dirty="0"/>
              <a:t> can </a:t>
            </a:r>
            <a:r>
              <a:rPr lang="fr-CA" dirty="0" err="1"/>
              <a:t>still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PM.  </a:t>
            </a:r>
          </a:p>
          <a:p>
            <a:endParaRPr lang="fr-CA" dirty="0"/>
          </a:p>
          <a:p>
            <a:r>
              <a:rPr lang="fr-CA" dirty="0" err="1"/>
              <a:t>Every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name</a:t>
            </a:r>
            <a:r>
              <a:rPr lang="fr-CA" dirty="0"/>
              <a:t> </a:t>
            </a:r>
            <a:r>
              <a:rPr lang="fr-CA" dirty="0" err="1"/>
              <a:t>someone</a:t>
            </a:r>
            <a:r>
              <a:rPr lang="fr-CA" dirty="0"/>
              <a:t> to </a:t>
            </a:r>
            <a:r>
              <a:rPr lang="fr-CA" dirty="0" err="1"/>
              <a:t>represent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in the </a:t>
            </a:r>
            <a:r>
              <a:rPr lang="fr-CA" dirty="0" err="1"/>
              <a:t>Senate</a:t>
            </a:r>
            <a:r>
              <a:rPr lang="fr-CA" dirty="0"/>
              <a:t>,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usually</a:t>
            </a:r>
            <a:r>
              <a:rPr lang="fr-CA" dirty="0"/>
              <a:t> a Senator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an MP.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4FA-74B5-4E10-9CC9-06C5C699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CF3-15D1-4F88-B4D9-AA7187C2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other</a:t>
            </a:r>
            <a:r>
              <a:rPr lang="fr-CA" dirty="0"/>
              <a:t> cases, </a:t>
            </a:r>
            <a:r>
              <a:rPr lang="fr-CA" dirty="0" err="1"/>
              <a:t>individuals</a:t>
            </a:r>
            <a:r>
              <a:rPr lang="fr-CA" dirty="0"/>
              <a:t> have been </a:t>
            </a:r>
            <a:r>
              <a:rPr lang="fr-CA" dirty="0" err="1"/>
              <a:t>named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expertise or a pressing </a:t>
            </a:r>
            <a:r>
              <a:rPr lang="fr-CA" dirty="0" err="1"/>
              <a:t>need</a:t>
            </a:r>
            <a:r>
              <a:rPr lang="fr-CA" dirty="0"/>
              <a:t> for </a:t>
            </a:r>
            <a:r>
              <a:rPr lang="fr-CA" dirty="0" err="1"/>
              <a:t>their</a:t>
            </a:r>
            <a:r>
              <a:rPr lang="fr-CA" dirty="0"/>
              <a:t> services. </a:t>
            </a:r>
          </a:p>
          <a:p>
            <a:r>
              <a:rPr lang="fr-CA" dirty="0"/>
              <a:t>Lucien Bouchard (1988)</a:t>
            </a:r>
          </a:p>
          <a:p>
            <a:r>
              <a:rPr lang="fr-CA" dirty="0"/>
              <a:t>Stéphane Dion (1996)</a:t>
            </a:r>
          </a:p>
          <a:p>
            <a:r>
              <a:rPr lang="fr-CA" dirty="0"/>
              <a:t>Pierre </a:t>
            </a:r>
            <a:r>
              <a:rPr lang="fr-CA" dirty="0" err="1"/>
              <a:t>Pettigrew</a:t>
            </a:r>
            <a:r>
              <a:rPr lang="fr-CA" dirty="0"/>
              <a:t> (1996)</a:t>
            </a:r>
          </a:p>
          <a:p>
            <a:r>
              <a:rPr lang="fr-CA" dirty="0"/>
              <a:t>Michael Fortier (2006)</a:t>
            </a:r>
          </a:p>
          <a:p>
            <a:r>
              <a:rPr lang="fr-CA" dirty="0"/>
              <a:t>In </a:t>
            </a:r>
            <a:r>
              <a:rPr lang="fr-CA" dirty="0" err="1"/>
              <a:t>each</a:t>
            </a:r>
            <a:r>
              <a:rPr lang="fr-CA" dirty="0"/>
              <a:t> of </a:t>
            </a:r>
            <a:r>
              <a:rPr lang="fr-CA" dirty="0" err="1"/>
              <a:t>these</a:t>
            </a:r>
            <a:r>
              <a:rPr lang="fr-CA" dirty="0"/>
              <a:t> cases,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expected</a:t>
            </a:r>
            <a:r>
              <a:rPr lang="fr-CA" dirty="0"/>
              <a:t> to </a:t>
            </a:r>
            <a:r>
              <a:rPr lang="fr-CA" dirty="0" err="1"/>
              <a:t>seek</a:t>
            </a:r>
            <a:r>
              <a:rPr lang="fr-CA" dirty="0"/>
              <a:t> </a:t>
            </a:r>
            <a:r>
              <a:rPr lang="fr-CA" dirty="0" err="1"/>
              <a:t>proper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 at the </a:t>
            </a:r>
            <a:r>
              <a:rPr lang="fr-CA" dirty="0" err="1"/>
              <a:t>earliest</a:t>
            </a:r>
            <a:r>
              <a:rPr lang="fr-CA" dirty="0"/>
              <a:t> </a:t>
            </a:r>
            <a:r>
              <a:rPr lang="fr-CA" dirty="0" err="1"/>
              <a:t>opportunity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6720-1E3F-4600-8B8D-017076D6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6AB0-ED3F-4E60-9F63-CBDACAFF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Steps in government 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Members of Parliament are elected by citizens.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Cabinet members are selected by the PM from the MPs.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Cabinet must hold the </a:t>
            </a:r>
            <a:r>
              <a:rPr lang="en-US" sz="3200" b="1" i="1" dirty="0"/>
              <a:t>confidence of the House </a:t>
            </a:r>
            <a:r>
              <a:rPr lang="en-US" sz="3200" dirty="0"/>
              <a:t>to govern.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Important to note that Canadians only elect a Member of Parliament. They do not directly vote for the government or the Prime Minister. </a:t>
            </a:r>
          </a:p>
        </p:txBody>
      </p:sp>
    </p:spTree>
    <p:extLst>
      <p:ext uri="{BB962C8B-B14F-4D97-AF65-F5344CB8AC3E}">
        <p14:creationId xmlns:p14="http://schemas.microsoft.com/office/powerpoint/2010/main" val="44451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4FA-74B5-4E10-9CC9-06C5C699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CF3-15D1-4F88-B4D9-AA7187C2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This can </a:t>
            </a:r>
            <a:r>
              <a:rPr lang="fr-CA" dirty="0" err="1"/>
              <a:t>seriously</a:t>
            </a:r>
            <a:r>
              <a:rPr lang="fr-CA" dirty="0"/>
              <a:t> </a:t>
            </a:r>
            <a:r>
              <a:rPr lang="fr-CA" dirty="0" err="1"/>
              <a:t>restrict</a:t>
            </a:r>
            <a:r>
              <a:rPr lang="fr-CA" dirty="0"/>
              <a:t> the options of a Prime </a:t>
            </a:r>
            <a:r>
              <a:rPr lang="fr-CA" dirty="0" err="1"/>
              <a:t>minister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How </a:t>
            </a:r>
            <a:r>
              <a:rPr lang="fr-CA" dirty="0" err="1"/>
              <a:t>many</a:t>
            </a:r>
            <a:r>
              <a:rPr lang="fr-CA" dirty="0"/>
              <a:t> people have the </a:t>
            </a:r>
            <a:r>
              <a:rPr lang="fr-CA" dirty="0" err="1"/>
              <a:t>experience</a:t>
            </a:r>
            <a:r>
              <a:rPr lang="fr-CA" dirty="0"/>
              <a:t> to lead the </a:t>
            </a:r>
            <a:r>
              <a:rPr lang="fr-CA" dirty="0" err="1"/>
              <a:t>ministry</a:t>
            </a:r>
            <a:r>
              <a:rPr lang="fr-CA" dirty="0"/>
              <a:t> of Finance out of 157 people? (size of the </a:t>
            </a:r>
            <a:r>
              <a:rPr lang="fr-CA" dirty="0" err="1"/>
              <a:t>governmental</a:t>
            </a:r>
            <a:r>
              <a:rPr lang="fr-CA" dirty="0"/>
              <a:t> caucus at the time of </a:t>
            </a:r>
            <a:r>
              <a:rPr lang="fr-CA" dirty="0" err="1"/>
              <a:t>writing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 err="1"/>
              <a:t>Then</a:t>
            </a:r>
            <a:r>
              <a:rPr lang="fr-CA" dirty="0"/>
              <a:t> do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again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Foreign</a:t>
            </a:r>
            <a:r>
              <a:rPr lang="fr-CA" dirty="0"/>
              <a:t> </a:t>
            </a:r>
            <a:r>
              <a:rPr lang="fr-CA" dirty="0" err="1"/>
              <a:t>Affairs</a:t>
            </a:r>
            <a:r>
              <a:rPr lang="fr-CA" dirty="0"/>
              <a:t>, Justice, </a:t>
            </a:r>
            <a:r>
              <a:rPr lang="fr-CA" dirty="0" err="1"/>
              <a:t>Environment</a:t>
            </a:r>
            <a:r>
              <a:rPr lang="fr-CA" dirty="0"/>
              <a:t>, </a:t>
            </a:r>
            <a:r>
              <a:rPr lang="fr-CA" dirty="0" err="1"/>
              <a:t>Intergovernmental</a:t>
            </a:r>
            <a:r>
              <a:rPr lang="fr-CA" dirty="0"/>
              <a:t> </a:t>
            </a:r>
            <a:r>
              <a:rPr lang="fr-CA" dirty="0" err="1"/>
              <a:t>Affairs</a:t>
            </a:r>
            <a:r>
              <a:rPr lang="fr-CA" dirty="0"/>
              <a:t>, etc.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already</a:t>
            </a:r>
            <a:r>
              <a:rPr lang="fr-CA" dirty="0"/>
              <a:t> </a:t>
            </a:r>
            <a:r>
              <a:rPr lang="fr-CA" dirty="0" err="1"/>
              <a:t>limits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options </a:t>
            </a:r>
            <a:r>
              <a:rPr lang="fr-CA" dirty="0" err="1"/>
              <a:t>quite</a:t>
            </a:r>
            <a:r>
              <a:rPr lang="fr-CA" dirty="0"/>
              <a:t> a bit.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1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4FA-74B5-4E10-9CC9-06C5C699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CF3-15D1-4F88-B4D9-AA7187C2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factors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matter</a:t>
            </a:r>
            <a:r>
              <a:rPr lang="fr-CA" dirty="0"/>
              <a:t> in the </a:t>
            </a:r>
            <a:r>
              <a:rPr lang="fr-CA" dirty="0" err="1"/>
              <a:t>selection</a:t>
            </a:r>
            <a:r>
              <a:rPr lang="fr-CA" dirty="0"/>
              <a:t> of Cabinet </a:t>
            </a:r>
            <a:r>
              <a:rPr lang="fr-CA" dirty="0" err="1"/>
              <a:t>members</a:t>
            </a:r>
            <a:r>
              <a:rPr lang="fr-CA" dirty="0"/>
              <a:t> relate to </a:t>
            </a:r>
            <a:r>
              <a:rPr lang="fr-CA" dirty="0" err="1"/>
              <a:t>what</a:t>
            </a:r>
            <a:r>
              <a:rPr lang="fr-CA" dirty="0"/>
              <a:t> the PM </a:t>
            </a:r>
            <a:r>
              <a:rPr lang="fr-CA" dirty="0" err="1"/>
              <a:t>thinks</a:t>
            </a:r>
            <a:r>
              <a:rPr lang="fr-CA" dirty="0"/>
              <a:t> of </a:t>
            </a:r>
            <a:r>
              <a:rPr lang="fr-CA" dirty="0" err="1"/>
              <a:t>them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relationships</a:t>
            </a:r>
            <a:r>
              <a:rPr lang="fr-CA" dirty="0"/>
              <a:t> and </a:t>
            </a:r>
            <a:r>
              <a:rPr lang="fr-CA" dirty="0" err="1"/>
              <a:t>loyalty</a:t>
            </a:r>
            <a:r>
              <a:rPr lang="fr-CA" dirty="0"/>
              <a:t> </a:t>
            </a:r>
            <a:r>
              <a:rPr lang="fr-CA" dirty="0" err="1"/>
              <a:t>matter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People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supported</a:t>
            </a:r>
            <a:r>
              <a:rPr lang="fr-CA" dirty="0"/>
              <a:t> the PM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campaigned</a:t>
            </a:r>
            <a:r>
              <a:rPr lang="fr-CA" dirty="0"/>
              <a:t> to lead the party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rewarded</a:t>
            </a:r>
            <a:r>
              <a:rPr lang="fr-CA" dirty="0"/>
              <a:t> for </a:t>
            </a:r>
            <a:r>
              <a:rPr lang="fr-CA" dirty="0" err="1"/>
              <a:t>their</a:t>
            </a:r>
            <a:r>
              <a:rPr lang="fr-CA" dirty="0"/>
              <a:t> support. </a:t>
            </a:r>
          </a:p>
          <a:p>
            <a:endParaRPr lang="fr-CA" dirty="0"/>
          </a:p>
          <a:p>
            <a:r>
              <a:rPr lang="fr-CA" dirty="0" err="1"/>
              <a:t>Those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may</a:t>
            </a:r>
            <a:r>
              <a:rPr lang="fr-CA" dirty="0"/>
              <a:t> have trouble </a:t>
            </a:r>
            <a:r>
              <a:rPr lang="fr-CA" dirty="0" err="1"/>
              <a:t>getting</a:t>
            </a:r>
            <a:r>
              <a:rPr lang="fr-CA" dirty="0"/>
              <a:t> in Cabinet. </a:t>
            </a:r>
          </a:p>
        </p:txBody>
      </p:sp>
    </p:spTree>
    <p:extLst>
      <p:ext uri="{BB962C8B-B14F-4D97-AF65-F5344CB8AC3E}">
        <p14:creationId xmlns:p14="http://schemas.microsoft.com/office/powerpoint/2010/main" val="369375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4FA-74B5-4E10-9CC9-06C5C699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CF3-15D1-4F88-B4D9-AA7187C2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sz="3200" dirty="0" err="1"/>
              <a:t>Finally</a:t>
            </a:r>
            <a:r>
              <a:rPr lang="fr-CA" sz="3200" dirty="0"/>
              <a:t>, </a:t>
            </a:r>
            <a:r>
              <a:rPr lang="fr-CA" sz="3200" dirty="0" err="1"/>
              <a:t>there</a:t>
            </a:r>
            <a:r>
              <a:rPr lang="fr-CA" sz="3200" dirty="0"/>
              <a:t> are </a:t>
            </a:r>
            <a:r>
              <a:rPr lang="fr-CA" sz="3200" dirty="0" err="1"/>
              <a:t>political</a:t>
            </a:r>
            <a:r>
              <a:rPr lang="fr-CA" sz="3200" dirty="0"/>
              <a:t> </a:t>
            </a:r>
            <a:r>
              <a:rPr lang="fr-CA" sz="3200" dirty="0" err="1"/>
              <a:t>considerations</a:t>
            </a:r>
            <a:r>
              <a:rPr lang="fr-CA" sz="3200" dirty="0"/>
              <a:t> to </a:t>
            </a:r>
            <a:r>
              <a:rPr lang="fr-CA" sz="3200" dirty="0" err="1"/>
              <a:t>take</a:t>
            </a:r>
            <a:r>
              <a:rPr lang="fr-CA" sz="3200" dirty="0"/>
              <a:t> </a:t>
            </a:r>
            <a:r>
              <a:rPr lang="fr-CA" sz="3200" dirty="0" err="1"/>
              <a:t>into</a:t>
            </a:r>
            <a:r>
              <a:rPr lang="fr-CA" sz="3200" dirty="0"/>
              <a:t> </a:t>
            </a:r>
            <a:r>
              <a:rPr lang="fr-CA" sz="3200" dirty="0" err="1"/>
              <a:t>account</a:t>
            </a:r>
            <a:r>
              <a:rPr lang="fr-CA" sz="3200" dirty="0"/>
              <a:t> as </a:t>
            </a:r>
            <a:r>
              <a:rPr lang="fr-CA" sz="3200" dirty="0" err="1"/>
              <a:t>well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Traditionally</a:t>
            </a:r>
            <a:r>
              <a:rPr lang="fr-CA" sz="3200" dirty="0"/>
              <a:t>, the </a:t>
            </a:r>
            <a:r>
              <a:rPr lang="fr-CA" sz="3200" dirty="0" err="1"/>
              <a:t>regional</a:t>
            </a:r>
            <a:r>
              <a:rPr lang="fr-CA" sz="3200" dirty="0"/>
              <a:t> division of Cabinet has been an issue.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 err="1"/>
              <a:t>Canadians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every</a:t>
            </a:r>
            <a:r>
              <a:rPr lang="fr-CA" sz="3200" dirty="0"/>
              <a:t> </a:t>
            </a:r>
            <a:r>
              <a:rPr lang="fr-CA" sz="3200" dirty="0" err="1"/>
              <a:t>region</a:t>
            </a:r>
            <a:r>
              <a:rPr lang="fr-CA" sz="3200" dirty="0"/>
              <a:t> </a:t>
            </a:r>
            <a:r>
              <a:rPr lang="fr-CA" sz="3200" dirty="0" err="1"/>
              <a:t>want</a:t>
            </a:r>
            <a:r>
              <a:rPr lang="fr-CA" sz="3200" dirty="0"/>
              <a:t> </a:t>
            </a:r>
            <a:r>
              <a:rPr lang="fr-CA" sz="3200" dirty="0" err="1"/>
              <a:t>ministers</a:t>
            </a:r>
            <a:r>
              <a:rPr lang="fr-CA" sz="3200" dirty="0"/>
              <a:t> </a:t>
            </a:r>
            <a:r>
              <a:rPr lang="fr-CA" sz="3200" dirty="0" err="1"/>
              <a:t>who</a:t>
            </a:r>
            <a:r>
              <a:rPr lang="fr-CA" sz="3200" dirty="0"/>
              <a:t> can </a:t>
            </a:r>
            <a:r>
              <a:rPr lang="fr-CA" sz="3200" dirty="0" err="1"/>
              <a:t>represent</a:t>
            </a:r>
            <a:r>
              <a:rPr lang="fr-CA" sz="3200" dirty="0"/>
              <a:t> </a:t>
            </a:r>
            <a:r>
              <a:rPr lang="fr-CA" sz="3200" dirty="0" err="1"/>
              <a:t>them</a:t>
            </a:r>
            <a:r>
              <a:rPr lang="fr-CA" sz="3200" dirty="0"/>
              <a:t> in Cabinet.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This can </a:t>
            </a:r>
            <a:r>
              <a:rPr lang="fr-CA" sz="3200" dirty="0" err="1"/>
              <a:t>especially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an issue </a:t>
            </a:r>
            <a:r>
              <a:rPr lang="fr-CA" sz="3200" dirty="0" err="1"/>
              <a:t>when</a:t>
            </a:r>
            <a:r>
              <a:rPr lang="fr-CA" sz="3200" dirty="0"/>
              <a:t> the party </a:t>
            </a:r>
            <a:r>
              <a:rPr lang="fr-CA" sz="3200" dirty="0" err="1"/>
              <a:t>did</a:t>
            </a:r>
            <a:r>
              <a:rPr lang="fr-CA" sz="3200" dirty="0"/>
              <a:t> </a:t>
            </a:r>
            <a:r>
              <a:rPr lang="fr-CA" sz="3200" dirty="0" err="1"/>
              <a:t>well</a:t>
            </a:r>
            <a:r>
              <a:rPr lang="fr-CA" sz="3200" dirty="0"/>
              <a:t> in </a:t>
            </a:r>
            <a:r>
              <a:rPr lang="fr-CA" sz="3200" dirty="0" err="1"/>
              <a:t>some</a:t>
            </a:r>
            <a:r>
              <a:rPr lang="fr-CA" sz="3200" dirty="0"/>
              <a:t> </a:t>
            </a:r>
            <a:r>
              <a:rPr lang="fr-CA" sz="3200" dirty="0" err="1"/>
              <a:t>regions</a:t>
            </a:r>
            <a:r>
              <a:rPr lang="fr-CA" sz="3200" dirty="0"/>
              <a:t> of the country but not </a:t>
            </a:r>
            <a:r>
              <a:rPr lang="fr-CA" sz="3200" dirty="0" err="1"/>
              <a:t>others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In the </a:t>
            </a:r>
            <a:r>
              <a:rPr lang="fr-CA" sz="3200" dirty="0" err="1"/>
              <a:t>most</a:t>
            </a:r>
            <a:r>
              <a:rPr lang="fr-CA" sz="3200" dirty="0"/>
              <a:t> </a:t>
            </a:r>
            <a:r>
              <a:rPr lang="fr-CA" sz="3200" dirty="0" err="1"/>
              <a:t>recent</a:t>
            </a:r>
            <a:r>
              <a:rPr lang="fr-CA" sz="3200" dirty="0"/>
              <a:t> </a:t>
            </a:r>
            <a:r>
              <a:rPr lang="fr-CA" sz="3200" dirty="0" err="1"/>
              <a:t>election</a:t>
            </a:r>
            <a:r>
              <a:rPr lang="fr-CA" sz="3200" dirty="0"/>
              <a:t>,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concerns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Albertans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not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represented</a:t>
            </a:r>
            <a:r>
              <a:rPr lang="fr-CA" sz="3200" dirty="0"/>
              <a:t> in Cabinet.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164374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7B38-6183-4528-ADE0-744015E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275B-E280-41B8-9810-528C1EC3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Language</a:t>
            </a:r>
            <a:r>
              <a:rPr lang="fr-CA" dirty="0"/>
              <a:t> has been an issue as </a:t>
            </a:r>
            <a:r>
              <a:rPr lang="fr-CA" dirty="0" err="1"/>
              <a:t>well</a:t>
            </a:r>
            <a:r>
              <a:rPr lang="fr-CA" dirty="0"/>
              <a:t>, for </a:t>
            </a:r>
            <a:r>
              <a:rPr lang="fr-CA" dirty="0" err="1"/>
              <a:t>similar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On top of </a:t>
            </a:r>
            <a:r>
              <a:rPr lang="fr-CA" dirty="0" err="1"/>
              <a:t>respecting</a:t>
            </a:r>
            <a:r>
              <a:rPr lang="fr-CA" dirty="0"/>
              <a:t> the </a:t>
            </a:r>
            <a:r>
              <a:rPr lang="fr-CA" dirty="0" err="1"/>
              <a:t>general</a:t>
            </a:r>
            <a:r>
              <a:rPr lang="fr-CA" dirty="0"/>
              <a:t> proportion in the population,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expected</a:t>
            </a:r>
            <a:r>
              <a:rPr lang="fr-CA" dirty="0"/>
              <a:t> to </a:t>
            </a:r>
            <a:r>
              <a:rPr lang="fr-CA" dirty="0" err="1"/>
              <a:t>find</a:t>
            </a:r>
            <a:r>
              <a:rPr lang="fr-CA" dirty="0"/>
              <a:t> an </a:t>
            </a:r>
            <a:r>
              <a:rPr lang="fr-CA" dirty="0" err="1"/>
              <a:t>anglo-Quebecer</a:t>
            </a:r>
            <a:r>
              <a:rPr lang="fr-CA" dirty="0"/>
              <a:t> and a non-</a:t>
            </a:r>
            <a:r>
              <a:rPr lang="fr-CA" dirty="0" err="1"/>
              <a:t>Quebec</a:t>
            </a:r>
            <a:r>
              <a:rPr lang="fr-CA" dirty="0"/>
              <a:t> francophone in Cabinet. </a:t>
            </a:r>
          </a:p>
          <a:p>
            <a:r>
              <a:rPr lang="fr-CA" dirty="0"/>
              <a:t>The percentage of </a:t>
            </a:r>
            <a:r>
              <a:rPr lang="fr-CA" dirty="0" err="1"/>
              <a:t>female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has </a:t>
            </a:r>
            <a:r>
              <a:rPr lang="fr-CA" dirty="0" err="1"/>
              <a:t>become</a:t>
            </a:r>
            <a:r>
              <a:rPr lang="fr-CA" dirty="0"/>
              <a:t> important in </a:t>
            </a:r>
            <a:r>
              <a:rPr lang="fr-CA" dirty="0" err="1"/>
              <a:t>recent</a:t>
            </a:r>
            <a:r>
              <a:rPr lang="fr-CA" dirty="0"/>
              <a:t> times. </a:t>
            </a:r>
            <a:endParaRPr lang="en-US" dirty="0"/>
          </a:p>
          <a:p>
            <a:r>
              <a:rPr lang="fr-CA" dirty="0" err="1"/>
              <a:t>Likewise</a:t>
            </a:r>
            <a:r>
              <a:rPr lang="fr-CA" dirty="0"/>
              <a:t>, </a:t>
            </a:r>
            <a:r>
              <a:rPr lang="fr-CA" dirty="0" err="1"/>
              <a:t>representation</a:t>
            </a:r>
            <a:r>
              <a:rPr lang="fr-CA" dirty="0"/>
              <a:t> of </a:t>
            </a:r>
            <a:r>
              <a:rPr lang="fr-CA" dirty="0" err="1"/>
              <a:t>Indigenous</a:t>
            </a:r>
            <a:r>
              <a:rPr lang="fr-CA"/>
              <a:t> Peoples </a:t>
            </a:r>
            <a:r>
              <a:rPr lang="fr-CA" dirty="0"/>
              <a:t>and visible </a:t>
            </a:r>
            <a:r>
              <a:rPr lang="fr-CA" dirty="0" err="1"/>
              <a:t>minorities</a:t>
            </a:r>
            <a:r>
              <a:rPr lang="fr-CA" dirty="0"/>
              <a:t> in Cabinet has </a:t>
            </a:r>
            <a:r>
              <a:rPr lang="fr-CA" dirty="0" err="1"/>
              <a:t>become</a:t>
            </a:r>
            <a:r>
              <a:rPr lang="fr-CA" dirty="0"/>
              <a:t> more important as </a:t>
            </a:r>
            <a:r>
              <a:rPr lang="fr-CA" dirty="0" err="1"/>
              <a:t>well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24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9F3A-C09B-4159-8FB6-87B04B79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8430-7025-40C3-BA37-EBAEEE8E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/>
              <a:t>In </a:t>
            </a:r>
            <a:r>
              <a:rPr lang="fr-CA" sz="3200" dirty="0" err="1"/>
              <a:t>summary</a:t>
            </a:r>
            <a:r>
              <a:rPr lang="fr-CA" sz="3200" dirty="0"/>
              <a:t>, the Prime </a:t>
            </a:r>
            <a:r>
              <a:rPr lang="fr-CA" sz="3200" dirty="0" err="1"/>
              <a:t>minister</a:t>
            </a:r>
            <a:r>
              <a:rPr lang="fr-CA" sz="3200" dirty="0"/>
              <a:t> has to select </a:t>
            </a:r>
            <a:r>
              <a:rPr lang="fr-CA" sz="3200" dirty="0" err="1"/>
              <a:t>from</a:t>
            </a:r>
            <a:r>
              <a:rPr lang="fr-CA" sz="3200" dirty="0"/>
              <a:t> a </a:t>
            </a:r>
            <a:r>
              <a:rPr lang="fr-CA" sz="3200" dirty="0" err="1"/>
              <a:t>small</a:t>
            </a:r>
            <a:r>
              <a:rPr lang="fr-CA" sz="3200" dirty="0"/>
              <a:t> pool of candidates on the basis of:</a:t>
            </a:r>
          </a:p>
          <a:p>
            <a:r>
              <a:rPr lang="fr-CA" sz="3200" dirty="0" err="1"/>
              <a:t>Competence</a:t>
            </a:r>
            <a:endParaRPr lang="fr-CA" sz="3200" dirty="0"/>
          </a:p>
          <a:p>
            <a:r>
              <a:rPr lang="fr-CA" sz="3200" dirty="0" err="1"/>
              <a:t>Loyalty</a:t>
            </a:r>
            <a:endParaRPr lang="fr-CA" sz="3200" dirty="0"/>
          </a:p>
          <a:p>
            <a:r>
              <a:rPr lang="fr-CA" sz="3200" dirty="0" err="1"/>
              <a:t>Region</a:t>
            </a:r>
            <a:endParaRPr lang="fr-CA" sz="3200" dirty="0"/>
          </a:p>
          <a:p>
            <a:r>
              <a:rPr lang="fr-CA" sz="3200" dirty="0" err="1"/>
              <a:t>Language</a:t>
            </a:r>
            <a:endParaRPr lang="fr-CA" sz="3200" dirty="0"/>
          </a:p>
          <a:p>
            <a:r>
              <a:rPr lang="fr-CA" sz="3200" dirty="0" err="1"/>
              <a:t>Gender</a:t>
            </a:r>
            <a:endParaRPr lang="fr-CA" sz="3200" dirty="0"/>
          </a:p>
          <a:p>
            <a:r>
              <a:rPr lang="fr-CA" sz="3200" dirty="0" err="1"/>
              <a:t>Indigenous</a:t>
            </a:r>
            <a:r>
              <a:rPr lang="fr-CA" sz="3200" dirty="0"/>
              <a:t> </a:t>
            </a:r>
            <a:r>
              <a:rPr lang="fr-CA" sz="3200" dirty="0" err="1"/>
              <a:t>representation</a:t>
            </a:r>
            <a:endParaRPr lang="fr-CA" sz="3200" dirty="0"/>
          </a:p>
          <a:p>
            <a:r>
              <a:rPr lang="fr-CA" sz="3200" dirty="0"/>
              <a:t>Visible </a:t>
            </a:r>
            <a:r>
              <a:rPr lang="fr-CA" sz="3200" dirty="0" err="1"/>
              <a:t>Minority</a:t>
            </a:r>
            <a:r>
              <a:rPr lang="fr-CA" sz="3200" dirty="0"/>
              <a:t> </a:t>
            </a:r>
            <a:r>
              <a:rPr lang="fr-CA" sz="3200" dirty="0" err="1"/>
              <a:t>representation</a:t>
            </a:r>
            <a:endParaRPr lang="fr-CA" sz="3200" dirty="0"/>
          </a:p>
          <a:p>
            <a:endParaRPr lang="fr-CA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635927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5268-6DED-4A8C-8E82-5B4AB6BF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6EAE-8DAB-493F-94D1-04F9B847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98956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4000" dirty="0" err="1"/>
              <a:t>Ministers</a:t>
            </a:r>
            <a:r>
              <a:rPr lang="fr-CA" sz="4000" dirty="0"/>
              <a:t> are in charge of </a:t>
            </a:r>
            <a:r>
              <a:rPr lang="fr-CA" sz="4000" dirty="0" err="1"/>
              <a:t>their</a:t>
            </a:r>
            <a:r>
              <a:rPr lang="fr-CA" sz="4000" dirty="0"/>
              <a:t> </a:t>
            </a:r>
            <a:r>
              <a:rPr lang="fr-CA" sz="4000" dirty="0" err="1"/>
              <a:t>own</a:t>
            </a:r>
            <a:r>
              <a:rPr lang="fr-CA" sz="4000" dirty="0"/>
              <a:t> </a:t>
            </a:r>
            <a:r>
              <a:rPr lang="fr-CA" sz="4000" dirty="0" err="1"/>
              <a:t>ministry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 err="1"/>
              <a:t>However</a:t>
            </a:r>
            <a:r>
              <a:rPr lang="fr-CA" sz="4000" dirty="0"/>
              <a:t>, </a:t>
            </a:r>
            <a:r>
              <a:rPr lang="fr-CA" sz="4000" dirty="0" err="1"/>
              <a:t>they</a:t>
            </a:r>
            <a:r>
              <a:rPr lang="fr-CA" sz="4000" dirty="0"/>
              <a:t> have </a:t>
            </a:r>
            <a:r>
              <a:rPr lang="fr-CA" sz="4000" dirty="0" err="1"/>
              <a:t>limited</a:t>
            </a:r>
            <a:r>
              <a:rPr lang="fr-CA" sz="4000" dirty="0"/>
              <a:t> </a:t>
            </a:r>
            <a:r>
              <a:rPr lang="fr-CA" sz="4000" dirty="0" err="1"/>
              <a:t>powers</a:t>
            </a:r>
            <a:r>
              <a:rPr lang="fr-CA" sz="4000" dirty="0"/>
              <a:t> to </a:t>
            </a:r>
            <a:r>
              <a:rPr lang="fr-CA" sz="4000" dirty="0" err="1"/>
              <a:t>make</a:t>
            </a:r>
            <a:r>
              <a:rPr lang="fr-CA" sz="4000" dirty="0"/>
              <a:t> important </a:t>
            </a:r>
            <a:r>
              <a:rPr lang="fr-CA" sz="4000" dirty="0" err="1"/>
              <a:t>decisions</a:t>
            </a:r>
            <a:r>
              <a:rPr lang="fr-CA" sz="4000" dirty="0"/>
              <a:t> on </a:t>
            </a:r>
            <a:r>
              <a:rPr lang="fr-CA" sz="4000" dirty="0" err="1"/>
              <a:t>their</a:t>
            </a:r>
            <a:r>
              <a:rPr lang="fr-CA" sz="4000" dirty="0"/>
              <a:t> </a:t>
            </a:r>
            <a:r>
              <a:rPr lang="fr-CA" sz="4000" dirty="0" err="1"/>
              <a:t>own</a:t>
            </a:r>
            <a:r>
              <a:rPr lang="fr-CA" sz="4000" dirty="0"/>
              <a:t>. </a:t>
            </a:r>
          </a:p>
          <a:p>
            <a:endParaRPr lang="fr-CA" sz="4000" dirty="0"/>
          </a:p>
          <a:p>
            <a:r>
              <a:rPr lang="fr-CA" sz="4000" dirty="0"/>
              <a:t>Cabinet </a:t>
            </a:r>
            <a:r>
              <a:rPr lang="fr-CA" sz="4000" dirty="0" err="1"/>
              <a:t>is</a:t>
            </a:r>
            <a:r>
              <a:rPr lang="fr-CA" sz="4000" dirty="0"/>
              <a:t> </a:t>
            </a:r>
            <a:r>
              <a:rPr lang="fr-CA" sz="4000" dirty="0" err="1"/>
              <a:t>supposed</a:t>
            </a:r>
            <a:r>
              <a:rPr lang="fr-CA" sz="4000" dirty="0"/>
              <a:t> to </a:t>
            </a:r>
            <a:r>
              <a:rPr lang="fr-CA" sz="4000" dirty="0" err="1"/>
              <a:t>rule</a:t>
            </a:r>
            <a:r>
              <a:rPr lang="fr-CA" sz="4000" dirty="0"/>
              <a:t> in a </a:t>
            </a:r>
            <a:r>
              <a:rPr lang="fr-CA" sz="4000" dirty="0" err="1"/>
              <a:t>collegial</a:t>
            </a:r>
            <a:r>
              <a:rPr lang="fr-CA" sz="4000" dirty="0"/>
              <a:t> </a:t>
            </a:r>
            <a:r>
              <a:rPr lang="fr-CA" sz="4000" dirty="0" err="1"/>
              <a:t>manner</a:t>
            </a:r>
            <a:r>
              <a:rPr lang="fr-CA" sz="4000" dirty="0"/>
              <a:t>, </a:t>
            </a:r>
            <a:r>
              <a:rPr lang="fr-CA" sz="4000" dirty="0" err="1"/>
              <a:t>which</a:t>
            </a:r>
            <a:r>
              <a:rPr lang="fr-CA" sz="4000" dirty="0"/>
              <a:t> </a:t>
            </a:r>
            <a:r>
              <a:rPr lang="fr-CA" sz="4000" dirty="0" err="1"/>
              <a:t>means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Cabinet </a:t>
            </a:r>
            <a:r>
              <a:rPr lang="fr-CA" sz="4000" dirty="0" err="1"/>
              <a:t>members</a:t>
            </a:r>
            <a:r>
              <a:rPr lang="fr-CA" sz="4000" dirty="0"/>
              <a:t> </a:t>
            </a:r>
            <a:r>
              <a:rPr lang="fr-CA" sz="4000" dirty="0" err="1"/>
              <a:t>should</a:t>
            </a:r>
            <a:r>
              <a:rPr lang="fr-CA" sz="4000" dirty="0"/>
              <a:t> </a:t>
            </a:r>
            <a:r>
              <a:rPr lang="fr-CA" sz="4000" dirty="0" err="1"/>
              <a:t>get</a:t>
            </a:r>
            <a:r>
              <a:rPr lang="fr-CA" sz="4000" dirty="0"/>
              <a:t> </a:t>
            </a:r>
            <a:r>
              <a:rPr lang="fr-CA" sz="4000" dirty="0" err="1"/>
              <a:t>together</a:t>
            </a:r>
            <a:r>
              <a:rPr lang="fr-CA" sz="4000" dirty="0"/>
              <a:t> and </a:t>
            </a:r>
            <a:r>
              <a:rPr lang="fr-CA" sz="4000" dirty="0" err="1"/>
              <a:t>reach</a:t>
            </a:r>
            <a:r>
              <a:rPr lang="fr-CA" sz="4000" dirty="0"/>
              <a:t> a consensus as a group. </a:t>
            </a:r>
            <a:endParaRPr lang="en-US" sz="4000" dirty="0"/>
          </a:p>
          <a:p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2666770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This </a:t>
            </a:r>
            <a:r>
              <a:rPr lang="fr-CA" dirty="0" err="1"/>
              <a:t>ensures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coordination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ministries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ensures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are </a:t>
            </a:r>
            <a:r>
              <a:rPr lang="fr-CA" dirty="0" err="1"/>
              <a:t>informed</a:t>
            </a:r>
            <a:r>
              <a:rPr lang="fr-CA" dirty="0"/>
              <a:t> of changes made by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colleagues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the </a:t>
            </a:r>
            <a:r>
              <a:rPr lang="fr-CA" dirty="0" err="1"/>
              <a:t>opportunity</a:t>
            </a:r>
            <a:r>
              <a:rPr lang="fr-CA" dirty="0"/>
              <a:t> to </a:t>
            </a:r>
            <a:r>
              <a:rPr lang="fr-CA" dirty="0" err="1"/>
              <a:t>discuss</a:t>
            </a:r>
            <a:r>
              <a:rPr lang="fr-CA" dirty="0"/>
              <a:t> new initiatives </a:t>
            </a:r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implemented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034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leads to a concept </a:t>
            </a:r>
            <a:r>
              <a:rPr lang="fr-CA" dirty="0" err="1"/>
              <a:t>called</a:t>
            </a:r>
            <a:r>
              <a:rPr lang="fr-CA" dirty="0"/>
              <a:t> </a:t>
            </a:r>
            <a:r>
              <a:rPr lang="fr-CA" b="1" i="1" dirty="0"/>
              <a:t>Cabinet </a:t>
            </a:r>
            <a:r>
              <a:rPr lang="fr-CA" b="1" i="1" dirty="0" err="1"/>
              <a:t>solidarity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 are made by Cabinet, and not an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,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require</a:t>
            </a:r>
            <a:r>
              <a:rPr lang="fr-CA" dirty="0"/>
              <a:t> the public support of all </a:t>
            </a:r>
            <a:r>
              <a:rPr lang="fr-CA" dirty="0" err="1"/>
              <a:t>ministers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Cabinet meetings are </a:t>
            </a:r>
            <a:r>
              <a:rPr lang="fr-CA" dirty="0" err="1"/>
              <a:t>private</a:t>
            </a:r>
            <a:r>
              <a:rPr lang="fr-CA" dirty="0"/>
              <a:t>. 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have </a:t>
            </a:r>
            <a:r>
              <a:rPr lang="fr-CA" dirty="0" err="1"/>
              <a:t>disagreed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decision</a:t>
            </a:r>
            <a:r>
              <a:rPr lang="fr-CA" dirty="0"/>
              <a:t> in a Cabinet meeting,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cannot</a:t>
            </a:r>
            <a:r>
              <a:rPr lang="fr-CA" dirty="0"/>
              <a:t> express </a:t>
            </a:r>
            <a:r>
              <a:rPr lang="fr-CA" dirty="0" err="1"/>
              <a:t>this</a:t>
            </a:r>
            <a:r>
              <a:rPr lang="fr-CA" dirty="0"/>
              <a:t> in public.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expected</a:t>
            </a:r>
            <a:r>
              <a:rPr lang="fr-CA" dirty="0"/>
              <a:t> to stand by the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46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5E7-F03A-48C2-97D8-536252C2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A4CB-C855-441E-8034-5FCED938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Legally</a:t>
            </a:r>
            <a:r>
              <a:rPr lang="fr-CA" dirty="0"/>
              <a:t> </a:t>
            </a:r>
            <a:r>
              <a:rPr lang="fr-CA" dirty="0" err="1"/>
              <a:t>speaking</a:t>
            </a:r>
            <a:r>
              <a:rPr lang="fr-CA" dirty="0"/>
              <a:t>, </a:t>
            </a:r>
            <a:r>
              <a:rPr lang="fr-CA" dirty="0" err="1"/>
              <a:t>ministers</a:t>
            </a:r>
            <a:r>
              <a:rPr lang="fr-CA" dirty="0"/>
              <a:t> are </a:t>
            </a:r>
            <a:r>
              <a:rPr lang="fr-CA" dirty="0" err="1"/>
              <a:t>equal</a:t>
            </a:r>
            <a:r>
              <a:rPr lang="fr-CA" dirty="0"/>
              <a:t> to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One exception are the </a:t>
            </a:r>
            <a:r>
              <a:rPr lang="fr-CA" dirty="0" err="1"/>
              <a:t>ministers</a:t>
            </a:r>
            <a:r>
              <a:rPr lang="fr-CA" dirty="0"/>
              <a:t> of international </a:t>
            </a:r>
            <a:r>
              <a:rPr lang="fr-CA" dirty="0" err="1"/>
              <a:t>trade</a:t>
            </a:r>
            <a:r>
              <a:rPr lang="fr-CA" dirty="0"/>
              <a:t> and </a:t>
            </a:r>
            <a:r>
              <a:rPr lang="fr-CA" dirty="0" err="1"/>
              <a:t>Foreign</a:t>
            </a:r>
            <a:r>
              <a:rPr lang="fr-CA" dirty="0"/>
              <a:t> </a:t>
            </a:r>
            <a:r>
              <a:rPr lang="fr-CA" dirty="0" err="1"/>
              <a:t>aid</a:t>
            </a:r>
            <a:r>
              <a:rPr lang="fr-CA" dirty="0"/>
              <a:t>, </a:t>
            </a:r>
            <a:r>
              <a:rPr lang="fr-CA" dirty="0" err="1"/>
              <a:t>who</a:t>
            </a:r>
            <a:r>
              <a:rPr lang="fr-CA" dirty="0"/>
              <a:t> are </a:t>
            </a:r>
            <a:r>
              <a:rPr lang="fr-CA" dirty="0" err="1"/>
              <a:t>charged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assisting</a:t>
            </a:r>
            <a:r>
              <a:rPr lang="fr-CA" dirty="0"/>
              <a:t> the </a:t>
            </a:r>
            <a:r>
              <a:rPr lang="fr-CA" dirty="0" err="1"/>
              <a:t>minister</a:t>
            </a:r>
            <a:r>
              <a:rPr lang="fr-CA" dirty="0"/>
              <a:t> of </a:t>
            </a:r>
            <a:r>
              <a:rPr lang="fr-CA" dirty="0" err="1"/>
              <a:t>Foreign</a:t>
            </a:r>
            <a:r>
              <a:rPr lang="fr-CA" dirty="0"/>
              <a:t> </a:t>
            </a:r>
            <a:r>
              <a:rPr lang="fr-CA" dirty="0" err="1"/>
              <a:t>Affairs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an </a:t>
            </a:r>
            <a:r>
              <a:rPr lang="fr-CA" dirty="0" err="1"/>
              <a:t>informal</a:t>
            </a:r>
            <a:r>
              <a:rPr lang="fr-CA" dirty="0"/>
              <a:t> </a:t>
            </a:r>
            <a:r>
              <a:rPr lang="fr-CA" dirty="0" err="1"/>
              <a:t>hierarchy</a:t>
            </a:r>
            <a:r>
              <a:rPr lang="fr-CA" dirty="0"/>
              <a:t> </a:t>
            </a:r>
            <a:r>
              <a:rPr lang="fr-CA" dirty="0" err="1"/>
              <a:t>across</a:t>
            </a:r>
            <a:r>
              <a:rPr lang="fr-CA" dirty="0"/>
              <a:t> </a:t>
            </a:r>
            <a:r>
              <a:rPr lang="fr-CA" dirty="0" err="1"/>
              <a:t>ministries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Finance, </a:t>
            </a:r>
            <a:r>
              <a:rPr lang="fr-CA" dirty="0" err="1"/>
              <a:t>Foreign</a:t>
            </a:r>
            <a:r>
              <a:rPr lang="fr-CA" dirty="0"/>
              <a:t> </a:t>
            </a:r>
            <a:r>
              <a:rPr lang="fr-CA" dirty="0" err="1"/>
              <a:t>Affairs</a:t>
            </a:r>
            <a:r>
              <a:rPr lang="fr-CA" dirty="0"/>
              <a:t> and Justice are all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prestigious</a:t>
            </a:r>
            <a:r>
              <a:rPr lang="fr-CA" dirty="0"/>
              <a:t> and </a:t>
            </a:r>
            <a:r>
              <a:rPr lang="fr-CA" dirty="0" err="1"/>
              <a:t>give</a:t>
            </a:r>
            <a:r>
              <a:rPr lang="fr-CA" dirty="0"/>
              <a:t> the </a:t>
            </a:r>
            <a:r>
              <a:rPr lang="fr-CA" dirty="0" err="1"/>
              <a:t>minister</a:t>
            </a:r>
            <a:r>
              <a:rPr lang="fr-CA" dirty="0"/>
              <a:t> a lot of influence.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830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A26B-2F8C-4DA2-99D4-CE98483A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A0E5-21CC-4381-A6CF-A8F0CE66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« The Cabinet must </a:t>
            </a:r>
            <a:r>
              <a:rPr lang="fr-CA" sz="3200" dirty="0" err="1"/>
              <a:t>hold</a:t>
            </a:r>
            <a:r>
              <a:rPr lang="fr-CA" sz="3200" dirty="0"/>
              <a:t> the confidence of the House. »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means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a </a:t>
            </a:r>
            <a:r>
              <a:rPr lang="fr-CA" sz="3200" dirty="0" err="1"/>
              <a:t>majority</a:t>
            </a:r>
            <a:r>
              <a:rPr lang="fr-CA" sz="3200" dirty="0"/>
              <a:t> of </a:t>
            </a:r>
            <a:r>
              <a:rPr lang="fr-CA" sz="3200" dirty="0" err="1"/>
              <a:t>MPs</a:t>
            </a:r>
            <a:r>
              <a:rPr lang="fr-CA" sz="3200" dirty="0"/>
              <a:t> in the House of Commons must support the </a:t>
            </a:r>
            <a:r>
              <a:rPr lang="fr-CA" sz="3200" dirty="0" err="1"/>
              <a:t>government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en-US" sz="3200" dirty="0"/>
              <a:t>Different from the situation in Presidential countries like the United States.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937762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Cabinet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supported</a:t>
            </a:r>
            <a:r>
              <a:rPr lang="fr-CA" dirty="0"/>
              <a:t> in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tasks</a:t>
            </a:r>
            <a:r>
              <a:rPr lang="fr-CA" dirty="0"/>
              <a:t> by </a:t>
            </a:r>
            <a:r>
              <a:rPr lang="fr-CA" dirty="0" err="1"/>
              <a:t>two</a:t>
            </a:r>
            <a:r>
              <a:rPr lang="fr-CA" dirty="0"/>
              <a:t> institutions </a:t>
            </a:r>
            <a:r>
              <a:rPr lang="fr-CA" dirty="0" err="1"/>
              <a:t>within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Privy</a:t>
            </a:r>
            <a:r>
              <a:rPr lang="fr-CA" dirty="0"/>
              <a:t> Council Office (PCO) </a:t>
            </a:r>
            <a:r>
              <a:rPr lang="fr-CA" dirty="0" err="1"/>
              <a:t>is</a:t>
            </a:r>
            <a:r>
              <a:rPr lang="fr-CA" dirty="0"/>
              <a:t> a body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supposed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neutral. It </a:t>
            </a:r>
            <a:r>
              <a:rPr lang="fr-CA" dirty="0" err="1"/>
              <a:t>represents</a:t>
            </a:r>
            <a:r>
              <a:rPr lang="fr-CA" dirty="0"/>
              <a:t> the State and the public administration.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person</a:t>
            </a:r>
            <a:r>
              <a:rPr lang="fr-CA" dirty="0"/>
              <a:t> at the top of the PCO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clerk</a:t>
            </a:r>
            <a:r>
              <a:rPr lang="fr-CA" dirty="0"/>
              <a:t> of the </a:t>
            </a:r>
            <a:r>
              <a:rPr lang="fr-CA" dirty="0" err="1"/>
              <a:t>Privy</a:t>
            </a:r>
            <a:r>
              <a:rPr lang="fr-CA" dirty="0"/>
              <a:t> Council. </a:t>
            </a:r>
          </a:p>
          <a:p>
            <a:endParaRPr lang="fr-CA" dirty="0"/>
          </a:p>
          <a:p>
            <a:r>
              <a:rPr lang="fr-CA" dirty="0"/>
              <a:t>The PCO supports the Cabinet </a:t>
            </a:r>
            <a:r>
              <a:rPr lang="fr-CA" dirty="0" err="1"/>
              <a:t>with</a:t>
            </a:r>
            <a:r>
              <a:rPr lang="fr-CA" dirty="0"/>
              <a:t> administrative and </a:t>
            </a:r>
            <a:r>
              <a:rPr lang="fr-CA" dirty="0" err="1"/>
              <a:t>policy</a:t>
            </a:r>
            <a:r>
              <a:rPr lang="fr-CA" dirty="0"/>
              <a:t> issues. (not </a:t>
            </a:r>
            <a:r>
              <a:rPr lang="fr-CA" dirty="0" err="1"/>
              <a:t>politics</a:t>
            </a:r>
            <a:r>
              <a:rPr lang="fr-CA" dirty="0"/>
              <a:t>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99003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Prime </a:t>
            </a:r>
            <a:r>
              <a:rPr lang="fr-CA" dirty="0" err="1"/>
              <a:t>Minister’s</a:t>
            </a:r>
            <a:r>
              <a:rPr lang="fr-CA" dirty="0"/>
              <a:t> Office (PMO) </a:t>
            </a:r>
            <a:r>
              <a:rPr lang="fr-CA" dirty="0" err="1"/>
              <a:t>works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for the Prime </a:t>
            </a:r>
            <a:r>
              <a:rPr lang="fr-CA" dirty="0" err="1"/>
              <a:t>Minister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If the </a:t>
            </a:r>
            <a:r>
              <a:rPr lang="fr-CA" dirty="0" err="1"/>
              <a:t>PCO’s</a:t>
            </a:r>
            <a:r>
              <a:rPr lang="fr-CA" dirty="0"/>
              <a:t> job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, the </a:t>
            </a:r>
            <a:r>
              <a:rPr lang="fr-CA" dirty="0" err="1"/>
              <a:t>PMO’s</a:t>
            </a:r>
            <a:r>
              <a:rPr lang="fr-CA" dirty="0"/>
              <a:t> job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politics</a:t>
            </a:r>
            <a:r>
              <a:rPr lang="fr-CA" dirty="0"/>
              <a:t>. </a:t>
            </a:r>
          </a:p>
          <a:p>
            <a:endParaRPr lang="en-US" dirty="0"/>
          </a:p>
          <a:p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role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advise</a:t>
            </a:r>
            <a:r>
              <a:rPr lang="fr-CA" dirty="0"/>
              <a:t> on the </a:t>
            </a:r>
            <a:r>
              <a:rPr lang="fr-CA" dirty="0" err="1"/>
              <a:t>political</a:t>
            </a:r>
            <a:r>
              <a:rPr lang="fr-CA" dirty="0"/>
              <a:t> implications of a </a:t>
            </a:r>
            <a:r>
              <a:rPr lang="fr-CA" dirty="0" err="1"/>
              <a:t>decision</a:t>
            </a:r>
            <a:r>
              <a:rPr lang="fr-CA" dirty="0"/>
              <a:t> and </a:t>
            </a:r>
            <a:r>
              <a:rPr lang="fr-CA" dirty="0" err="1"/>
              <a:t>maintain</a:t>
            </a:r>
            <a:r>
              <a:rPr lang="fr-CA" dirty="0"/>
              <a:t> a positive media image of the PM and Cabinet. </a:t>
            </a:r>
          </a:p>
          <a:p>
            <a:endParaRPr lang="en-US" dirty="0"/>
          </a:p>
          <a:p>
            <a:r>
              <a:rPr lang="en-US" dirty="0"/>
              <a:t>Plays an important role in controlling the public image of the PM/government. </a:t>
            </a:r>
          </a:p>
        </p:txBody>
      </p:sp>
    </p:spTree>
    <p:extLst>
      <p:ext uri="{BB962C8B-B14F-4D97-AF65-F5344CB8AC3E}">
        <p14:creationId xmlns:p14="http://schemas.microsoft.com/office/powerpoint/2010/main" val="33247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07991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As </a:t>
            </a:r>
            <a:r>
              <a:rPr lang="fr-CA" dirty="0" err="1"/>
              <a:t>we</a:t>
            </a:r>
            <a:r>
              <a:rPr lang="fr-CA" dirty="0"/>
              <a:t> have </a:t>
            </a:r>
            <a:r>
              <a:rPr lang="fr-CA" dirty="0" err="1"/>
              <a:t>seen</a:t>
            </a:r>
            <a:r>
              <a:rPr lang="fr-CA" dirty="0"/>
              <a:t>, the Prime </a:t>
            </a:r>
            <a:r>
              <a:rPr lang="fr-CA" dirty="0" err="1"/>
              <a:t>Minister</a:t>
            </a:r>
            <a:r>
              <a:rPr lang="fr-CA" dirty="0"/>
              <a:t> has a lot of power. </a:t>
            </a:r>
          </a:p>
          <a:p>
            <a:endParaRPr lang="fr-CA" dirty="0"/>
          </a:p>
          <a:p>
            <a:r>
              <a:rPr lang="fr-CA" dirty="0"/>
              <a:t>The PM can </a:t>
            </a:r>
            <a:r>
              <a:rPr lang="fr-CA" dirty="0" err="1"/>
              <a:t>easily</a:t>
            </a:r>
            <a:r>
              <a:rPr lang="fr-CA" dirty="0"/>
              <a:t> </a:t>
            </a:r>
            <a:r>
              <a:rPr lang="fr-CA" dirty="0" err="1"/>
              <a:t>pass</a:t>
            </a:r>
            <a:r>
              <a:rPr lang="fr-CA" dirty="0"/>
              <a:t> </a:t>
            </a:r>
            <a:r>
              <a:rPr lang="fr-CA" dirty="0" err="1"/>
              <a:t>laws</a:t>
            </a:r>
            <a:r>
              <a:rPr lang="fr-CA" dirty="0"/>
              <a:t> </a:t>
            </a:r>
          </a:p>
          <a:p>
            <a:endParaRPr lang="fr-CA" dirty="0"/>
          </a:p>
          <a:p>
            <a:r>
              <a:rPr lang="fr-CA" dirty="0"/>
              <a:t>The PM </a:t>
            </a:r>
            <a:r>
              <a:rPr lang="fr-CA" dirty="0" err="1"/>
              <a:t>controls</a:t>
            </a:r>
            <a:r>
              <a:rPr lang="fr-CA" dirty="0"/>
              <a:t> the Cabinet </a:t>
            </a:r>
          </a:p>
          <a:p>
            <a:endParaRPr lang="fr-CA" dirty="0"/>
          </a:p>
          <a:p>
            <a:r>
              <a:rPr lang="fr-CA" dirty="0"/>
              <a:t>The PM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supported</a:t>
            </a:r>
            <a:r>
              <a:rPr lang="fr-CA" dirty="0"/>
              <a:t> by the PCO and PMO. </a:t>
            </a:r>
          </a:p>
        </p:txBody>
      </p:sp>
    </p:spTree>
    <p:extLst>
      <p:ext uri="{BB962C8B-B14F-4D97-AF65-F5344CB8AC3E}">
        <p14:creationId xmlns:p14="http://schemas.microsoft.com/office/powerpoint/2010/main" val="3322624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has </a:t>
            </a:r>
            <a:r>
              <a:rPr lang="fr-CA" dirty="0" err="1"/>
              <a:t>led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to </a:t>
            </a:r>
            <a:r>
              <a:rPr lang="fr-CA" dirty="0" err="1"/>
              <a:t>suggest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Prime </a:t>
            </a:r>
            <a:r>
              <a:rPr lang="fr-CA" dirty="0" err="1"/>
              <a:t>Minister</a:t>
            </a:r>
            <a:r>
              <a:rPr lang="fr-CA" dirty="0"/>
              <a:t> in Canada has </a:t>
            </a:r>
            <a:r>
              <a:rPr lang="fr-CA" dirty="0" err="1"/>
              <a:t>too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power.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prefer</a:t>
            </a:r>
            <a:r>
              <a:rPr lang="fr-CA" dirty="0"/>
              <a:t> a </a:t>
            </a:r>
            <a:r>
              <a:rPr lang="fr-CA" dirty="0" err="1"/>
              <a:t>collegial</a:t>
            </a:r>
            <a:r>
              <a:rPr lang="fr-CA" dirty="0"/>
              <a:t> Cabinet.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most</a:t>
            </a:r>
            <a:r>
              <a:rPr lang="fr-CA" dirty="0"/>
              <a:t> vocal of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critics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probably</a:t>
            </a:r>
            <a:r>
              <a:rPr lang="fr-CA" dirty="0"/>
              <a:t> Donald Savoie.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Savoie </a:t>
            </a:r>
            <a:r>
              <a:rPr lang="fr-CA" sz="3200" dirty="0" err="1"/>
              <a:t>does</a:t>
            </a:r>
            <a:r>
              <a:rPr lang="fr-CA" sz="3200" dirty="0"/>
              <a:t> not mince </a:t>
            </a:r>
            <a:r>
              <a:rPr lang="fr-CA" sz="3200" dirty="0" err="1"/>
              <a:t>words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He calls the Cabinet the « court </a:t>
            </a:r>
            <a:r>
              <a:rPr lang="fr-CA" sz="3200" dirty="0" err="1"/>
              <a:t>government</a:t>
            </a:r>
            <a:r>
              <a:rPr lang="fr-CA" sz="3200" dirty="0"/>
              <a:t> ».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suggests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Prime </a:t>
            </a:r>
            <a:r>
              <a:rPr lang="fr-CA" sz="3200" dirty="0" err="1"/>
              <a:t>Minister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king</a:t>
            </a:r>
            <a:r>
              <a:rPr lang="fr-CA" sz="3200" dirty="0"/>
              <a:t>, and the </a:t>
            </a:r>
            <a:r>
              <a:rPr lang="fr-CA" sz="3200" dirty="0" err="1"/>
              <a:t>ministers</a:t>
            </a:r>
            <a:r>
              <a:rPr lang="fr-CA" sz="3200" dirty="0"/>
              <a:t> are </a:t>
            </a:r>
            <a:r>
              <a:rPr lang="fr-CA" sz="3200" dirty="0" err="1"/>
              <a:t>vassals</a:t>
            </a:r>
            <a:r>
              <a:rPr lang="fr-CA" sz="3200" dirty="0"/>
              <a:t>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653699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Savoie argues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several</a:t>
            </a:r>
            <a:r>
              <a:rPr lang="fr-CA" dirty="0"/>
              <a:t> </a:t>
            </a:r>
            <a:r>
              <a:rPr lang="fr-CA" dirty="0" err="1"/>
              <a:t>recent</a:t>
            </a:r>
            <a:r>
              <a:rPr lang="fr-CA" dirty="0"/>
              <a:t> </a:t>
            </a:r>
            <a:r>
              <a:rPr lang="fr-CA" dirty="0" err="1"/>
              <a:t>developments</a:t>
            </a:r>
            <a:r>
              <a:rPr lang="fr-CA" dirty="0"/>
              <a:t> can </a:t>
            </a:r>
            <a:r>
              <a:rPr lang="fr-CA" dirty="0" err="1"/>
              <a:t>explain</a:t>
            </a:r>
            <a:r>
              <a:rPr lang="fr-CA" dirty="0"/>
              <a:t> the concentration of power at the centre.</a:t>
            </a:r>
          </a:p>
          <a:p>
            <a:endParaRPr lang="fr-CA" dirty="0"/>
          </a:p>
          <a:p>
            <a:r>
              <a:rPr lang="fr-CA" dirty="0"/>
              <a:t>The first factor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election</a:t>
            </a:r>
            <a:r>
              <a:rPr lang="fr-CA" dirty="0"/>
              <a:t> of the Parti Québécois (PQ) in </a:t>
            </a:r>
            <a:r>
              <a:rPr lang="fr-CA" dirty="0" err="1"/>
              <a:t>Quebec</a:t>
            </a:r>
            <a:r>
              <a:rPr lang="fr-CA" dirty="0"/>
              <a:t> in 1976.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election</a:t>
            </a:r>
            <a:r>
              <a:rPr lang="fr-CA" dirty="0"/>
              <a:t> </a:t>
            </a:r>
            <a:r>
              <a:rPr lang="fr-CA" dirty="0" err="1"/>
              <a:t>created</a:t>
            </a:r>
            <a:r>
              <a:rPr lang="fr-CA" dirty="0"/>
              <a:t> an existential </a:t>
            </a:r>
            <a:r>
              <a:rPr lang="fr-CA" dirty="0" err="1"/>
              <a:t>threat</a:t>
            </a:r>
            <a:r>
              <a:rPr lang="fr-CA" dirty="0"/>
              <a:t> to Canada, and put the Prime </a:t>
            </a:r>
            <a:r>
              <a:rPr lang="fr-CA" dirty="0" err="1"/>
              <a:t>Minister</a:t>
            </a:r>
            <a:r>
              <a:rPr lang="fr-CA" dirty="0"/>
              <a:t> and </a:t>
            </a:r>
            <a:r>
              <a:rPr lang="fr-CA" dirty="0" err="1"/>
              <a:t>his</a:t>
            </a:r>
            <a:r>
              <a:rPr lang="fr-CA" dirty="0"/>
              <a:t> staff on high </a:t>
            </a:r>
            <a:r>
              <a:rPr lang="fr-CA" dirty="0" err="1"/>
              <a:t>alert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34440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3600" dirty="0"/>
              <a:t>If a premier </a:t>
            </a:r>
            <a:r>
              <a:rPr lang="fr-CA" sz="3600" dirty="0" err="1"/>
              <a:t>wants</a:t>
            </a:r>
            <a:r>
              <a:rPr lang="fr-CA" sz="3600" dirty="0"/>
              <a:t> </a:t>
            </a:r>
            <a:r>
              <a:rPr lang="fr-CA" sz="3600" dirty="0" err="1"/>
              <a:t>something</a:t>
            </a:r>
            <a:r>
              <a:rPr lang="fr-CA" sz="3600" dirty="0"/>
              <a:t> </a:t>
            </a:r>
            <a:r>
              <a:rPr lang="fr-CA" sz="3600" dirty="0" err="1"/>
              <a:t>from</a:t>
            </a:r>
            <a:r>
              <a:rPr lang="fr-CA" sz="3600" dirty="0"/>
              <a:t> the Prime </a:t>
            </a:r>
            <a:r>
              <a:rPr lang="fr-CA" sz="3600" dirty="0" err="1"/>
              <a:t>Minister</a:t>
            </a:r>
            <a:r>
              <a:rPr lang="fr-CA" sz="3600" dirty="0"/>
              <a:t>, the PM can </a:t>
            </a:r>
            <a:r>
              <a:rPr lang="fr-CA" sz="3600" dirty="0" err="1"/>
              <a:t>overrule</a:t>
            </a:r>
            <a:r>
              <a:rPr lang="fr-CA" sz="3600" dirty="0"/>
              <a:t> opposition </a:t>
            </a:r>
            <a:r>
              <a:rPr lang="fr-CA" sz="3600" dirty="0" err="1"/>
              <a:t>from</a:t>
            </a:r>
            <a:r>
              <a:rPr lang="fr-CA" sz="3600" dirty="0"/>
              <a:t> </a:t>
            </a:r>
            <a:r>
              <a:rPr lang="fr-CA" sz="3600" dirty="0" err="1"/>
              <a:t>within</a:t>
            </a:r>
            <a:r>
              <a:rPr lang="fr-CA" sz="3600" dirty="0"/>
              <a:t> the </a:t>
            </a:r>
            <a:r>
              <a:rPr lang="fr-CA" sz="3600" dirty="0" err="1"/>
              <a:t>federal</a:t>
            </a:r>
            <a:r>
              <a:rPr lang="fr-CA" sz="3600" dirty="0"/>
              <a:t> </a:t>
            </a:r>
            <a:r>
              <a:rPr lang="fr-CA" sz="3600" dirty="0" err="1"/>
              <a:t>government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The PM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make</a:t>
            </a:r>
            <a:r>
              <a:rPr lang="fr-CA" sz="3600" dirty="0"/>
              <a:t> sure </a:t>
            </a:r>
            <a:r>
              <a:rPr lang="fr-CA" sz="3600" dirty="0" err="1"/>
              <a:t>opposed</a:t>
            </a:r>
            <a:r>
              <a:rPr lang="fr-CA" sz="3600" dirty="0"/>
              <a:t> Cabinet </a:t>
            </a:r>
            <a:r>
              <a:rPr lang="fr-CA" sz="3600" dirty="0" err="1"/>
              <a:t>ministers</a:t>
            </a:r>
            <a:r>
              <a:rPr lang="fr-CA" sz="3600" dirty="0"/>
              <a:t> have no </a:t>
            </a:r>
            <a:r>
              <a:rPr lang="fr-CA" sz="3600" dirty="0" err="1"/>
              <a:t>choice</a:t>
            </a:r>
            <a:r>
              <a:rPr lang="fr-CA" sz="3600" dirty="0"/>
              <a:t> </a:t>
            </a:r>
            <a:r>
              <a:rPr lang="fr-CA" sz="3600" dirty="0" err="1"/>
              <a:t>except</a:t>
            </a:r>
            <a:r>
              <a:rPr lang="fr-CA" sz="3600" dirty="0"/>
              <a:t> to </a:t>
            </a:r>
            <a:r>
              <a:rPr lang="fr-CA" sz="3600" dirty="0" err="1"/>
              <a:t>agree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In </a:t>
            </a:r>
            <a:r>
              <a:rPr lang="fr-CA" sz="3600" dirty="0" err="1"/>
              <a:t>this</a:t>
            </a:r>
            <a:r>
              <a:rPr lang="fr-CA" sz="3600" dirty="0"/>
              <a:t> case, the centre </a:t>
            </a:r>
            <a:r>
              <a:rPr lang="fr-CA" sz="3600" dirty="0" err="1"/>
              <a:t>benefits</a:t>
            </a:r>
            <a:r>
              <a:rPr lang="fr-CA" sz="3600" dirty="0"/>
              <a:t>, and </a:t>
            </a:r>
            <a:r>
              <a:rPr lang="fr-CA" sz="3600" dirty="0" err="1"/>
              <a:t>other</a:t>
            </a:r>
            <a:r>
              <a:rPr lang="fr-CA" sz="3600" dirty="0"/>
              <a:t> </a:t>
            </a:r>
            <a:r>
              <a:rPr lang="fr-CA" sz="3600" dirty="0" err="1"/>
              <a:t>ministers</a:t>
            </a:r>
            <a:r>
              <a:rPr lang="fr-CA" sz="3600" dirty="0"/>
              <a:t> lose. </a:t>
            </a:r>
            <a:endParaRPr lang="en-US" sz="3600" dirty="0"/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3306125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Another</a:t>
            </a:r>
            <a:r>
              <a:rPr lang="fr-CA" dirty="0"/>
              <a:t> factor </a:t>
            </a:r>
            <a:r>
              <a:rPr lang="fr-CA" dirty="0" err="1"/>
              <a:t>is</a:t>
            </a:r>
            <a:r>
              <a:rPr lang="fr-CA" dirty="0"/>
              <a:t> the media. </a:t>
            </a:r>
          </a:p>
          <a:p>
            <a:endParaRPr lang="fr-CA" dirty="0"/>
          </a:p>
          <a:p>
            <a:r>
              <a:rPr lang="fr-CA" dirty="0" err="1"/>
              <a:t>When</a:t>
            </a:r>
            <a:r>
              <a:rPr lang="fr-CA" dirty="0"/>
              <a:t> an issue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discussed</a:t>
            </a:r>
            <a:r>
              <a:rPr lang="fr-CA" dirty="0"/>
              <a:t> in the media, the PMO </a:t>
            </a:r>
            <a:r>
              <a:rPr lang="fr-CA" dirty="0" err="1"/>
              <a:t>takes</a:t>
            </a:r>
            <a:r>
              <a:rPr lang="fr-CA" dirty="0"/>
              <a:t> control of the issue.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main </a:t>
            </a:r>
            <a:r>
              <a:rPr lang="fr-CA" dirty="0" err="1"/>
              <a:t>role</a:t>
            </a:r>
            <a:r>
              <a:rPr lang="fr-CA" dirty="0"/>
              <a:t> of the PMO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protect</a:t>
            </a:r>
            <a:r>
              <a:rPr lang="fr-CA" dirty="0"/>
              <a:t> the PM </a:t>
            </a:r>
            <a:r>
              <a:rPr lang="fr-CA" dirty="0" err="1"/>
              <a:t>from</a:t>
            </a:r>
            <a:r>
              <a:rPr lang="fr-CA" dirty="0"/>
              <a:t> a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standpoint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3896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importance of the centre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seen</a:t>
            </a:r>
            <a:r>
              <a:rPr lang="fr-CA" dirty="0"/>
              <a:t> in media </a:t>
            </a:r>
            <a:r>
              <a:rPr lang="fr-CA" dirty="0" err="1"/>
              <a:t>coverage</a:t>
            </a:r>
            <a:r>
              <a:rPr lang="fr-CA" dirty="0"/>
              <a:t> of </a:t>
            </a:r>
            <a:r>
              <a:rPr lang="fr-CA" dirty="0" err="1"/>
              <a:t>election</a:t>
            </a:r>
            <a:r>
              <a:rPr lang="fr-CA" dirty="0"/>
              <a:t> </a:t>
            </a:r>
            <a:r>
              <a:rPr lang="fr-CA" dirty="0" err="1"/>
              <a:t>campaigns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media focus on party leaders, one of </a:t>
            </a:r>
            <a:r>
              <a:rPr lang="fr-CA" dirty="0" err="1"/>
              <a:t>whom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become</a:t>
            </a:r>
            <a:r>
              <a:rPr lang="fr-CA" dirty="0"/>
              <a:t> Prime </a:t>
            </a:r>
            <a:r>
              <a:rPr lang="fr-CA" dirty="0" err="1"/>
              <a:t>minister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One </a:t>
            </a:r>
            <a:r>
              <a:rPr lang="fr-CA" dirty="0" err="1"/>
              <a:t>example</a:t>
            </a:r>
            <a:r>
              <a:rPr lang="fr-CA" dirty="0"/>
              <a:t> of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leader’s</a:t>
            </a:r>
            <a:r>
              <a:rPr lang="fr-CA" dirty="0"/>
              <a:t> </a:t>
            </a:r>
            <a:r>
              <a:rPr lang="fr-CA" dirty="0" err="1"/>
              <a:t>debate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5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36AE-0900-4273-A856-E1BF807C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36B3-3CA4-4408-A48B-B64673D3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government is not explicitly written in the Canadian Constitution. </a:t>
            </a:r>
          </a:p>
          <a:p>
            <a:endParaRPr lang="en-US" dirty="0"/>
          </a:p>
          <a:p>
            <a:r>
              <a:rPr lang="en-US" dirty="0"/>
              <a:t>It is considered a constitutional convention. </a:t>
            </a:r>
          </a:p>
          <a:p>
            <a:endParaRPr lang="en-US" dirty="0"/>
          </a:p>
          <a:p>
            <a:r>
              <a:rPr lang="en-US" dirty="0"/>
              <a:t>Constitutional conventions are unwritten rules that have to be followed nonetheless.</a:t>
            </a:r>
          </a:p>
        </p:txBody>
      </p:sp>
    </p:spTree>
    <p:extLst>
      <p:ext uri="{BB962C8B-B14F-4D97-AF65-F5344CB8AC3E}">
        <p14:creationId xmlns:p14="http://schemas.microsoft.com/office/powerpoint/2010/main" val="2366147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Another</a:t>
            </a:r>
            <a:r>
              <a:rPr lang="fr-CA" dirty="0"/>
              <a:t> </a:t>
            </a:r>
            <a:r>
              <a:rPr lang="fr-CA" dirty="0" err="1"/>
              <a:t>sign</a:t>
            </a:r>
            <a:r>
              <a:rPr lang="fr-CA" dirty="0"/>
              <a:t> of the concentration of power to the centre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take</a:t>
            </a:r>
            <a:r>
              <a:rPr lang="fr-CA" dirty="0"/>
              <a:t> </a:t>
            </a:r>
            <a:r>
              <a:rPr lang="fr-CA" dirty="0" err="1"/>
              <a:t>away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Cabinet the </a:t>
            </a:r>
            <a:r>
              <a:rPr lang="fr-CA" dirty="0" err="1"/>
              <a:t>task</a:t>
            </a:r>
            <a:r>
              <a:rPr lang="fr-CA" dirty="0"/>
              <a:t> of </a:t>
            </a:r>
            <a:r>
              <a:rPr lang="fr-CA" dirty="0" err="1"/>
              <a:t>deciding</a:t>
            </a:r>
            <a:r>
              <a:rPr lang="fr-CA" dirty="0"/>
              <a:t> </a:t>
            </a:r>
            <a:r>
              <a:rPr lang="fr-CA" dirty="0" err="1"/>
              <a:t>whether</a:t>
            </a:r>
            <a:r>
              <a:rPr lang="fr-CA" dirty="0"/>
              <a:t> to </a:t>
            </a:r>
            <a:r>
              <a:rPr lang="fr-CA" dirty="0" err="1"/>
              <a:t>spend</a:t>
            </a:r>
            <a:r>
              <a:rPr lang="fr-CA" dirty="0"/>
              <a:t> public </a:t>
            </a:r>
            <a:r>
              <a:rPr lang="fr-CA" dirty="0" err="1"/>
              <a:t>funds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Public </a:t>
            </a:r>
            <a:r>
              <a:rPr lang="fr-CA" dirty="0" err="1"/>
              <a:t>spending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decided</a:t>
            </a:r>
            <a:r>
              <a:rPr lang="fr-CA" dirty="0"/>
              <a:t> by the Prime </a:t>
            </a:r>
            <a:r>
              <a:rPr lang="fr-CA" dirty="0" err="1"/>
              <a:t>Minister</a:t>
            </a:r>
            <a:r>
              <a:rPr lang="fr-CA" dirty="0"/>
              <a:t>, the </a:t>
            </a:r>
            <a:r>
              <a:rPr lang="fr-CA" dirty="0" err="1"/>
              <a:t>minister</a:t>
            </a:r>
            <a:r>
              <a:rPr lang="fr-CA" dirty="0"/>
              <a:t> of Finance, and the </a:t>
            </a:r>
            <a:r>
              <a:rPr lang="fr-CA" dirty="0" err="1"/>
              <a:t>President</a:t>
            </a:r>
            <a:r>
              <a:rPr lang="fr-CA" dirty="0"/>
              <a:t> of the </a:t>
            </a:r>
            <a:r>
              <a:rPr lang="fr-CA" dirty="0" err="1"/>
              <a:t>Treasury</a:t>
            </a:r>
            <a:r>
              <a:rPr lang="fr-CA" dirty="0"/>
              <a:t> </a:t>
            </a:r>
            <a:r>
              <a:rPr lang="fr-CA" dirty="0" err="1"/>
              <a:t>Board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41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Savoie </a:t>
            </a:r>
            <a:r>
              <a:rPr lang="fr-CA" dirty="0" err="1"/>
              <a:t>discusses</a:t>
            </a:r>
            <a:r>
              <a:rPr lang="fr-CA" dirty="0"/>
              <a:t> changes to the </a:t>
            </a:r>
            <a:r>
              <a:rPr lang="fr-CA" dirty="0" err="1"/>
              <a:t>role</a:t>
            </a:r>
            <a:r>
              <a:rPr lang="fr-CA" dirty="0"/>
              <a:t> of the PMO. </a:t>
            </a:r>
          </a:p>
          <a:p>
            <a:endParaRPr lang="fr-CA" dirty="0"/>
          </a:p>
          <a:p>
            <a:r>
              <a:rPr lang="fr-CA" dirty="0"/>
              <a:t>In the </a:t>
            </a:r>
            <a:r>
              <a:rPr lang="fr-CA" dirty="0" err="1"/>
              <a:t>late</a:t>
            </a:r>
            <a:r>
              <a:rPr lang="fr-CA" dirty="0"/>
              <a:t> 60s,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said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PMO </a:t>
            </a:r>
            <a:r>
              <a:rPr lang="fr-CA" dirty="0" err="1"/>
              <a:t>existed</a:t>
            </a:r>
            <a:r>
              <a:rPr lang="fr-CA" dirty="0"/>
              <a:t> to serve the Prime </a:t>
            </a:r>
            <a:r>
              <a:rPr lang="fr-CA" dirty="0" err="1"/>
              <a:t>Minister</a:t>
            </a:r>
            <a:r>
              <a:rPr lang="fr-CA" dirty="0"/>
              <a:t>, but </a:t>
            </a:r>
            <a:r>
              <a:rPr lang="fr-CA" dirty="0" err="1"/>
              <a:t>did</a:t>
            </a:r>
            <a:r>
              <a:rPr lang="fr-CA" dirty="0"/>
              <a:t> not deal in </a:t>
            </a:r>
            <a:r>
              <a:rPr lang="fr-CA" dirty="0" err="1"/>
              <a:t>policy</a:t>
            </a:r>
            <a:r>
              <a:rPr lang="fr-CA" dirty="0"/>
              <a:t>, and </a:t>
            </a:r>
            <a:r>
              <a:rPr lang="fr-CA" dirty="0" err="1"/>
              <a:t>would</a:t>
            </a:r>
            <a:r>
              <a:rPr lang="fr-CA" dirty="0"/>
              <a:t> not serve in an </a:t>
            </a:r>
            <a:r>
              <a:rPr lang="fr-CA" dirty="0" err="1"/>
              <a:t>advisory</a:t>
            </a:r>
            <a:r>
              <a:rPr lang="fr-CA" dirty="0"/>
              <a:t> </a:t>
            </a:r>
            <a:r>
              <a:rPr lang="fr-CA" dirty="0" err="1"/>
              <a:t>capacity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Today</a:t>
            </a:r>
            <a:r>
              <a:rPr lang="fr-CA" dirty="0"/>
              <a:t>, PMO staff </a:t>
            </a:r>
            <a:r>
              <a:rPr lang="fr-CA" dirty="0" err="1"/>
              <a:t>recognize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provide</a:t>
            </a:r>
            <a:r>
              <a:rPr lang="fr-CA" dirty="0"/>
              <a:t> </a:t>
            </a:r>
            <a:r>
              <a:rPr lang="fr-CA" dirty="0" err="1"/>
              <a:t>advice</a:t>
            </a:r>
            <a:r>
              <a:rPr lang="fr-CA" dirty="0"/>
              <a:t> to the Prime </a:t>
            </a:r>
            <a:r>
              <a:rPr lang="fr-CA" dirty="0" err="1"/>
              <a:t>Minister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52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PMO staff can </a:t>
            </a:r>
            <a:r>
              <a:rPr lang="fr-CA" sz="3200" dirty="0" err="1"/>
              <a:t>raise</a:t>
            </a:r>
            <a:r>
              <a:rPr lang="fr-CA" sz="3200" dirty="0"/>
              <a:t> </a:t>
            </a:r>
            <a:r>
              <a:rPr lang="fr-CA" sz="3200" dirty="0" err="1"/>
              <a:t>any</a:t>
            </a:r>
            <a:r>
              <a:rPr lang="fr-CA" sz="3200" dirty="0"/>
              <a:t> issue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want</a:t>
            </a:r>
            <a:r>
              <a:rPr lang="fr-CA" sz="3200" dirty="0"/>
              <a:t>, </a:t>
            </a:r>
            <a:r>
              <a:rPr lang="fr-CA" sz="3200" dirty="0" err="1"/>
              <a:t>whether</a:t>
            </a:r>
            <a:r>
              <a:rPr lang="fr-CA" sz="3200" dirty="0"/>
              <a:t> on </a:t>
            </a:r>
            <a:r>
              <a:rPr lang="fr-CA" sz="3200" dirty="0" err="1"/>
              <a:t>politics</a:t>
            </a:r>
            <a:r>
              <a:rPr lang="fr-CA" sz="3200" dirty="0"/>
              <a:t>, </a:t>
            </a:r>
            <a:r>
              <a:rPr lang="fr-CA" sz="3200" dirty="0" err="1"/>
              <a:t>policy</a:t>
            </a:r>
            <a:r>
              <a:rPr lang="fr-CA" sz="3200" dirty="0"/>
              <a:t>, administration or </a:t>
            </a:r>
            <a:r>
              <a:rPr lang="fr-CA" sz="3200" dirty="0" err="1"/>
              <a:t>appointments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may</a:t>
            </a:r>
            <a:r>
              <a:rPr lang="fr-CA" sz="3200" dirty="0"/>
              <a:t> help a </a:t>
            </a:r>
            <a:r>
              <a:rPr lang="fr-CA" sz="3200" dirty="0" err="1"/>
              <a:t>minister</a:t>
            </a:r>
            <a:r>
              <a:rPr lang="fr-CA" sz="3200" dirty="0"/>
              <a:t> </a:t>
            </a:r>
            <a:r>
              <a:rPr lang="fr-CA" sz="3200" dirty="0" err="1"/>
              <a:t>initiate</a:t>
            </a:r>
            <a:r>
              <a:rPr lang="fr-CA" sz="3200" dirty="0"/>
              <a:t> a </a:t>
            </a:r>
            <a:r>
              <a:rPr lang="fr-CA" sz="3200" dirty="0" err="1"/>
              <a:t>proposal</a:t>
            </a:r>
            <a:r>
              <a:rPr lang="fr-CA" sz="3200" dirty="0"/>
              <a:t> and </a:t>
            </a:r>
            <a:r>
              <a:rPr lang="fr-CA" sz="3200" dirty="0" err="1"/>
              <a:t>offer</a:t>
            </a:r>
            <a:r>
              <a:rPr lang="fr-CA" sz="3200" dirty="0"/>
              <a:t> support.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80538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Likewise</a:t>
            </a:r>
            <a:r>
              <a:rPr lang="fr-CA" dirty="0"/>
              <a:t>, the </a:t>
            </a:r>
            <a:r>
              <a:rPr lang="fr-CA" dirty="0" err="1"/>
              <a:t>role</a:t>
            </a:r>
            <a:r>
              <a:rPr lang="fr-CA" dirty="0"/>
              <a:t> of the PCO has </a:t>
            </a:r>
            <a:r>
              <a:rPr lang="fr-CA" dirty="0" err="1"/>
              <a:t>become</a:t>
            </a:r>
            <a:r>
              <a:rPr lang="fr-CA" dirty="0"/>
              <a:t> more </a:t>
            </a:r>
            <a:r>
              <a:rPr lang="fr-CA" dirty="0" err="1"/>
              <a:t>focused</a:t>
            </a:r>
            <a:r>
              <a:rPr lang="fr-CA" dirty="0"/>
              <a:t> on the Prime </a:t>
            </a:r>
            <a:r>
              <a:rPr lang="fr-CA" dirty="0" err="1"/>
              <a:t>Minister</a:t>
            </a:r>
            <a:r>
              <a:rPr lang="fr-CA" dirty="0"/>
              <a:t> as </a:t>
            </a:r>
            <a:r>
              <a:rPr lang="fr-CA" dirty="0" err="1"/>
              <a:t>well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A 1997 PCO document states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Clerk</a:t>
            </a:r>
            <a:r>
              <a:rPr lang="fr-CA" dirty="0"/>
              <a:t> of the </a:t>
            </a:r>
            <a:r>
              <a:rPr lang="fr-CA" dirty="0" err="1"/>
              <a:t>Privy</a:t>
            </a:r>
            <a:r>
              <a:rPr lang="fr-CA" dirty="0"/>
              <a:t> Council </a:t>
            </a:r>
            <a:r>
              <a:rPr lang="fr-CA" dirty="0" err="1"/>
              <a:t>acts</a:t>
            </a:r>
            <a:r>
              <a:rPr lang="fr-CA" dirty="0"/>
              <a:t> as the Prime </a:t>
            </a:r>
            <a:r>
              <a:rPr lang="fr-CA" dirty="0" err="1"/>
              <a:t>Minister’s</a:t>
            </a:r>
            <a:r>
              <a:rPr lang="fr-CA" dirty="0"/>
              <a:t>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, and </a:t>
            </a:r>
            <a:r>
              <a:rPr lang="fr-CA" dirty="0" err="1"/>
              <a:t>provides</a:t>
            </a:r>
            <a:r>
              <a:rPr lang="fr-CA" dirty="0"/>
              <a:t> </a:t>
            </a:r>
            <a:r>
              <a:rPr lang="fr-CA" dirty="0" err="1"/>
              <a:t>advice</a:t>
            </a:r>
            <a:r>
              <a:rPr lang="fr-CA" dirty="0"/>
              <a:t> and support to the PM as </a:t>
            </a:r>
            <a:r>
              <a:rPr lang="fr-CA" dirty="0" err="1"/>
              <a:t>head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, </a:t>
            </a:r>
            <a:r>
              <a:rPr lang="fr-CA" dirty="0" err="1"/>
              <a:t>including</a:t>
            </a:r>
            <a:r>
              <a:rPr lang="fr-CA" dirty="0"/>
              <a:t> management of the </a:t>
            </a:r>
            <a:r>
              <a:rPr lang="fr-CA" dirty="0" err="1"/>
              <a:t>federation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Note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description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restrict</a:t>
            </a:r>
            <a:r>
              <a:rPr lang="fr-CA" dirty="0"/>
              <a:t> the </a:t>
            </a:r>
            <a:r>
              <a:rPr lang="fr-CA" dirty="0" err="1"/>
              <a:t>role</a:t>
            </a:r>
            <a:r>
              <a:rPr lang="fr-CA" dirty="0"/>
              <a:t> of the PCO to </a:t>
            </a:r>
            <a:r>
              <a:rPr lang="fr-CA" dirty="0" err="1"/>
              <a:t>policy</a:t>
            </a:r>
            <a:r>
              <a:rPr lang="fr-CA" dirty="0"/>
              <a:t> </a:t>
            </a:r>
            <a:r>
              <a:rPr lang="fr-CA" dirty="0" err="1"/>
              <a:t>advice</a:t>
            </a:r>
            <a:r>
              <a:rPr lang="fr-CA" dirty="0"/>
              <a:t> or to </a:t>
            </a:r>
            <a:r>
              <a:rPr lang="fr-CA" dirty="0" err="1"/>
              <a:t>nonpartisan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5095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600" dirty="0"/>
              <a:t>Savoie highlights </a:t>
            </a:r>
            <a:r>
              <a:rPr lang="fr-CA" sz="3600" dirty="0" err="1"/>
              <a:t>that</a:t>
            </a:r>
            <a:r>
              <a:rPr lang="fr-CA" sz="3600" dirty="0"/>
              <a:t> Prime </a:t>
            </a:r>
            <a:r>
              <a:rPr lang="fr-CA" sz="3600" dirty="0" err="1"/>
              <a:t>Ministers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identify</a:t>
            </a:r>
            <a:r>
              <a:rPr lang="fr-CA" sz="3600" dirty="0"/>
              <a:t> a </a:t>
            </a:r>
            <a:r>
              <a:rPr lang="fr-CA" sz="3600" dirty="0" err="1"/>
              <a:t>handful</a:t>
            </a:r>
            <a:r>
              <a:rPr lang="fr-CA" sz="3600" dirty="0"/>
              <a:t> of </a:t>
            </a:r>
            <a:r>
              <a:rPr lang="fr-CA" sz="3600" dirty="0" err="1"/>
              <a:t>priorities</a:t>
            </a:r>
            <a:r>
              <a:rPr lang="fr-CA" sz="3600" dirty="0"/>
              <a:t>, and manage </a:t>
            </a:r>
            <a:r>
              <a:rPr lang="fr-CA" sz="3600" dirty="0" err="1"/>
              <a:t>them</a:t>
            </a:r>
            <a:r>
              <a:rPr lang="fr-CA" sz="3600" dirty="0"/>
              <a:t> </a:t>
            </a:r>
            <a:r>
              <a:rPr lang="fr-CA" sz="3600" dirty="0" err="1"/>
              <a:t>aside</a:t>
            </a:r>
            <a:r>
              <a:rPr lang="fr-CA" sz="3600" dirty="0"/>
              <a:t> of the normal </a:t>
            </a:r>
            <a:r>
              <a:rPr lang="fr-CA" sz="3600" dirty="0" err="1"/>
              <a:t>governing</a:t>
            </a:r>
            <a:r>
              <a:rPr lang="fr-CA" sz="3600" dirty="0"/>
              <a:t> channels.</a:t>
            </a:r>
          </a:p>
          <a:p>
            <a:endParaRPr lang="fr-CA" sz="3600" dirty="0"/>
          </a:p>
          <a:p>
            <a:pPr marL="0" indent="0">
              <a:buNone/>
            </a:pPr>
            <a:r>
              <a:rPr lang="fr-CA" sz="3600" dirty="0"/>
              <a:t>There are few </a:t>
            </a:r>
            <a:r>
              <a:rPr lang="fr-CA" sz="3600" dirty="0" err="1"/>
              <a:t>limits</a:t>
            </a:r>
            <a:r>
              <a:rPr lang="fr-CA" sz="3600" dirty="0"/>
              <a:t> to the Prime </a:t>
            </a:r>
            <a:r>
              <a:rPr lang="fr-CA" sz="3600" dirty="0" err="1"/>
              <a:t>minister’s</a:t>
            </a:r>
            <a:r>
              <a:rPr lang="fr-CA" sz="3600" dirty="0"/>
              <a:t> power:</a:t>
            </a:r>
          </a:p>
          <a:p>
            <a:endParaRPr lang="fr-CA" sz="3600" dirty="0"/>
          </a:p>
          <a:p>
            <a:r>
              <a:rPr lang="fr-CA" sz="3600" dirty="0"/>
              <a:t>Public opinion</a:t>
            </a:r>
          </a:p>
          <a:p>
            <a:r>
              <a:rPr lang="fr-CA" sz="36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2575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36AE-0900-4273-A856-E1BF807C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36B3-3CA4-4408-A48B-B64673D3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Responsible government only matters for the relationship between the Cabinet and the House of Commons. </a:t>
            </a:r>
          </a:p>
          <a:p>
            <a:endParaRPr lang="en-US" dirty="0"/>
          </a:p>
          <a:p>
            <a:r>
              <a:rPr lang="en-US" dirty="0"/>
              <a:t>It does not matter for the relationship between the Cabinet and the Senate. </a:t>
            </a:r>
          </a:p>
          <a:p>
            <a:endParaRPr lang="en-US" dirty="0"/>
          </a:p>
          <a:p>
            <a:r>
              <a:rPr lang="en-US" dirty="0"/>
              <a:t>The Senate cannot vote on a motion of non-confidence and cannot force the government to resign.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1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6E4-B9EA-4C10-AAFF-8F786DFD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1321-18E8-447E-AD68-CCB89D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By default,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presumed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do </a:t>
            </a:r>
            <a:r>
              <a:rPr lang="fr-CA" dirty="0" err="1"/>
              <a:t>give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confidence to Cabinet.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withdrawing</a:t>
            </a:r>
            <a:r>
              <a:rPr lang="fr-CA" dirty="0"/>
              <a:t> confidence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requires</a:t>
            </a:r>
            <a:r>
              <a:rPr lang="fr-CA" dirty="0"/>
              <a:t> a vote.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initial formation of the Cabinet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require</a:t>
            </a:r>
            <a:r>
              <a:rPr lang="fr-CA" dirty="0"/>
              <a:t> a vote.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4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78DA-B116-4FAA-B1B5-ED740857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7F69-2BBA-48E1-B0ED-34F0CEF7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/>
              <a:t>What</a:t>
            </a:r>
            <a:r>
              <a:rPr lang="fr-CA" dirty="0"/>
              <a:t> are motions of confidence?</a:t>
            </a:r>
          </a:p>
          <a:p>
            <a:r>
              <a:rPr lang="fr-CA" dirty="0" err="1"/>
              <a:t>Any</a:t>
            </a:r>
            <a:r>
              <a:rPr lang="fr-CA" dirty="0"/>
              <a:t> bill </a:t>
            </a:r>
            <a:r>
              <a:rPr lang="fr-CA" dirty="0" err="1"/>
              <a:t>that</a:t>
            </a:r>
            <a:r>
              <a:rPr lang="fr-CA" dirty="0"/>
              <a:t> carries </a:t>
            </a:r>
            <a:r>
              <a:rPr lang="fr-CA" dirty="0" err="1"/>
              <a:t>budgetary</a:t>
            </a:r>
            <a:r>
              <a:rPr lang="fr-CA" dirty="0"/>
              <a:t> implications </a:t>
            </a:r>
            <a:r>
              <a:rPr lang="fr-CA" dirty="0" err="1"/>
              <a:t>is</a:t>
            </a:r>
            <a:r>
              <a:rPr lang="fr-CA" dirty="0"/>
              <a:t> a motion of confidence.</a:t>
            </a:r>
          </a:p>
          <a:p>
            <a:r>
              <a:rPr lang="fr-CA" dirty="0"/>
              <a:t>The speech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Throne</a:t>
            </a:r>
            <a:r>
              <a:rPr lang="fr-CA" dirty="0"/>
              <a:t>.</a:t>
            </a:r>
          </a:p>
          <a:p>
            <a:r>
              <a:rPr lang="fr-CA" dirty="0" err="1"/>
              <a:t>Any</a:t>
            </a:r>
            <a:r>
              <a:rPr lang="fr-CA" dirty="0"/>
              <a:t> bill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states </a:t>
            </a:r>
            <a:r>
              <a:rPr lang="fr-CA" dirty="0" err="1"/>
              <a:t>is</a:t>
            </a:r>
            <a:r>
              <a:rPr lang="fr-CA" dirty="0"/>
              <a:t> a motion of confidence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becomes</a:t>
            </a:r>
            <a:r>
              <a:rPr lang="fr-CA" dirty="0"/>
              <a:t> a motion of confidence.</a:t>
            </a:r>
          </a:p>
          <a:p>
            <a:r>
              <a:rPr lang="fr-CA" dirty="0"/>
              <a:t>An explicit motion of confidence </a:t>
            </a:r>
            <a:r>
              <a:rPr lang="fr-CA" dirty="0" err="1"/>
              <a:t>submitted</a:t>
            </a:r>
            <a:r>
              <a:rPr lang="fr-CA" dirty="0"/>
              <a:t> by an opposition party.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1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5D4E-F48C-4B85-AE71-E49B54A0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E473-91F6-40AD-BE5A-87073E09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easiest</a:t>
            </a:r>
            <a:r>
              <a:rPr lang="fr-CA" dirty="0"/>
              <a:t> </a:t>
            </a:r>
            <a:r>
              <a:rPr lang="fr-CA" dirty="0" err="1"/>
              <a:t>way</a:t>
            </a:r>
            <a:r>
              <a:rPr lang="fr-CA" dirty="0"/>
              <a:t> for a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maintain</a:t>
            </a:r>
            <a:r>
              <a:rPr lang="fr-CA" dirty="0"/>
              <a:t> the support of the House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party </a:t>
            </a:r>
            <a:r>
              <a:rPr lang="fr-CA" dirty="0" err="1"/>
              <a:t>holds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of the </a:t>
            </a:r>
            <a:r>
              <a:rPr lang="fr-CA" dirty="0" err="1"/>
              <a:t>seats</a:t>
            </a:r>
            <a:r>
              <a:rPr lang="fr-CA" dirty="0"/>
              <a:t> in the House of Commons. 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case, </a:t>
            </a:r>
            <a:r>
              <a:rPr lang="fr-CA" dirty="0" err="1"/>
              <a:t>retaining</a:t>
            </a:r>
            <a:r>
              <a:rPr lang="fr-CA" dirty="0"/>
              <a:t> the confidence of a </a:t>
            </a:r>
            <a:r>
              <a:rPr lang="fr-CA" dirty="0" err="1"/>
              <a:t>majority</a:t>
            </a:r>
            <a:r>
              <a:rPr lang="fr-CA" dirty="0"/>
              <a:t> of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easier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2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2867</Words>
  <Application>Microsoft Office PowerPoint</Application>
  <PresentationFormat>Widescreen</PresentationFormat>
  <Paragraphs>403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POLI 202: The Government of Canada</vt:lpstr>
      <vt:lpstr>Outline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workings of the Cabinet</vt:lpstr>
      <vt:lpstr>The workings of the Cabinet</vt:lpstr>
      <vt:lpstr>The workings of the Cabinet</vt:lpstr>
      <vt:lpstr>The workings of the Cabinet</vt:lpstr>
      <vt:lpstr>The workings of the Cabinet</vt:lpstr>
      <vt:lpstr>The workings of the Cabinet</vt:lpstr>
      <vt:lpstr>The workings of the Cabinet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 204: Introduction to Canadian Politics</dc:title>
  <dc:creator>Maxime</dc:creator>
  <cp:lastModifiedBy>Maxime Héroux-Legault</cp:lastModifiedBy>
  <cp:revision>131</cp:revision>
  <cp:lastPrinted>2020-08-13T21:02:15Z</cp:lastPrinted>
  <dcterms:created xsi:type="dcterms:W3CDTF">2017-09-17T05:58:37Z</dcterms:created>
  <dcterms:modified xsi:type="dcterms:W3CDTF">2021-08-04T16:50:38Z</dcterms:modified>
</cp:coreProperties>
</file>