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5" r:id="rId2"/>
    <p:sldId id="257" r:id="rId3"/>
    <p:sldId id="303" r:id="rId4"/>
    <p:sldId id="276" r:id="rId5"/>
    <p:sldId id="287" r:id="rId6"/>
    <p:sldId id="289" r:id="rId7"/>
    <p:sldId id="290" r:id="rId8"/>
    <p:sldId id="291" r:id="rId9"/>
    <p:sldId id="292" r:id="rId10"/>
    <p:sldId id="293" r:id="rId11"/>
    <p:sldId id="301" r:id="rId12"/>
    <p:sldId id="294" r:id="rId13"/>
    <p:sldId id="295" r:id="rId14"/>
    <p:sldId id="297" r:id="rId15"/>
    <p:sldId id="298" r:id="rId16"/>
    <p:sldId id="299" r:id="rId17"/>
    <p:sldId id="277" r:id="rId18"/>
    <p:sldId id="279" r:id="rId19"/>
    <p:sldId id="302" r:id="rId20"/>
    <p:sldId id="28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p:cViewPr varScale="1">
        <p:scale>
          <a:sx n="73" d="100"/>
          <a:sy n="73" d="100"/>
        </p:scale>
        <p:origin x="1104"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7505429-EE92-4B8B-B3A3-AD1B3B51F323}" type="datetimeFigureOut">
              <a:rPr lang="en-US" smtClean="0"/>
              <a:pPr/>
              <a:t>11/20/2022</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283BC9C2-F532-4BCE-B779-5857BBBD20E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505429-EE92-4B8B-B3A3-AD1B3B51F323}"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3BC9C2-F532-4BCE-B779-5857BBBD20E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505429-EE92-4B8B-B3A3-AD1B3B51F323}"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3BC9C2-F532-4BCE-B779-5857BBBD20E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505429-EE92-4B8B-B3A3-AD1B3B51F323}"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3BC9C2-F532-4BCE-B779-5857BBBD20E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7505429-EE92-4B8B-B3A3-AD1B3B51F323}"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3BC9C2-F532-4BCE-B779-5857BBBD20E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7505429-EE92-4B8B-B3A3-AD1B3B51F323}" type="datetimeFigureOut">
              <a:rPr lang="en-US" smtClean="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3BC9C2-F532-4BCE-B779-5857BBBD20E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7505429-EE92-4B8B-B3A3-AD1B3B51F323}" type="datetimeFigureOut">
              <a:rPr lang="en-US" smtClean="0"/>
              <a:pPr/>
              <a:t>11/20/2022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83BC9C2-F532-4BCE-B779-5857BBBD20E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B7505429-EE92-4B8B-B3A3-AD1B3B51F323}" type="datetimeFigureOut">
              <a:rPr lang="en-US" smtClean="0"/>
              <a:pPr/>
              <a:t>11/20/2022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83BC9C2-F532-4BCE-B779-5857BBBD20E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05429-EE92-4B8B-B3A3-AD1B3B51F323}" type="datetimeFigureOut">
              <a:rPr lang="en-US" smtClean="0"/>
              <a:pPr/>
              <a:t>11/20/2022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83BC9C2-F532-4BCE-B779-5857BBBD20E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7505429-EE92-4B8B-B3A3-AD1B3B51F323}" type="datetimeFigureOut">
              <a:rPr lang="en-US" smtClean="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3BC9C2-F532-4BCE-B779-5857BBBD20E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7505429-EE92-4B8B-B3A3-AD1B3B51F323}" type="datetimeFigureOut">
              <a:rPr lang="en-US" smtClean="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283BC9C2-F532-4BCE-B779-5857BBBD20E5}"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7505429-EE92-4B8B-B3A3-AD1B3B51F323}" type="datetimeFigureOut">
              <a:rPr lang="en-US" smtClean="0"/>
              <a:pPr/>
              <a:t>11/20/2022</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83BC9C2-F532-4BCE-B779-5857BBBD20E5}"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45000"/>
                <a:lumOff val="55000"/>
              </a:schemeClr>
            </a:gs>
            <a:gs pos="87000">
              <a:schemeClr val="accent3">
                <a:lumMod val="40000"/>
                <a:lumOff val="6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3124200"/>
          </a:xfrm>
        </p:spPr>
        <p:txBody>
          <a:bodyPr>
            <a:normAutofit/>
          </a:bodyPr>
          <a:lstStyle/>
          <a:p>
            <a:pPr algn="ctr"/>
            <a:r>
              <a:rPr lang="en-US" sz="4400" b="1" dirty="0">
                <a:solidFill>
                  <a:schemeClr val="tx1"/>
                </a:solidFill>
                <a:latin typeface="Arial" pitchFamily="34" charset="0"/>
                <a:cs typeface="Arial" pitchFamily="34" charset="0"/>
              </a:rPr>
              <a:t>Java Full Stack</a:t>
            </a:r>
            <a:br>
              <a:rPr lang="en-US" sz="4400" b="1" dirty="0">
                <a:solidFill>
                  <a:schemeClr val="tx1"/>
                </a:solidFill>
                <a:latin typeface="Arial" pitchFamily="34" charset="0"/>
                <a:cs typeface="Arial" pitchFamily="34" charset="0"/>
              </a:rPr>
            </a:br>
            <a:r>
              <a:rPr lang="en-US" sz="2000" b="1" i="1" dirty="0">
                <a:solidFill>
                  <a:schemeClr val="tx1"/>
                </a:solidFill>
                <a:latin typeface="Arial" pitchFamily="34" charset="0"/>
                <a:cs typeface="Arial" pitchFamily="34" charset="0"/>
              </a:rPr>
              <a:t>Training Program</a:t>
            </a:r>
            <a:br>
              <a:rPr lang="en-US" sz="2800" b="1" i="1" dirty="0">
                <a:solidFill>
                  <a:schemeClr val="tx1"/>
                </a:solidFill>
                <a:latin typeface="Arial" pitchFamily="34" charset="0"/>
                <a:cs typeface="Arial" pitchFamily="34" charset="0"/>
              </a:rPr>
            </a:br>
            <a:br>
              <a:rPr lang="en-US" sz="2800" b="1" i="1" dirty="0">
                <a:solidFill>
                  <a:schemeClr val="tx1"/>
                </a:solidFill>
                <a:latin typeface="Arial" pitchFamily="34" charset="0"/>
                <a:cs typeface="Arial" pitchFamily="34" charset="0"/>
              </a:rPr>
            </a:br>
            <a:r>
              <a:rPr lang="en-US" sz="2400" dirty="0">
                <a:solidFill>
                  <a:schemeClr val="tx1"/>
                </a:solidFill>
                <a:latin typeface="Arial" pitchFamily="34" charset="0"/>
                <a:cs typeface="Arial" pitchFamily="34" charset="0"/>
              </a:rPr>
              <a:t>Date:21.11.2022</a:t>
            </a:r>
            <a:endParaRPr lang="en-US" sz="2800" dirty="0">
              <a:solidFill>
                <a:schemeClr val="tx1"/>
              </a:solidFill>
              <a:latin typeface="Arial" pitchFamily="34" charset="0"/>
              <a:cs typeface="Arial" pitchFamily="34" charset="0"/>
            </a:endParaRPr>
          </a:p>
        </p:txBody>
      </p:sp>
      <p:sp>
        <p:nvSpPr>
          <p:cNvPr id="5" name="Content Placeholder 4"/>
          <p:cNvSpPr>
            <a:spLocks noGrp="1"/>
          </p:cNvSpPr>
          <p:nvPr>
            <p:ph sz="half" idx="1"/>
          </p:nvPr>
        </p:nvSpPr>
        <p:spPr>
          <a:xfrm>
            <a:off x="304800" y="3424218"/>
            <a:ext cx="5892800" cy="2796949"/>
          </a:xfrm>
        </p:spPr>
        <p:txBody>
          <a:bodyPr/>
          <a:lstStyle/>
          <a:p>
            <a:pPr>
              <a:buNone/>
            </a:pPr>
            <a:r>
              <a:rPr lang="en-US" b="1" dirty="0">
                <a:latin typeface="Arial" pitchFamily="34" charset="0"/>
                <a:cs typeface="Arial" pitchFamily="34" charset="0"/>
              </a:rPr>
              <a:t>Guided by,</a:t>
            </a:r>
          </a:p>
          <a:p>
            <a:pPr>
              <a:buNone/>
            </a:pPr>
            <a:r>
              <a:rPr lang="en-US" dirty="0">
                <a:latin typeface="Arial" pitchFamily="34" charset="0"/>
                <a:cs typeface="Arial" pitchFamily="34" charset="0"/>
              </a:rPr>
              <a:t>Mr. Ravindra </a:t>
            </a:r>
            <a:r>
              <a:rPr lang="en-US" dirty="0" err="1">
                <a:latin typeface="Arial" pitchFamily="34" charset="0"/>
                <a:cs typeface="Arial" pitchFamily="34" charset="0"/>
              </a:rPr>
              <a:t>Pidathala</a:t>
            </a:r>
            <a:endParaRPr lang="en-US" dirty="0">
              <a:latin typeface="Arial" pitchFamily="34" charset="0"/>
              <a:cs typeface="Arial" pitchFamily="34" charset="0"/>
            </a:endParaRPr>
          </a:p>
        </p:txBody>
      </p:sp>
      <p:sp>
        <p:nvSpPr>
          <p:cNvPr id="6" name="Content Placeholder 5"/>
          <p:cNvSpPr>
            <a:spLocks noGrp="1"/>
          </p:cNvSpPr>
          <p:nvPr>
            <p:ph sz="half" idx="2"/>
          </p:nvPr>
        </p:nvSpPr>
        <p:spPr>
          <a:xfrm>
            <a:off x="5867400" y="3424218"/>
            <a:ext cx="5477329" cy="3001962"/>
          </a:xfrm>
        </p:spPr>
        <p:txBody>
          <a:bodyPr/>
          <a:lstStyle/>
          <a:p>
            <a:pPr>
              <a:buNone/>
            </a:pPr>
            <a:r>
              <a:rPr lang="en-US" sz="2400" b="1" dirty="0">
                <a:latin typeface="Arial" pitchFamily="34" charset="0"/>
                <a:cs typeface="Arial" pitchFamily="34" charset="0"/>
              </a:rPr>
              <a:t>Presented by,</a:t>
            </a:r>
          </a:p>
          <a:p>
            <a:pPr>
              <a:buNone/>
            </a:pPr>
            <a:r>
              <a:rPr lang="en-US" sz="1800" dirty="0">
                <a:latin typeface="Arial" pitchFamily="34" charset="0"/>
                <a:cs typeface="Arial" pitchFamily="34" charset="0"/>
              </a:rPr>
              <a:t>   1. Vaibhav Tyagi</a:t>
            </a:r>
          </a:p>
          <a:p>
            <a:pPr>
              <a:buNone/>
            </a:pPr>
            <a:r>
              <a:rPr lang="en-US" sz="1800" dirty="0">
                <a:latin typeface="Arial" pitchFamily="34" charset="0"/>
                <a:cs typeface="Arial" pitchFamily="34" charset="0"/>
              </a:rPr>
              <a:t>   2. Sudharsan R</a:t>
            </a:r>
          </a:p>
          <a:p>
            <a:pPr>
              <a:buNone/>
            </a:pPr>
            <a:r>
              <a:rPr lang="en-US" sz="1800" dirty="0">
                <a:latin typeface="Arial" pitchFamily="34" charset="0"/>
                <a:cs typeface="Arial" pitchFamily="34" charset="0"/>
              </a:rPr>
              <a:t>   3. Vikas A S</a:t>
            </a:r>
          </a:p>
          <a:p>
            <a:pPr>
              <a:buNone/>
            </a:pPr>
            <a:r>
              <a:rPr lang="en-US" sz="1800" dirty="0">
                <a:latin typeface="Arial" pitchFamily="34" charset="0"/>
                <a:cs typeface="Arial" pitchFamily="34" charset="0"/>
              </a:rPr>
              <a:t>   4. </a:t>
            </a:r>
            <a:r>
              <a:rPr lang="en-US" sz="1800" dirty="0" err="1">
                <a:latin typeface="Arial" pitchFamily="34" charset="0"/>
                <a:cs typeface="Arial" pitchFamily="34" charset="0"/>
              </a:rPr>
              <a:t>Shaffana</a:t>
            </a:r>
            <a:r>
              <a:rPr lang="en-US" sz="1800" dirty="0">
                <a:latin typeface="Arial" pitchFamily="34" charset="0"/>
                <a:cs typeface="Arial" pitchFamily="34" charset="0"/>
              </a:rPr>
              <a:t> Bibi S</a:t>
            </a:r>
          </a:p>
          <a:p>
            <a:pPr>
              <a:buNone/>
            </a:pPr>
            <a:r>
              <a:rPr lang="en-US" sz="1800" dirty="0">
                <a:latin typeface="Arial" pitchFamily="34" charset="0"/>
                <a:cs typeface="Arial" pitchFamily="34" charset="0"/>
              </a:rPr>
              <a:t>   5. </a:t>
            </a:r>
            <a:r>
              <a:rPr lang="en-US" sz="1800" dirty="0" err="1">
                <a:latin typeface="Arial" pitchFamily="34" charset="0"/>
                <a:cs typeface="Arial" pitchFamily="34" charset="0"/>
              </a:rPr>
              <a:t>Nagajothi</a:t>
            </a:r>
            <a:r>
              <a:rPr lang="en-US" sz="1800" dirty="0">
                <a:latin typeface="Arial" pitchFamily="34" charset="0"/>
                <a:cs typeface="Arial" pitchFamily="34" charset="0"/>
              </a:rPr>
              <a:t> A</a:t>
            </a:r>
          </a:p>
          <a:p>
            <a:pPr>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BD607-389F-8548-81CA-0C14E6DFBFFF}"/>
              </a:ext>
            </a:extLst>
          </p:cNvPr>
          <p:cNvSpPr>
            <a:spLocks noGrp="1"/>
          </p:cNvSpPr>
          <p:nvPr>
            <p:ph type="title"/>
          </p:nvPr>
        </p:nvSpPr>
        <p:spPr>
          <a:xfrm>
            <a:off x="2438400" y="-76200"/>
            <a:ext cx="8229600" cy="1373270"/>
          </a:xfrm>
        </p:spPr>
        <p:txBody>
          <a:bodyPr>
            <a:normAutofit/>
          </a:bodyPr>
          <a:lstStyle/>
          <a:p>
            <a:r>
              <a:rPr lang="en-US" sz="3600" dirty="0">
                <a:latin typeface="+mn-lt"/>
              </a:rPr>
              <a:t>Software Description</a:t>
            </a:r>
          </a:p>
        </p:txBody>
      </p:sp>
      <p:sp>
        <p:nvSpPr>
          <p:cNvPr id="10" name="TextBox 9">
            <a:extLst>
              <a:ext uri="{FF2B5EF4-FFF2-40B4-BE49-F238E27FC236}">
                <a16:creationId xmlns:a16="http://schemas.microsoft.com/office/drawing/2014/main" id="{DA356AEA-1F1D-A040-B15D-CC23D7FEE7ED}"/>
              </a:ext>
            </a:extLst>
          </p:cNvPr>
          <p:cNvSpPr txBox="1"/>
          <p:nvPr/>
        </p:nvSpPr>
        <p:spPr>
          <a:xfrm>
            <a:off x="224971" y="1981200"/>
            <a:ext cx="8694058" cy="5293757"/>
          </a:xfrm>
          <a:prstGeom prst="rect">
            <a:avLst/>
          </a:prstGeom>
          <a:noFill/>
        </p:spPr>
        <p:txBody>
          <a:bodyPr wrap="square">
            <a:spAutoFit/>
          </a:bodyPr>
          <a:lstStyle/>
          <a:p>
            <a:pPr marL="342900" indent="-342900" algn="just">
              <a:buFont typeface="Arial" panose="020B0604020202020204" pitchFamily="34" charset="0"/>
              <a:buChar char="•"/>
            </a:pPr>
            <a:r>
              <a:rPr lang="en-US" sz="2600" b="0" i="0" dirty="0">
                <a:solidFill>
                  <a:schemeClr val="tx1">
                    <a:lumMod val="85000"/>
                    <a:lumOff val="15000"/>
                  </a:schemeClr>
                </a:solidFill>
                <a:effectLst/>
              </a:rPr>
              <a:t>Angular is an open-source, JavaScript framework written in TypeScript </a:t>
            </a:r>
          </a:p>
          <a:p>
            <a:pPr marL="342900" indent="-342900" algn="just">
              <a:buFont typeface="Arial" panose="020B0604020202020204" pitchFamily="34" charset="0"/>
              <a:buChar char="•"/>
            </a:pPr>
            <a:r>
              <a:rPr lang="en-US" sz="2600" b="0" i="0" dirty="0">
                <a:solidFill>
                  <a:schemeClr val="tx1">
                    <a:lumMod val="85000"/>
                    <a:lumOff val="15000"/>
                  </a:schemeClr>
                </a:solidFill>
                <a:effectLst/>
              </a:rPr>
              <a:t>Google maintains it, and its primary purpose is to develop single-page applications.</a:t>
            </a:r>
          </a:p>
          <a:p>
            <a:pPr marL="342900" indent="-342900" algn="just">
              <a:buFont typeface="Arial" panose="020B0604020202020204" pitchFamily="34" charset="0"/>
              <a:buChar char="•"/>
            </a:pPr>
            <a:r>
              <a:rPr lang="en-US" sz="2600" b="0" i="0" dirty="0">
                <a:solidFill>
                  <a:schemeClr val="tx1">
                    <a:lumMod val="85000"/>
                    <a:lumOff val="15000"/>
                  </a:schemeClr>
                </a:solidFill>
                <a:effectLst/>
              </a:rPr>
              <a:t> Angular is an opinionated framework which means that it specifies a certain style and certain rules that developers need to follow </a:t>
            </a:r>
          </a:p>
          <a:p>
            <a:pPr marL="342900" indent="-342900" algn="just">
              <a:buFont typeface="Arial" panose="020B0604020202020204" pitchFamily="34" charset="0"/>
              <a:buChar char="•"/>
            </a:pPr>
            <a:r>
              <a:rPr lang="en-US" sz="2600" b="0" i="0" dirty="0">
                <a:solidFill>
                  <a:schemeClr val="tx1">
                    <a:lumMod val="85000"/>
                    <a:lumOff val="15000"/>
                  </a:schemeClr>
                </a:solidFill>
                <a:effectLst/>
              </a:rPr>
              <a:t> As a framework, Angular has clear advantages while also providing a standard structure for developers to work with. </a:t>
            </a:r>
          </a:p>
          <a:p>
            <a:pPr marL="342900" indent="-342900" algn="just">
              <a:buFont typeface="Arial" panose="020B0604020202020204" pitchFamily="34" charset="0"/>
              <a:buChar char="•"/>
            </a:pPr>
            <a:r>
              <a:rPr lang="en-US" sz="2600" b="0" i="0" dirty="0">
                <a:solidFill>
                  <a:schemeClr val="tx1">
                    <a:lumMod val="85000"/>
                    <a:lumOff val="15000"/>
                  </a:schemeClr>
                </a:solidFill>
                <a:effectLst/>
              </a:rPr>
              <a:t>It enables users to create large applications in a maintainable manner.</a:t>
            </a:r>
            <a:r>
              <a:rPr lang="en-US" sz="2600" b="0" i="0" dirty="0">
                <a:solidFill>
                  <a:schemeClr val="tx1">
                    <a:lumMod val="85000"/>
                    <a:lumOff val="15000"/>
                  </a:schemeClr>
                </a:solidFill>
                <a:effectLst/>
                <a:latin typeface="Roboto" panose="020B0604020202020204" pitchFamily="2" charset="0"/>
              </a:rPr>
              <a:t> </a:t>
            </a:r>
            <a:endParaRPr lang="en-US" sz="2600" dirty="0">
              <a:solidFill>
                <a:schemeClr val="tx1">
                  <a:lumMod val="85000"/>
                  <a:lumOff val="15000"/>
                </a:schemeClr>
              </a:solidFill>
              <a:latin typeface="+mj-lt"/>
            </a:endParaRPr>
          </a:p>
          <a:p>
            <a:pPr algn="just"/>
            <a:r>
              <a:rPr lang="en-US" sz="2600" b="0" i="0" dirty="0">
                <a:solidFill>
                  <a:srgbClr val="444444"/>
                </a:solidFill>
                <a:effectLst/>
                <a:latin typeface="Raleway" panose="020B0604020202020204" pitchFamily="2" charset="0"/>
              </a:rPr>
              <a:t> </a:t>
            </a:r>
            <a:endParaRPr lang="en-US" sz="2600" dirty="0">
              <a:latin typeface="+mj-lt"/>
            </a:endParaRPr>
          </a:p>
        </p:txBody>
      </p:sp>
      <p:sp>
        <p:nvSpPr>
          <p:cNvPr id="11" name="TextBox 10">
            <a:extLst>
              <a:ext uri="{FF2B5EF4-FFF2-40B4-BE49-F238E27FC236}">
                <a16:creationId xmlns:a16="http://schemas.microsoft.com/office/drawing/2014/main" id="{48B8A8DD-44E7-DB4C-B883-6B99379558A2}"/>
              </a:ext>
            </a:extLst>
          </p:cNvPr>
          <p:cNvSpPr txBox="1"/>
          <p:nvPr/>
        </p:nvSpPr>
        <p:spPr>
          <a:xfrm>
            <a:off x="3260951" y="1349514"/>
            <a:ext cx="2622098" cy="707886"/>
          </a:xfrm>
          <a:prstGeom prst="rect">
            <a:avLst/>
          </a:prstGeom>
          <a:noFill/>
        </p:spPr>
        <p:txBody>
          <a:bodyPr wrap="square" rtlCol="0">
            <a:spAutoFit/>
          </a:bodyPr>
          <a:lstStyle/>
          <a:p>
            <a:pPr algn="l"/>
            <a:r>
              <a:rPr lang="en-US" sz="4000" b="1" dirty="0">
                <a:solidFill>
                  <a:schemeClr val="tx2"/>
                </a:solidFill>
              </a:rPr>
              <a:t>Angular 8</a:t>
            </a:r>
          </a:p>
        </p:txBody>
      </p:sp>
    </p:spTree>
    <p:extLst>
      <p:ext uri="{BB962C8B-B14F-4D97-AF65-F5344CB8AC3E}">
        <p14:creationId xmlns:p14="http://schemas.microsoft.com/office/powerpoint/2010/main" val="2488467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76766-63F8-B740-A23D-B2778186E1E7}"/>
              </a:ext>
            </a:extLst>
          </p:cNvPr>
          <p:cNvSpPr>
            <a:spLocks noGrp="1"/>
          </p:cNvSpPr>
          <p:nvPr>
            <p:ph type="title"/>
          </p:nvPr>
        </p:nvSpPr>
        <p:spPr>
          <a:xfrm>
            <a:off x="2819400" y="762000"/>
            <a:ext cx="8229600" cy="1143000"/>
          </a:xfrm>
        </p:spPr>
        <p:txBody>
          <a:bodyPr/>
          <a:lstStyle/>
          <a:p>
            <a:r>
              <a:rPr lang="en-US" dirty="0"/>
              <a:t>Spring Boot</a:t>
            </a:r>
          </a:p>
        </p:txBody>
      </p:sp>
      <p:sp>
        <p:nvSpPr>
          <p:cNvPr id="3" name="Content Placeholder 2">
            <a:extLst>
              <a:ext uri="{FF2B5EF4-FFF2-40B4-BE49-F238E27FC236}">
                <a16:creationId xmlns:a16="http://schemas.microsoft.com/office/drawing/2014/main" id="{4D9F780F-30DD-474A-987E-32C170A25DD0}"/>
              </a:ext>
            </a:extLst>
          </p:cNvPr>
          <p:cNvSpPr>
            <a:spLocks noGrp="1"/>
          </p:cNvSpPr>
          <p:nvPr>
            <p:ph idx="1"/>
          </p:nvPr>
        </p:nvSpPr>
        <p:spPr>
          <a:xfrm>
            <a:off x="173398" y="2209800"/>
            <a:ext cx="8797203" cy="4389120"/>
          </a:xfrm>
        </p:spPr>
        <p:txBody>
          <a:bodyPr>
            <a:normAutofit/>
          </a:bodyPr>
          <a:lstStyle/>
          <a:p>
            <a:pPr algn="just"/>
            <a:r>
              <a:rPr lang="en-US" b="0" i="0" dirty="0">
                <a:effectLst/>
              </a:rPr>
              <a:t>Java Spring Boot (Spring Boot) is a tool that makes developing web application and microservices with Spring Framework faster and easier</a:t>
            </a:r>
          </a:p>
          <a:p>
            <a:pPr algn="just"/>
            <a:r>
              <a:rPr lang="en-US" b="0" i="0" dirty="0">
                <a:solidFill>
                  <a:srgbClr val="000000"/>
                </a:solidFill>
                <a:effectLst/>
              </a:rPr>
              <a:t>It is maintained by a company called Pivotal.</a:t>
            </a:r>
          </a:p>
          <a:p>
            <a:pPr algn="just"/>
            <a:r>
              <a:rPr lang="en-US" b="0" i="0" dirty="0">
                <a:solidFill>
                  <a:srgbClr val="000000"/>
                </a:solidFill>
                <a:effectLst/>
              </a:rPr>
              <a:t> It provides Java developers with a platform to get started with an auto configurable production-grade Spring application. </a:t>
            </a:r>
          </a:p>
          <a:p>
            <a:pPr algn="just"/>
            <a:r>
              <a:rPr lang="en-US" b="0" i="0" dirty="0">
                <a:solidFill>
                  <a:srgbClr val="000000"/>
                </a:solidFill>
                <a:effectLst/>
              </a:rPr>
              <a:t>With it, developers can get started quickly without losing time  on preparing and configuring their Spring application.</a:t>
            </a:r>
            <a:endParaRPr lang="en-US" dirty="0"/>
          </a:p>
        </p:txBody>
      </p:sp>
    </p:spTree>
    <p:extLst>
      <p:ext uri="{BB962C8B-B14F-4D97-AF65-F5344CB8AC3E}">
        <p14:creationId xmlns:p14="http://schemas.microsoft.com/office/powerpoint/2010/main" val="3941693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99F60A-9885-DE40-96CC-FF7576D56CDA}"/>
              </a:ext>
            </a:extLst>
          </p:cNvPr>
          <p:cNvSpPr txBox="1"/>
          <p:nvPr/>
        </p:nvSpPr>
        <p:spPr>
          <a:xfrm>
            <a:off x="457200" y="2133600"/>
            <a:ext cx="8549821" cy="4278094"/>
          </a:xfrm>
          <a:prstGeom prst="rect">
            <a:avLst/>
          </a:prstGeom>
          <a:noFill/>
        </p:spPr>
        <p:txBody>
          <a:bodyPr wrap="square">
            <a:spAutoFit/>
          </a:bodyPr>
          <a:lstStyle/>
          <a:p>
            <a:pPr marL="457200" indent="-457200" algn="just">
              <a:buFont typeface="Arial" panose="020B0604020202020204" pitchFamily="34" charset="0"/>
              <a:buChar char="•"/>
            </a:pPr>
            <a:r>
              <a:rPr lang="en-US" sz="2800" b="0" i="0" dirty="0">
                <a:solidFill>
                  <a:schemeClr val="tx1">
                    <a:lumMod val="85000"/>
                    <a:lumOff val="15000"/>
                  </a:schemeClr>
                </a:solidFill>
                <a:effectLst/>
              </a:rPr>
              <a:t>MySQL is an open-source relational database management system. </a:t>
            </a:r>
          </a:p>
          <a:p>
            <a:pPr marL="457200" indent="-457200" algn="just">
              <a:buFont typeface="Arial" panose="020B0604020202020204" pitchFamily="34" charset="0"/>
              <a:buChar char="•"/>
            </a:pPr>
            <a:r>
              <a:rPr lang="en-US" sz="2800" b="0" i="0" dirty="0">
                <a:solidFill>
                  <a:srgbClr val="202124"/>
                </a:solidFill>
                <a:effectLst/>
              </a:rPr>
              <a:t>It is developed, distributed, and supported by </a:t>
            </a:r>
            <a:r>
              <a:rPr lang="en-US" sz="2800" i="0" dirty="0">
                <a:solidFill>
                  <a:srgbClr val="202124"/>
                </a:solidFill>
                <a:effectLst/>
              </a:rPr>
              <a:t>Oracle Corporation</a:t>
            </a:r>
            <a:endParaRPr lang="en-US" sz="2800" b="0" i="0" dirty="0">
              <a:solidFill>
                <a:schemeClr val="tx1">
                  <a:lumMod val="85000"/>
                  <a:lumOff val="15000"/>
                </a:schemeClr>
              </a:solidFill>
              <a:effectLst/>
            </a:endParaRPr>
          </a:p>
          <a:p>
            <a:pPr marL="457200" indent="-457200" algn="just">
              <a:buFont typeface="Arial" panose="020B0604020202020204" pitchFamily="34" charset="0"/>
              <a:buChar char="•"/>
            </a:pPr>
            <a:r>
              <a:rPr lang="en-US" sz="2800" b="0" i="0" dirty="0">
                <a:solidFill>
                  <a:schemeClr val="tx1">
                    <a:lumMod val="85000"/>
                    <a:lumOff val="15000"/>
                  </a:schemeClr>
                </a:solidFill>
                <a:effectLst/>
              </a:rPr>
              <a:t>As with other relational databases, MySQL stores data in tables made up of rows and columns. </a:t>
            </a:r>
          </a:p>
          <a:p>
            <a:pPr marL="457200" indent="-457200" algn="just">
              <a:buFont typeface="Arial" panose="020B0604020202020204" pitchFamily="34" charset="0"/>
              <a:buChar char="•"/>
            </a:pPr>
            <a:r>
              <a:rPr lang="en-US" sz="2800" b="0" i="0" dirty="0">
                <a:solidFill>
                  <a:schemeClr val="tx1">
                    <a:lumMod val="85000"/>
                    <a:lumOff val="15000"/>
                  </a:schemeClr>
                </a:solidFill>
                <a:effectLst/>
              </a:rPr>
              <a:t>Users can define, manipulate, control, and query data using Structured Query Language, more commonly known as SQL</a:t>
            </a:r>
            <a:r>
              <a:rPr lang="en-US" sz="2000" b="0" i="0" dirty="0">
                <a:solidFill>
                  <a:schemeClr val="tx1">
                    <a:lumMod val="85000"/>
                    <a:lumOff val="15000"/>
                  </a:schemeClr>
                </a:solidFill>
                <a:effectLst/>
              </a:rPr>
              <a:t> </a:t>
            </a:r>
          </a:p>
          <a:p>
            <a:pPr marL="457200" indent="-457200" algn="just">
              <a:buFont typeface="Arial" panose="020B0604020202020204" pitchFamily="34" charset="0"/>
              <a:buChar char="•"/>
            </a:pPr>
            <a:endParaRPr lang="en-US" sz="2000" dirty="0">
              <a:solidFill>
                <a:schemeClr val="tx1">
                  <a:lumMod val="85000"/>
                  <a:lumOff val="15000"/>
                </a:schemeClr>
              </a:solidFill>
              <a:latin typeface="+mj-lt"/>
            </a:endParaRPr>
          </a:p>
        </p:txBody>
      </p:sp>
      <p:sp>
        <p:nvSpPr>
          <p:cNvPr id="7" name="TextBox 6">
            <a:extLst>
              <a:ext uri="{FF2B5EF4-FFF2-40B4-BE49-F238E27FC236}">
                <a16:creationId xmlns:a16="http://schemas.microsoft.com/office/drawing/2014/main" id="{AE3E0047-C78D-984D-9F1D-DE262B143882}"/>
              </a:ext>
            </a:extLst>
          </p:cNvPr>
          <p:cNvSpPr txBox="1"/>
          <p:nvPr/>
        </p:nvSpPr>
        <p:spPr>
          <a:xfrm>
            <a:off x="3657600" y="1173154"/>
            <a:ext cx="3826329" cy="646331"/>
          </a:xfrm>
          <a:prstGeom prst="rect">
            <a:avLst/>
          </a:prstGeom>
          <a:noFill/>
        </p:spPr>
        <p:txBody>
          <a:bodyPr wrap="square" rtlCol="0">
            <a:spAutoFit/>
          </a:bodyPr>
          <a:lstStyle/>
          <a:p>
            <a:pPr algn="l"/>
            <a:r>
              <a:rPr lang="en-US" sz="3600" b="1" dirty="0">
                <a:solidFill>
                  <a:schemeClr val="tx2"/>
                </a:solidFill>
              </a:rPr>
              <a:t>MySQL</a:t>
            </a:r>
          </a:p>
        </p:txBody>
      </p:sp>
    </p:spTree>
    <p:extLst>
      <p:ext uri="{BB962C8B-B14F-4D97-AF65-F5344CB8AC3E}">
        <p14:creationId xmlns:p14="http://schemas.microsoft.com/office/powerpoint/2010/main" val="3886451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49163-8544-A74C-8A17-800CF56508B3}"/>
              </a:ext>
            </a:extLst>
          </p:cNvPr>
          <p:cNvSpPr>
            <a:spLocks noGrp="1"/>
          </p:cNvSpPr>
          <p:nvPr>
            <p:ph type="title"/>
          </p:nvPr>
        </p:nvSpPr>
        <p:spPr>
          <a:xfrm>
            <a:off x="1803956" y="230600"/>
            <a:ext cx="5989660" cy="1181598"/>
          </a:xfrm>
        </p:spPr>
        <p:txBody>
          <a:bodyPr/>
          <a:lstStyle/>
          <a:p>
            <a:r>
              <a:rPr lang="en-US"/>
              <a:t>Modules Description </a:t>
            </a:r>
          </a:p>
        </p:txBody>
      </p:sp>
      <p:sp>
        <p:nvSpPr>
          <p:cNvPr id="4" name="TextBox 3">
            <a:extLst>
              <a:ext uri="{FF2B5EF4-FFF2-40B4-BE49-F238E27FC236}">
                <a16:creationId xmlns:a16="http://schemas.microsoft.com/office/drawing/2014/main" id="{04117423-3D33-0447-BA46-55444BF1485E}"/>
              </a:ext>
            </a:extLst>
          </p:cNvPr>
          <p:cNvSpPr txBox="1"/>
          <p:nvPr/>
        </p:nvSpPr>
        <p:spPr>
          <a:xfrm>
            <a:off x="296181" y="1504636"/>
            <a:ext cx="3634015" cy="523220"/>
          </a:xfrm>
          <a:prstGeom prst="rect">
            <a:avLst/>
          </a:prstGeom>
          <a:noFill/>
        </p:spPr>
        <p:txBody>
          <a:bodyPr wrap="square" rtlCol="0">
            <a:spAutoFit/>
          </a:bodyPr>
          <a:lstStyle/>
          <a:p>
            <a:pPr marL="457200" indent="-457200" algn="l">
              <a:buFont typeface="Arial" panose="020B0604020202020204" pitchFamily="34" charset="0"/>
              <a:buChar char="•"/>
            </a:pPr>
            <a:r>
              <a:rPr lang="en-US" sz="2800" dirty="0">
                <a:solidFill>
                  <a:schemeClr val="tx2"/>
                </a:solidFill>
              </a:rPr>
              <a:t>User/Driver Login</a:t>
            </a:r>
          </a:p>
        </p:txBody>
      </p:sp>
      <p:pic>
        <p:nvPicPr>
          <p:cNvPr id="7" name="Picture 7">
            <a:extLst>
              <a:ext uri="{FF2B5EF4-FFF2-40B4-BE49-F238E27FC236}">
                <a16:creationId xmlns:a16="http://schemas.microsoft.com/office/drawing/2014/main" id="{9CD1DC26-89A0-1647-9B3C-60566822EA3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486484" y="3041999"/>
            <a:ext cx="6171031" cy="2985775"/>
          </a:xfrm>
          <a:prstGeom prst="rect">
            <a:avLst/>
          </a:prstGeom>
        </p:spPr>
      </p:pic>
      <p:sp>
        <p:nvSpPr>
          <p:cNvPr id="8" name="TextBox 7">
            <a:extLst>
              <a:ext uri="{FF2B5EF4-FFF2-40B4-BE49-F238E27FC236}">
                <a16:creationId xmlns:a16="http://schemas.microsoft.com/office/drawing/2014/main" id="{FAB84942-C4AF-F648-B4B9-1EF8C680358A}"/>
              </a:ext>
            </a:extLst>
          </p:cNvPr>
          <p:cNvSpPr txBox="1"/>
          <p:nvPr/>
        </p:nvSpPr>
        <p:spPr>
          <a:xfrm>
            <a:off x="1098549" y="2120294"/>
            <a:ext cx="6946899" cy="646331"/>
          </a:xfrm>
          <a:prstGeom prst="rect">
            <a:avLst/>
          </a:prstGeom>
          <a:noFill/>
        </p:spPr>
        <p:txBody>
          <a:bodyPr wrap="square" rtlCol="0">
            <a:spAutoFit/>
          </a:bodyPr>
          <a:lstStyle/>
          <a:p>
            <a:pPr algn="l"/>
            <a:r>
              <a:rPr lang="en-US" b="1" dirty="0">
                <a:latin typeface="+mj-lt"/>
              </a:rPr>
              <a:t>✓</a:t>
            </a:r>
            <a:r>
              <a:rPr lang="en-US" dirty="0">
                <a:latin typeface="+mj-lt"/>
              </a:rPr>
              <a:t> In the Login page, the User/Driver has to enter the username and Password to Login into the Cab Booking system Menu page.</a:t>
            </a:r>
          </a:p>
        </p:txBody>
      </p:sp>
    </p:spTree>
    <p:extLst>
      <p:ext uri="{BB962C8B-B14F-4D97-AF65-F5344CB8AC3E}">
        <p14:creationId xmlns:p14="http://schemas.microsoft.com/office/powerpoint/2010/main" val="2694358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47BABB-8F3F-584E-9E0B-DB951FF43D84}"/>
              </a:ext>
            </a:extLst>
          </p:cNvPr>
          <p:cNvSpPr txBox="1"/>
          <p:nvPr/>
        </p:nvSpPr>
        <p:spPr>
          <a:xfrm>
            <a:off x="1066800" y="1845926"/>
            <a:ext cx="7837715" cy="707886"/>
          </a:xfrm>
          <a:prstGeom prst="rect">
            <a:avLst/>
          </a:prstGeom>
          <a:noFill/>
        </p:spPr>
        <p:txBody>
          <a:bodyPr wrap="square">
            <a:spAutoFit/>
          </a:bodyPr>
          <a:lstStyle/>
          <a:p>
            <a:r>
              <a:rPr lang="en-US" sz="2000" dirty="0">
                <a:latin typeface="+mj-lt"/>
              </a:rPr>
              <a:t>In the Registration page, the User/Driver has to enter their details to get the login credentials and moves in to their respective menu pages</a:t>
            </a:r>
            <a:endParaRPr lang="en-US" sz="2000" dirty="0"/>
          </a:p>
        </p:txBody>
      </p:sp>
      <p:sp>
        <p:nvSpPr>
          <p:cNvPr id="6" name="TextBox 5">
            <a:extLst>
              <a:ext uri="{FF2B5EF4-FFF2-40B4-BE49-F238E27FC236}">
                <a16:creationId xmlns:a16="http://schemas.microsoft.com/office/drawing/2014/main" id="{0FF5B0F6-8BA9-934B-838D-8803F643ED8F}"/>
              </a:ext>
            </a:extLst>
          </p:cNvPr>
          <p:cNvSpPr txBox="1"/>
          <p:nvPr/>
        </p:nvSpPr>
        <p:spPr>
          <a:xfrm>
            <a:off x="533400" y="1086659"/>
            <a:ext cx="8198758" cy="646331"/>
          </a:xfrm>
          <a:prstGeom prst="rect">
            <a:avLst/>
          </a:prstGeom>
          <a:noFill/>
        </p:spPr>
        <p:txBody>
          <a:bodyPr wrap="square" rtlCol="0">
            <a:spAutoFit/>
          </a:bodyPr>
          <a:lstStyle/>
          <a:p>
            <a:pPr marL="457200" indent="-457200" algn="l">
              <a:buFont typeface="Arial" panose="020B0604020202020204" pitchFamily="34" charset="0"/>
              <a:buChar char="•"/>
            </a:pPr>
            <a:r>
              <a:rPr lang="en-US" sz="3600" dirty="0">
                <a:solidFill>
                  <a:schemeClr val="tx2"/>
                </a:solidFill>
              </a:rPr>
              <a:t>User/Driver Registration</a:t>
            </a:r>
          </a:p>
        </p:txBody>
      </p:sp>
      <p:sp>
        <p:nvSpPr>
          <p:cNvPr id="7" name="TextBox 6">
            <a:extLst>
              <a:ext uri="{FF2B5EF4-FFF2-40B4-BE49-F238E27FC236}">
                <a16:creationId xmlns:a16="http://schemas.microsoft.com/office/drawing/2014/main" id="{4069E81E-F226-1146-819A-68D975AC4345}"/>
              </a:ext>
            </a:extLst>
          </p:cNvPr>
          <p:cNvSpPr txBox="1"/>
          <p:nvPr/>
        </p:nvSpPr>
        <p:spPr>
          <a:xfrm>
            <a:off x="762000" y="1861315"/>
            <a:ext cx="1828800" cy="369332"/>
          </a:xfrm>
          <a:prstGeom prst="rect">
            <a:avLst/>
          </a:prstGeom>
          <a:noFill/>
        </p:spPr>
        <p:txBody>
          <a:bodyPr wrap="square" rtlCol="0">
            <a:spAutoFit/>
          </a:bodyPr>
          <a:lstStyle/>
          <a:p>
            <a:pPr algn="l"/>
            <a:r>
              <a:rPr lang="en-US" b="1" dirty="0"/>
              <a:t>✓</a:t>
            </a:r>
          </a:p>
        </p:txBody>
      </p:sp>
      <p:pic>
        <p:nvPicPr>
          <p:cNvPr id="8" name="Picture 8">
            <a:extLst>
              <a:ext uri="{FF2B5EF4-FFF2-40B4-BE49-F238E27FC236}">
                <a16:creationId xmlns:a16="http://schemas.microsoft.com/office/drawing/2014/main" id="{4E3B3555-4CA6-4E44-A602-3EFEE5575CA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524000" y="2977696"/>
            <a:ext cx="6096000" cy="2952750"/>
          </a:xfrm>
          <a:prstGeom prst="rect">
            <a:avLst/>
          </a:prstGeom>
        </p:spPr>
      </p:pic>
    </p:spTree>
    <p:extLst>
      <p:ext uri="{BB962C8B-B14F-4D97-AF65-F5344CB8AC3E}">
        <p14:creationId xmlns:p14="http://schemas.microsoft.com/office/powerpoint/2010/main" val="1269350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2F425DEC-2102-8D41-83EA-27B8AC4AFEC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4680858" y="3201674"/>
            <a:ext cx="4190999" cy="2078264"/>
          </a:xfrm>
          <a:prstGeom prst="rect">
            <a:avLst/>
          </a:prstGeom>
        </p:spPr>
      </p:pic>
      <p:pic>
        <p:nvPicPr>
          <p:cNvPr id="7" name="Picture 7">
            <a:extLst>
              <a:ext uri="{FF2B5EF4-FFF2-40B4-BE49-F238E27FC236}">
                <a16:creationId xmlns:a16="http://schemas.microsoft.com/office/drawing/2014/main" id="{838CEBB8-06AF-AD43-8EB4-E0E69D9705E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72143" y="3201674"/>
            <a:ext cx="4299857" cy="2078264"/>
          </a:xfrm>
          <a:prstGeom prst="rect">
            <a:avLst/>
          </a:prstGeom>
        </p:spPr>
      </p:pic>
      <p:sp>
        <p:nvSpPr>
          <p:cNvPr id="8" name="TextBox 7">
            <a:extLst>
              <a:ext uri="{FF2B5EF4-FFF2-40B4-BE49-F238E27FC236}">
                <a16:creationId xmlns:a16="http://schemas.microsoft.com/office/drawing/2014/main" id="{36393905-EE38-1D49-BF9C-34F34442658B}"/>
              </a:ext>
            </a:extLst>
          </p:cNvPr>
          <p:cNvSpPr txBox="1"/>
          <p:nvPr/>
        </p:nvSpPr>
        <p:spPr>
          <a:xfrm>
            <a:off x="555171" y="901060"/>
            <a:ext cx="4550229" cy="646331"/>
          </a:xfrm>
          <a:prstGeom prst="rect">
            <a:avLst/>
          </a:prstGeom>
          <a:noFill/>
        </p:spPr>
        <p:txBody>
          <a:bodyPr wrap="square" rtlCol="0">
            <a:spAutoFit/>
          </a:bodyPr>
          <a:lstStyle/>
          <a:p>
            <a:pPr marL="457200" indent="-457200" algn="l">
              <a:buFont typeface="Arial" panose="020B0604020202020204" pitchFamily="34" charset="0"/>
              <a:buChar char="•"/>
            </a:pPr>
            <a:r>
              <a:rPr lang="en-US" sz="3600" dirty="0">
                <a:solidFill>
                  <a:schemeClr val="tx2"/>
                </a:solidFill>
              </a:rPr>
              <a:t>Booking Details</a:t>
            </a:r>
          </a:p>
        </p:txBody>
      </p:sp>
      <p:sp>
        <p:nvSpPr>
          <p:cNvPr id="10" name="TextBox 9">
            <a:extLst>
              <a:ext uri="{FF2B5EF4-FFF2-40B4-BE49-F238E27FC236}">
                <a16:creationId xmlns:a16="http://schemas.microsoft.com/office/drawing/2014/main" id="{B8C926DE-FDCC-9E4C-9305-54F017A8ACA6}"/>
              </a:ext>
            </a:extLst>
          </p:cNvPr>
          <p:cNvSpPr txBox="1"/>
          <p:nvPr/>
        </p:nvSpPr>
        <p:spPr>
          <a:xfrm>
            <a:off x="1004888" y="1665319"/>
            <a:ext cx="7948613" cy="707886"/>
          </a:xfrm>
          <a:prstGeom prst="rect">
            <a:avLst/>
          </a:prstGeom>
          <a:noFill/>
        </p:spPr>
        <p:txBody>
          <a:bodyPr wrap="square">
            <a:spAutoFit/>
          </a:bodyPr>
          <a:lstStyle/>
          <a:p>
            <a:r>
              <a:rPr lang="en-US" sz="2000" dirty="0"/>
              <a:t>In the Booking page, a user can book a cab and the User/Driver can see their booking details </a:t>
            </a:r>
          </a:p>
        </p:txBody>
      </p:sp>
      <p:sp>
        <p:nvSpPr>
          <p:cNvPr id="11" name="TextBox 10">
            <a:extLst>
              <a:ext uri="{FF2B5EF4-FFF2-40B4-BE49-F238E27FC236}">
                <a16:creationId xmlns:a16="http://schemas.microsoft.com/office/drawing/2014/main" id="{B7D3EAD2-D633-EE44-9E8D-0DD9999C9852}"/>
              </a:ext>
            </a:extLst>
          </p:cNvPr>
          <p:cNvSpPr txBox="1"/>
          <p:nvPr/>
        </p:nvSpPr>
        <p:spPr>
          <a:xfrm>
            <a:off x="685800" y="1665319"/>
            <a:ext cx="2356756" cy="400110"/>
          </a:xfrm>
          <a:prstGeom prst="rect">
            <a:avLst/>
          </a:prstGeom>
          <a:noFill/>
        </p:spPr>
        <p:txBody>
          <a:bodyPr wrap="square" rtlCol="0">
            <a:spAutoFit/>
          </a:bodyPr>
          <a:lstStyle/>
          <a:p>
            <a:pPr algn="l"/>
            <a:r>
              <a:rPr lang="en-US" sz="2000" b="1" dirty="0"/>
              <a:t>✓</a:t>
            </a:r>
          </a:p>
        </p:txBody>
      </p:sp>
    </p:spTree>
    <p:extLst>
      <p:ext uri="{BB962C8B-B14F-4D97-AF65-F5344CB8AC3E}">
        <p14:creationId xmlns:p14="http://schemas.microsoft.com/office/powerpoint/2010/main" val="1244034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423E2977-A9FA-914A-95F0-4AB871A962C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28600" y="2667000"/>
            <a:ext cx="4191000" cy="2316678"/>
          </a:xfrm>
          <a:prstGeom prst="rect">
            <a:avLst/>
          </a:prstGeom>
        </p:spPr>
      </p:pic>
      <p:sp>
        <p:nvSpPr>
          <p:cNvPr id="5" name="TextBox 4">
            <a:extLst>
              <a:ext uri="{FF2B5EF4-FFF2-40B4-BE49-F238E27FC236}">
                <a16:creationId xmlns:a16="http://schemas.microsoft.com/office/drawing/2014/main" id="{D0EB5EE9-8B1A-714F-B238-21C79660B168}"/>
              </a:ext>
            </a:extLst>
          </p:cNvPr>
          <p:cNvSpPr txBox="1"/>
          <p:nvPr/>
        </p:nvSpPr>
        <p:spPr>
          <a:xfrm>
            <a:off x="464269" y="925286"/>
            <a:ext cx="6888845" cy="615553"/>
          </a:xfrm>
          <a:prstGeom prst="rect">
            <a:avLst/>
          </a:prstGeom>
          <a:noFill/>
        </p:spPr>
        <p:txBody>
          <a:bodyPr wrap="square" rtlCol="0">
            <a:spAutoFit/>
          </a:bodyPr>
          <a:lstStyle/>
          <a:p>
            <a:pPr marL="571500" indent="-571500" algn="l">
              <a:buFont typeface="Arial" panose="020B0604020202020204" pitchFamily="34" charset="0"/>
              <a:buChar char="•"/>
            </a:pPr>
            <a:r>
              <a:rPr lang="en-US" sz="3400" b="1" dirty="0">
                <a:solidFill>
                  <a:schemeClr val="tx2"/>
                </a:solidFill>
              </a:rPr>
              <a:t>User/Driver Interface</a:t>
            </a:r>
          </a:p>
        </p:txBody>
      </p:sp>
      <p:sp>
        <p:nvSpPr>
          <p:cNvPr id="7" name="TextBox 6">
            <a:extLst>
              <a:ext uri="{FF2B5EF4-FFF2-40B4-BE49-F238E27FC236}">
                <a16:creationId xmlns:a16="http://schemas.microsoft.com/office/drawing/2014/main" id="{C0332C4D-D7A9-C545-8571-228BECDD409A}"/>
              </a:ext>
            </a:extLst>
          </p:cNvPr>
          <p:cNvSpPr txBox="1"/>
          <p:nvPr/>
        </p:nvSpPr>
        <p:spPr>
          <a:xfrm>
            <a:off x="914400" y="1756283"/>
            <a:ext cx="9171213" cy="369332"/>
          </a:xfrm>
          <a:prstGeom prst="rect">
            <a:avLst/>
          </a:prstGeom>
          <a:noFill/>
        </p:spPr>
        <p:txBody>
          <a:bodyPr wrap="square">
            <a:spAutoFit/>
          </a:bodyPr>
          <a:lstStyle/>
          <a:p>
            <a:r>
              <a:rPr lang="en-US" dirty="0">
                <a:latin typeface="+mj-lt"/>
              </a:rPr>
              <a:t>In the User/Driver interface, they can book cabs or add cabs.</a:t>
            </a:r>
          </a:p>
        </p:txBody>
      </p:sp>
      <p:sp>
        <p:nvSpPr>
          <p:cNvPr id="8" name="TextBox 7">
            <a:extLst>
              <a:ext uri="{FF2B5EF4-FFF2-40B4-BE49-F238E27FC236}">
                <a16:creationId xmlns:a16="http://schemas.microsoft.com/office/drawing/2014/main" id="{49446CEC-7D9E-5345-B7A7-EAFD1ED4B039}"/>
              </a:ext>
            </a:extLst>
          </p:cNvPr>
          <p:cNvSpPr txBox="1"/>
          <p:nvPr/>
        </p:nvSpPr>
        <p:spPr>
          <a:xfrm>
            <a:off x="464269" y="1756283"/>
            <a:ext cx="1828800" cy="369332"/>
          </a:xfrm>
          <a:prstGeom prst="rect">
            <a:avLst/>
          </a:prstGeom>
          <a:noFill/>
        </p:spPr>
        <p:txBody>
          <a:bodyPr wrap="square" rtlCol="0">
            <a:spAutoFit/>
          </a:bodyPr>
          <a:lstStyle/>
          <a:p>
            <a:pPr algn="l"/>
            <a:r>
              <a:rPr lang="en-US" b="1" dirty="0"/>
              <a:t>✓</a:t>
            </a:r>
          </a:p>
        </p:txBody>
      </p:sp>
      <p:pic>
        <p:nvPicPr>
          <p:cNvPr id="2" name="Picture 4">
            <a:extLst>
              <a:ext uri="{FF2B5EF4-FFF2-40B4-BE49-F238E27FC236}">
                <a16:creationId xmlns:a16="http://schemas.microsoft.com/office/drawing/2014/main" id="{5EEBBE59-F489-919C-BE8A-3D1B619336F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606834" y="2667000"/>
            <a:ext cx="4343400" cy="2316678"/>
          </a:xfrm>
          <a:prstGeom prst="rect">
            <a:avLst/>
          </a:prstGeom>
        </p:spPr>
      </p:pic>
    </p:spTree>
    <p:extLst>
      <p:ext uri="{BB962C8B-B14F-4D97-AF65-F5344CB8AC3E}">
        <p14:creationId xmlns:p14="http://schemas.microsoft.com/office/powerpoint/2010/main" val="927556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CF5C2-6939-A248-9715-219901ADA25F}"/>
              </a:ext>
            </a:extLst>
          </p:cNvPr>
          <p:cNvSpPr>
            <a:spLocks noGrp="1"/>
          </p:cNvSpPr>
          <p:nvPr>
            <p:ph type="title"/>
          </p:nvPr>
        </p:nvSpPr>
        <p:spPr>
          <a:xfrm>
            <a:off x="2209800" y="381000"/>
            <a:ext cx="8229600" cy="1092055"/>
          </a:xfrm>
        </p:spPr>
        <p:txBody>
          <a:bodyPr>
            <a:normAutofit/>
          </a:bodyPr>
          <a:lstStyle/>
          <a:p>
            <a:r>
              <a:rPr lang="en-US" sz="4800" dirty="0"/>
              <a:t>Data Flow Diagram</a:t>
            </a:r>
          </a:p>
        </p:txBody>
      </p:sp>
      <p:pic>
        <p:nvPicPr>
          <p:cNvPr id="4" name="Picture 3">
            <a:extLst>
              <a:ext uri="{FF2B5EF4-FFF2-40B4-BE49-F238E27FC236}">
                <a16:creationId xmlns:a16="http://schemas.microsoft.com/office/drawing/2014/main" id="{C8BC6D29-142F-4714-37AC-BAA3397811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213" y="1600200"/>
            <a:ext cx="5185573" cy="4876800"/>
          </a:xfrm>
          <a:prstGeom prst="rect">
            <a:avLst/>
          </a:prstGeom>
        </p:spPr>
      </p:pic>
      <p:sp>
        <p:nvSpPr>
          <p:cNvPr id="5" name="TextBox 4">
            <a:extLst>
              <a:ext uri="{FF2B5EF4-FFF2-40B4-BE49-F238E27FC236}">
                <a16:creationId xmlns:a16="http://schemas.microsoft.com/office/drawing/2014/main" id="{DA6301F0-7F20-383A-DC35-4A5403AA061E}"/>
              </a:ext>
            </a:extLst>
          </p:cNvPr>
          <p:cNvSpPr txBox="1"/>
          <p:nvPr/>
        </p:nvSpPr>
        <p:spPr>
          <a:xfrm>
            <a:off x="6400800" y="4343400"/>
            <a:ext cx="1066800" cy="369332"/>
          </a:xfrm>
          <a:prstGeom prst="rect">
            <a:avLst/>
          </a:prstGeom>
          <a:noFill/>
        </p:spPr>
        <p:txBody>
          <a:bodyPr wrap="square" rtlCol="0">
            <a:spAutoFit/>
          </a:bodyPr>
          <a:lstStyle/>
          <a:p>
            <a:r>
              <a:rPr lang="en-US" b="1" dirty="0">
                <a:solidFill>
                  <a:schemeClr val="tx1">
                    <a:lumMod val="75000"/>
                    <a:lumOff val="25000"/>
                  </a:schemeClr>
                </a:solidFill>
                <a:latin typeface="+mj-lt"/>
              </a:rPr>
              <a:t>DRIVER</a:t>
            </a:r>
          </a:p>
        </p:txBody>
      </p:sp>
    </p:spTree>
    <p:extLst>
      <p:ext uri="{BB962C8B-B14F-4D97-AF65-F5344CB8AC3E}">
        <p14:creationId xmlns:p14="http://schemas.microsoft.com/office/powerpoint/2010/main" val="2044816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AD0BD6-49B7-584A-90F3-5899F149E062}"/>
              </a:ext>
            </a:extLst>
          </p:cNvPr>
          <p:cNvSpPr txBox="1"/>
          <p:nvPr/>
        </p:nvSpPr>
        <p:spPr>
          <a:xfrm>
            <a:off x="2032796" y="730581"/>
            <a:ext cx="5815804" cy="707886"/>
          </a:xfrm>
          <a:prstGeom prst="rect">
            <a:avLst/>
          </a:prstGeom>
          <a:noFill/>
        </p:spPr>
        <p:txBody>
          <a:bodyPr wrap="square" rtlCol="0">
            <a:spAutoFit/>
          </a:bodyPr>
          <a:lstStyle/>
          <a:p>
            <a:pPr algn="l"/>
            <a:r>
              <a:rPr lang="en-US" sz="4000" b="1" dirty="0">
                <a:solidFill>
                  <a:schemeClr val="tx2"/>
                </a:solidFill>
              </a:rPr>
              <a:t>Architecture Diagram</a:t>
            </a:r>
            <a:r>
              <a:rPr lang="en-US" sz="4000" dirty="0">
                <a:solidFill>
                  <a:schemeClr val="tx2"/>
                </a:solidFill>
              </a:rPr>
              <a:t> </a:t>
            </a:r>
          </a:p>
        </p:txBody>
      </p:sp>
      <p:pic>
        <p:nvPicPr>
          <p:cNvPr id="4" name="Picture 3">
            <a:extLst>
              <a:ext uri="{FF2B5EF4-FFF2-40B4-BE49-F238E27FC236}">
                <a16:creationId xmlns:a16="http://schemas.microsoft.com/office/drawing/2014/main" id="{1739D533-FADC-E0A3-D0BB-F626974F31FE}"/>
              </a:ext>
            </a:extLst>
          </p:cNvPr>
          <p:cNvPicPr>
            <a:picLocks noChangeAspect="1"/>
          </p:cNvPicPr>
          <p:nvPr/>
        </p:nvPicPr>
        <p:blipFill>
          <a:blip r:embed="rId2"/>
          <a:stretch>
            <a:fillRect/>
          </a:stretch>
        </p:blipFill>
        <p:spPr>
          <a:xfrm>
            <a:off x="609600" y="2133600"/>
            <a:ext cx="7814489" cy="3375101"/>
          </a:xfrm>
          <a:prstGeom prst="rect">
            <a:avLst/>
          </a:prstGeom>
        </p:spPr>
      </p:pic>
    </p:spTree>
    <p:extLst>
      <p:ext uri="{BB962C8B-B14F-4D97-AF65-F5344CB8AC3E}">
        <p14:creationId xmlns:p14="http://schemas.microsoft.com/office/powerpoint/2010/main" val="4147050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4C23-FD8D-D340-8B60-587375209F65}"/>
              </a:ext>
            </a:extLst>
          </p:cNvPr>
          <p:cNvSpPr>
            <a:spLocks noGrp="1"/>
          </p:cNvSpPr>
          <p:nvPr>
            <p:ph type="title"/>
          </p:nvPr>
        </p:nvSpPr>
        <p:spPr>
          <a:xfrm>
            <a:off x="3096986" y="533400"/>
            <a:ext cx="8229600" cy="1143000"/>
          </a:xfrm>
        </p:spPr>
        <p:txBody>
          <a:bodyPr/>
          <a:lstStyle/>
          <a:p>
            <a:r>
              <a:rPr lang="en-US"/>
              <a:t>Conclusion </a:t>
            </a:r>
          </a:p>
        </p:txBody>
      </p:sp>
      <p:sp>
        <p:nvSpPr>
          <p:cNvPr id="3" name="Content Placeholder 2">
            <a:extLst>
              <a:ext uri="{FF2B5EF4-FFF2-40B4-BE49-F238E27FC236}">
                <a16:creationId xmlns:a16="http://schemas.microsoft.com/office/drawing/2014/main" id="{08794847-B5C2-6A4F-837C-B0FFE19470D1}"/>
              </a:ext>
            </a:extLst>
          </p:cNvPr>
          <p:cNvSpPr>
            <a:spLocks noGrp="1"/>
          </p:cNvSpPr>
          <p:nvPr>
            <p:ph idx="1"/>
          </p:nvPr>
        </p:nvSpPr>
        <p:spPr/>
        <p:txBody>
          <a:bodyPr>
            <a:normAutofit/>
          </a:bodyPr>
          <a:lstStyle/>
          <a:p>
            <a:pPr marL="0" indent="0" algn="just">
              <a:buNone/>
            </a:pPr>
            <a:r>
              <a:rPr lang="en-US" dirty="0"/>
              <a:t>In this project, we made attempt to effectively implement the technologies introduced in full stack java training.</a:t>
            </a:r>
          </a:p>
          <a:p>
            <a:pPr marL="0" indent="0" algn="just">
              <a:buNone/>
            </a:pPr>
            <a:r>
              <a:rPr lang="en-US" dirty="0"/>
              <a:t>As the result a user interface using angular 8 in front end and spring boot in back end along with my SQL database is implemented in the form of Cab Booking System with both driver/dealer and user entity.</a:t>
            </a:r>
          </a:p>
        </p:txBody>
      </p:sp>
    </p:spTree>
    <p:extLst>
      <p:ext uri="{BB962C8B-B14F-4D97-AF65-F5344CB8AC3E}">
        <p14:creationId xmlns:p14="http://schemas.microsoft.com/office/powerpoint/2010/main" val="125289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838200"/>
            <a:ext cx="8229600" cy="2191512"/>
          </a:xfrm>
        </p:spPr>
        <p:txBody>
          <a:bodyPr>
            <a:normAutofit/>
          </a:bodyPr>
          <a:lstStyle/>
          <a:p>
            <a:pPr algn="ctr"/>
            <a:r>
              <a:rPr lang="en-US" sz="4800" b="1" dirty="0">
                <a:latin typeface="Times New Roman" pitchFamily="18" charset="0"/>
                <a:cs typeface="Times New Roman" pitchFamily="18" charset="0"/>
              </a:rPr>
              <a:t>CAB</a:t>
            </a:r>
            <a:br>
              <a:rPr lang="en-US" sz="4800" b="1" dirty="0">
                <a:latin typeface="Times New Roman" pitchFamily="18" charset="0"/>
                <a:cs typeface="Times New Roman" pitchFamily="18" charset="0"/>
              </a:rPr>
            </a:br>
            <a:r>
              <a:rPr lang="en-US" sz="4800" b="1" dirty="0">
                <a:latin typeface="Times New Roman" pitchFamily="18" charset="0"/>
                <a:cs typeface="Times New Roman" pitchFamily="18" charset="0"/>
              </a:rPr>
              <a:t>BOOKING SYSTEM</a:t>
            </a:r>
          </a:p>
        </p:txBody>
      </p:sp>
      <p:sp>
        <p:nvSpPr>
          <p:cNvPr id="6" name="Content Placeholder 5"/>
          <p:cNvSpPr>
            <a:spLocks noGrp="1"/>
          </p:cNvSpPr>
          <p:nvPr>
            <p:ph idx="1"/>
          </p:nvPr>
        </p:nvSpPr>
        <p:spPr>
          <a:xfrm>
            <a:off x="-609600" y="3802498"/>
            <a:ext cx="8229600" cy="838200"/>
          </a:xfrm>
        </p:spPr>
        <p:txBody>
          <a:bodyPr>
            <a:normAutofit fontScale="85000" lnSpcReduction="10000"/>
          </a:bodyPr>
          <a:lstStyle/>
          <a:p>
            <a:pPr>
              <a:buNone/>
            </a:pPr>
            <a:r>
              <a:rPr lang="en-US" dirty="0"/>
              <a:t>                                  </a:t>
            </a:r>
            <a:r>
              <a:rPr lang="en-US" sz="3500" b="1" dirty="0">
                <a:solidFill>
                  <a:schemeClr val="tx2"/>
                </a:solidFill>
              </a:rPr>
              <a:t>Domain: WEB DEVELOPMENT</a:t>
            </a:r>
            <a:r>
              <a:rPr lang="en-US" dirty="0">
                <a:solidFill>
                  <a:schemeClr val="tx2"/>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26653-B67F-7C46-895E-87168476C948}"/>
              </a:ext>
            </a:extLst>
          </p:cNvPr>
          <p:cNvSpPr>
            <a:spLocks noGrp="1"/>
          </p:cNvSpPr>
          <p:nvPr>
            <p:ph type="title"/>
          </p:nvPr>
        </p:nvSpPr>
        <p:spPr>
          <a:xfrm>
            <a:off x="2779486" y="2763302"/>
            <a:ext cx="8229600" cy="1143000"/>
          </a:xfrm>
        </p:spPr>
        <p:txBody>
          <a:bodyPr>
            <a:normAutofit/>
          </a:bodyPr>
          <a:lstStyle/>
          <a:p>
            <a:r>
              <a:rPr lang="en-US" sz="6000" dirty="0"/>
              <a:t>THANK YOU</a:t>
            </a:r>
          </a:p>
        </p:txBody>
      </p:sp>
    </p:spTree>
    <p:extLst>
      <p:ext uri="{BB962C8B-B14F-4D97-AF65-F5344CB8AC3E}">
        <p14:creationId xmlns:p14="http://schemas.microsoft.com/office/powerpoint/2010/main" val="402757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7BB9D-0C27-624F-B12E-5BA857CA3BAC}"/>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CD4D1F53-A0C2-AAD1-9EC4-89DE5A95FAD1}"/>
              </a:ext>
            </a:extLst>
          </p:cNvPr>
          <p:cNvSpPr>
            <a:spLocks noGrp="1"/>
          </p:cNvSpPr>
          <p:nvPr>
            <p:ph idx="1"/>
          </p:nvPr>
        </p:nvSpPr>
        <p:spPr/>
        <p:txBody>
          <a:bodyPr/>
          <a:lstStyle/>
          <a:p>
            <a:r>
              <a:rPr lang="en-US" dirty="0"/>
              <a:t>Introduction</a:t>
            </a:r>
          </a:p>
          <a:p>
            <a:r>
              <a:rPr lang="en-US" dirty="0"/>
              <a:t>Properties of System</a:t>
            </a:r>
          </a:p>
          <a:p>
            <a:r>
              <a:rPr lang="en-US" dirty="0"/>
              <a:t>Advantages</a:t>
            </a:r>
          </a:p>
          <a:p>
            <a:r>
              <a:rPr lang="en-US" dirty="0"/>
              <a:t>System Requirements </a:t>
            </a:r>
          </a:p>
          <a:p>
            <a:r>
              <a:rPr lang="en-US" dirty="0"/>
              <a:t>Software Requirements</a:t>
            </a:r>
          </a:p>
          <a:p>
            <a:r>
              <a:rPr lang="en-US" dirty="0"/>
              <a:t>Software Description</a:t>
            </a:r>
          </a:p>
          <a:p>
            <a:r>
              <a:rPr lang="en-US" dirty="0"/>
              <a:t>Module Description</a:t>
            </a:r>
          </a:p>
          <a:p>
            <a:r>
              <a:rPr lang="en-US" dirty="0"/>
              <a:t>Data flow Diagram</a:t>
            </a:r>
          </a:p>
          <a:p>
            <a:r>
              <a:rPr lang="en-US" dirty="0"/>
              <a:t>Architecture Diagram</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581526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7449F-A335-0044-A81F-A71935F66B8B}"/>
              </a:ext>
            </a:extLst>
          </p:cNvPr>
          <p:cNvSpPr>
            <a:spLocks noGrp="1"/>
          </p:cNvSpPr>
          <p:nvPr>
            <p:ph type="title"/>
          </p:nvPr>
        </p:nvSpPr>
        <p:spPr>
          <a:xfrm>
            <a:off x="772236" y="0"/>
            <a:ext cx="8229600" cy="1496786"/>
          </a:xfrm>
        </p:spPr>
        <p:txBody>
          <a:bodyPr/>
          <a:lstStyle/>
          <a:p>
            <a:r>
              <a:rPr lang="en-US" dirty="0"/>
              <a:t>                  Abstract</a:t>
            </a:r>
          </a:p>
        </p:txBody>
      </p:sp>
      <p:sp>
        <p:nvSpPr>
          <p:cNvPr id="3" name="Content Placeholder 2">
            <a:extLst>
              <a:ext uri="{FF2B5EF4-FFF2-40B4-BE49-F238E27FC236}">
                <a16:creationId xmlns:a16="http://schemas.microsoft.com/office/drawing/2014/main" id="{37D8CFB0-7A7F-C74F-8104-B2A68AAF6416}"/>
              </a:ext>
            </a:extLst>
          </p:cNvPr>
          <p:cNvSpPr>
            <a:spLocks noGrp="1"/>
          </p:cNvSpPr>
          <p:nvPr>
            <p:ph idx="1"/>
          </p:nvPr>
        </p:nvSpPr>
        <p:spPr>
          <a:xfrm>
            <a:off x="457200" y="1752600"/>
            <a:ext cx="8229600" cy="4389120"/>
          </a:xfrm>
        </p:spPr>
        <p:txBody>
          <a:bodyPr>
            <a:noAutofit/>
          </a:bodyPr>
          <a:lstStyle/>
          <a:p>
            <a:pPr algn="just"/>
            <a:r>
              <a:rPr lang="en-US" sz="2000" dirty="0"/>
              <a:t>Cab Booking system is the motile system that allows managing the cab booking management task on an online platform</a:t>
            </a:r>
          </a:p>
          <a:p>
            <a:pPr algn="just"/>
            <a:endParaRPr lang="en-US" sz="2000" dirty="0"/>
          </a:p>
          <a:p>
            <a:pPr algn="just"/>
            <a:r>
              <a:rPr lang="en-US" sz="2000" dirty="0"/>
              <a:t>The system allows registered user login and new user are allowed to register on the application .The system helps in the management of the Users ,Drivers ,Bookings and the aspects related to them</a:t>
            </a:r>
          </a:p>
          <a:p>
            <a:pPr algn="just"/>
            <a:endParaRPr lang="en-US" sz="2000" dirty="0"/>
          </a:p>
          <a:p>
            <a:pPr algn="just"/>
            <a:r>
              <a:rPr lang="en-US" sz="2000" dirty="0"/>
              <a:t>The system allows users to book their cabs online, manage their bookings and cancel their bookings at any point of time </a:t>
            </a:r>
          </a:p>
          <a:p>
            <a:pPr algn="just"/>
            <a:endParaRPr lang="en-US" sz="2000" dirty="0"/>
          </a:p>
          <a:p>
            <a:pPr algn="just"/>
            <a:r>
              <a:rPr lang="en-US" sz="2000" dirty="0"/>
              <a:t>The users will get notified about the driver and his mobile number so they can communicate with them.</a:t>
            </a:r>
          </a:p>
        </p:txBody>
      </p:sp>
    </p:spTree>
    <p:extLst>
      <p:ext uri="{BB962C8B-B14F-4D97-AF65-F5344CB8AC3E}">
        <p14:creationId xmlns:p14="http://schemas.microsoft.com/office/powerpoint/2010/main" val="919453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ED086-1A3F-0C4B-ADC0-FCD90D845BC4}"/>
              </a:ext>
            </a:extLst>
          </p:cNvPr>
          <p:cNvSpPr>
            <a:spLocks noGrp="1"/>
          </p:cNvSpPr>
          <p:nvPr>
            <p:ph type="title"/>
          </p:nvPr>
        </p:nvSpPr>
        <p:spPr>
          <a:xfrm>
            <a:off x="2988129" y="533400"/>
            <a:ext cx="8229600" cy="1143000"/>
          </a:xfrm>
        </p:spPr>
        <p:txBody>
          <a:bodyPr/>
          <a:lstStyle/>
          <a:p>
            <a:r>
              <a:rPr lang="en-US" dirty="0"/>
              <a:t>Introduction </a:t>
            </a:r>
          </a:p>
        </p:txBody>
      </p:sp>
      <p:sp>
        <p:nvSpPr>
          <p:cNvPr id="3" name="Content Placeholder 2">
            <a:extLst>
              <a:ext uri="{FF2B5EF4-FFF2-40B4-BE49-F238E27FC236}">
                <a16:creationId xmlns:a16="http://schemas.microsoft.com/office/drawing/2014/main" id="{390CD11F-7DC5-464F-BD3E-379B19CA4038}"/>
              </a:ext>
            </a:extLst>
          </p:cNvPr>
          <p:cNvSpPr>
            <a:spLocks noGrp="1"/>
          </p:cNvSpPr>
          <p:nvPr>
            <p:ph idx="1"/>
          </p:nvPr>
        </p:nvSpPr>
        <p:spPr/>
        <p:txBody>
          <a:bodyPr>
            <a:normAutofit/>
          </a:bodyPr>
          <a:lstStyle/>
          <a:p>
            <a:pPr algn="just"/>
            <a:r>
              <a:rPr lang="en-US" sz="2400" dirty="0"/>
              <a:t>This Online Cab Booking project deals with an online system designed for booking cabs as per the requirements of the customers at their convenience.
Aim of the project is to develop a system that will increase efficiency and reduce the time and hassle of customers trying to book cabs.</a:t>
            </a:r>
          </a:p>
          <a:p>
            <a:pPr algn="just"/>
            <a:r>
              <a:rPr lang="en-US" sz="2400" dirty="0"/>
              <a:t>It maintains the information and details about the Customer, Driver, Vehicle and Bookings.</a:t>
            </a:r>
          </a:p>
          <a:p>
            <a:pPr algn="just"/>
            <a:r>
              <a:rPr lang="en-US" sz="2400" dirty="0"/>
              <a:t>We give ample options to book cab by entering details like their journey date and time, origin, pick-up point, destination and the drop-off point they need to reach.</a:t>
            </a:r>
          </a:p>
        </p:txBody>
      </p:sp>
    </p:spTree>
    <p:extLst>
      <p:ext uri="{BB962C8B-B14F-4D97-AF65-F5344CB8AC3E}">
        <p14:creationId xmlns:p14="http://schemas.microsoft.com/office/powerpoint/2010/main" val="1489774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0A913-A89E-984C-AD8B-D68F6DA52C0B}"/>
              </a:ext>
            </a:extLst>
          </p:cNvPr>
          <p:cNvSpPr>
            <a:spLocks noGrp="1"/>
          </p:cNvSpPr>
          <p:nvPr>
            <p:ph type="title"/>
          </p:nvPr>
        </p:nvSpPr>
        <p:spPr>
          <a:xfrm>
            <a:off x="1752600" y="914400"/>
            <a:ext cx="5638800" cy="914400"/>
          </a:xfrm>
        </p:spPr>
        <p:txBody>
          <a:bodyPr>
            <a:normAutofit fontScale="90000"/>
          </a:bodyPr>
          <a:lstStyle/>
          <a:p>
            <a:pPr algn="l"/>
            <a:r>
              <a:rPr lang="en-US" sz="5400" dirty="0">
                <a:solidFill>
                  <a:schemeClr val="tx2"/>
                </a:solidFill>
              </a:rPr>
              <a:t>Properties of System</a:t>
            </a:r>
          </a:p>
        </p:txBody>
      </p:sp>
      <p:sp>
        <p:nvSpPr>
          <p:cNvPr id="3" name="Content Placeholder 2">
            <a:extLst>
              <a:ext uri="{FF2B5EF4-FFF2-40B4-BE49-F238E27FC236}">
                <a16:creationId xmlns:a16="http://schemas.microsoft.com/office/drawing/2014/main" id="{A1C15C37-D027-9C42-9F9A-D97295747C60}"/>
              </a:ext>
            </a:extLst>
          </p:cNvPr>
          <p:cNvSpPr>
            <a:spLocks noGrp="1"/>
          </p:cNvSpPr>
          <p:nvPr>
            <p:ph idx="1"/>
          </p:nvPr>
        </p:nvSpPr>
        <p:spPr>
          <a:xfrm>
            <a:off x="457200" y="2133600"/>
            <a:ext cx="8229600" cy="4207880"/>
          </a:xfrm>
        </p:spPr>
        <p:txBody>
          <a:bodyPr>
            <a:normAutofit/>
          </a:bodyPr>
          <a:lstStyle/>
          <a:p>
            <a:pPr algn="just"/>
            <a:r>
              <a:rPr lang="en-US" sz="2400" dirty="0"/>
              <a:t>The proposed Online Cab Booking project system ensures that the users can book the cab as per their requirements by logging on to the website.</a:t>
            </a:r>
          </a:p>
          <a:p>
            <a:pPr algn="just"/>
            <a:r>
              <a:rPr lang="en-US" sz="2400" dirty="0"/>
              <a:t>The system allows users to book their cabs online, manage their bookings and cancel their bookings at any point of time.</a:t>
            </a:r>
          </a:p>
          <a:p>
            <a:pPr algn="just"/>
            <a:r>
              <a:rPr lang="en-US" sz="2400" dirty="0"/>
              <a:t>Regular updates are provided to the customer so that they are aware of their bookings, driver details, and booking status.</a:t>
            </a:r>
          </a:p>
          <a:p>
            <a:pPr algn="just"/>
            <a:r>
              <a:rPr lang="en-US" sz="2400" dirty="0">
                <a:cs typeface="Times New Roman" panose="02020603050405020304" pitchFamily="18" charset="0"/>
              </a:rPr>
              <a:t>This system is effective and saves time and cost for user.</a:t>
            </a:r>
          </a:p>
          <a:p>
            <a:pPr algn="just"/>
            <a:endParaRPr lang="en-US" sz="2400" dirty="0"/>
          </a:p>
          <a:p>
            <a:pPr algn="just"/>
            <a:endParaRPr lang="en-US" sz="2400" dirty="0"/>
          </a:p>
          <a:p>
            <a:pPr algn="just"/>
            <a:endParaRPr lang="en-US" sz="2400" dirty="0"/>
          </a:p>
        </p:txBody>
      </p:sp>
    </p:spTree>
    <p:extLst>
      <p:ext uri="{BB962C8B-B14F-4D97-AF65-F5344CB8AC3E}">
        <p14:creationId xmlns:p14="http://schemas.microsoft.com/office/powerpoint/2010/main" val="4129535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7D60A6-4BE9-9A49-B80A-82EA58AF5B63}"/>
              </a:ext>
            </a:extLst>
          </p:cNvPr>
          <p:cNvSpPr>
            <a:spLocks noGrp="1"/>
          </p:cNvSpPr>
          <p:nvPr>
            <p:ph idx="1"/>
          </p:nvPr>
        </p:nvSpPr>
        <p:spPr>
          <a:xfrm>
            <a:off x="491671" y="1676400"/>
            <a:ext cx="8160658" cy="4876799"/>
          </a:xfrm>
        </p:spPr>
        <p:txBody>
          <a:bodyPr>
            <a:normAutofit/>
          </a:bodyPr>
          <a:lstStyle/>
          <a:p>
            <a:pPr algn="just"/>
            <a:r>
              <a:rPr lang="en-US" sz="2500" dirty="0"/>
              <a:t>It enhances business processes since it makes use of internet technology to increase their profits.</a:t>
            </a:r>
          </a:p>
          <a:p>
            <a:pPr algn="just"/>
            <a:r>
              <a:rPr lang="en-US" sz="2500" dirty="0"/>
              <a:t>The system acts as a 24/7 office due to its all-time availability.</a:t>
            </a:r>
          </a:p>
          <a:p>
            <a:pPr algn="just"/>
            <a:r>
              <a:rPr lang="en-US" sz="2500" dirty="0"/>
              <a:t>It increases the efficiency of the system in offering quality services to its customers.</a:t>
            </a:r>
          </a:p>
          <a:p>
            <a:pPr algn="just"/>
            <a:r>
              <a:rPr lang="en-US" sz="2500" dirty="0"/>
              <a:t>It’s user-friendly as they can book cabs from the comfort of their homes or offices.</a:t>
            </a:r>
          </a:p>
          <a:p>
            <a:pPr algn="just"/>
            <a:r>
              <a:rPr lang="en-US" sz="2500" dirty="0"/>
              <a:t>It’s highly secure as it requires only a logged in person to book the cab which prevents misuse of their details by intruders.</a:t>
            </a:r>
          </a:p>
          <a:p>
            <a:pPr marL="0" indent="0" algn="just">
              <a:buNone/>
            </a:pPr>
            <a:endParaRPr lang="en-US" dirty="0"/>
          </a:p>
        </p:txBody>
      </p:sp>
      <p:sp>
        <p:nvSpPr>
          <p:cNvPr id="5" name="TextBox 4">
            <a:extLst>
              <a:ext uri="{FF2B5EF4-FFF2-40B4-BE49-F238E27FC236}">
                <a16:creationId xmlns:a16="http://schemas.microsoft.com/office/drawing/2014/main" id="{FE626232-9142-1047-A48B-7146DC0ED566}"/>
              </a:ext>
            </a:extLst>
          </p:cNvPr>
          <p:cNvSpPr txBox="1"/>
          <p:nvPr/>
        </p:nvSpPr>
        <p:spPr>
          <a:xfrm>
            <a:off x="2362200" y="838200"/>
            <a:ext cx="5187043" cy="769441"/>
          </a:xfrm>
          <a:prstGeom prst="rect">
            <a:avLst/>
          </a:prstGeom>
          <a:noFill/>
        </p:spPr>
        <p:txBody>
          <a:bodyPr wrap="square" rtlCol="0">
            <a:spAutoFit/>
          </a:bodyPr>
          <a:lstStyle/>
          <a:p>
            <a:pPr algn="just" rtl="0">
              <a:spcBef>
                <a:spcPts val="0"/>
              </a:spcBef>
              <a:spcAft>
                <a:spcPts val="0"/>
              </a:spcAft>
            </a:pPr>
            <a:r>
              <a:rPr lang="en-US" sz="4400" i="0" u="none" strike="noStrike" dirty="0">
                <a:solidFill>
                  <a:schemeClr val="tx2"/>
                </a:solidFill>
                <a:effectLst/>
              </a:rPr>
              <a:t>Advantages</a:t>
            </a:r>
            <a:endParaRPr lang="en-US" sz="4400" dirty="0">
              <a:solidFill>
                <a:schemeClr val="tx2"/>
              </a:solidFill>
              <a:effectLst/>
            </a:endParaRPr>
          </a:p>
        </p:txBody>
      </p:sp>
    </p:spTree>
    <p:extLst>
      <p:ext uri="{BB962C8B-B14F-4D97-AF65-F5344CB8AC3E}">
        <p14:creationId xmlns:p14="http://schemas.microsoft.com/office/powerpoint/2010/main" val="2249057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C4CB4-3FA2-C84B-B703-0F5EEF26B65B}"/>
              </a:ext>
            </a:extLst>
          </p:cNvPr>
          <p:cNvSpPr>
            <a:spLocks noGrp="1"/>
          </p:cNvSpPr>
          <p:nvPr>
            <p:ph type="title"/>
          </p:nvPr>
        </p:nvSpPr>
        <p:spPr>
          <a:xfrm>
            <a:off x="1663700" y="431946"/>
            <a:ext cx="8229600" cy="1143000"/>
          </a:xfrm>
        </p:spPr>
        <p:txBody>
          <a:bodyPr/>
          <a:lstStyle/>
          <a:p>
            <a:r>
              <a:rPr lang="en-US"/>
              <a:t>System Requirements </a:t>
            </a:r>
          </a:p>
        </p:txBody>
      </p:sp>
      <p:sp>
        <p:nvSpPr>
          <p:cNvPr id="3" name="Content Placeholder 2">
            <a:extLst>
              <a:ext uri="{FF2B5EF4-FFF2-40B4-BE49-F238E27FC236}">
                <a16:creationId xmlns:a16="http://schemas.microsoft.com/office/drawing/2014/main" id="{92089584-7C3E-BA42-81DF-A697400E2153}"/>
              </a:ext>
            </a:extLst>
          </p:cNvPr>
          <p:cNvSpPr>
            <a:spLocks noGrp="1"/>
          </p:cNvSpPr>
          <p:nvPr>
            <p:ph idx="1"/>
          </p:nvPr>
        </p:nvSpPr>
        <p:spPr>
          <a:xfrm>
            <a:off x="457200" y="2122093"/>
            <a:ext cx="8229600" cy="4389120"/>
          </a:xfrm>
        </p:spPr>
        <p:txBody>
          <a:bodyPr/>
          <a:lstStyle/>
          <a:p>
            <a:pPr marL="0" indent="0">
              <a:buNone/>
            </a:pPr>
            <a:endParaRPr lang="en-US"/>
          </a:p>
          <a:p>
            <a:r>
              <a:rPr lang="en-US"/>
              <a:t>Processor            :    INTEL PENTIUM IV </a:t>
            </a:r>
            <a:r>
              <a:rPr lang="en-US" i="1">
                <a:latin typeface="+mj-lt"/>
              </a:rPr>
              <a:t>2.6</a:t>
            </a:r>
            <a:r>
              <a:rPr lang="en-US"/>
              <a:t> Ghz</a:t>
            </a:r>
          </a:p>
          <a:p>
            <a:r>
              <a:rPr lang="en-US"/>
              <a:t>RAM                   :    </a:t>
            </a:r>
            <a:r>
              <a:rPr lang="en-US">
                <a:latin typeface="+mj-lt"/>
              </a:rPr>
              <a:t>4 </a:t>
            </a:r>
            <a:r>
              <a:rPr lang="en-US"/>
              <a:t>GB</a:t>
            </a:r>
          </a:p>
          <a:p>
            <a:r>
              <a:rPr lang="en-US"/>
              <a:t>HardDiskDrive  :    </a:t>
            </a:r>
            <a:r>
              <a:rPr lang="en-US">
                <a:latin typeface="+mj-lt"/>
              </a:rPr>
              <a:t>500 </a:t>
            </a:r>
            <a:r>
              <a:rPr lang="en-US"/>
              <a:t>GB</a:t>
            </a:r>
          </a:p>
          <a:p>
            <a:r>
              <a:rPr lang="en-US"/>
              <a:t>KeyBoard           :    Standard </a:t>
            </a:r>
            <a:r>
              <a:rPr lang="en-US">
                <a:latin typeface="+mj-lt"/>
              </a:rPr>
              <a:t>128</a:t>
            </a:r>
            <a:r>
              <a:rPr lang="en-US"/>
              <a:t> Keys</a:t>
            </a:r>
          </a:p>
          <a:p>
            <a:r>
              <a:rPr lang="en-US"/>
              <a:t>Monitor              :    </a:t>
            </a:r>
            <a:r>
              <a:rPr lang="en-US">
                <a:latin typeface="+mj-lt"/>
              </a:rPr>
              <a:t>17</a:t>
            </a:r>
            <a:r>
              <a:rPr lang="en-US"/>
              <a:t>” TFT MONITOR</a:t>
            </a:r>
          </a:p>
          <a:p>
            <a:r>
              <a:rPr lang="en-US"/>
              <a:t>Mouse                 :    Logitech Serial Mouse</a:t>
            </a:r>
          </a:p>
        </p:txBody>
      </p:sp>
      <p:sp>
        <p:nvSpPr>
          <p:cNvPr id="4" name="TextBox 3">
            <a:extLst>
              <a:ext uri="{FF2B5EF4-FFF2-40B4-BE49-F238E27FC236}">
                <a16:creationId xmlns:a16="http://schemas.microsoft.com/office/drawing/2014/main" id="{CCA133C0-A6A5-6948-B920-6497C5FB1C6D}"/>
              </a:ext>
            </a:extLst>
          </p:cNvPr>
          <p:cNvSpPr txBox="1"/>
          <p:nvPr/>
        </p:nvSpPr>
        <p:spPr>
          <a:xfrm>
            <a:off x="2055586" y="1676400"/>
            <a:ext cx="5032828" cy="584775"/>
          </a:xfrm>
          <a:prstGeom prst="rect">
            <a:avLst/>
          </a:prstGeom>
          <a:noFill/>
        </p:spPr>
        <p:txBody>
          <a:bodyPr wrap="square" rtlCol="0">
            <a:spAutoFit/>
          </a:bodyPr>
          <a:lstStyle/>
          <a:p>
            <a:pPr algn="l"/>
            <a:r>
              <a:rPr lang="en-US" sz="3200">
                <a:solidFill>
                  <a:schemeClr val="tx2"/>
                </a:solidFill>
              </a:rPr>
              <a:t>Hardware Requirements </a:t>
            </a:r>
          </a:p>
        </p:txBody>
      </p:sp>
    </p:spTree>
    <p:extLst>
      <p:ext uri="{BB962C8B-B14F-4D97-AF65-F5344CB8AC3E}">
        <p14:creationId xmlns:p14="http://schemas.microsoft.com/office/powerpoint/2010/main" val="4034532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FE5A87-046D-F14C-98A4-77DDBCF1D2A6}"/>
              </a:ext>
            </a:extLst>
          </p:cNvPr>
          <p:cNvSpPr>
            <a:spLocks noGrp="1"/>
          </p:cNvSpPr>
          <p:nvPr>
            <p:ph idx="1"/>
          </p:nvPr>
        </p:nvSpPr>
        <p:spPr>
          <a:xfrm>
            <a:off x="529771" y="2579551"/>
            <a:ext cx="8229600" cy="4389120"/>
          </a:xfrm>
        </p:spPr>
        <p:txBody>
          <a:bodyPr/>
          <a:lstStyle/>
          <a:p>
            <a:r>
              <a:rPr lang="en-US" sz="3200" dirty="0"/>
              <a:t>Operating System :   Windows </a:t>
            </a:r>
            <a:r>
              <a:rPr lang="en-US" sz="3200" dirty="0">
                <a:latin typeface="+mj-lt"/>
              </a:rPr>
              <a:t>10 (or) 11</a:t>
            </a:r>
            <a:endParaRPr lang="en-US" sz="3200" dirty="0"/>
          </a:p>
          <a:p>
            <a:r>
              <a:rPr lang="en-US" sz="3200" dirty="0"/>
              <a:t>Frond end              :   Angular 8
Back end                :   Spring Boot </a:t>
            </a:r>
          </a:p>
          <a:p>
            <a:r>
              <a:rPr lang="en-US" sz="3200" dirty="0"/>
              <a:t>Database                :   MySQL</a:t>
            </a:r>
          </a:p>
          <a:p>
            <a:endParaRPr lang="en-US" dirty="0"/>
          </a:p>
        </p:txBody>
      </p:sp>
      <p:sp>
        <p:nvSpPr>
          <p:cNvPr id="4" name="TextBox 3">
            <a:extLst>
              <a:ext uri="{FF2B5EF4-FFF2-40B4-BE49-F238E27FC236}">
                <a16:creationId xmlns:a16="http://schemas.microsoft.com/office/drawing/2014/main" id="{BD9992FB-B620-2C4B-A0D6-12AE719B7A97}"/>
              </a:ext>
            </a:extLst>
          </p:cNvPr>
          <p:cNvSpPr txBox="1"/>
          <p:nvPr/>
        </p:nvSpPr>
        <p:spPr>
          <a:xfrm>
            <a:off x="1796142" y="1524000"/>
            <a:ext cx="6963229" cy="707886"/>
          </a:xfrm>
          <a:prstGeom prst="rect">
            <a:avLst/>
          </a:prstGeom>
          <a:noFill/>
        </p:spPr>
        <p:txBody>
          <a:bodyPr wrap="square" rtlCol="0">
            <a:spAutoFit/>
          </a:bodyPr>
          <a:lstStyle/>
          <a:p>
            <a:pPr algn="l"/>
            <a:r>
              <a:rPr lang="en-US" sz="4000">
                <a:solidFill>
                  <a:schemeClr val="tx2"/>
                </a:solidFill>
              </a:rPr>
              <a:t>Software Requirements</a:t>
            </a:r>
          </a:p>
        </p:txBody>
      </p:sp>
    </p:spTree>
    <p:extLst>
      <p:ext uri="{BB962C8B-B14F-4D97-AF65-F5344CB8AC3E}">
        <p14:creationId xmlns:p14="http://schemas.microsoft.com/office/powerpoint/2010/main" val="3379209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284</TotalTime>
  <Words>902</Words>
  <Application>Microsoft Office PowerPoint</Application>
  <PresentationFormat>On-screen Show (4:3)</PresentationFormat>
  <Paragraphs>97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Constantia</vt:lpstr>
      <vt:lpstr>Raleway</vt:lpstr>
      <vt:lpstr>Roboto</vt:lpstr>
      <vt:lpstr>Times New Roman</vt:lpstr>
      <vt:lpstr>Wingdings 2</vt:lpstr>
      <vt:lpstr>Flow</vt:lpstr>
      <vt:lpstr>Java Full Stack Training Program  Date:21.11.2022</vt:lpstr>
      <vt:lpstr>CAB BOOKING SYSTEM</vt:lpstr>
      <vt:lpstr>Contents:</vt:lpstr>
      <vt:lpstr>                  Abstract</vt:lpstr>
      <vt:lpstr>Introduction </vt:lpstr>
      <vt:lpstr>Properties of System</vt:lpstr>
      <vt:lpstr>PowerPoint Presentation</vt:lpstr>
      <vt:lpstr>System Requirements </vt:lpstr>
      <vt:lpstr>PowerPoint Presentation</vt:lpstr>
      <vt:lpstr>Software Description</vt:lpstr>
      <vt:lpstr>Spring Boot</vt:lpstr>
      <vt:lpstr>PowerPoint Presentation</vt:lpstr>
      <vt:lpstr>Modules Description </vt:lpstr>
      <vt:lpstr>PowerPoint Presentation</vt:lpstr>
      <vt:lpstr>PowerPoint Presentation</vt:lpstr>
      <vt:lpstr>PowerPoint Presentation</vt:lpstr>
      <vt:lpstr>Data Flow Diagram</vt:lpstr>
      <vt:lpstr>PowerPoint Presentation</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Navi-pc</dc:creator>
  <cp:lastModifiedBy>vaibhav tyagi</cp:lastModifiedBy>
  <cp:revision>61</cp:revision>
  <dcterms:created xsi:type="dcterms:W3CDTF">2022-03-24T09:26:15Z</dcterms:created>
  <dcterms:modified xsi:type="dcterms:W3CDTF">2022-11-20T16:31:05Z</dcterms:modified>
</cp:coreProperties>
</file>