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118" d="100"/>
          <a:sy n="118" d="100"/>
        </p:scale>
        <p:origin x="2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676046-4275-450B-9103-58DB06D4FAEC}" type="doc">
      <dgm:prSet loTypeId="urn:microsoft.com/office/officeart/2005/8/layout/hList1" loCatId="list" qsTypeId="urn:microsoft.com/office/officeart/2005/8/quickstyle/3d2" qsCatId="3D" csTypeId="urn:microsoft.com/office/officeart/2005/8/colors/accent1_2" csCatId="accent1" phldr="1"/>
      <dgm:spPr/>
      <dgm:t>
        <a:bodyPr/>
        <a:lstStyle/>
        <a:p>
          <a:endParaRPr lang="en-US"/>
        </a:p>
      </dgm:t>
    </dgm:pt>
    <dgm:pt modelId="{816E707A-64B5-4F0E-BEEA-DA6012E545C4}">
      <dgm:prSet phldrT="[Text]"/>
      <dgm:spPr/>
      <dgm:t>
        <a:bodyPr/>
        <a:lstStyle/>
        <a:p>
          <a:r>
            <a:rPr lang="en-US" dirty="0" smtClean="0"/>
            <a:t>Data Sourcing</a:t>
          </a:r>
          <a:endParaRPr lang="en-US" dirty="0"/>
        </a:p>
      </dgm:t>
    </dgm:pt>
    <dgm:pt modelId="{F7D72D82-7F63-44F7-A49A-7F2B039E2222}" type="parTrans" cxnId="{741333A8-C6D6-48BC-94A6-D7D252ACBE90}">
      <dgm:prSet/>
      <dgm:spPr/>
      <dgm:t>
        <a:bodyPr/>
        <a:lstStyle/>
        <a:p>
          <a:endParaRPr lang="en-US"/>
        </a:p>
      </dgm:t>
    </dgm:pt>
    <dgm:pt modelId="{4B21792B-5C2B-4FF1-AA8F-E83F1C0BDBA3}" type="sibTrans" cxnId="{741333A8-C6D6-48BC-94A6-D7D252ACBE90}">
      <dgm:prSet/>
      <dgm:spPr/>
      <dgm:t>
        <a:bodyPr/>
        <a:lstStyle/>
        <a:p>
          <a:endParaRPr lang="en-US"/>
        </a:p>
      </dgm:t>
    </dgm:pt>
    <dgm:pt modelId="{AB9515D9-E8A5-43C7-8121-96CAE485C817}">
      <dgm:prSet phldrT="[Text]" custT="1"/>
      <dgm:spPr/>
      <dgm:t>
        <a:bodyPr/>
        <a:lstStyle/>
        <a:p>
          <a:r>
            <a:rPr lang="en-US" sz="1400" dirty="0" smtClean="0"/>
            <a:t>Import data from </a:t>
          </a:r>
          <a:r>
            <a:rPr lang="en-US" sz="1400" dirty="0" smtClean="0"/>
            <a:t>source – Loans.csv</a:t>
          </a:r>
          <a:endParaRPr lang="en-US" sz="1400" dirty="0"/>
        </a:p>
      </dgm:t>
    </dgm:pt>
    <dgm:pt modelId="{2082180A-2739-4797-A14A-1E72D2776B9B}" type="parTrans" cxnId="{D7C72709-4600-4B4B-8B65-ABEDBDEEC356}">
      <dgm:prSet/>
      <dgm:spPr/>
      <dgm:t>
        <a:bodyPr/>
        <a:lstStyle/>
        <a:p>
          <a:endParaRPr lang="en-US"/>
        </a:p>
      </dgm:t>
    </dgm:pt>
    <dgm:pt modelId="{BB3A68D3-EA57-40DE-BE54-F248F2C92EC3}" type="sibTrans" cxnId="{D7C72709-4600-4B4B-8B65-ABEDBDEEC356}">
      <dgm:prSet/>
      <dgm:spPr/>
      <dgm:t>
        <a:bodyPr/>
        <a:lstStyle/>
        <a:p>
          <a:endParaRPr lang="en-US"/>
        </a:p>
      </dgm:t>
    </dgm:pt>
    <dgm:pt modelId="{E0A4FF81-DEBA-449F-B9B6-A0FE760A0CF0}">
      <dgm:prSet phldrT="[Text]"/>
      <dgm:spPr/>
      <dgm:t>
        <a:bodyPr/>
        <a:lstStyle/>
        <a:p>
          <a:r>
            <a:rPr lang="en-US" dirty="0" smtClean="0"/>
            <a:t>Data Cleaning</a:t>
          </a:r>
          <a:endParaRPr lang="en-US" dirty="0"/>
        </a:p>
      </dgm:t>
    </dgm:pt>
    <dgm:pt modelId="{F82B7132-B07B-4DB1-B957-44C90E5A8C3C}" type="parTrans" cxnId="{1D515328-0FF4-494B-BA12-F4D3EB153053}">
      <dgm:prSet/>
      <dgm:spPr/>
      <dgm:t>
        <a:bodyPr/>
        <a:lstStyle/>
        <a:p>
          <a:endParaRPr lang="en-US"/>
        </a:p>
      </dgm:t>
    </dgm:pt>
    <dgm:pt modelId="{FE38CA08-729A-48EF-81D4-3F17A6DA4B64}" type="sibTrans" cxnId="{1D515328-0FF4-494B-BA12-F4D3EB153053}">
      <dgm:prSet/>
      <dgm:spPr/>
      <dgm:t>
        <a:bodyPr/>
        <a:lstStyle/>
        <a:p>
          <a:endParaRPr lang="en-US"/>
        </a:p>
      </dgm:t>
    </dgm:pt>
    <dgm:pt modelId="{F5D5A1B2-E365-4284-9AA4-8AAB86C25735}">
      <dgm:prSet phldrT="[Text]" custT="1"/>
      <dgm:spPr/>
      <dgm:t>
        <a:bodyPr/>
        <a:lstStyle/>
        <a:p>
          <a:r>
            <a:rPr lang="en-US" sz="1050" dirty="0" smtClean="0"/>
            <a:t>Check for null and missing values</a:t>
          </a:r>
          <a:endParaRPr lang="en-US" sz="1050" dirty="0"/>
        </a:p>
      </dgm:t>
    </dgm:pt>
    <dgm:pt modelId="{9AA2C6A4-1420-4809-9FA2-E5727FD70051}" type="parTrans" cxnId="{7780F179-8986-46A6-AABF-2C939752ACDA}">
      <dgm:prSet/>
      <dgm:spPr/>
      <dgm:t>
        <a:bodyPr/>
        <a:lstStyle/>
        <a:p>
          <a:endParaRPr lang="en-US"/>
        </a:p>
      </dgm:t>
    </dgm:pt>
    <dgm:pt modelId="{A73C2753-A9A9-46AC-9415-DC4F0BC80B82}" type="sibTrans" cxnId="{7780F179-8986-46A6-AABF-2C939752ACDA}">
      <dgm:prSet/>
      <dgm:spPr/>
      <dgm:t>
        <a:bodyPr/>
        <a:lstStyle/>
        <a:p>
          <a:endParaRPr lang="en-US"/>
        </a:p>
      </dgm:t>
    </dgm:pt>
    <dgm:pt modelId="{BB96DDD4-7DF4-43B2-A039-015FD0F29CDC}">
      <dgm:prSet phldrT="[Text]"/>
      <dgm:spPr/>
      <dgm:t>
        <a:bodyPr/>
        <a:lstStyle/>
        <a:p>
          <a:r>
            <a:rPr lang="en-US" dirty="0" smtClean="0"/>
            <a:t>Derived Metrics</a:t>
          </a:r>
          <a:endParaRPr lang="en-US" dirty="0"/>
        </a:p>
      </dgm:t>
    </dgm:pt>
    <dgm:pt modelId="{C136A2D3-9CCE-4BBD-87FF-343022C063F8}" type="parTrans" cxnId="{946D1A0E-F6B2-4B5E-85C8-1838C28955FF}">
      <dgm:prSet/>
      <dgm:spPr/>
      <dgm:t>
        <a:bodyPr/>
        <a:lstStyle/>
        <a:p>
          <a:endParaRPr lang="en-US"/>
        </a:p>
      </dgm:t>
    </dgm:pt>
    <dgm:pt modelId="{6502E5F0-CE6F-47EC-81E5-9E5A85DC929E}" type="sibTrans" cxnId="{946D1A0E-F6B2-4B5E-85C8-1838C28955FF}">
      <dgm:prSet/>
      <dgm:spPr/>
      <dgm:t>
        <a:bodyPr/>
        <a:lstStyle/>
        <a:p>
          <a:endParaRPr lang="en-US"/>
        </a:p>
      </dgm:t>
    </dgm:pt>
    <dgm:pt modelId="{DFD544D8-CAD8-4441-A0D2-D0430DE9C16F}">
      <dgm:prSet/>
      <dgm:spPr/>
      <dgm:t>
        <a:bodyPr/>
        <a:lstStyle/>
        <a:p>
          <a:r>
            <a:rPr lang="en-US" dirty="0" smtClean="0"/>
            <a:t>Univariate Analysis</a:t>
          </a:r>
          <a:endParaRPr lang="en-US" dirty="0"/>
        </a:p>
      </dgm:t>
    </dgm:pt>
    <dgm:pt modelId="{98F049CD-81E8-44BC-99F7-262C50CC121A}" type="parTrans" cxnId="{97A41995-35DE-4912-82B3-5779754AFE65}">
      <dgm:prSet/>
      <dgm:spPr/>
      <dgm:t>
        <a:bodyPr/>
        <a:lstStyle/>
        <a:p>
          <a:endParaRPr lang="en-US"/>
        </a:p>
      </dgm:t>
    </dgm:pt>
    <dgm:pt modelId="{41911FF2-C7D8-4D91-AFD9-66C70C69C030}" type="sibTrans" cxnId="{97A41995-35DE-4912-82B3-5779754AFE65}">
      <dgm:prSet/>
      <dgm:spPr/>
      <dgm:t>
        <a:bodyPr/>
        <a:lstStyle/>
        <a:p>
          <a:endParaRPr lang="en-US"/>
        </a:p>
      </dgm:t>
    </dgm:pt>
    <dgm:pt modelId="{5BF13675-68BC-4C99-B530-7110FA600BE9}">
      <dgm:prSet/>
      <dgm:spPr/>
      <dgm:t>
        <a:bodyPr/>
        <a:lstStyle/>
        <a:p>
          <a:r>
            <a:rPr lang="en-US" dirty="0" smtClean="0"/>
            <a:t>Bivariate Analysis</a:t>
          </a:r>
          <a:endParaRPr lang="en-US" dirty="0"/>
        </a:p>
      </dgm:t>
    </dgm:pt>
    <dgm:pt modelId="{3DAE989A-F245-440A-B0B0-E4EF323BC58D}" type="parTrans" cxnId="{DD9F7C37-B7A9-4CAB-9029-DCDDCB075437}">
      <dgm:prSet/>
      <dgm:spPr/>
      <dgm:t>
        <a:bodyPr/>
        <a:lstStyle/>
        <a:p>
          <a:endParaRPr lang="en-US"/>
        </a:p>
      </dgm:t>
    </dgm:pt>
    <dgm:pt modelId="{54E7CB21-E604-47C9-A66E-F540C5562A5B}" type="sibTrans" cxnId="{DD9F7C37-B7A9-4CAB-9029-DCDDCB075437}">
      <dgm:prSet/>
      <dgm:spPr/>
      <dgm:t>
        <a:bodyPr/>
        <a:lstStyle/>
        <a:p>
          <a:endParaRPr lang="en-US"/>
        </a:p>
      </dgm:t>
    </dgm:pt>
    <dgm:pt modelId="{81B6E752-D80E-477B-A480-34148F2D850D}">
      <dgm:prSet custT="1"/>
      <dgm:spPr/>
      <dgm:t>
        <a:bodyPr/>
        <a:lstStyle/>
        <a:p>
          <a:r>
            <a:rPr lang="en-US" sz="1050" dirty="0" smtClean="0"/>
            <a:t>Check distribution of various continuous and categorical variable separately</a:t>
          </a:r>
          <a:endParaRPr lang="en-US" sz="1050" dirty="0"/>
        </a:p>
      </dgm:t>
    </dgm:pt>
    <dgm:pt modelId="{DD1B12FE-B7CF-47D7-B1A4-C461FAC0BE40}" type="parTrans" cxnId="{5CE4B5F7-18A7-4179-B8BC-6E9DF3209A0C}">
      <dgm:prSet/>
      <dgm:spPr/>
      <dgm:t>
        <a:bodyPr/>
        <a:lstStyle/>
        <a:p>
          <a:endParaRPr lang="en-US"/>
        </a:p>
      </dgm:t>
    </dgm:pt>
    <dgm:pt modelId="{5D702DF7-E1E4-48D8-8D55-3DCB429E05EE}" type="sibTrans" cxnId="{5CE4B5F7-18A7-4179-B8BC-6E9DF3209A0C}">
      <dgm:prSet/>
      <dgm:spPr/>
      <dgm:t>
        <a:bodyPr/>
        <a:lstStyle/>
        <a:p>
          <a:endParaRPr lang="en-US"/>
        </a:p>
      </dgm:t>
    </dgm:pt>
    <dgm:pt modelId="{1826B9BB-53F8-4F2A-8C4D-75A26FCD0703}">
      <dgm:prSet custT="1"/>
      <dgm:spPr/>
      <dgm:t>
        <a:bodyPr/>
        <a:lstStyle/>
        <a:p>
          <a:r>
            <a:rPr lang="en-US" sz="1050" dirty="0" smtClean="0"/>
            <a:t>Do correlation analysis</a:t>
          </a:r>
          <a:endParaRPr lang="en-US" sz="1050" dirty="0"/>
        </a:p>
      </dgm:t>
    </dgm:pt>
    <dgm:pt modelId="{3644113E-56AB-422C-8B13-67546979E94F}" type="parTrans" cxnId="{61984478-91ED-42E2-AC14-A73B17F53C21}">
      <dgm:prSet/>
      <dgm:spPr/>
      <dgm:t>
        <a:bodyPr/>
        <a:lstStyle/>
        <a:p>
          <a:endParaRPr lang="en-US"/>
        </a:p>
      </dgm:t>
    </dgm:pt>
    <dgm:pt modelId="{38181364-297D-479A-B9FD-1CEAFA175269}" type="sibTrans" cxnId="{61984478-91ED-42E2-AC14-A73B17F53C21}">
      <dgm:prSet/>
      <dgm:spPr/>
      <dgm:t>
        <a:bodyPr/>
        <a:lstStyle/>
        <a:p>
          <a:endParaRPr lang="en-US"/>
        </a:p>
      </dgm:t>
    </dgm:pt>
    <dgm:pt modelId="{AF0637C0-9E08-4501-95FF-CFC16E3F605F}">
      <dgm:prSet/>
      <dgm:spPr/>
      <dgm:t>
        <a:bodyPr/>
        <a:lstStyle/>
        <a:p>
          <a:r>
            <a:rPr lang="en-US" dirty="0" smtClean="0"/>
            <a:t>Probability of Defaults</a:t>
          </a:r>
          <a:endParaRPr lang="en-US" dirty="0"/>
        </a:p>
      </dgm:t>
    </dgm:pt>
    <dgm:pt modelId="{F40E7E26-C8B8-4F8D-BB92-08B0B6DB367F}" type="parTrans" cxnId="{C01AF592-2131-4B20-8F12-7C2189C08412}">
      <dgm:prSet/>
      <dgm:spPr/>
      <dgm:t>
        <a:bodyPr/>
        <a:lstStyle/>
        <a:p>
          <a:endParaRPr lang="en-US"/>
        </a:p>
      </dgm:t>
    </dgm:pt>
    <dgm:pt modelId="{EF1E6499-F917-4474-AC83-EFBB339A0746}" type="sibTrans" cxnId="{C01AF592-2131-4B20-8F12-7C2189C08412}">
      <dgm:prSet/>
      <dgm:spPr/>
      <dgm:t>
        <a:bodyPr/>
        <a:lstStyle/>
        <a:p>
          <a:endParaRPr lang="en-US"/>
        </a:p>
      </dgm:t>
    </dgm:pt>
    <dgm:pt modelId="{A305C494-2A51-4BEE-A91D-F9E961B279C9}">
      <dgm:prSet phldrT="[Text]" custT="1"/>
      <dgm:spPr/>
      <dgm:t>
        <a:bodyPr/>
        <a:lstStyle/>
        <a:p>
          <a:r>
            <a:rPr lang="en-US" sz="1050" dirty="0" smtClean="0"/>
            <a:t>Drop columns with largely missing values</a:t>
          </a:r>
          <a:endParaRPr lang="en-US" sz="1050" dirty="0"/>
        </a:p>
      </dgm:t>
    </dgm:pt>
    <dgm:pt modelId="{DE458D21-D59F-4EAF-9611-B3AA1D95FC44}" type="parTrans" cxnId="{1CC63CAB-2F88-4CFD-AA1C-81D5E02A142B}">
      <dgm:prSet/>
      <dgm:spPr/>
    </dgm:pt>
    <dgm:pt modelId="{6FB829AC-14DD-469F-B922-F97B14FFA9E0}" type="sibTrans" cxnId="{1CC63CAB-2F88-4CFD-AA1C-81D5E02A142B}">
      <dgm:prSet/>
      <dgm:spPr/>
    </dgm:pt>
    <dgm:pt modelId="{69656F29-AFBD-45FE-A593-B8AD4F5671ED}">
      <dgm:prSet phldrT="[Text]" custT="1"/>
      <dgm:spPr/>
      <dgm:t>
        <a:bodyPr/>
        <a:lstStyle/>
        <a:p>
          <a:r>
            <a:rPr lang="en-US" sz="1050" dirty="0" smtClean="0"/>
            <a:t>Drop columns with only 1 unique value</a:t>
          </a:r>
          <a:endParaRPr lang="en-US" sz="1050" dirty="0"/>
        </a:p>
      </dgm:t>
    </dgm:pt>
    <dgm:pt modelId="{970A39FC-97CB-4C24-B080-6B6CBDB7D067}" type="parTrans" cxnId="{C0E6E133-428E-453C-BAF0-3AAFCFA5C205}">
      <dgm:prSet/>
      <dgm:spPr/>
    </dgm:pt>
    <dgm:pt modelId="{70CDA178-2374-4091-8E7E-315C57A6DF17}" type="sibTrans" cxnId="{C0E6E133-428E-453C-BAF0-3AAFCFA5C205}">
      <dgm:prSet/>
      <dgm:spPr/>
    </dgm:pt>
    <dgm:pt modelId="{17DD3D67-EE77-4ED4-8D7F-797A43FA876A}">
      <dgm:prSet phldrT="[Text]" custT="1"/>
      <dgm:spPr/>
      <dgm:t>
        <a:bodyPr/>
        <a:lstStyle/>
        <a:p>
          <a:r>
            <a:rPr lang="en-US" sz="1050" dirty="0" err="1" smtClean="0"/>
            <a:t>Standarising</a:t>
          </a:r>
          <a:r>
            <a:rPr lang="en-US" sz="1050" dirty="0" smtClean="0"/>
            <a:t> the format such as timestamp and precision</a:t>
          </a:r>
          <a:endParaRPr lang="en-US" sz="1050" dirty="0"/>
        </a:p>
      </dgm:t>
    </dgm:pt>
    <dgm:pt modelId="{BEF59967-5EF0-4739-89DE-A1B9CDD50132}" type="parTrans" cxnId="{AE27A4AB-C345-4937-8755-0AF4F5AA071C}">
      <dgm:prSet/>
      <dgm:spPr/>
    </dgm:pt>
    <dgm:pt modelId="{BE77305C-F8E5-4494-8E6E-A137BC83824D}" type="sibTrans" cxnId="{AE27A4AB-C345-4937-8755-0AF4F5AA071C}">
      <dgm:prSet/>
      <dgm:spPr/>
    </dgm:pt>
    <dgm:pt modelId="{3466AFBA-E3F0-4868-8B43-85C54EA51585}">
      <dgm:prSet phldrT="[Text]" custT="1"/>
      <dgm:spPr/>
      <dgm:t>
        <a:bodyPr/>
        <a:lstStyle/>
        <a:p>
          <a:endParaRPr lang="en-US" sz="1400" dirty="0"/>
        </a:p>
      </dgm:t>
    </dgm:pt>
    <dgm:pt modelId="{22DA9151-2D95-49B5-A31F-B6E0BFC2D4C9}" type="parTrans" cxnId="{FA335AAA-1107-4389-AE45-9EB36780C70D}">
      <dgm:prSet/>
      <dgm:spPr/>
    </dgm:pt>
    <dgm:pt modelId="{47FF6978-473D-4DD4-8936-74AEEF5E76EA}" type="sibTrans" cxnId="{FA335AAA-1107-4389-AE45-9EB36780C70D}">
      <dgm:prSet/>
      <dgm:spPr/>
    </dgm:pt>
    <dgm:pt modelId="{34EC8EAF-D1A7-4BBB-90DC-E46CFB7B6AFE}">
      <dgm:prSet phldrT="[Text]" custT="1"/>
      <dgm:spPr/>
      <dgm:t>
        <a:bodyPr/>
        <a:lstStyle/>
        <a:p>
          <a:r>
            <a:rPr lang="en-US" sz="1050" dirty="0" smtClean="0"/>
            <a:t>Drop un-necessary columns</a:t>
          </a:r>
          <a:endParaRPr lang="en-US" sz="1050" dirty="0"/>
        </a:p>
      </dgm:t>
    </dgm:pt>
    <dgm:pt modelId="{8313655B-D7E3-4C9A-A5C2-5398241C317C}" type="parTrans" cxnId="{D6F47E01-1983-4B66-ACA9-805CDB9B6FB9}">
      <dgm:prSet/>
      <dgm:spPr/>
    </dgm:pt>
    <dgm:pt modelId="{6D4BF667-23B3-46D9-9F3E-ECE7B8B10723}" type="sibTrans" cxnId="{D6F47E01-1983-4B66-ACA9-805CDB9B6FB9}">
      <dgm:prSet/>
      <dgm:spPr/>
    </dgm:pt>
    <dgm:pt modelId="{76951248-4FBF-4994-AAB9-6D0EA7C8C236}">
      <dgm:prSet phldrT="[Text]" custT="1"/>
      <dgm:spPr/>
      <dgm:t>
        <a:bodyPr/>
        <a:lstStyle/>
        <a:p>
          <a:r>
            <a:rPr lang="en-US" sz="1050" dirty="0" smtClean="0"/>
            <a:t>Remove outliers</a:t>
          </a:r>
          <a:endParaRPr lang="en-US" sz="1050" dirty="0"/>
        </a:p>
      </dgm:t>
    </dgm:pt>
    <dgm:pt modelId="{DECCF0B5-73E8-4B72-9CAE-049B81149294}" type="parTrans" cxnId="{FAA6D65B-2B7A-4D82-9807-56196951EDAD}">
      <dgm:prSet/>
      <dgm:spPr/>
    </dgm:pt>
    <dgm:pt modelId="{22CEEE30-FEC9-4866-A8A2-E8B77AFF48F5}" type="sibTrans" cxnId="{FAA6D65B-2B7A-4D82-9807-56196951EDAD}">
      <dgm:prSet/>
      <dgm:spPr/>
    </dgm:pt>
    <dgm:pt modelId="{B58EB091-6248-42F0-AAE3-3D43893ABE91}">
      <dgm:prSet phldrT="[Text]" custT="1"/>
      <dgm:spPr/>
      <dgm:t>
        <a:bodyPr/>
        <a:lstStyle/>
        <a:p>
          <a:endParaRPr lang="en-US" sz="1050" dirty="0"/>
        </a:p>
      </dgm:t>
    </dgm:pt>
    <dgm:pt modelId="{52977535-C0B5-4FC4-8737-9DA904E4BB71}" type="parTrans" cxnId="{779AC30C-D2B6-4151-986C-02562FAE9540}">
      <dgm:prSet/>
      <dgm:spPr/>
    </dgm:pt>
    <dgm:pt modelId="{D9D125DF-2E00-4C8C-8329-D7FCF6106B92}" type="sibTrans" cxnId="{779AC30C-D2B6-4151-986C-02562FAE9540}">
      <dgm:prSet/>
      <dgm:spPr/>
    </dgm:pt>
    <dgm:pt modelId="{E481FD32-5424-4CE1-9A42-452703B61C7E}">
      <dgm:prSet custT="1"/>
      <dgm:spPr/>
      <dgm:t>
        <a:bodyPr/>
        <a:lstStyle/>
        <a:p>
          <a:r>
            <a:rPr lang="en-US" sz="1050" dirty="0" smtClean="0"/>
            <a:t>Derive new meaning full columns such as month, year from date</a:t>
          </a:r>
          <a:endParaRPr lang="en-US" sz="1050" dirty="0"/>
        </a:p>
      </dgm:t>
    </dgm:pt>
    <dgm:pt modelId="{A2FC84A3-AB80-4F56-9AE4-ADAE3BAF5353}" type="parTrans" cxnId="{FE04FE28-56C3-47B5-BDB1-F2CEB80D0537}">
      <dgm:prSet/>
      <dgm:spPr/>
    </dgm:pt>
    <dgm:pt modelId="{85919B5B-20F8-41C5-8CB1-A73B4E4BA770}" type="sibTrans" cxnId="{FE04FE28-56C3-47B5-BDB1-F2CEB80D0537}">
      <dgm:prSet/>
      <dgm:spPr/>
    </dgm:pt>
    <dgm:pt modelId="{F229A710-7222-4085-BB9A-092F66EFC322}">
      <dgm:prSet phldrT="[Text]" custT="1"/>
      <dgm:spPr/>
      <dgm:t>
        <a:bodyPr/>
        <a:lstStyle/>
        <a:p>
          <a:r>
            <a:rPr lang="en-US" sz="1050" dirty="0" err="1" smtClean="0"/>
            <a:t>Standarise</a:t>
          </a:r>
          <a:r>
            <a:rPr lang="en-US" sz="1050" dirty="0" smtClean="0"/>
            <a:t> date in a column</a:t>
          </a:r>
          <a:endParaRPr lang="en-US" sz="1050" dirty="0"/>
        </a:p>
      </dgm:t>
    </dgm:pt>
    <dgm:pt modelId="{B731C372-A69E-46DB-884C-29A489B781D5}" type="parTrans" cxnId="{B62D1DA3-806B-4032-8709-7BFBE4DF2975}">
      <dgm:prSet/>
      <dgm:spPr/>
    </dgm:pt>
    <dgm:pt modelId="{EC6C3A69-AEB1-4075-B48C-F67B3C349C6D}" type="sibTrans" cxnId="{B62D1DA3-806B-4032-8709-7BFBE4DF2975}">
      <dgm:prSet/>
      <dgm:spPr/>
    </dgm:pt>
    <dgm:pt modelId="{256EA2A3-480C-4B25-A6DC-2284379360C5}">
      <dgm:prSet custT="1"/>
      <dgm:spPr/>
      <dgm:t>
        <a:bodyPr/>
        <a:lstStyle/>
        <a:p>
          <a:r>
            <a:rPr lang="en-US" sz="1050" dirty="0" smtClean="0"/>
            <a:t>Derive ratio from expense to income</a:t>
          </a:r>
          <a:endParaRPr lang="en-US" sz="1050" dirty="0"/>
        </a:p>
      </dgm:t>
    </dgm:pt>
    <dgm:pt modelId="{E7777D41-D199-49F8-B851-67B3F1A330AF}" type="parTrans" cxnId="{0EB73E9D-2B0E-4565-AD9D-1A2E5779D515}">
      <dgm:prSet/>
      <dgm:spPr/>
    </dgm:pt>
    <dgm:pt modelId="{1EE2148A-323F-421B-95EF-40FC2C866521}" type="sibTrans" cxnId="{0EB73E9D-2B0E-4565-AD9D-1A2E5779D515}">
      <dgm:prSet/>
      <dgm:spPr/>
    </dgm:pt>
    <dgm:pt modelId="{1D7A9D44-2251-49B6-9544-67D2B6EF4AB5}">
      <dgm:prSet custT="1"/>
      <dgm:spPr/>
      <dgm:t>
        <a:bodyPr/>
        <a:lstStyle/>
        <a:p>
          <a:r>
            <a:rPr lang="en-US" sz="1050" dirty="0" smtClean="0"/>
            <a:t>Create buckets for income </a:t>
          </a:r>
          <a:r>
            <a:rPr lang="en-US" sz="1050" dirty="0" err="1" smtClean="0"/>
            <a:t>range,int</a:t>
          </a:r>
          <a:r>
            <a:rPr lang="en-US" sz="1050" dirty="0" smtClean="0"/>
            <a:t> rate and loan amount</a:t>
          </a:r>
          <a:endParaRPr lang="en-US" sz="1050" dirty="0"/>
        </a:p>
      </dgm:t>
    </dgm:pt>
    <dgm:pt modelId="{6E07E5B4-2D57-4C84-95E0-BDA7181235ED}" type="parTrans" cxnId="{3A76988F-963E-476A-BB6A-DB5E3DB3BC7A}">
      <dgm:prSet/>
      <dgm:spPr/>
    </dgm:pt>
    <dgm:pt modelId="{E2F33BD0-B48B-4544-B106-457A378DC162}" type="sibTrans" cxnId="{3A76988F-963E-476A-BB6A-DB5E3DB3BC7A}">
      <dgm:prSet/>
      <dgm:spPr/>
    </dgm:pt>
    <dgm:pt modelId="{281E8E5B-6377-4B12-AE19-2A056A4B0D75}">
      <dgm:prSet custT="1"/>
      <dgm:spPr/>
      <dgm:t>
        <a:bodyPr/>
        <a:lstStyle/>
        <a:p>
          <a:r>
            <a:rPr lang="en-US" sz="1050" dirty="0" smtClean="0"/>
            <a:t>Plot meaningful graph to accurately display the data</a:t>
          </a:r>
          <a:endParaRPr lang="en-US" sz="1050" dirty="0"/>
        </a:p>
      </dgm:t>
    </dgm:pt>
    <dgm:pt modelId="{4E301CE8-DCE6-4AA9-BBD8-3258C508107D}" type="parTrans" cxnId="{BC31F2B7-0866-4B1B-AE91-990B5194B634}">
      <dgm:prSet/>
      <dgm:spPr/>
    </dgm:pt>
    <dgm:pt modelId="{9135C7CC-924C-411F-A707-9C7F2FD3B45A}" type="sibTrans" cxnId="{BC31F2B7-0866-4B1B-AE91-990B5194B634}">
      <dgm:prSet/>
      <dgm:spPr/>
    </dgm:pt>
    <dgm:pt modelId="{5E8873A1-D3D0-4963-9A86-57710490CC06}">
      <dgm:prSet custT="1"/>
      <dgm:spPr/>
      <dgm:t>
        <a:bodyPr/>
        <a:lstStyle/>
        <a:p>
          <a:r>
            <a:rPr lang="en-US" sz="1050" dirty="0" smtClean="0"/>
            <a:t>Derive observation from the graphs and use them in creating hypothesis which will aid in Loan approval</a:t>
          </a:r>
          <a:endParaRPr lang="en-US" sz="1050" dirty="0"/>
        </a:p>
      </dgm:t>
    </dgm:pt>
    <dgm:pt modelId="{662D3375-706E-4B2E-B877-A3769B4692D1}" type="parTrans" cxnId="{826E0E17-F64B-49C3-AB63-953B0F2DC026}">
      <dgm:prSet/>
      <dgm:spPr/>
    </dgm:pt>
    <dgm:pt modelId="{4EC85CBF-EFD6-4BFF-BF0B-6D25BA3A6B78}" type="sibTrans" cxnId="{826E0E17-F64B-49C3-AB63-953B0F2DC026}">
      <dgm:prSet/>
      <dgm:spPr/>
    </dgm:pt>
    <dgm:pt modelId="{031674CF-408B-4CDB-8230-B9FE10D8555B}">
      <dgm:prSet custT="1"/>
      <dgm:spPr/>
      <dgm:t>
        <a:bodyPr/>
        <a:lstStyle/>
        <a:p>
          <a:r>
            <a:rPr lang="en-US" sz="1050" dirty="0" smtClean="0"/>
            <a:t>Derive the relation and hence the impact on two variable on each other</a:t>
          </a:r>
          <a:endParaRPr lang="en-US" sz="1050" dirty="0"/>
        </a:p>
      </dgm:t>
    </dgm:pt>
    <dgm:pt modelId="{58F5E02D-C16E-4F55-8E53-A852401BBAA8}" type="parTrans" cxnId="{2E37F1DC-28DB-49E7-AA9A-345AAF36D6FF}">
      <dgm:prSet/>
      <dgm:spPr/>
    </dgm:pt>
    <dgm:pt modelId="{549B9688-21F8-4D6B-B751-F52DC8CAC96A}" type="sibTrans" cxnId="{2E37F1DC-28DB-49E7-AA9A-345AAF36D6FF}">
      <dgm:prSet/>
      <dgm:spPr/>
    </dgm:pt>
    <dgm:pt modelId="{6E3597C0-1FFF-472B-8372-0AD96B2BC1B8}">
      <dgm:prSet custT="1"/>
      <dgm:spPr/>
      <dgm:t>
        <a:bodyPr/>
        <a:lstStyle/>
        <a:p>
          <a:r>
            <a:rPr lang="en-US" sz="1050" dirty="0" smtClean="0"/>
            <a:t>Visualize the data</a:t>
          </a:r>
          <a:endParaRPr lang="en-US" sz="1050" dirty="0"/>
        </a:p>
      </dgm:t>
    </dgm:pt>
    <dgm:pt modelId="{50AAFFF5-FF51-4EB6-B540-3360B4700B84}" type="parTrans" cxnId="{6B151288-CEE9-42BF-9378-4DD716558A51}">
      <dgm:prSet/>
      <dgm:spPr/>
    </dgm:pt>
    <dgm:pt modelId="{03BFF2D6-C132-4FA2-8862-22BD76ADECF5}" type="sibTrans" cxnId="{6B151288-CEE9-42BF-9378-4DD716558A51}">
      <dgm:prSet/>
      <dgm:spPr/>
    </dgm:pt>
    <dgm:pt modelId="{328930F3-5062-45EB-81BA-552BF23E8557}">
      <dgm:prSet custT="1"/>
      <dgm:spPr/>
      <dgm:t>
        <a:bodyPr/>
        <a:lstStyle/>
        <a:p>
          <a:r>
            <a:rPr lang="en-US" sz="1050" dirty="0" smtClean="0"/>
            <a:t>Make inference from data</a:t>
          </a:r>
          <a:endParaRPr lang="en-US" sz="1050" dirty="0"/>
        </a:p>
      </dgm:t>
    </dgm:pt>
    <dgm:pt modelId="{FC11A1F9-6708-4E86-BF99-939A23E7409E}" type="parTrans" cxnId="{956EBD7D-EC7E-48EF-BA34-F68F12DE373F}">
      <dgm:prSet/>
      <dgm:spPr/>
    </dgm:pt>
    <dgm:pt modelId="{2FD54E7E-4061-43E7-964E-8AA386406549}" type="sibTrans" cxnId="{956EBD7D-EC7E-48EF-BA34-F68F12DE373F}">
      <dgm:prSet/>
      <dgm:spPr/>
    </dgm:pt>
    <dgm:pt modelId="{98B5B96F-A049-4F13-BA8E-664982B67F55}">
      <dgm:prSet custT="1"/>
      <dgm:spPr/>
      <dgm:t>
        <a:bodyPr/>
        <a:lstStyle/>
        <a:p>
          <a:r>
            <a:rPr lang="en-US" sz="1050" dirty="0" smtClean="0"/>
            <a:t>Plot different variable against probability to default</a:t>
          </a:r>
          <a:endParaRPr lang="en-US" sz="1050" dirty="0"/>
        </a:p>
      </dgm:t>
    </dgm:pt>
    <dgm:pt modelId="{3D5A67A6-2C38-4E04-91D9-206CCC4D97C1}" type="parTrans" cxnId="{4C1947F0-2730-4620-A3B3-547A288A1962}">
      <dgm:prSet/>
      <dgm:spPr/>
    </dgm:pt>
    <dgm:pt modelId="{5B755001-9D94-4CE9-8E63-EEEFBAB59A8B}" type="sibTrans" cxnId="{4C1947F0-2730-4620-A3B3-547A288A1962}">
      <dgm:prSet/>
      <dgm:spPr/>
    </dgm:pt>
    <dgm:pt modelId="{4B05E43D-A257-4A4D-87B6-D0178428FD5C}">
      <dgm:prSet custT="1"/>
      <dgm:spPr/>
      <dgm:t>
        <a:bodyPr/>
        <a:lstStyle/>
        <a:p>
          <a:r>
            <a:rPr lang="en-US" sz="1050" dirty="0" smtClean="0"/>
            <a:t>From the visualization infer the different data point where the probability to default is the highest</a:t>
          </a:r>
          <a:endParaRPr lang="en-US" sz="1050" dirty="0"/>
        </a:p>
      </dgm:t>
    </dgm:pt>
    <dgm:pt modelId="{087E1C54-59A0-4074-A44B-D6665AEDF9A6}" type="parTrans" cxnId="{077581DC-2FE5-4667-8C43-F8591191273F}">
      <dgm:prSet/>
      <dgm:spPr/>
    </dgm:pt>
    <dgm:pt modelId="{24CDCA11-706E-4AF7-BAE5-F1F8F40622E2}" type="sibTrans" cxnId="{077581DC-2FE5-4667-8C43-F8591191273F}">
      <dgm:prSet/>
      <dgm:spPr/>
    </dgm:pt>
    <dgm:pt modelId="{E1BE0AEF-0EB0-40B4-A572-B2B3753DE809}" type="pres">
      <dgm:prSet presAssocID="{AD676046-4275-450B-9103-58DB06D4FAEC}" presName="Name0" presStyleCnt="0">
        <dgm:presLayoutVars>
          <dgm:dir/>
          <dgm:animLvl val="lvl"/>
          <dgm:resizeHandles val="exact"/>
        </dgm:presLayoutVars>
      </dgm:prSet>
      <dgm:spPr/>
      <dgm:t>
        <a:bodyPr/>
        <a:lstStyle/>
        <a:p>
          <a:endParaRPr lang="en-US"/>
        </a:p>
      </dgm:t>
    </dgm:pt>
    <dgm:pt modelId="{EFF1426E-8B94-447F-841A-B20FBA847028}" type="pres">
      <dgm:prSet presAssocID="{816E707A-64B5-4F0E-BEEA-DA6012E545C4}" presName="composite" presStyleCnt="0"/>
      <dgm:spPr/>
    </dgm:pt>
    <dgm:pt modelId="{94A1EFB8-3DA5-4FE9-BB10-23386E68B053}" type="pres">
      <dgm:prSet presAssocID="{816E707A-64B5-4F0E-BEEA-DA6012E545C4}" presName="parTx" presStyleLbl="alignNode1" presStyleIdx="0" presStyleCnt="6">
        <dgm:presLayoutVars>
          <dgm:chMax val="0"/>
          <dgm:chPref val="0"/>
          <dgm:bulletEnabled val="1"/>
        </dgm:presLayoutVars>
      </dgm:prSet>
      <dgm:spPr/>
      <dgm:t>
        <a:bodyPr/>
        <a:lstStyle/>
        <a:p>
          <a:endParaRPr lang="en-US"/>
        </a:p>
      </dgm:t>
    </dgm:pt>
    <dgm:pt modelId="{C43C2771-E6AF-40A2-B76A-9B766FE12E09}" type="pres">
      <dgm:prSet presAssocID="{816E707A-64B5-4F0E-BEEA-DA6012E545C4}" presName="desTx" presStyleLbl="alignAccFollowNode1" presStyleIdx="0" presStyleCnt="6">
        <dgm:presLayoutVars>
          <dgm:bulletEnabled val="1"/>
        </dgm:presLayoutVars>
      </dgm:prSet>
      <dgm:spPr/>
      <dgm:t>
        <a:bodyPr/>
        <a:lstStyle/>
        <a:p>
          <a:endParaRPr lang="en-US"/>
        </a:p>
      </dgm:t>
    </dgm:pt>
    <dgm:pt modelId="{3EB3CA32-8F46-44B7-8367-96D78B662256}" type="pres">
      <dgm:prSet presAssocID="{4B21792B-5C2B-4FF1-AA8F-E83F1C0BDBA3}" presName="space" presStyleCnt="0"/>
      <dgm:spPr/>
    </dgm:pt>
    <dgm:pt modelId="{7F54E413-D9A5-4D49-AF91-1CA5E9462B03}" type="pres">
      <dgm:prSet presAssocID="{E0A4FF81-DEBA-449F-B9B6-A0FE760A0CF0}" presName="composite" presStyleCnt="0"/>
      <dgm:spPr/>
    </dgm:pt>
    <dgm:pt modelId="{BF4BAE7D-5EAB-493E-A546-3D0E847C5E81}" type="pres">
      <dgm:prSet presAssocID="{E0A4FF81-DEBA-449F-B9B6-A0FE760A0CF0}" presName="parTx" presStyleLbl="alignNode1" presStyleIdx="1" presStyleCnt="6">
        <dgm:presLayoutVars>
          <dgm:chMax val="0"/>
          <dgm:chPref val="0"/>
          <dgm:bulletEnabled val="1"/>
        </dgm:presLayoutVars>
      </dgm:prSet>
      <dgm:spPr/>
      <dgm:t>
        <a:bodyPr/>
        <a:lstStyle/>
        <a:p>
          <a:endParaRPr lang="en-US"/>
        </a:p>
      </dgm:t>
    </dgm:pt>
    <dgm:pt modelId="{D297A42C-BB82-4E15-AAA4-4E2C11070638}" type="pres">
      <dgm:prSet presAssocID="{E0A4FF81-DEBA-449F-B9B6-A0FE760A0CF0}" presName="desTx" presStyleLbl="alignAccFollowNode1" presStyleIdx="1" presStyleCnt="6" custLinFactNeighborX="-321" custLinFactNeighborY="-499">
        <dgm:presLayoutVars>
          <dgm:bulletEnabled val="1"/>
        </dgm:presLayoutVars>
      </dgm:prSet>
      <dgm:spPr/>
      <dgm:t>
        <a:bodyPr/>
        <a:lstStyle/>
        <a:p>
          <a:endParaRPr lang="en-US"/>
        </a:p>
      </dgm:t>
    </dgm:pt>
    <dgm:pt modelId="{4BA9F249-2D03-4079-933F-16BDD578760A}" type="pres">
      <dgm:prSet presAssocID="{FE38CA08-729A-48EF-81D4-3F17A6DA4B64}" presName="space" presStyleCnt="0"/>
      <dgm:spPr/>
    </dgm:pt>
    <dgm:pt modelId="{3116FF37-8BE4-4354-BAB9-DDBA168B4338}" type="pres">
      <dgm:prSet presAssocID="{BB96DDD4-7DF4-43B2-A039-015FD0F29CDC}" presName="composite" presStyleCnt="0"/>
      <dgm:spPr/>
    </dgm:pt>
    <dgm:pt modelId="{E4A25C48-D88C-487B-AE78-FB1C1B7F12F6}" type="pres">
      <dgm:prSet presAssocID="{BB96DDD4-7DF4-43B2-A039-015FD0F29CDC}" presName="parTx" presStyleLbl="alignNode1" presStyleIdx="2" presStyleCnt="6">
        <dgm:presLayoutVars>
          <dgm:chMax val="0"/>
          <dgm:chPref val="0"/>
          <dgm:bulletEnabled val="1"/>
        </dgm:presLayoutVars>
      </dgm:prSet>
      <dgm:spPr/>
      <dgm:t>
        <a:bodyPr/>
        <a:lstStyle/>
        <a:p>
          <a:endParaRPr lang="en-US"/>
        </a:p>
      </dgm:t>
    </dgm:pt>
    <dgm:pt modelId="{45F92DA4-C93A-47F7-9ABB-90F52808C274}" type="pres">
      <dgm:prSet presAssocID="{BB96DDD4-7DF4-43B2-A039-015FD0F29CDC}" presName="desTx" presStyleLbl="alignAccFollowNode1" presStyleIdx="2" presStyleCnt="6" custLinFactNeighborX="1037" custLinFactNeighborY="-2575">
        <dgm:presLayoutVars>
          <dgm:bulletEnabled val="1"/>
        </dgm:presLayoutVars>
      </dgm:prSet>
      <dgm:spPr/>
      <dgm:t>
        <a:bodyPr/>
        <a:lstStyle/>
        <a:p>
          <a:endParaRPr lang="en-US"/>
        </a:p>
      </dgm:t>
    </dgm:pt>
    <dgm:pt modelId="{43592886-7BA7-4DC0-9F0C-8347DBF1A5D8}" type="pres">
      <dgm:prSet presAssocID="{6502E5F0-CE6F-47EC-81E5-9E5A85DC929E}" presName="space" presStyleCnt="0"/>
      <dgm:spPr/>
    </dgm:pt>
    <dgm:pt modelId="{23DDD346-DA65-4210-AD30-C9EEF553901D}" type="pres">
      <dgm:prSet presAssocID="{DFD544D8-CAD8-4441-A0D2-D0430DE9C16F}" presName="composite" presStyleCnt="0"/>
      <dgm:spPr/>
    </dgm:pt>
    <dgm:pt modelId="{506F3431-6CBA-43D7-94C8-2F5F48291156}" type="pres">
      <dgm:prSet presAssocID="{DFD544D8-CAD8-4441-A0D2-D0430DE9C16F}" presName="parTx" presStyleLbl="alignNode1" presStyleIdx="3" presStyleCnt="6">
        <dgm:presLayoutVars>
          <dgm:chMax val="0"/>
          <dgm:chPref val="0"/>
          <dgm:bulletEnabled val="1"/>
        </dgm:presLayoutVars>
      </dgm:prSet>
      <dgm:spPr/>
      <dgm:t>
        <a:bodyPr/>
        <a:lstStyle/>
        <a:p>
          <a:endParaRPr lang="en-US"/>
        </a:p>
      </dgm:t>
    </dgm:pt>
    <dgm:pt modelId="{EB563668-576F-4011-B902-75D610C248DD}" type="pres">
      <dgm:prSet presAssocID="{DFD544D8-CAD8-4441-A0D2-D0430DE9C16F}" presName="desTx" presStyleLbl="alignAccFollowNode1" presStyleIdx="3" presStyleCnt="6">
        <dgm:presLayoutVars>
          <dgm:bulletEnabled val="1"/>
        </dgm:presLayoutVars>
      </dgm:prSet>
      <dgm:spPr/>
      <dgm:t>
        <a:bodyPr/>
        <a:lstStyle/>
        <a:p>
          <a:endParaRPr lang="en-US"/>
        </a:p>
      </dgm:t>
    </dgm:pt>
    <dgm:pt modelId="{462BDC6D-63E0-40F6-9A5A-344CD31BD568}" type="pres">
      <dgm:prSet presAssocID="{41911FF2-C7D8-4D91-AFD9-66C70C69C030}" presName="space" presStyleCnt="0"/>
      <dgm:spPr/>
    </dgm:pt>
    <dgm:pt modelId="{2268B89C-792C-4CA3-BA37-BD3C4BE9CE81}" type="pres">
      <dgm:prSet presAssocID="{5BF13675-68BC-4C99-B530-7110FA600BE9}" presName="composite" presStyleCnt="0"/>
      <dgm:spPr/>
    </dgm:pt>
    <dgm:pt modelId="{A8D3AF12-309F-4AF8-A813-F0604B75BE50}" type="pres">
      <dgm:prSet presAssocID="{5BF13675-68BC-4C99-B530-7110FA600BE9}" presName="parTx" presStyleLbl="alignNode1" presStyleIdx="4" presStyleCnt="6">
        <dgm:presLayoutVars>
          <dgm:chMax val="0"/>
          <dgm:chPref val="0"/>
          <dgm:bulletEnabled val="1"/>
        </dgm:presLayoutVars>
      </dgm:prSet>
      <dgm:spPr/>
      <dgm:t>
        <a:bodyPr/>
        <a:lstStyle/>
        <a:p>
          <a:endParaRPr lang="en-US"/>
        </a:p>
      </dgm:t>
    </dgm:pt>
    <dgm:pt modelId="{7242946B-A527-4A18-BAA9-7AD920FCEE4E}" type="pres">
      <dgm:prSet presAssocID="{5BF13675-68BC-4C99-B530-7110FA600BE9}" presName="desTx" presStyleLbl="alignAccFollowNode1" presStyleIdx="4" presStyleCnt="6">
        <dgm:presLayoutVars>
          <dgm:bulletEnabled val="1"/>
        </dgm:presLayoutVars>
      </dgm:prSet>
      <dgm:spPr/>
      <dgm:t>
        <a:bodyPr/>
        <a:lstStyle/>
        <a:p>
          <a:endParaRPr lang="en-US"/>
        </a:p>
      </dgm:t>
    </dgm:pt>
    <dgm:pt modelId="{14B07245-55C9-437B-AA3E-17B22B77FD22}" type="pres">
      <dgm:prSet presAssocID="{54E7CB21-E604-47C9-A66E-F540C5562A5B}" presName="space" presStyleCnt="0"/>
      <dgm:spPr/>
    </dgm:pt>
    <dgm:pt modelId="{83189FC1-9B29-4421-A009-B621A1C2D734}" type="pres">
      <dgm:prSet presAssocID="{AF0637C0-9E08-4501-95FF-CFC16E3F605F}" presName="composite" presStyleCnt="0"/>
      <dgm:spPr/>
    </dgm:pt>
    <dgm:pt modelId="{1D0E7535-1FB0-42D2-B146-A0813ABEB3D6}" type="pres">
      <dgm:prSet presAssocID="{AF0637C0-9E08-4501-95FF-CFC16E3F605F}" presName="parTx" presStyleLbl="alignNode1" presStyleIdx="5" presStyleCnt="6" custLinFactNeighborX="188" custLinFactNeighborY="-880">
        <dgm:presLayoutVars>
          <dgm:chMax val="0"/>
          <dgm:chPref val="0"/>
          <dgm:bulletEnabled val="1"/>
        </dgm:presLayoutVars>
      </dgm:prSet>
      <dgm:spPr/>
      <dgm:t>
        <a:bodyPr/>
        <a:lstStyle/>
        <a:p>
          <a:endParaRPr lang="en-US"/>
        </a:p>
      </dgm:t>
    </dgm:pt>
    <dgm:pt modelId="{31F6A083-A982-4D5D-BB3C-254A00493F94}" type="pres">
      <dgm:prSet presAssocID="{AF0637C0-9E08-4501-95FF-CFC16E3F605F}" presName="desTx" presStyleLbl="alignAccFollowNode1" presStyleIdx="5" presStyleCnt="6">
        <dgm:presLayoutVars>
          <dgm:bulletEnabled val="1"/>
        </dgm:presLayoutVars>
      </dgm:prSet>
      <dgm:spPr/>
      <dgm:t>
        <a:bodyPr/>
        <a:lstStyle/>
        <a:p>
          <a:endParaRPr lang="en-US"/>
        </a:p>
      </dgm:t>
    </dgm:pt>
  </dgm:ptLst>
  <dgm:cxnLst>
    <dgm:cxn modelId="{946D1A0E-F6B2-4B5E-85C8-1838C28955FF}" srcId="{AD676046-4275-450B-9103-58DB06D4FAEC}" destId="{BB96DDD4-7DF4-43B2-A039-015FD0F29CDC}" srcOrd="2" destOrd="0" parTransId="{C136A2D3-9CCE-4BBD-87FF-343022C063F8}" sibTransId="{6502E5F0-CE6F-47EC-81E5-9E5A85DC929E}"/>
    <dgm:cxn modelId="{9CE8C1BE-292A-410B-86DF-6503B34D1812}" type="presOf" srcId="{6E3597C0-1FFF-472B-8372-0AD96B2BC1B8}" destId="{7242946B-A527-4A18-BAA9-7AD920FCEE4E}" srcOrd="0" destOrd="2" presId="urn:microsoft.com/office/officeart/2005/8/layout/hList1"/>
    <dgm:cxn modelId="{779AC30C-D2B6-4151-986C-02562FAE9540}" srcId="{E0A4FF81-DEBA-449F-B9B6-A0FE760A0CF0}" destId="{B58EB091-6248-42F0-AAE3-3D43893ABE91}" srcOrd="7" destOrd="0" parTransId="{52977535-C0B5-4FC4-8737-9DA904E4BB71}" sibTransId="{D9D125DF-2E00-4C8C-8329-D7FCF6106B92}"/>
    <dgm:cxn modelId="{D7C72709-4600-4B4B-8B65-ABEDBDEEC356}" srcId="{816E707A-64B5-4F0E-BEEA-DA6012E545C4}" destId="{AB9515D9-E8A5-43C7-8121-96CAE485C817}" srcOrd="0" destOrd="0" parTransId="{2082180A-2739-4797-A14A-1E72D2776B9B}" sibTransId="{BB3A68D3-EA57-40DE-BE54-F248F2C92EC3}"/>
    <dgm:cxn modelId="{DF5ED388-19D0-465A-8AA7-3AD313F2E7E6}" type="presOf" srcId="{B58EB091-6248-42F0-AAE3-3D43893ABE91}" destId="{D297A42C-BB82-4E15-AAA4-4E2C11070638}" srcOrd="0" destOrd="7" presId="urn:microsoft.com/office/officeart/2005/8/layout/hList1"/>
    <dgm:cxn modelId="{DD9F7C37-B7A9-4CAB-9029-DCDDCB075437}" srcId="{AD676046-4275-450B-9103-58DB06D4FAEC}" destId="{5BF13675-68BC-4C99-B530-7110FA600BE9}" srcOrd="4" destOrd="0" parTransId="{3DAE989A-F245-440A-B0B0-E4EF323BC58D}" sibTransId="{54E7CB21-E604-47C9-A66E-F540C5562A5B}"/>
    <dgm:cxn modelId="{E9946731-69B6-4188-A4E9-E23403C75F86}" type="presOf" srcId="{81B6E752-D80E-477B-A480-34148F2D850D}" destId="{EB563668-576F-4011-B902-75D610C248DD}" srcOrd="0" destOrd="0" presId="urn:microsoft.com/office/officeart/2005/8/layout/hList1"/>
    <dgm:cxn modelId="{FA335AAA-1107-4389-AE45-9EB36780C70D}" srcId="{E0A4FF81-DEBA-449F-B9B6-A0FE760A0CF0}" destId="{3466AFBA-E3F0-4868-8B43-85C54EA51585}" srcOrd="8" destOrd="0" parTransId="{22DA9151-2D95-49B5-A31F-B6E0BFC2D4C9}" sibTransId="{47FF6978-473D-4DD4-8936-74AEEF5E76EA}"/>
    <dgm:cxn modelId="{1BD0C014-EB26-4A09-9DB4-266B885704AD}" type="presOf" srcId="{5BF13675-68BC-4C99-B530-7110FA600BE9}" destId="{A8D3AF12-309F-4AF8-A813-F0604B75BE50}" srcOrd="0" destOrd="0" presId="urn:microsoft.com/office/officeart/2005/8/layout/hList1"/>
    <dgm:cxn modelId="{2E37F1DC-28DB-49E7-AA9A-345AAF36D6FF}" srcId="{5BF13675-68BC-4C99-B530-7110FA600BE9}" destId="{031674CF-408B-4CDB-8230-B9FE10D8555B}" srcOrd="1" destOrd="0" parTransId="{58F5E02D-C16E-4F55-8E53-A852401BBAA8}" sibTransId="{549B9688-21F8-4D6B-B751-F52DC8CAC96A}"/>
    <dgm:cxn modelId="{E2413213-2966-47DD-B141-C526BA41B4F1}" type="presOf" srcId="{17DD3D67-EE77-4ED4-8D7F-797A43FA876A}" destId="{D297A42C-BB82-4E15-AAA4-4E2C11070638}" srcOrd="0" destOrd="3" presId="urn:microsoft.com/office/officeart/2005/8/layout/hList1"/>
    <dgm:cxn modelId="{C56EFD79-2641-4558-BC34-54404C2E0864}" type="presOf" srcId="{5E8873A1-D3D0-4963-9A86-57710490CC06}" destId="{EB563668-576F-4011-B902-75D610C248DD}" srcOrd="0" destOrd="2" presId="urn:microsoft.com/office/officeart/2005/8/layout/hList1"/>
    <dgm:cxn modelId="{7780F179-8986-46A6-AABF-2C939752ACDA}" srcId="{E0A4FF81-DEBA-449F-B9B6-A0FE760A0CF0}" destId="{F5D5A1B2-E365-4284-9AA4-8AAB86C25735}" srcOrd="0" destOrd="0" parTransId="{9AA2C6A4-1420-4809-9FA2-E5727FD70051}" sibTransId="{A73C2753-A9A9-46AC-9415-DC4F0BC80B82}"/>
    <dgm:cxn modelId="{C0E6E133-428E-453C-BAF0-3AAFCFA5C205}" srcId="{E0A4FF81-DEBA-449F-B9B6-A0FE760A0CF0}" destId="{69656F29-AFBD-45FE-A593-B8AD4F5671ED}" srcOrd="2" destOrd="0" parTransId="{970A39FC-97CB-4C24-B080-6B6CBDB7D067}" sibTransId="{70CDA178-2374-4091-8E7E-315C57A6DF17}"/>
    <dgm:cxn modelId="{FAB172BA-4C84-46F1-9A02-CCE1ED550D6F}" type="presOf" srcId="{F5D5A1B2-E365-4284-9AA4-8AAB86C25735}" destId="{D297A42C-BB82-4E15-AAA4-4E2C11070638}" srcOrd="0" destOrd="0" presId="urn:microsoft.com/office/officeart/2005/8/layout/hList1"/>
    <dgm:cxn modelId="{956EBD7D-EC7E-48EF-BA34-F68F12DE373F}" srcId="{5BF13675-68BC-4C99-B530-7110FA600BE9}" destId="{328930F3-5062-45EB-81BA-552BF23E8557}" srcOrd="3" destOrd="0" parTransId="{FC11A1F9-6708-4E86-BF99-939A23E7409E}" sibTransId="{2FD54E7E-4061-43E7-964E-8AA386406549}"/>
    <dgm:cxn modelId="{741333A8-C6D6-48BC-94A6-D7D252ACBE90}" srcId="{AD676046-4275-450B-9103-58DB06D4FAEC}" destId="{816E707A-64B5-4F0E-BEEA-DA6012E545C4}" srcOrd="0" destOrd="0" parTransId="{F7D72D82-7F63-44F7-A49A-7F2B039E2222}" sibTransId="{4B21792B-5C2B-4FF1-AA8F-E83F1C0BDBA3}"/>
    <dgm:cxn modelId="{F632ABD0-22A1-43FC-8AA2-EE571DE04A97}" type="presOf" srcId="{F229A710-7222-4085-BB9A-092F66EFC322}" destId="{D297A42C-BB82-4E15-AAA4-4E2C11070638}" srcOrd="0" destOrd="6" presId="urn:microsoft.com/office/officeart/2005/8/layout/hList1"/>
    <dgm:cxn modelId="{FAA6D65B-2B7A-4D82-9807-56196951EDAD}" srcId="{E0A4FF81-DEBA-449F-B9B6-A0FE760A0CF0}" destId="{76951248-4FBF-4994-AAB9-6D0EA7C8C236}" srcOrd="5" destOrd="0" parTransId="{DECCF0B5-73E8-4B72-9CAE-049B81149294}" sibTransId="{22CEEE30-FEC9-4866-A8A2-E8B77AFF48F5}"/>
    <dgm:cxn modelId="{99F4CAC7-3BC1-41E5-9EFF-2A0803E63D90}" type="presOf" srcId="{AD676046-4275-450B-9103-58DB06D4FAEC}" destId="{E1BE0AEF-0EB0-40B4-A572-B2B3753DE809}" srcOrd="0" destOrd="0" presId="urn:microsoft.com/office/officeart/2005/8/layout/hList1"/>
    <dgm:cxn modelId="{B62D1DA3-806B-4032-8709-7BFBE4DF2975}" srcId="{E0A4FF81-DEBA-449F-B9B6-A0FE760A0CF0}" destId="{F229A710-7222-4085-BB9A-092F66EFC322}" srcOrd="6" destOrd="0" parTransId="{B731C372-A69E-46DB-884C-29A489B781D5}" sibTransId="{EC6C3A69-AEB1-4075-B48C-F67B3C349C6D}"/>
    <dgm:cxn modelId="{7EFF381E-E2C0-4AC1-82CC-213136B632F7}" type="presOf" srcId="{98B5B96F-A049-4F13-BA8E-664982B67F55}" destId="{31F6A083-A982-4D5D-BB3C-254A00493F94}" srcOrd="0" destOrd="0" presId="urn:microsoft.com/office/officeart/2005/8/layout/hList1"/>
    <dgm:cxn modelId="{BDEC27E4-273D-4B69-8616-5F30E304DF2F}" type="presOf" srcId="{DFD544D8-CAD8-4441-A0D2-D0430DE9C16F}" destId="{506F3431-6CBA-43D7-94C8-2F5F48291156}" srcOrd="0" destOrd="0" presId="urn:microsoft.com/office/officeart/2005/8/layout/hList1"/>
    <dgm:cxn modelId="{30238830-37AA-4F26-B40F-F3B298F457F3}" type="presOf" srcId="{A305C494-2A51-4BEE-A91D-F9E961B279C9}" destId="{D297A42C-BB82-4E15-AAA4-4E2C11070638}" srcOrd="0" destOrd="1" presId="urn:microsoft.com/office/officeart/2005/8/layout/hList1"/>
    <dgm:cxn modelId="{4C1947F0-2730-4620-A3B3-547A288A1962}" srcId="{AF0637C0-9E08-4501-95FF-CFC16E3F605F}" destId="{98B5B96F-A049-4F13-BA8E-664982B67F55}" srcOrd="0" destOrd="0" parTransId="{3D5A67A6-2C38-4E04-91D9-206CCC4D97C1}" sibTransId="{5B755001-9D94-4CE9-8E63-EEEFBAB59A8B}"/>
    <dgm:cxn modelId="{23076C88-38D4-4AED-ADE5-C8C224D77A7D}" type="presOf" srcId="{E0A4FF81-DEBA-449F-B9B6-A0FE760A0CF0}" destId="{BF4BAE7D-5EAB-493E-A546-3D0E847C5E81}" srcOrd="0" destOrd="0" presId="urn:microsoft.com/office/officeart/2005/8/layout/hList1"/>
    <dgm:cxn modelId="{5CE4B5F7-18A7-4179-B8BC-6E9DF3209A0C}" srcId="{DFD544D8-CAD8-4441-A0D2-D0430DE9C16F}" destId="{81B6E752-D80E-477B-A480-34148F2D850D}" srcOrd="0" destOrd="0" parTransId="{DD1B12FE-B7CF-47D7-B1A4-C461FAC0BE40}" sibTransId="{5D702DF7-E1E4-48D8-8D55-3DCB429E05EE}"/>
    <dgm:cxn modelId="{47D4F281-43D0-4C7C-BC47-EBA3200A2827}" type="presOf" srcId="{3466AFBA-E3F0-4868-8B43-85C54EA51585}" destId="{D297A42C-BB82-4E15-AAA4-4E2C11070638}" srcOrd="0" destOrd="8" presId="urn:microsoft.com/office/officeart/2005/8/layout/hList1"/>
    <dgm:cxn modelId="{BC31F2B7-0866-4B1B-AE91-990B5194B634}" srcId="{DFD544D8-CAD8-4441-A0D2-D0430DE9C16F}" destId="{281E8E5B-6377-4B12-AE19-2A056A4B0D75}" srcOrd="1" destOrd="0" parTransId="{4E301CE8-DCE6-4AA9-BBD8-3258C508107D}" sibTransId="{9135C7CC-924C-411F-A707-9C7F2FD3B45A}"/>
    <dgm:cxn modelId="{008C2DAB-683E-4C5C-84D6-E178037E26FC}" type="presOf" srcId="{AF0637C0-9E08-4501-95FF-CFC16E3F605F}" destId="{1D0E7535-1FB0-42D2-B146-A0813ABEB3D6}" srcOrd="0" destOrd="0" presId="urn:microsoft.com/office/officeart/2005/8/layout/hList1"/>
    <dgm:cxn modelId="{0EB73E9D-2B0E-4565-AD9D-1A2E5779D515}" srcId="{BB96DDD4-7DF4-43B2-A039-015FD0F29CDC}" destId="{256EA2A3-480C-4B25-A6DC-2284379360C5}" srcOrd="1" destOrd="0" parTransId="{E7777D41-D199-49F8-B851-67B3F1A330AF}" sibTransId="{1EE2148A-323F-421B-95EF-40FC2C866521}"/>
    <dgm:cxn modelId="{ED55114E-91EF-45B3-B25B-4B9417547C02}" type="presOf" srcId="{1D7A9D44-2251-49B6-9544-67D2B6EF4AB5}" destId="{45F92DA4-C93A-47F7-9ABB-90F52808C274}" srcOrd="0" destOrd="2" presId="urn:microsoft.com/office/officeart/2005/8/layout/hList1"/>
    <dgm:cxn modelId="{C01AF592-2131-4B20-8F12-7C2189C08412}" srcId="{AD676046-4275-450B-9103-58DB06D4FAEC}" destId="{AF0637C0-9E08-4501-95FF-CFC16E3F605F}" srcOrd="5" destOrd="0" parTransId="{F40E7E26-C8B8-4F8D-BB92-08B0B6DB367F}" sibTransId="{EF1E6499-F917-4474-AC83-EFBB339A0746}"/>
    <dgm:cxn modelId="{D6F47E01-1983-4B66-ACA9-805CDB9B6FB9}" srcId="{E0A4FF81-DEBA-449F-B9B6-A0FE760A0CF0}" destId="{34EC8EAF-D1A7-4BBB-90DC-E46CFB7B6AFE}" srcOrd="4" destOrd="0" parTransId="{8313655B-D7E3-4C9A-A5C2-5398241C317C}" sibTransId="{6D4BF667-23B3-46D9-9F3E-ECE7B8B10723}"/>
    <dgm:cxn modelId="{33DDE2B1-59E1-4CDE-B5ED-41FDF0F53491}" type="presOf" srcId="{281E8E5B-6377-4B12-AE19-2A056A4B0D75}" destId="{EB563668-576F-4011-B902-75D610C248DD}" srcOrd="0" destOrd="1" presId="urn:microsoft.com/office/officeart/2005/8/layout/hList1"/>
    <dgm:cxn modelId="{6B151288-CEE9-42BF-9378-4DD716558A51}" srcId="{5BF13675-68BC-4C99-B530-7110FA600BE9}" destId="{6E3597C0-1FFF-472B-8372-0AD96B2BC1B8}" srcOrd="2" destOrd="0" parTransId="{50AAFFF5-FF51-4EB6-B540-3360B4700B84}" sibTransId="{03BFF2D6-C132-4FA2-8862-22BD76ADECF5}"/>
    <dgm:cxn modelId="{077581DC-2FE5-4667-8C43-F8591191273F}" srcId="{AF0637C0-9E08-4501-95FF-CFC16E3F605F}" destId="{4B05E43D-A257-4A4D-87B6-D0178428FD5C}" srcOrd="1" destOrd="0" parTransId="{087E1C54-59A0-4074-A44B-D6665AEDF9A6}" sibTransId="{24CDCA11-706E-4AF7-BAE5-F1F8F40622E2}"/>
    <dgm:cxn modelId="{C4A997BD-49FB-485D-9223-93C8BFCB56EB}" type="presOf" srcId="{031674CF-408B-4CDB-8230-B9FE10D8555B}" destId="{7242946B-A527-4A18-BAA9-7AD920FCEE4E}" srcOrd="0" destOrd="1" presId="urn:microsoft.com/office/officeart/2005/8/layout/hList1"/>
    <dgm:cxn modelId="{A38DEAB6-F81A-4AB9-AD8B-3EE475E12421}" type="presOf" srcId="{328930F3-5062-45EB-81BA-552BF23E8557}" destId="{7242946B-A527-4A18-BAA9-7AD920FCEE4E}" srcOrd="0" destOrd="3" presId="urn:microsoft.com/office/officeart/2005/8/layout/hList1"/>
    <dgm:cxn modelId="{B2D1EF48-2AB5-4657-B2B0-F0F52935F15C}" type="presOf" srcId="{4B05E43D-A257-4A4D-87B6-D0178428FD5C}" destId="{31F6A083-A982-4D5D-BB3C-254A00493F94}" srcOrd="0" destOrd="1" presId="urn:microsoft.com/office/officeart/2005/8/layout/hList1"/>
    <dgm:cxn modelId="{1CC63CAB-2F88-4CFD-AA1C-81D5E02A142B}" srcId="{E0A4FF81-DEBA-449F-B9B6-A0FE760A0CF0}" destId="{A305C494-2A51-4BEE-A91D-F9E961B279C9}" srcOrd="1" destOrd="0" parTransId="{DE458D21-D59F-4EAF-9611-B3AA1D95FC44}" sibTransId="{6FB829AC-14DD-469F-B922-F97B14FFA9E0}"/>
    <dgm:cxn modelId="{A7D674D0-D5D5-4682-808F-54CF835553C3}" type="presOf" srcId="{BB96DDD4-7DF4-43B2-A039-015FD0F29CDC}" destId="{E4A25C48-D88C-487B-AE78-FB1C1B7F12F6}" srcOrd="0" destOrd="0" presId="urn:microsoft.com/office/officeart/2005/8/layout/hList1"/>
    <dgm:cxn modelId="{52319814-4822-4C3A-AAE1-6F2C1C57D455}" type="presOf" srcId="{E481FD32-5424-4CE1-9A42-452703B61C7E}" destId="{45F92DA4-C93A-47F7-9ABB-90F52808C274}" srcOrd="0" destOrd="0" presId="urn:microsoft.com/office/officeart/2005/8/layout/hList1"/>
    <dgm:cxn modelId="{61984478-91ED-42E2-AC14-A73B17F53C21}" srcId="{5BF13675-68BC-4C99-B530-7110FA600BE9}" destId="{1826B9BB-53F8-4F2A-8C4D-75A26FCD0703}" srcOrd="0" destOrd="0" parTransId="{3644113E-56AB-422C-8B13-67546979E94F}" sibTransId="{38181364-297D-479A-B9FD-1CEAFA175269}"/>
    <dgm:cxn modelId="{1D515328-0FF4-494B-BA12-F4D3EB153053}" srcId="{AD676046-4275-450B-9103-58DB06D4FAEC}" destId="{E0A4FF81-DEBA-449F-B9B6-A0FE760A0CF0}" srcOrd="1" destOrd="0" parTransId="{F82B7132-B07B-4DB1-B957-44C90E5A8C3C}" sibTransId="{FE38CA08-729A-48EF-81D4-3F17A6DA4B64}"/>
    <dgm:cxn modelId="{C60DB687-2B43-47CA-B93F-DCBA03F33F84}" type="presOf" srcId="{1826B9BB-53F8-4F2A-8C4D-75A26FCD0703}" destId="{7242946B-A527-4A18-BAA9-7AD920FCEE4E}" srcOrd="0" destOrd="0" presId="urn:microsoft.com/office/officeart/2005/8/layout/hList1"/>
    <dgm:cxn modelId="{97A41995-35DE-4912-82B3-5779754AFE65}" srcId="{AD676046-4275-450B-9103-58DB06D4FAEC}" destId="{DFD544D8-CAD8-4441-A0D2-D0430DE9C16F}" srcOrd="3" destOrd="0" parTransId="{98F049CD-81E8-44BC-99F7-262C50CC121A}" sibTransId="{41911FF2-C7D8-4D91-AFD9-66C70C69C030}"/>
    <dgm:cxn modelId="{89BA36B1-AD06-4FFE-AF2C-528C48804580}" type="presOf" srcId="{34EC8EAF-D1A7-4BBB-90DC-E46CFB7B6AFE}" destId="{D297A42C-BB82-4E15-AAA4-4E2C11070638}" srcOrd="0" destOrd="4" presId="urn:microsoft.com/office/officeart/2005/8/layout/hList1"/>
    <dgm:cxn modelId="{C59118CD-BB8C-4606-9AAF-7AEF93D1DEE1}" type="presOf" srcId="{76951248-4FBF-4994-AAB9-6D0EA7C8C236}" destId="{D297A42C-BB82-4E15-AAA4-4E2C11070638}" srcOrd="0" destOrd="5" presId="urn:microsoft.com/office/officeart/2005/8/layout/hList1"/>
    <dgm:cxn modelId="{3A76988F-963E-476A-BB6A-DB5E3DB3BC7A}" srcId="{BB96DDD4-7DF4-43B2-A039-015FD0F29CDC}" destId="{1D7A9D44-2251-49B6-9544-67D2B6EF4AB5}" srcOrd="2" destOrd="0" parTransId="{6E07E5B4-2D57-4C84-95E0-BDA7181235ED}" sibTransId="{E2F33BD0-B48B-4544-B106-457A378DC162}"/>
    <dgm:cxn modelId="{AE27A4AB-C345-4937-8755-0AF4F5AA071C}" srcId="{E0A4FF81-DEBA-449F-B9B6-A0FE760A0CF0}" destId="{17DD3D67-EE77-4ED4-8D7F-797A43FA876A}" srcOrd="3" destOrd="0" parTransId="{BEF59967-5EF0-4739-89DE-A1B9CDD50132}" sibTransId="{BE77305C-F8E5-4494-8E6E-A137BC83824D}"/>
    <dgm:cxn modelId="{FE04FE28-56C3-47B5-BDB1-F2CEB80D0537}" srcId="{BB96DDD4-7DF4-43B2-A039-015FD0F29CDC}" destId="{E481FD32-5424-4CE1-9A42-452703B61C7E}" srcOrd="0" destOrd="0" parTransId="{A2FC84A3-AB80-4F56-9AE4-ADAE3BAF5353}" sibTransId="{85919B5B-20F8-41C5-8CB1-A73B4E4BA770}"/>
    <dgm:cxn modelId="{B4FD9E0C-1DD1-4439-9053-400DE1C7F7F2}" type="presOf" srcId="{69656F29-AFBD-45FE-A593-B8AD4F5671ED}" destId="{D297A42C-BB82-4E15-AAA4-4E2C11070638}" srcOrd="0" destOrd="2" presId="urn:microsoft.com/office/officeart/2005/8/layout/hList1"/>
    <dgm:cxn modelId="{D1084CE3-01E3-4B8F-A251-2ACCF2879D6B}" type="presOf" srcId="{256EA2A3-480C-4B25-A6DC-2284379360C5}" destId="{45F92DA4-C93A-47F7-9ABB-90F52808C274}" srcOrd="0" destOrd="1" presId="urn:microsoft.com/office/officeart/2005/8/layout/hList1"/>
    <dgm:cxn modelId="{B7FBAF52-6841-4A8D-97FE-C81729E2D98E}" type="presOf" srcId="{AB9515D9-E8A5-43C7-8121-96CAE485C817}" destId="{C43C2771-E6AF-40A2-B76A-9B766FE12E09}" srcOrd="0" destOrd="0" presId="urn:microsoft.com/office/officeart/2005/8/layout/hList1"/>
    <dgm:cxn modelId="{826E0E17-F64B-49C3-AB63-953B0F2DC026}" srcId="{DFD544D8-CAD8-4441-A0D2-D0430DE9C16F}" destId="{5E8873A1-D3D0-4963-9A86-57710490CC06}" srcOrd="2" destOrd="0" parTransId="{662D3375-706E-4B2E-B877-A3769B4692D1}" sibTransId="{4EC85CBF-EFD6-4BFF-BF0B-6D25BA3A6B78}"/>
    <dgm:cxn modelId="{442C974B-9BE2-4398-AECD-450BD41ADAAA}" type="presOf" srcId="{816E707A-64B5-4F0E-BEEA-DA6012E545C4}" destId="{94A1EFB8-3DA5-4FE9-BB10-23386E68B053}" srcOrd="0" destOrd="0" presId="urn:microsoft.com/office/officeart/2005/8/layout/hList1"/>
    <dgm:cxn modelId="{8D6BC450-255C-4A7E-A8E0-B25709AAE380}" type="presParOf" srcId="{E1BE0AEF-0EB0-40B4-A572-B2B3753DE809}" destId="{EFF1426E-8B94-447F-841A-B20FBA847028}" srcOrd="0" destOrd="0" presId="urn:microsoft.com/office/officeart/2005/8/layout/hList1"/>
    <dgm:cxn modelId="{CF22E165-D4C6-4389-8DC0-5C11B46AD366}" type="presParOf" srcId="{EFF1426E-8B94-447F-841A-B20FBA847028}" destId="{94A1EFB8-3DA5-4FE9-BB10-23386E68B053}" srcOrd="0" destOrd="0" presId="urn:microsoft.com/office/officeart/2005/8/layout/hList1"/>
    <dgm:cxn modelId="{205D0C24-3784-47AE-9F93-DB658F41B4FB}" type="presParOf" srcId="{EFF1426E-8B94-447F-841A-B20FBA847028}" destId="{C43C2771-E6AF-40A2-B76A-9B766FE12E09}" srcOrd="1" destOrd="0" presId="urn:microsoft.com/office/officeart/2005/8/layout/hList1"/>
    <dgm:cxn modelId="{8D487000-23FA-4615-B073-986B47A2EF7F}" type="presParOf" srcId="{E1BE0AEF-0EB0-40B4-A572-B2B3753DE809}" destId="{3EB3CA32-8F46-44B7-8367-96D78B662256}" srcOrd="1" destOrd="0" presId="urn:microsoft.com/office/officeart/2005/8/layout/hList1"/>
    <dgm:cxn modelId="{885B9F34-6ED3-4F43-9F93-357649CDDCF9}" type="presParOf" srcId="{E1BE0AEF-0EB0-40B4-A572-B2B3753DE809}" destId="{7F54E413-D9A5-4D49-AF91-1CA5E9462B03}" srcOrd="2" destOrd="0" presId="urn:microsoft.com/office/officeart/2005/8/layout/hList1"/>
    <dgm:cxn modelId="{BC6A4E25-A938-48F9-89B3-86D0A0AA302D}" type="presParOf" srcId="{7F54E413-D9A5-4D49-AF91-1CA5E9462B03}" destId="{BF4BAE7D-5EAB-493E-A546-3D0E847C5E81}" srcOrd="0" destOrd="0" presId="urn:microsoft.com/office/officeart/2005/8/layout/hList1"/>
    <dgm:cxn modelId="{F83BD5E0-EE83-4C6C-BE4F-764FDF260968}" type="presParOf" srcId="{7F54E413-D9A5-4D49-AF91-1CA5E9462B03}" destId="{D297A42C-BB82-4E15-AAA4-4E2C11070638}" srcOrd="1" destOrd="0" presId="urn:microsoft.com/office/officeart/2005/8/layout/hList1"/>
    <dgm:cxn modelId="{F13832E5-0C01-4E15-8D4E-7F732DBD2116}" type="presParOf" srcId="{E1BE0AEF-0EB0-40B4-A572-B2B3753DE809}" destId="{4BA9F249-2D03-4079-933F-16BDD578760A}" srcOrd="3" destOrd="0" presId="urn:microsoft.com/office/officeart/2005/8/layout/hList1"/>
    <dgm:cxn modelId="{653ACA3E-28C7-495C-82E3-16AA8EBEF9AC}" type="presParOf" srcId="{E1BE0AEF-0EB0-40B4-A572-B2B3753DE809}" destId="{3116FF37-8BE4-4354-BAB9-DDBA168B4338}" srcOrd="4" destOrd="0" presId="urn:microsoft.com/office/officeart/2005/8/layout/hList1"/>
    <dgm:cxn modelId="{D726786B-D6EF-43DD-9D15-96E52DBFF701}" type="presParOf" srcId="{3116FF37-8BE4-4354-BAB9-DDBA168B4338}" destId="{E4A25C48-D88C-487B-AE78-FB1C1B7F12F6}" srcOrd="0" destOrd="0" presId="urn:microsoft.com/office/officeart/2005/8/layout/hList1"/>
    <dgm:cxn modelId="{10C2AFB7-F880-4249-A10B-377B1FC1F4EE}" type="presParOf" srcId="{3116FF37-8BE4-4354-BAB9-DDBA168B4338}" destId="{45F92DA4-C93A-47F7-9ABB-90F52808C274}" srcOrd="1" destOrd="0" presId="urn:microsoft.com/office/officeart/2005/8/layout/hList1"/>
    <dgm:cxn modelId="{801F95F3-974B-40C8-9360-4325946BA363}" type="presParOf" srcId="{E1BE0AEF-0EB0-40B4-A572-B2B3753DE809}" destId="{43592886-7BA7-4DC0-9F0C-8347DBF1A5D8}" srcOrd="5" destOrd="0" presId="urn:microsoft.com/office/officeart/2005/8/layout/hList1"/>
    <dgm:cxn modelId="{FE78462E-05BD-4DEB-82C2-52E225A42E64}" type="presParOf" srcId="{E1BE0AEF-0EB0-40B4-A572-B2B3753DE809}" destId="{23DDD346-DA65-4210-AD30-C9EEF553901D}" srcOrd="6" destOrd="0" presId="urn:microsoft.com/office/officeart/2005/8/layout/hList1"/>
    <dgm:cxn modelId="{F63F613D-A031-49D7-A0EB-87A452E07D73}" type="presParOf" srcId="{23DDD346-DA65-4210-AD30-C9EEF553901D}" destId="{506F3431-6CBA-43D7-94C8-2F5F48291156}" srcOrd="0" destOrd="0" presId="urn:microsoft.com/office/officeart/2005/8/layout/hList1"/>
    <dgm:cxn modelId="{46E075BE-35AD-464B-8791-AA37C7622EE6}" type="presParOf" srcId="{23DDD346-DA65-4210-AD30-C9EEF553901D}" destId="{EB563668-576F-4011-B902-75D610C248DD}" srcOrd="1" destOrd="0" presId="urn:microsoft.com/office/officeart/2005/8/layout/hList1"/>
    <dgm:cxn modelId="{CD1E8461-E60D-40FE-BED0-F3413C50565D}" type="presParOf" srcId="{E1BE0AEF-0EB0-40B4-A572-B2B3753DE809}" destId="{462BDC6D-63E0-40F6-9A5A-344CD31BD568}" srcOrd="7" destOrd="0" presId="urn:microsoft.com/office/officeart/2005/8/layout/hList1"/>
    <dgm:cxn modelId="{F467D659-3C13-43E5-A8F3-F4154AEB3DB0}" type="presParOf" srcId="{E1BE0AEF-0EB0-40B4-A572-B2B3753DE809}" destId="{2268B89C-792C-4CA3-BA37-BD3C4BE9CE81}" srcOrd="8" destOrd="0" presId="urn:microsoft.com/office/officeart/2005/8/layout/hList1"/>
    <dgm:cxn modelId="{06130DF8-948F-4568-92E3-D6D913BD7835}" type="presParOf" srcId="{2268B89C-792C-4CA3-BA37-BD3C4BE9CE81}" destId="{A8D3AF12-309F-4AF8-A813-F0604B75BE50}" srcOrd="0" destOrd="0" presId="urn:microsoft.com/office/officeart/2005/8/layout/hList1"/>
    <dgm:cxn modelId="{41BF8686-CE07-4094-8638-E1DCA73CC9C5}" type="presParOf" srcId="{2268B89C-792C-4CA3-BA37-BD3C4BE9CE81}" destId="{7242946B-A527-4A18-BAA9-7AD920FCEE4E}" srcOrd="1" destOrd="0" presId="urn:microsoft.com/office/officeart/2005/8/layout/hList1"/>
    <dgm:cxn modelId="{01C4BAD8-C176-4FB4-ABBD-AD4A5E1132E0}" type="presParOf" srcId="{E1BE0AEF-0EB0-40B4-A572-B2B3753DE809}" destId="{14B07245-55C9-437B-AA3E-17B22B77FD22}" srcOrd="9" destOrd="0" presId="urn:microsoft.com/office/officeart/2005/8/layout/hList1"/>
    <dgm:cxn modelId="{00103AA5-6DD9-4F68-8CAA-C706B7FCA432}" type="presParOf" srcId="{E1BE0AEF-0EB0-40B4-A572-B2B3753DE809}" destId="{83189FC1-9B29-4421-A009-B621A1C2D734}" srcOrd="10" destOrd="0" presId="urn:microsoft.com/office/officeart/2005/8/layout/hList1"/>
    <dgm:cxn modelId="{DBD30D75-D772-4282-B2F6-53283D3285AB}" type="presParOf" srcId="{83189FC1-9B29-4421-A009-B621A1C2D734}" destId="{1D0E7535-1FB0-42D2-B146-A0813ABEB3D6}" srcOrd="0" destOrd="0" presId="urn:microsoft.com/office/officeart/2005/8/layout/hList1"/>
    <dgm:cxn modelId="{D4CC1E1C-FB2C-43CA-8438-75D13D2BCB00}" type="presParOf" srcId="{83189FC1-9B29-4421-A009-B621A1C2D734}" destId="{31F6A083-A982-4D5D-BB3C-254A00493F9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1EFB8-3DA5-4FE9-BB10-23386E68B053}">
      <dsp:nvSpPr>
        <dsp:cNvPr id="0" name=""/>
        <dsp:cNvSpPr/>
      </dsp:nvSpPr>
      <dsp:spPr>
        <a:xfrm>
          <a:off x="2952" y="480124"/>
          <a:ext cx="1568611" cy="61452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Data Sourcing</a:t>
          </a:r>
          <a:endParaRPr lang="en-US" sz="1700" kern="1200" dirty="0"/>
        </a:p>
      </dsp:txBody>
      <dsp:txXfrm>
        <a:off x="2952" y="480124"/>
        <a:ext cx="1568611" cy="614521"/>
      </dsp:txXfrm>
    </dsp:sp>
    <dsp:sp modelId="{C43C2771-E6AF-40A2-B76A-9B766FE12E09}">
      <dsp:nvSpPr>
        <dsp:cNvPr id="0" name=""/>
        <dsp:cNvSpPr/>
      </dsp:nvSpPr>
      <dsp:spPr>
        <a:xfrm>
          <a:off x="2952" y="1094646"/>
          <a:ext cx="1568611" cy="277656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Import data from </a:t>
          </a:r>
          <a:r>
            <a:rPr lang="en-US" sz="1400" kern="1200" dirty="0" smtClean="0"/>
            <a:t>source – Loans.csv</a:t>
          </a:r>
          <a:endParaRPr lang="en-US" sz="1400" kern="1200" dirty="0"/>
        </a:p>
      </dsp:txBody>
      <dsp:txXfrm>
        <a:off x="2952" y="1094646"/>
        <a:ext cx="1568611" cy="2776567"/>
      </dsp:txXfrm>
    </dsp:sp>
    <dsp:sp modelId="{BF4BAE7D-5EAB-493E-A546-3D0E847C5E81}">
      <dsp:nvSpPr>
        <dsp:cNvPr id="0" name=""/>
        <dsp:cNvSpPr/>
      </dsp:nvSpPr>
      <dsp:spPr>
        <a:xfrm>
          <a:off x="1791169" y="480124"/>
          <a:ext cx="1568611" cy="61452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Data Cleaning</a:t>
          </a:r>
          <a:endParaRPr lang="en-US" sz="1700" kern="1200" dirty="0"/>
        </a:p>
      </dsp:txBody>
      <dsp:txXfrm>
        <a:off x="1791169" y="480124"/>
        <a:ext cx="1568611" cy="614521"/>
      </dsp:txXfrm>
    </dsp:sp>
    <dsp:sp modelId="{D297A42C-BB82-4E15-AAA4-4E2C11070638}">
      <dsp:nvSpPr>
        <dsp:cNvPr id="0" name=""/>
        <dsp:cNvSpPr/>
      </dsp:nvSpPr>
      <dsp:spPr>
        <a:xfrm>
          <a:off x="1786133" y="1080790"/>
          <a:ext cx="1568611" cy="277656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t>Check for null and missing values</a:t>
          </a:r>
          <a:endParaRPr lang="en-US" sz="1050" kern="1200" dirty="0"/>
        </a:p>
        <a:p>
          <a:pPr marL="57150" lvl="1" indent="-57150" algn="l" defTabSz="466725">
            <a:lnSpc>
              <a:spcPct val="90000"/>
            </a:lnSpc>
            <a:spcBef>
              <a:spcPct val="0"/>
            </a:spcBef>
            <a:spcAft>
              <a:spcPct val="15000"/>
            </a:spcAft>
            <a:buChar char="••"/>
          </a:pPr>
          <a:r>
            <a:rPr lang="en-US" sz="1050" kern="1200" dirty="0" smtClean="0"/>
            <a:t>Drop columns with largely missing values</a:t>
          </a:r>
          <a:endParaRPr lang="en-US" sz="1050" kern="1200" dirty="0"/>
        </a:p>
        <a:p>
          <a:pPr marL="57150" lvl="1" indent="-57150" algn="l" defTabSz="466725">
            <a:lnSpc>
              <a:spcPct val="90000"/>
            </a:lnSpc>
            <a:spcBef>
              <a:spcPct val="0"/>
            </a:spcBef>
            <a:spcAft>
              <a:spcPct val="15000"/>
            </a:spcAft>
            <a:buChar char="••"/>
          </a:pPr>
          <a:r>
            <a:rPr lang="en-US" sz="1050" kern="1200" dirty="0" smtClean="0"/>
            <a:t>Drop columns with only 1 unique value</a:t>
          </a:r>
          <a:endParaRPr lang="en-US" sz="1050" kern="1200" dirty="0"/>
        </a:p>
        <a:p>
          <a:pPr marL="57150" lvl="1" indent="-57150" algn="l" defTabSz="466725">
            <a:lnSpc>
              <a:spcPct val="90000"/>
            </a:lnSpc>
            <a:spcBef>
              <a:spcPct val="0"/>
            </a:spcBef>
            <a:spcAft>
              <a:spcPct val="15000"/>
            </a:spcAft>
            <a:buChar char="••"/>
          </a:pPr>
          <a:r>
            <a:rPr lang="en-US" sz="1050" kern="1200" dirty="0" err="1" smtClean="0"/>
            <a:t>Standarising</a:t>
          </a:r>
          <a:r>
            <a:rPr lang="en-US" sz="1050" kern="1200" dirty="0" smtClean="0"/>
            <a:t> the format such as timestamp and precision</a:t>
          </a:r>
          <a:endParaRPr lang="en-US" sz="1050" kern="1200" dirty="0"/>
        </a:p>
        <a:p>
          <a:pPr marL="57150" lvl="1" indent="-57150" algn="l" defTabSz="466725">
            <a:lnSpc>
              <a:spcPct val="90000"/>
            </a:lnSpc>
            <a:spcBef>
              <a:spcPct val="0"/>
            </a:spcBef>
            <a:spcAft>
              <a:spcPct val="15000"/>
            </a:spcAft>
            <a:buChar char="••"/>
          </a:pPr>
          <a:r>
            <a:rPr lang="en-US" sz="1050" kern="1200" dirty="0" smtClean="0"/>
            <a:t>Drop un-necessary columns</a:t>
          </a:r>
          <a:endParaRPr lang="en-US" sz="1050" kern="1200" dirty="0"/>
        </a:p>
        <a:p>
          <a:pPr marL="57150" lvl="1" indent="-57150" algn="l" defTabSz="466725">
            <a:lnSpc>
              <a:spcPct val="90000"/>
            </a:lnSpc>
            <a:spcBef>
              <a:spcPct val="0"/>
            </a:spcBef>
            <a:spcAft>
              <a:spcPct val="15000"/>
            </a:spcAft>
            <a:buChar char="••"/>
          </a:pPr>
          <a:r>
            <a:rPr lang="en-US" sz="1050" kern="1200" dirty="0" smtClean="0"/>
            <a:t>Remove outliers</a:t>
          </a:r>
          <a:endParaRPr lang="en-US" sz="1050" kern="1200" dirty="0"/>
        </a:p>
        <a:p>
          <a:pPr marL="57150" lvl="1" indent="-57150" algn="l" defTabSz="466725">
            <a:lnSpc>
              <a:spcPct val="90000"/>
            </a:lnSpc>
            <a:spcBef>
              <a:spcPct val="0"/>
            </a:spcBef>
            <a:spcAft>
              <a:spcPct val="15000"/>
            </a:spcAft>
            <a:buChar char="••"/>
          </a:pPr>
          <a:r>
            <a:rPr lang="en-US" sz="1050" kern="1200" dirty="0" err="1" smtClean="0"/>
            <a:t>Standarise</a:t>
          </a:r>
          <a:r>
            <a:rPr lang="en-US" sz="1050" kern="1200" dirty="0" smtClean="0"/>
            <a:t> date in a column</a:t>
          </a:r>
          <a:endParaRPr lang="en-US" sz="1050" kern="1200" dirty="0"/>
        </a:p>
        <a:p>
          <a:pPr marL="57150" lvl="1" indent="-57150" algn="l" defTabSz="466725">
            <a:lnSpc>
              <a:spcPct val="90000"/>
            </a:lnSpc>
            <a:spcBef>
              <a:spcPct val="0"/>
            </a:spcBef>
            <a:spcAft>
              <a:spcPct val="15000"/>
            </a:spcAft>
            <a:buChar char="••"/>
          </a:pPr>
          <a:endParaRPr lang="en-US" sz="1050" kern="1200" dirty="0"/>
        </a:p>
        <a:p>
          <a:pPr marL="114300" lvl="1" indent="-114300" algn="l" defTabSz="622300">
            <a:lnSpc>
              <a:spcPct val="90000"/>
            </a:lnSpc>
            <a:spcBef>
              <a:spcPct val="0"/>
            </a:spcBef>
            <a:spcAft>
              <a:spcPct val="15000"/>
            </a:spcAft>
            <a:buChar char="••"/>
          </a:pPr>
          <a:endParaRPr lang="en-US" sz="1400" kern="1200" dirty="0"/>
        </a:p>
      </dsp:txBody>
      <dsp:txXfrm>
        <a:off x="1786133" y="1080790"/>
        <a:ext cx="1568611" cy="2776567"/>
      </dsp:txXfrm>
    </dsp:sp>
    <dsp:sp modelId="{E4A25C48-D88C-487B-AE78-FB1C1B7F12F6}">
      <dsp:nvSpPr>
        <dsp:cNvPr id="0" name=""/>
        <dsp:cNvSpPr/>
      </dsp:nvSpPr>
      <dsp:spPr>
        <a:xfrm>
          <a:off x="3579385" y="480124"/>
          <a:ext cx="1568611" cy="61452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Derived Metrics</a:t>
          </a:r>
          <a:endParaRPr lang="en-US" sz="1700" kern="1200" dirty="0"/>
        </a:p>
      </dsp:txBody>
      <dsp:txXfrm>
        <a:off x="3579385" y="480124"/>
        <a:ext cx="1568611" cy="614521"/>
      </dsp:txXfrm>
    </dsp:sp>
    <dsp:sp modelId="{45F92DA4-C93A-47F7-9ABB-90F52808C274}">
      <dsp:nvSpPr>
        <dsp:cNvPr id="0" name=""/>
        <dsp:cNvSpPr/>
      </dsp:nvSpPr>
      <dsp:spPr>
        <a:xfrm>
          <a:off x="3595652" y="1023149"/>
          <a:ext cx="1568611" cy="277656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t>Derive new meaning full columns such as month, year from date</a:t>
          </a:r>
          <a:endParaRPr lang="en-US" sz="1050" kern="1200" dirty="0"/>
        </a:p>
        <a:p>
          <a:pPr marL="57150" lvl="1" indent="-57150" algn="l" defTabSz="466725">
            <a:lnSpc>
              <a:spcPct val="90000"/>
            </a:lnSpc>
            <a:spcBef>
              <a:spcPct val="0"/>
            </a:spcBef>
            <a:spcAft>
              <a:spcPct val="15000"/>
            </a:spcAft>
            <a:buChar char="••"/>
          </a:pPr>
          <a:r>
            <a:rPr lang="en-US" sz="1050" kern="1200" dirty="0" smtClean="0"/>
            <a:t>Derive ratio from expense to income</a:t>
          </a:r>
          <a:endParaRPr lang="en-US" sz="1050" kern="1200" dirty="0"/>
        </a:p>
        <a:p>
          <a:pPr marL="57150" lvl="1" indent="-57150" algn="l" defTabSz="466725">
            <a:lnSpc>
              <a:spcPct val="90000"/>
            </a:lnSpc>
            <a:spcBef>
              <a:spcPct val="0"/>
            </a:spcBef>
            <a:spcAft>
              <a:spcPct val="15000"/>
            </a:spcAft>
            <a:buChar char="••"/>
          </a:pPr>
          <a:r>
            <a:rPr lang="en-US" sz="1050" kern="1200" dirty="0" smtClean="0"/>
            <a:t>Create buckets for income </a:t>
          </a:r>
          <a:r>
            <a:rPr lang="en-US" sz="1050" kern="1200" dirty="0" err="1" smtClean="0"/>
            <a:t>range,int</a:t>
          </a:r>
          <a:r>
            <a:rPr lang="en-US" sz="1050" kern="1200" dirty="0" smtClean="0"/>
            <a:t> rate and loan amount</a:t>
          </a:r>
          <a:endParaRPr lang="en-US" sz="1050" kern="1200" dirty="0"/>
        </a:p>
      </dsp:txBody>
      <dsp:txXfrm>
        <a:off x="3595652" y="1023149"/>
        <a:ext cx="1568611" cy="2776567"/>
      </dsp:txXfrm>
    </dsp:sp>
    <dsp:sp modelId="{506F3431-6CBA-43D7-94C8-2F5F48291156}">
      <dsp:nvSpPr>
        <dsp:cNvPr id="0" name=""/>
        <dsp:cNvSpPr/>
      </dsp:nvSpPr>
      <dsp:spPr>
        <a:xfrm>
          <a:off x="5367602" y="480124"/>
          <a:ext cx="1568611" cy="61452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Univariate Analysis</a:t>
          </a:r>
          <a:endParaRPr lang="en-US" sz="1700" kern="1200" dirty="0"/>
        </a:p>
      </dsp:txBody>
      <dsp:txXfrm>
        <a:off x="5367602" y="480124"/>
        <a:ext cx="1568611" cy="614521"/>
      </dsp:txXfrm>
    </dsp:sp>
    <dsp:sp modelId="{EB563668-576F-4011-B902-75D610C248DD}">
      <dsp:nvSpPr>
        <dsp:cNvPr id="0" name=""/>
        <dsp:cNvSpPr/>
      </dsp:nvSpPr>
      <dsp:spPr>
        <a:xfrm>
          <a:off x="5367602" y="1094646"/>
          <a:ext cx="1568611" cy="277656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t>Check distribution of various continuous and categorical variable separately</a:t>
          </a:r>
          <a:endParaRPr lang="en-US" sz="1050" kern="1200" dirty="0"/>
        </a:p>
        <a:p>
          <a:pPr marL="57150" lvl="1" indent="-57150" algn="l" defTabSz="466725">
            <a:lnSpc>
              <a:spcPct val="90000"/>
            </a:lnSpc>
            <a:spcBef>
              <a:spcPct val="0"/>
            </a:spcBef>
            <a:spcAft>
              <a:spcPct val="15000"/>
            </a:spcAft>
            <a:buChar char="••"/>
          </a:pPr>
          <a:r>
            <a:rPr lang="en-US" sz="1050" kern="1200" dirty="0" smtClean="0"/>
            <a:t>Plot meaningful graph to accurately display the data</a:t>
          </a:r>
          <a:endParaRPr lang="en-US" sz="1050" kern="1200" dirty="0"/>
        </a:p>
        <a:p>
          <a:pPr marL="57150" lvl="1" indent="-57150" algn="l" defTabSz="466725">
            <a:lnSpc>
              <a:spcPct val="90000"/>
            </a:lnSpc>
            <a:spcBef>
              <a:spcPct val="0"/>
            </a:spcBef>
            <a:spcAft>
              <a:spcPct val="15000"/>
            </a:spcAft>
            <a:buChar char="••"/>
          </a:pPr>
          <a:r>
            <a:rPr lang="en-US" sz="1050" kern="1200" dirty="0" smtClean="0"/>
            <a:t>Derive observation from the graphs and use them in creating hypothesis which will aid in Loan approval</a:t>
          </a:r>
          <a:endParaRPr lang="en-US" sz="1050" kern="1200" dirty="0"/>
        </a:p>
      </dsp:txBody>
      <dsp:txXfrm>
        <a:off x="5367602" y="1094646"/>
        <a:ext cx="1568611" cy="2776567"/>
      </dsp:txXfrm>
    </dsp:sp>
    <dsp:sp modelId="{A8D3AF12-309F-4AF8-A813-F0604B75BE50}">
      <dsp:nvSpPr>
        <dsp:cNvPr id="0" name=""/>
        <dsp:cNvSpPr/>
      </dsp:nvSpPr>
      <dsp:spPr>
        <a:xfrm>
          <a:off x="7155819" y="480124"/>
          <a:ext cx="1568611" cy="61452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Bivariate Analysis</a:t>
          </a:r>
          <a:endParaRPr lang="en-US" sz="1700" kern="1200" dirty="0"/>
        </a:p>
      </dsp:txBody>
      <dsp:txXfrm>
        <a:off x="7155819" y="480124"/>
        <a:ext cx="1568611" cy="614521"/>
      </dsp:txXfrm>
    </dsp:sp>
    <dsp:sp modelId="{7242946B-A527-4A18-BAA9-7AD920FCEE4E}">
      <dsp:nvSpPr>
        <dsp:cNvPr id="0" name=""/>
        <dsp:cNvSpPr/>
      </dsp:nvSpPr>
      <dsp:spPr>
        <a:xfrm>
          <a:off x="7155819" y="1094646"/>
          <a:ext cx="1568611" cy="277656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t>Do correlation analysis</a:t>
          </a:r>
          <a:endParaRPr lang="en-US" sz="1050" kern="1200" dirty="0"/>
        </a:p>
        <a:p>
          <a:pPr marL="57150" lvl="1" indent="-57150" algn="l" defTabSz="466725">
            <a:lnSpc>
              <a:spcPct val="90000"/>
            </a:lnSpc>
            <a:spcBef>
              <a:spcPct val="0"/>
            </a:spcBef>
            <a:spcAft>
              <a:spcPct val="15000"/>
            </a:spcAft>
            <a:buChar char="••"/>
          </a:pPr>
          <a:r>
            <a:rPr lang="en-US" sz="1050" kern="1200" dirty="0" smtClean="0"/>
            <a:t>Derive the relation and hence the impact on two variable on each other</a:t>
          </a:r>
          <a:endParaRPr lang="en-US" sz="1050" kern="1200" dirty="0"/>
        </a:p>
        <a:p>
          <a:pPr marL="57150" lvl="1" indent="-57150" algn="l" defTabSz="466725">
            <a:lnSpc>
              <a:spcPct val="90000"/>
            </a:lnSpc>
            <a:spcBef>
              <a:spcPct val="0"/>
            </a:spcBef>
            <a:spcAft>
              <a:spcPct val="15000"/>
            </a:spcAft>
            <a:buChar char="••"/>
          </a:pPr>
          <a:r>
            <a:rPr lang="en-US" sz="1050" kern="1200" dirty="0" smtClean="0"/>
            <a:t>Visualize the data</a:t>
          </a:r>
          <a:endParaRPr lang="en-US" sz="1050" kern="1200" dirty="0"/>
        </a:p>
        <a:p>
          <a:pPr marL="57150" lvl="1" indent="-57150" algn="l" defTabSz="466725">
            <a:lnSpc>
              <a:spcPct val="90000"/>
            </a:lnSpc>
            <a:spcBef>
              <a:spcPct val="0"/>
            </a:spcBef>
            <a:spcAft>
              <a:spcPct val="15000"/>
            </a:spcAft>
            <a:buChar char="••"/>
          </a:pPr>
          <a:r>
            <a:rPr lang="en-US" sz="1050" kern="1200" dirty="0" smtClean="0"/>
            <a:t>Make inference from data</a:t>
          </a:r>
          <a:endParaRPr lang="en-US" sz="1050" kern="1200" dirty="0"/>
        </a:p>
      </dsp:txBody>
      <dsp:txXfrm>
        <a:off x="7155819" y="1094646"/>
        <a:ext cx="1568611" cy="2776567"/>
      </dsp:txXfrm>
    </dsp:sp>
    <dsp:sp modelId="{1D0E7535-1FB0-42D2-B146-A0813ABEB3D6}">
      <dsp:nvSpPr>
        <dsp:cNvPr id="0" name=""/>
        <dsp:cNvSpPr/>
      </dsp:nvSpPr>
      <dsp:spPr>
        <a:xfrm>
          <a:off x="8946985" y="474716"/>
          <a:ext cx="1568611" cy="61452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Probability of Defaults</a:t>
          </a:r>
          <a:endParaRPr lang="en-US" sz="1700" kern="1200" dirty="0"/>
        </a:p>
      </dsp:txBody>
      <dsp:txXfrm>
        <a:off x="8946985" y="474716"/>
        <a:ext cx="1568611" cy="614521"/>
      </dsp:txXfrm>
    </dsp:sp>
    <dsp:sp modelId="{31F6A083-A982-4D5D-BB3C-254A00493F94}">
      <dsp:nvSpPr>
        <dsp:cNvPr id="0" name=""/>
        <dsp:cNvSpPr/>
      </dsp:nvSpPr>
      <dsp:spPr>
        <a:xfrm>
          <a:off x="8944036" y="1094646"/>
          <a:ext cx="1568611" cy="277656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8674" tIns="58674" rIns="78232" bIns="88011" numCol="1" spcCol="1270" anchor="t" anchorCtr="0">
          <a:noAutofit/>
        </a:bodyPr>
        <a:lstStyle/>
        <a:p>
          <a:pPr marL="57150" lvl="1" indent="-57150" algn="l" defTabSz="466725">
            <a:lnSpc>
              <a:spcPct val="90000"/>
            </a:lnSpc>
            <a:spcBef>
              <a:spcPct val="0"/>
            </a:spcBef>
            <a:spcAft>
              <a:spcPct val="15000"/>
            </a:spcAft>
            <a:buChar char="••"/>
          </a:pPr>
          <a:r>
            <a:rPr lang="en-US" sz="1050" kern="1200" dirty="0" smtClean="0"/>
            <a:t>Plot different variable against probability to default</a:t>
          </a:r>
          <a:endParaRPr lang="en-US" sz="1050" kern="1200" dirty="0"/>
        </a:p>
        <a:p>
          <a:pPr marL="57150" lvl="1" indent="-57150" algn="l" defTabSz="466725">
            <a:lnSpc>
              <a:spcPct val="90000"/>
            </a:lnSpc>
            <a:spcBef>
              <a:spcPct val="0"/>
            </a:spcBef>
            <a:spcAft>
              <a:spcPct val="15000"/>
            </a:spcAft>
            <a:buChar char="••"/>
          </a:pPr>
          <a:r>
            <a:rPr lang="en-US" sz="1050" kern="1200" dirty="0" smtClean="0"/>
            <a:t>From the visualization infer the different data point where the probability to default is the highest</a:t>
          </a:r>
          <a:endParaRPr lang="en-US" sz="1050" kern="1200" dirty="0"/>
        </a:p>
      </dsp:txBody>
      <dsp:txXfrm>
        <a:off x="8944036" y="1094646"/>
        <a:ext cx="1568611" cy="277656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147780-F5EF-4C49-88F2-36CF93E6147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734A6-6D71-4C56-AC88-B9AC158E7BF9}" type="slidenum">
              <a:rPr lang="en-US" smtClean="0"/>
              <a:t>‹#›</a:t>
            </a:fld>
            <a:endParaRPr lang="en-US"/>
          </a:p>
        </p:txBody>
      </p:sp>
    </p:spTree>
    <p:extLst>
      <p:ext uri="{BB962C8B-B14F-4D97-AF65-F5344CB8AC3E}">
        <p14:creationId xmlns:p14="http://schemas.microsoft.com/office/powerpoint/2010/main" val="238252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47780-F5EF-4C49-88F2-36CF93E6147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734A6-6D71-4C56-AC88-B9AC158E7BF9}" type="slidenum">
              <a:rPr lang="en-US" smtClean="0"/>
              <a:t>‹#›</a:t>
            </a:fld>
            <a:endParaRPr lang="en-US"/>
          </a:p>
        </p:txBody>
      </p:sp>
    </p:spTree>
    <p:extLst>
      <p:ext uri="{BB962C8B-B14F-4D97-AF65-F5344CB8AC3E}">
        <p14:creationId xmlns:p14="http://schemas.microsoft.com/office/powerpoint/2010/main" val="284332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47780-F5EF-4C49-88F2-36CF93E6147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734A6-6D71-4C56-AC88-B9AC158E7BF9}" type="slidenum">
              <a:rPr lang="en-US" smtClean="0"/>
              <a:t>‹#›</a:t>
            </a:fld>
            <a:endParaRPr lang="en-US"/>
          </a:p>
        </p:txBody>
      </p:sp>
    </p:spTree>
    <p:extLst>
      <p:ext uri="{BB962C8B-B14F-4D97-AF65-F5344CB8AC3E}">
        <p14:creationId xmlns:p14="http://schemas.microsoft.com/office/powerpoint/2010/main" val="3453375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47780-F5EF-4C49-88F2-36CF93E6147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734A6-6D71-4C56-AC88-B9AC158E7BF9}" type="slidenum">
              <a:rPr lang="en-US" smtClean="0"/>
              <a:t>‹#›</a:t>
            </a:fld>
            <a:endParaRPr lang="en-US"/>
          </a:p>
        </p:txBody>
      </p:sp>
    </p:spTree>
    <p:extLst>
      <p:ext uri="{BB962C8B-B14F-4D97-AF65-F5344CB8AC3E}">
        <p14:creationId xmlns:p14="http://schemas.microsoft.com/office/powerpoint/2010/main" val="356299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147780-F5EF-4C49-88F2-36CF93E6147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734A6-6D71-4C56-AC88-B9AC158E7BF9}" type="slidenum">
              <a:rPr lang="en-US" smtClean="0"/>
              <a:t>‹#›</a:t>
            </a:fld>
            <a:endParaRPr lang="en-US"/>
          </a:p>
        </p:txBody>
      </p:sp>
    </p:spTree>
    <p:extLst>
      <p:ext uri="{BB962C8B-B14F-4D97-AF65-F5344CB8AC3E}">
        <p14:creationId xmlns:p14="http://schemas.microsoft.com/office/powerpoint/2010/main" val="43189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47780-F5EF-4C49-88F2-36CF93E61473}"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734A6-6D71-4C56-AC88-B9AC158E7BF9}" type="slidenum">
              <a:rPr lang="en-US" smtClean="0"/>
              <a:t>‹#›</a:t>
            </a:fld>
            <a:endParaRPr lang="en-US"/>
          </a:p>
        </p:txBody>
      </p:sp>
    </p:spTree>
    <p:extLst>
      <p:ext uri="{BB962C8B-B14F-4D97-AF65-F5344CB8AC3E}">
        <p14:creationId xmlns:p14="http://schemas.microsoft.com/office/powerpoint/2010/main" val="171357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147780-F5EF-4C49-88F2-36CF93E61473}"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6734A6-6D71-4C56-AC88-B9AC158E7BF9}" type="slidenum">
              <a:rPr lang="en-US" smtClean="0"/>
              <a:t>‹#›</a:t>
            </a:fld>
            <a:endParaRPr lang="en-US"/>
          </a:p>
        </p:txBody>
      </p:sp>
    </p:spTree>
    <p:extLst>
      <p:ext uri="{BB962C8B-B14F-4D97-AF65-F5344CB8AC3E}">
        <p14:creationId xmlns:p14="http://schemas.microsoft.com/office/powerpoint/2010/main" val="28297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47780-F5EF-4C49-88F2-36CF93E61473}"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6734A6-6D71-4C56-AC88-B9AC158E7BF9}" type="slidenum">
              <a:rPr lang="en-US" smtClean="0"/>
              <a:t>‹#›</a:t>
            </a:fld>
            <a:endParaRPr lang="en-US"/>
          </a:p>
        </p:txBody>
      </p:sp>
    </p:spTree>
    <p:extLst>
      <p:ext uri="{BB962C8B-B14F-4D97-AF65-F5344CB8AC3E}">
        <p14:creationId xmlns:p14="http://schemas.microsoft.com/office/powerpoint/2010/main" val="308938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47780-F5EF-4C49-88F2-36CF93E61473}"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6734A6-6D71-4C56-AC88-B9AC158E7BF9}" type="slidenum">
              <a:rPr lang="en-US" smtClean="0"/>
              <a:t>‹#›</a:t>
            </a:fld>
            <a:endParaRPr lang="en-US"/>
          </a:p>
        </p:txBody>
      </p:sp>
    </p:spTree>
    <p:extLst>
      <p:ext uri="{BB962C8B-B14F-4D97-AF65-F5344CB8AC3E}">
        <p14:creationId xmlns:p14="http://schemas.microsoft.com/office/powerpoint/2010/main" val="100885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147780-F5EF-4C49-88F2-36CF93E61473}"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734A6-6D71-4C56-AC88-B9AC158E7BF9}" type="slidenum">
              <a:rPr lang="en-US" smtClean="0"/>
              <a:t>‹#›</a:t>
            </a:fld>
            <a:endParaRPr lang="en-US"/>
          </a:p>
        </p:txBody>
      </p:sp>
    </p:spTree>
    <p:extLst>
      <p:ext uri="{BB962C8B-B14F-4D97-AF65-F5344CB8AC3E}">
        <p14:creationId xmlns:p14="http://schemas.microsoft.com/office/powerpoint/2010/main" val="21412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147780-F5EF-4C49-88F2-36CF93E61473}"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734A6-6D71-4C56-AC88-B9AC158E7BF9}" type="slidenum">
              <a:rPr lang="en-US" smtClean="0"/>
              <a:t>‹#›</a:t>
            </a:fld>
            <a:endParaRPr lang="en-US"/>
          </a:p>
        </p:txBody>
      </p:sp>
    </p:spTree>
    <p:extLst>
      <p:ext uri="{BB962C8B-B14F-4D97-AF65-F5344CB8AC3E}">
        <p14:creationId xmlns:p14="http://schemas.microsoft.com/office/powerpoint/2010/main" val="333883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47780-F5EF-4C49-88F2-36CF93E61473}" type="datetimeFigureOut">
              <a:rPr lang="en-US" smtClean="0"/>
              <a:t>5/18/2020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734A6-6D71-4C56-AC88-B9AC158E7BF9}" type="slidenum">
              <a:rPr lang="en-US" smtClean="0"/>
              <a:t>‹#›</a:t>
            </a:fld>
            <a:endParaRPr lang="en-US"/>
          </a:p>
        </p:txBody>
      </p:sp>
    </p:spTree>
    <p:extLst>
      <p:ext uri="{BB962C8B-B14F-4D97-AF65-F5344CB8AC3E}">
        <p14:creationId xmlns:p14="http://schemas.microsoft.com/office/powerpoint/2010/main" val="2765732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0945" y="1998358"/>
            <a:ext cx="9144000" cy="3193774"/>
          </a:xfr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algn="r"/>
            <a:r>
              <a:rPr lang="en-IN" sz="3200" b="1" dirty="0" smtClean="0">
                <a:solidFill>
                  <a:schemeClr val="accent6">
                    <a:lumMod val="50000"/>
                  </a:schemeClr>
                </a:solidFill>
              </a:rPr>
              <a:t>Lending Club case study</a:t>
            </a:r>
            <a:r>
              <a:rPr lang="en-IN" sz="2800" dirty="0" smtClean="0"/>
              <a:t/>
            </a:r>
            <a:br>
              <a:rPr lang="en-IN" sz="2800" dirty="0" smtClean="0"/>
            </a:br>
            <a:r>
              <a:rPr lang="en-IN" sz="2800" dirty="0"/>
              <a:t/>
            </a:r>
            <a:br>
              <a:rPr lang="en-IN" sz="2800" dirty="0"/>
            </a:br>
            <a:endParaRPr lang="en-IN" sz="2800" dirty="0"/>
          </a:p>
        </p:txBody>
      </p:sp>
      <p:sp>
        <p:nvSpPr>
          <p:cNvPr id="3" name="Subtitle 2"/>
          <p:cNvSpPr>
            <a:spLocks noGrp="1"/>
          </p:cNvSpPr>
          <p:nvPr>
            <p:ph type="subTitle" idx="1"/>
          </p:nvPr>
        </p:nvSpPr>
        <p:spPr>
          <a:xfrm>
            <a:off x="5069443" y="5042126"/>
            <a:ext cx="6138856" cy="1531917"/>
          </a:xfrm>
        </p:spPr>
        <p:txBody>
          <a:bodyPr>
            <a:normAutofit/>
          </a:bodyPr>
          <a:lstStyle/>
          <a:p>
            <a:pPr algn="l"/>
            <a:r>
              <a:rPr lang="en-IN" sz="1800" dirty="0" smtClean="0"/>
              <a:t>Group Member </a:t>
            </a:r>
          </a:p>
          <a:p>
            <a:pPr algn="l"/>
            <a:r>
              <a:rPr lang="en-IN" sz="2800" dirty="0" smtClean="0">
                <a:solidFill>
                  <a:schemeClr val="accent6">
                    <a:lumMod val="50000"/>
                  </a:schemeClr>
                </a:solidFill>
              </a:rPr>
              <a:t> - Ruchir Mayank</a:t>
            </a:r>
          </a:p>
          <a:p>
            <a:pPr algn="l"/>
            <a:r>
              <a:rPr lang="en-IN" sz="2800" dirty="0">
                <a:solidFill>
                  <a:schemeClr val="accent6">
                    <a:lumMod val="50000"/>
                  </a:schemeClr>
                </a:solidFill>
              </a:rPr>
              <a:t> </a:t>
            </a:r>
            <a:r>
              <a:rPr lang="en-IN" sz="2800" dirty="0" smtClean="0">
                <a:solidFill>
                  <a:schemeClr val="accent6">
                    <a:lumMod val="50000"/>
                  </a:schemeClr>
                </a:solidFill>
              </a:rPr>
              <a:t>- </a:t>
            </a:r>
            <a:r>
              <a:rPr lang="en-US" sz="2800" dirty="0" err="1">
                <a:solidFill>
                  <a:schemeClr val="accent6">
                    <a:lumMod val="50000"/>
                  </a:schemeClr>
                </a:solidFill>
              </a:rPr>
              <a:t>Srivishnu</a:t>
            </a:r>
            <a:r>
              <a:rPr lang="en-US" sz="2800" dirty="0">
                <a:solidFill>
                  <a:schemeClr val="accent6">
                    <a:lumMod val="50000"/>
                  </a:schemeClr>
                </a:solidFill>
              </a:rPr>
              <a:t> </a:t>
            </a:r>
            <a:r>
              <a:rPr lang="en-US" sz="2800" dirty="0" err="1">
                <a:solidFill>
                  <a:schemeClr val="accent6">
                    <a:lumMod val="50000"/>
                  </a:schemeClr>
                </a:solidFill>
              </a:rPr>
              <a:t>Ayyagari</a:t>
            </a:r>
            <a:endParaRPr lang="en-IN" sz="2800" dirty="0">
              <a:solidFill>
                <a:schemeClr val="accent6">
                  <a:lumMod val="50000"/>
                </a:schemeClr>
              </a:solidFill>
            </a:endParaRPr>
          </a:p>
        </p:txBody>
      </p:sp>
    </p:spTree>
    <p:extLst>
      <p:ext uri="{BB962C8B-B14F-4D97-AF65-F5344CB8AC3E}">
        <p14:creationId xmlns:p14="http://schemas.microsoft.com/office/powerpoint/2010/main" val="2766410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334" y="930548"/>
            <a:ext cx="8596668" cy="1320800"/>
          </a:xfrm>
        </p:spPr>
        <p:txBody>
          <a:bodyPr/>
          <a:lstStyle/>
          <a:p>
            <a:r>
              <a:rPr lang="en-IN" sz="2800" dirty="0" smtClean="0"/>
              <a:t>Overview</a:t>
            </a:r>
            <a:endParaRPr lang="en-IN" sz="2800" dirty="0"/>
          </a:p>
        </p:txBody>
      </p:sp>
      <p:sp>
        <p:nvSpPr>
          <p:cNvPr id="3" name="Content Placeholder 2"/>
          <p:cNvSpPr>
            <a:spLocks noGrp="1"/>
          </p:cNvSpPr>
          <p:nvPr>
            <p:ph idx="1"/>
          </p:nvPr>
        </p:nvSpPr>
        <p:spPr/>
        <p:txBody>
          <a:bodyPr>
            <a:normAutofit/>
          </a:bodyPr>
          <a:lstStyle/>
          <a:p>
            <a:pPr marL="0" indent="0">
              <a:buNone/>
            </a:pPr>
            <a:r>
              <a:rPr lang="en-US" sz="1400" dirty="0"/>
              <a:t>Lending Club is consumer finance company which </a:t>
            </a:r>
            <a:r>
              <a:rPr lang="en-US" sz="1400" dirty="0" err="1"/>
              <a:t>specialises</a:t>
            </a:r>
            <a:r>
              <a:rPr lang="en-US" sz="1400" dirty="0"/>
              <a:t> in lending various types of loans to urban customers. When the company receives a loan application, the company has to make a decision for loan approval based on the applicant’s profile. Ultimately the goal is to ensure that the loan approved are fully paid out and the default rate and amount is minimized.</a:t>
            </a:r>
            <a:endParaRPr lang="en-US" sz="1400" dirty="0"/>
          </a:p>
          <a:p>
            <a:pPr marL="0" indent="0">
              <a:buNone/>
            </a:pPr>
            <a:endParaRPr lang="en-US" dirty="0" smtClean="0"/>
          </a:p>
          <a:p>
            <a:pPr marL="0" indent="0">
              <a:buNone/>
            </a:pPr>
            <a:r>
              <a:rPr lang="en-US" dirty="0"/>
              <a:t>Business </a:t>
            </a:r>
            <a:r>
              <a:rPr lang="en-US" dirty="0" smtClean="0"/>
              <a:t>Objectives</a:t>
            </a:r>
          </a:p>
          <a:p>
            <a:pPr marL="0" indent="0">
              <a:buNone/>
            </a:pPr>
            <a:r>
              <a:rPr lang="en-US" sz="1400" dirty="0" smtClean="0"/>
              <a:t>Identify variable which aids in making informed decision </a:t>
            </a:r>
            <a:r>
              <a:rPr lang="en-US" sz="1400" dirty="0" smtClean="0"/>
              <a:t>on loan approval and ensure that the default on the loan is kept within the required variance.</a:t>
            </a:r>
            <a:endParaRPr lang="en-US" sz="1400" dirty="0"/>
          </a:p>
        </p:txBody>
      </p:sp>
    </p:spTree>
    <p:extLst>
      <p:ext uri="{BB962C8B-B14F-4D97-AF65-F5344CB8AC3E}">
        <p14:creationId xmlns:p14="http://schemas.microsoft.com/office/powerpoint/2010/main" val="2160848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IN" sz="2800" dirty="0" smtClean="0"/>
              <a:t>Problem solving methodology</a:t>
            </a:r>
            <a:endParaRPr lang="en-IN"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599527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2472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Univariate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3592" y="1533779"/>
            <a:ext cx="7699358" cy="2058893"/>
          </a:xfrm>
        </p:spPr>
      </p:pic>
      <p:sp>
        <p:nvSpPr>
          <p:cNvPr id="5" name="Rectangle 4"/>
          <p:cNvSpPr/>
          <p:nvPr/>
        </p:nvSpPr>
        <p:spPr>
          <a:xfrm>
            <a:off x="-73946" y="1772703"/>
            <a:ext cx="4218505" cy="1600438"/>
          </a:xfrm>
          <a:prstGeom prst="rect">
            <a:avLst/>
          </a:prstGeom>
        </p:spPr>
        <p:txBody>
          <a:bodyPr wrap="square">
            <a:spAutoFit/>
          </a:bodyPr>
          <a:lstStyle/>
          <a:p>
            <a:r>
              <a:rPr lang="en-US" sz="1400" u="sng" dirty="0" smtClean="0"/>
              <a:t>Loan Amount</a:t>
            </a:r>
            <a:endParaRPr lang="en-US" sz="1400" u="sng" dirty="0"/>
          </a:p>
          <a:p>
            <a:pPr marL="171450" indent="-171450">
              <a:buFont typeface="Arial" panose="020B0604020202020204" pitchFamily="34" charset="0"/>
              <a:buChar char="•"/>
            </a:pPr>
            <a:r>
              <a:rPr lang="en-US" sz="1400" dirty="0" smtClean="0"/>
              <a:t>The fully paid loan could be discounted from analysis as this does not provide any insight</a:t>
            </a:r>
          </a:p>
          <a:p>
            <a:pPr marL="171450" indent="-171450">
              <a:buFont typeface="Arial" panose="020B0604020202020204" pitchFamily="34" charset="0"/>
              <a:buChar char="•"/>
            </a:pPr>
            <a:r>
              <a:rPr lang="en-US" sz="1400" dirty="0" smtClean="0"/>
              <a:t>From the boxplot it can be inferred that the charged off amount has wider range from 50th to 75th quartile i.e. from 10k to 17 k.</a:t>
            </a:r>
          </a:p>
          <a:p>
            <a:pPr marL="171450" indent="-171450">
              <a:buFont typeface="Arial" panose="020B0604020202020204" pitchFamily="34" charset="0"/>
              <a:buChar char="•"/>
            </a:pPr>
            <a:r>
              <a:rPr lang="en-US" sz="1400" dirty="0" smtClean="0"/>
              <a:t>Most of the loan amounts is around 5000 USD</a:t>
            </a:r>
            <a:endParaRPr lang="en-US" sz="1400" dirty="0"/>
          </a:p>
        </p:txBody>
      </p:sp>
      <p:pic>
        <p:nvPicPr>
          <p:cNvPr id="7" name="Picture 6"/>
          <p:cNvPicPr>
            <a:picLocks noChangeAspect="1"/>
          </p:cNvPicPr>
          <p:nvPr/>
        </p:nvPicPr>
        <p:blipFill>
          <a:blip r:embed="rId3"/>
          <a:stretch>
            <a:fillRect/>
          </a:stretch>
        </p:blipFill>
        <p:spPr>
          <a:xfrm>
            <a:off x="4810070" y="3856706"/>
            <a:ext cx="7152880" cy="2532174"/>
          </a:xfrm>
          <a:prstGeom prst="rect">
            <a:avLst/>
          </a:prstGeom>
        </p:spPr>
      </p:pic>
      <p:sp>
        <p:nvSpPr>
          <p:cNvPr id="8" name="Rectangle 7"/>
          <p:cNvSpPr/>
          <p:nvPr/>
        </p:nvSpPr>
        <p:spPr>
          <a:xfrm>
            <a:off x="0" y="4414003"/>
            <a:ext cx="4458376" cy="954107"/>
          </a:xfrm>
          <a:prstGeom prst="rect">
            <a:avLst/>
          </a:prstGeom>
        </p:spPr>
        <p:txBody>
          <a:bodyPr wrap="square">
            <a:spAutoFit/>
          </a:bodyPr>
          <a:lstStyle/>
          <a:p>
            <a:r>
              <a:rPr lang="en-US" sz="1400" u="sng" dirty="0" smtClean="0"/>
              <a:t>Interest rate </a:t>
            </a:r>
          </a:p>
          <a:p>
            <a:pPr marL="285750" indent="-285750">
              <a:buFont typeface="Arial" panose="020B0604020202020204" pitchFamily="34" charset="0"/>
              <a:buChar char="•"/>
            </a:pPr>
            <a:r>
              <a:rPr lang="en-US" sz="1400" dirty="0"/>
              <a:t>The interest rate range is from 5.42% to 24.4 %</a:t>
            </a:r>
          </a:p>
          <a:p>
            <a:pPr marL="285750" indent="-285750">
              <a:buFont typeface="Arial" panose="020B0604020202020204" pitchFamily="34" charset="0"/>
              <a:buChar char="•"/>
            </a:pPr>
            <a:r>
              <a:rPr lang="en-US" sz="1400" dirty="0"/>
              <a:t>The interest rate for </a:t>
            </a:r>
            <a:r>
              <a:rPr lang="en-US" sz="1400" dirty="0" smtClean="0"/>
              <a:t>charged </a:t>
            </a:r>
            <a:r>
              <a:rPr lang="en-US" sz="1400" dirty="0"/>
              <a:t>off loans are generally higher than fully paid loans</a:t>
            </a:r>
          </a:p>
        </p:txBody>
      </p:sp>
    </p:spTree>
    <p:extLst>
      <p:ext uri="{BB962C8B-B14F-4D97-AF65-F5344CB8AC3E}">
        <p14:creationId xmlns:p14="http://schemas.microsoft.com/office/powerpoint/2010/main" val="1711889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Univariate(Contd.)</a:t>
            </a:r>
            <a:endParaRPr lang="en-US" dirty="0"/>
          </a:p>
        </p:txBody>
      </p:sp>
      <p:pic>
        <p:nvPicPr>
          <p:cNvPr id="4" name="Content Placeholder 3"/>
          <p:cNvPicPr>
            <a:picLocks noGrp="1" noChangeAspect="1"/>
          </p:cNvPicPr>
          <p:nvPr>
            <p:ph idx="1"/>
          </p:nvPr>
        </p:nvPicPr>
        <p:blipFill>
          <a:blip r:embed="rId2"/>
          <a:stretch>
            <a:fillRect/>
          </a:stretch>
        </p:blipFill>
        <p:spPr>
          <a:xfrm>
            <a:off x="4512483" y="1630751"/>
            <a:ext cx="7679517" cy="2400184"/>
          </a:xfrm>
          <a:prstGeom prst="rect">
            <a:avLst/>
          </a:prstGeom>
        </p:spPr>
      </p:pic>
      <p:sp>
        <p:nvSpPr>
          <p:cNvPr id="5" name="Rectangle 4"/>
          <p:cNvSpPr/>
          <p:nvPr/>
        </p:nvSpPr>
        <p:spPr>
          <a:xfrm>
            <a:off x="99194" y="2030624"/>
            <a:ext cx="4321307" cy="1384995"/>
          </a:xfrm>
          <a:prstGeom prst="rect">
            <a:avLst/>
          </a:prstGeom>
        </p:spPr>
        <p:txBody>
          <a:bodyPr wrap="square">
            <a:spAutoFit/>
          </a:bodyPr>
          <a:lstStyle/>
          <a:p>
            <a:r>
              <a:rPr lang="en-US" sz="1200" b="0" i="0" u="sng" dirty="0" smtClean="0">
                <a:solidFill>
                  <a:srgbClr val="000000"/>
                </a:solidFill>
                <a:effectLst/>
                <a:latin typeface="Helvetica Neue"/>
              </a:rPr>
              <a:t>Annual Income</a:t>
            </a:r>
          </a:p>
          <a:p>
            <a:pPr marL="285750" indent="-285750">
              <a:buFont typeface="Arial" panose="020B0604020202020204" pitchFamily="34" charset="0"/>
              <a:buChar char="•"/>
            </a:pPr>
            <a:r>
              <a:rPr lang="en-US" sz="1200" b="0" i="0" dirty="0" smtClean="0">
                <a:solidFill>
                  <a:srgbClr val="000000"/>
                </a:solidFill>
                <a:effectLst/>
                <a:latin typeface="Helvetica Neue"/>
              </a:rPr>
              <a:t>Most of the loan borrowed fall between the 4,000 </a:t>
            </a:r>
            <a:r>
              <a:rPr lang="en-US" sz="1200" b="0" i="0" dirty="0" err="1" smtClean="0">
                <a:solidFill>
                  <a:srgbClr val="000000"/>
                </a:solidFill>
                <a:effectLst/>
                <a:latin typeface="Helvetica Neue"/>
              </a:rPr>
              <a:t>usd</a:t>
            </a:r>
            <a:r>
              <a:rPr lang="en-US" sz="1200" b="0" i="0" dirty="0" smtClean="0">
                <a:solidFill>
                  <a:srgbClr val="000000"/>
                </a:solidFill>
                <a:effectLst/>
                <a:latin typeface="Helvetica Neue"/>
              </a:rPr>
              <a:t> to 90,000 USD</a:t>
            </a:r>
          </a:p>
          <a:p>
            <a:pPr marL="285750" indent="-285750">
              <a:buFont typeface="Arial" panose="020B0604020202020204" pitchFamily="34" charset="0"/>
              <a:buChar char="•"/>
            </a:pPr>
            <a:r>
              <a:rPr lang="en-US" sz="1200" b="0" i="0" dirty="0" smtClean="0">
                <a:solidFill>
                  <a:srgbClr val="000000"/>
                </a:solidFill>
                <a:effectLst/>
                <a:latin typeface="Helvetica Neue"/>
              </a:rPr>
              <a:t>The average loan taken is about 66.680 USD</a:t>
            </a:r>
          </a:p>
          <a:p>
            <a:pPr marL="285750" indent="-285750">
              <a:buFont typeface="Arial" panose="020B0604020202020204" pitchFamily="34" charset="0"/>
              <a:buChar char="•"/>
            </a:pPr>
            <a:r>
              <a:rPr lang="en-US" sz="1200" b="0" i="0" dirty="0" smtClean="0">
                <a:solidFill>
                  <a:srgbClr val="000000"/>
                </a:solidFill>
                <a:effectLst/>
                <a:latin typeface="Helvetica Neue"/>
              </a:rPr>
              <a:t>The charged off amount is slightly right skewed but there is not much difference between 25th-50th quartile and 50th-75th quartile</a:t>
            </a:r>
            <a:endParaRPr lang="en-US" sz="1200" b="0" i="0" dirty="0">
              <a:solidFill>
                <a:srgbClr val="000000"/>
              </a:solidFill>
              <a:effectLst/>
              <a:latin typeface="Helvetica Neue"/>
            </a:endParaRPr>
          </a:p>
        </p:txBody>
      </p:sp>
      <p:pic>
        <p:nvPicPr>
          <p:cNvPr id="6" name="Picture 5"/>
          <p:cNvPicPr>
            <a:picLocks noChangeAspect="1"/>
          </p:cNvPicPr>
          <p:nvPr/>
        </p:nvPicPr>
        <p:blipFill>
          <a:blip r:embed="rId3"/>
          <a:stretch>
            <a:fillRect/>
          </a:stretch>
        </p:blipFill>
        <p:spPr>
          <a:xfrm>
            <a:off x="112587" y="4030935"/>
            <a:ext cx="4321307" cy="2132531"/>
          </a:xfrm>
          <a:prstGeom prst="rect">
            <a:avLst/>
          </a:prstGeom>
        </p:spPr>
      </p:pic>
      <p:sp>
        <p:nvSpPr>
          <p:cNvPr id="7" name="Rectangle 6"/>
          <p:cNvSpPr/>
          <p:nvPr/>
        </p:nvSpPr>
        <p:spPr>
          <a:xfrm>
            <a:off x="99194" y="6163466"/>
            <a:ext cx="4413289" cy="646331"/>
          </a:xfrm>
          <a:prstGeom prst="rect">
            <a:avLst/>
          </a:prstGeom>
        </p:spPr>
        <p:txBody>
          <a:bodyPr wrap="square">
            <a:spAutoFit/>
          </a:bodyPr>
          <a:lstStyle/>
          <a:p>
            <a:r>
              <a:rPr lang="en-US" sz="1200" u="sng" dirty="0" smtClean="0"/>
              <a:t>Loan status</a:t>
            </a:r>
          </a:p>
          <a:p>
            <a:pPr marL="285750" indent="-285750">
              <a:buFont typeface="Arial" panose="020B0604020202020204" pitchFamily="34" charset="0"/>
              <a:buChar char="•"/>
            </a:pPr>
            <a:r>
              <a:rPr lang="en-US" sz="1200" dirty="0" smtClean="0"/>
              <a:t>Approximately 14% of the borrower defaults on the loan</a:t>
            </a:r>
          </a:p>
          <a:p>
            <a:pPr marL="285750" indent="-285750">
              <a:buFont typeface="Arial" panose="020B0604020202020204" pitchFamily="34" charset="0"/>
              <a:buChar char="•"/>
            </a:pPr>
            <a:r>
              <a:rPr lang="en-US" sz="1200" dirty="0" smtClean="0"/>
              <a:t>Approximately 84% of the borrower settled the loan</a:t>
            </a:r>
            <a:endParaRPr lang="en-US" sz="1200" dirty="0"/>
          </a:p>
        </p:txBody>
      </p:sp>
      <p:pic>
        <p:nvPicPr>
          <p:cNvPr id="8" name="Picture 7"/>
          <p:cNvPicPr>
            <a:picLocks noChangeAspect="1"/>
          </p:cNvPicPr>
          <p:nvPr/>
        </p:nvPicPr>
        <p:blipFill>
          <a:blip r:embed="rId4"/>
          <a:stretch>
            <a:fillRect/>
          </a:stretch>
        </p:blipFill>
        <p:spPr>
          <a:xfrm>
            <a:off x="5233634" y="4030935"/>
            <a:ext cx="3953651" cy="2223315"/>
          </a:xfrm>
          <a:prstGeom prst="rect">
            <a:avLst/>
          </a:prstGeom>
        </p:spPr>
      </p:pic>
      <p:sp>
        <p:nvSpPr>
          <p:cNvPr id="9" name="Rectangle 8"/>
          <p:cNvSpPr/>
          <p:nvPr/>
        </p:nvSpPr>
        <p:spPr>
          <a:xfrm>
            <a:off x="5390811" y="6163466"/>
            <a:ext cx="6096000" cy="707886"/>
          </a:xfrm>
          <a:prstGeom prst="rect">
            <a:avLst/>
          </a:prstGeom>
        </p:spPr>
        <p:txBody>
          <a:bodyPr>
            <a:spAutoFit/>
          </a:bodyPr>
          <a:lstStyle/>
          <a:p>
            <a:r>
              <a:rPr lang="en-US" sz="1200" u="sng" dirty="0"/>
              <a:t>Loan</a:t>
            </a:r>
            <a:r>
              <a:rPr lang="en-US" sz="1600" u="sng" dirty="0" smtClean="0"/>
              <a:t> </a:t>
            </a:r>
            <a:r>
              <a:rPr lang="en-US" sz="1200" u="sng" dirty="0"/>
              <a:t>recovered</a:t>
            </a:r>
          </a:p>
          <a:p>
            <a:pPr marL="285750" indent="-285750">
              <a:buFont typeface="Arial" panose="020B0604020202020204" pitchFamily="34" charset="0"/>
              <a:buChar char="•"/>
            </a:pPr>
            <a:r>
              <a:rPr lang="en-US" sz="1200" dirty="0"/>
              <a:t>For the defaulted loan only 57% of the amount are recovered.</a:t>
            </a:r>
          </a:p>
          <a:p>
            <a:pPr marL="285750" indent="-285750">
              <a:buFont typeface="Arial" panose="020B0604020202020204" pitchFamily="34" charset="0"/>
              <a:buChar char="•"/>
            </a:pPr>
            <a:r>
              <a:rPr lang="en-US" sz="1200" dirty="0"/>
              <a:t> For the fully paid loan the club makes a revenue of ~17% of the amount</a:t>
            </a:r>
          </a:p>
        </p:txBody>
      </p:sp>
    </p:spTree>
    <p:extLst>
      <p:ext uri="{BB962C8B-B14F-4D97-AF65-F5344CB8AC3E}">
        <p14:creationId xmlns:p14="http://schemas.microsoft.com/office/powerpoint/2010/main" val="2388183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Univariate(Contd.)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18936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470</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 Neue</vt:lpstr>
      <vt:lpstr>Office Theme</vt:lpstr>
      <vt:lpstr>Lending Club case study  </vt:lpstr>
      <vt:lpstr>Overview</vt:lpstr>
      <vt:lpstr>Problem solving methodology</vt:lpstr>
      <vt:lpstr>Analysis – Univariate</vt:lpstr>
      <vt:lpstr>Analysis – Univariate(Contd.)</vt:lpstr>
      <vt:lpstr>Analysis – Univariate(Contd.)</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Mayank, Ruchir</dc:creator>
  <cp:lastModifiedBy>Mayank, Ruchir</cp:lastModifiedBy>
  <cp:revision>7</cp:revision>
  <dcterms:created xsi:type="dcterms:W3CDTF">2020-05-18T13:32:13Z</dcterms:created>
  <dcterms:modified xsi:type="dcterms:W3CDTF">2020-05-18T14:31:14Z</dcterms:modified>
</cp:coreProperties>
</file>