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9" r:id="rId3"/>
    <p:sldId id="373" r:id="rId4"/>
    <p:sldId id="320" r:id="rId5"/>
    <p:sldId id="321" r:id="rId6"/>
    <p:sldId id="322" r:id="rId7"/>
    <p:sldId id="323" r:id="rId8"/>
    <p:sldId id="325" r:id="rId9"/>
    <p:sldId id="351" r:id="rId10"/>
    <p:sldId id="328" r:id="rId11"/>
    <p:sldId id="368" r:id="rId12"/>
    <p:sldId id="331" r:id="rId13"/>
    <p:sldId id="332" r:id="rId14"/>
    <p:sldId id="369" r:id="rId15"/>
    <p:sldId id="333" r:id="rId16"/>
    <p:sldId id="335" r:id="rId17"/>
    <p:sldId id="370" r:id="rId18"/>
    <p:sldId id="337" r:id="rId19"/>
    <p:sldId id="336" r:id="rId20"/>
    <p:sldId id="338" r:id="rId21"/>
    <p:sldId id="371" r:id="rId22"/>
    <p:sldId id="334" r:id="rId23"/>
    <p:sldId id="339" r:id="rId24"/>
    <p:sldId id="355" r:id="rId25"/>
    <p:sldId id="356" r:id="rId26"/>
    <p:sldId id="372" r:id="rId27"/>
    <p:sldId id="340" r:id="rId28"/>
    <p:sldId id="357" r:id="rId29"/>
    <p:sldId id="359" r:id="rId30"/>
    <p:sldId id="358" r:id="rId31"/>
    <p:sldId id="341" r:id="rId32"/>
    <p:sldId id="342" r:id="rId33"/>
    <p:sldId id="343" r:id="rId34"/>
    <p:sldId id="344" r:id="rId35"/>
    <p:sldId id="360" r:id="rId36"/>
    <p:sldId id="346" r:id="rId37"/>
    <p:sldId id="347" r:id="rId38"/>
    <p:sldId id="361" r:id="rId39"/>
    <p:sldId id="362" r:id="rId40"/>
    <p:sldId id="348" r:id="rId41"/>
    <p:sldId id="349" r:id="rId42"/>
    <p:sldId id="363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545"/>
    <a:srgbClr val="7C868C"/>
    <a:srgbClr val="E2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1072" autoAdjust="0"/>
  </p:normalViewPr>
  <p:slideViewPr>
    <p:cSldViewPr snapToGrid="0">
      <p:cViewPr varScale="1">
        <p:scale>
          <a:sx n="75" d="100"/>
          <a:sy n="75" d="100"/>
        </p:scale>
        <p:origin x="7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F401D-2834-4B2C-84DE-355419602E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C03BF7-34E1-4F91-9237-143A0D1B9809}">
      <dgm:prSet/>
      <dgm:spPr/>
      <dgm:t>
        <a:bodyPr/>
        <a:lstStyle/>
        <a:p>
          <a:pPr>
            <a:defRPr cap="all"/>
          </a:pPr>
          <a:r>
            <a:rPr lang="en-US"/>
            <a:t>Teamwork</a:t>
          </a:r>
        </a:p>
      </dgm:t>
    </dgm:pt>
    <dgm:pt modelId="{412C401C-21CC-4BE6-B03B-11086B0A94A9}" type="parTrans" cxnId="{98E09EA7-F2AB-407D-BE99-E3E142E17997}">
      <dgm:prSet/>
      <dgm:spPr/>
      <dgm:t>
        <a:bodyPr/>
        <a:lstStyle/>
        <a:p>
          <a:endParaRPr lang="en-US"/>
        </a:p>
      </dgm:t>
    </dgm:pt>
    <dgm:pt modelId="{34074F10-3F82-4C51-89CA-F6C3748586CF}" type="sibTrans" cxnId="{98E09EA7-F2AB-407D-BE99-E3E142E17997}">
      <dgm:prSet/>
      <dgm:spPr/>
      <dgm:t>
        <a:bodyPr/>
        <a:lstStyle/>
        <a:p>
          <a:endParaRPr lang="en-US"/>
        </a:p>
      </dgm:t>
    </dgm:pt>
    <dgm:pt modelId="{4881AEC4-C5C3-441B-8DE2-C5A0ED6CEC38}">
      <dgm:prSet/>
      <dgm:spPr/>
      <dgm:t>
        <a:bodyPr/>
        <a:lstStyle/>
        <a:p>
          <a:pPr>
            <a:defRPr cap="all"/>
          </a:pPr>
          <a:r>
            <a:rPr lang="en-US"/>
            <a:t>Time management</a:t>
          </a:r>
        </a:p>
      </dgm:t>
    </dgm:pt>
    <dgm:pt modelId="{34BEA8C6-EABE-4F7B-AF0D-C9378F54F7EB}" type="parTrans" cxnId="{CE9E9FB7-5851-4FFF-8DD8-18BAF1A6D8B1}">
      <dgm:prSet/>
      <dgm:spPr/>
      <dgm:t>
        <a:bodyPr/>
        <a:lstStyle/>
        <a:p>
          <a:endParaRPr lang="en-US"/>
        </a:p>
      </dgm:t>
    </dgm:pt>
    <dgm:pt modelId="{D7A79218-DF00-4E2A-A71F-5C7F44D8B12C}" type="sibTrans" cxnId="{CE9E9FB7-5851-4FFF-8DD8-18BAF1A6D8B1}">
      <dgm:prSet/>
      <dgm:spPr/>
      <dgm:t>
        <a:bodyPr/>
        <a:lstStyle/>
        <a:p>
          <a:endParaRPr lang="en-US"/>
        </a:p>
      </dgm:t>
    </dgm:pt>
    <dgm:pt modelId="{D3148953-88C2-4899-AFD0-D995F7F2E324}">
      <dgm:prSet/>
      <dgm:spPr/>
      <dgm:t>
        <a:bodyPr/>
        <a:lstStyle/>
        <a:p>
          <a:pPr>
            <a:defRPr cap="all"/>
          </a:pPr>
          <a:r>
            <a:rPr lang="en-US"/>
            <a:t>Ethical decision making</a:t>
          </a:r>
        </a:p>
      </dgm:t>
    </dgm:pt>
    <dgm:pt modelId="{D60732B4-F18B-4E65-9619-BE96559AAAE5}" type="parTrans" cxnId="{5A3065E7-B822-4C67-9AC7-179AD6859AB5}">
      <dgm:prSet/>
      <dgm:spPr/>
      <dgm:t>
        <a:bodyPr/>
        <a:lstStyle/>
        <a:p>
          <a:endParaRPr lang="en-US"/>
        </a:p>
      </dgm:t>
    </dgm:pt>
    <dgm:pt modelId="{F1660993-C5F7-4268-B53C-C07C125BE736}" type="sibTrans" cxnId="{5A3065E7-B822-4C67-9AC7-179AD6859AB5}">
      <dgm:prSet/>
      <dgm:spPr/>
      <dgm:t>
        <a:bodyPr/>
        <a:lstStyle/>
        <a:p>
          <a:endParaRPr lang="en-US"/>
        </a:p>
      </dgm:t>
    </dgm:pt>
    <dgm:pt modelId="{996C24F0-94AA-4BDC-AF43-126DDC9B0CCB}">
      <dgm:prSet/>
      <dgm:spPr/>
      <dgm:t>
        <a:bodyPr/>
        <a:lstStyle/>
        <a:p>
          <a:pPr>
            <a:defRPr cap="all"/>
          </a:pPr>
          <a:r>
            <a:rPr lang="en-US"/>
            <a:t>Leadership</a:t>
          </a:r>
        </a:p>
      </dgm:t>
    </dgm:pt>
    <dgm:pt modelId="{56F92904-60F8-4D31-A705-8663194DDDA7}" type="parTrans" cxnId="{9E452F28-D158-462C-BD68-8D28B158D3AD}">
      <dgm:prSet/>
      <dgm:spPr/>
      <dgm:t>
        <a:bodyPr/>
        <a:lstStyle/>
        <a:p>
          <a:endParaRPr lang="en-US"/>
        </a:p>
      </dgm:t>
    </dgm:pt>
    <dgm:pt modelId="{DD19CECA-D51D-4274-9EA6-C99CD5698554}" type="sibTrans" cxnId="{9E452F28-D158-462C-BD68-8D28B158D3AD}">
      <dgm:prSet/>
      <dgm:spPr/>
      <dgm:t>
        <a:bodyPr/>
        <a:lstStyle/>
        <a:p>
          <a:endParaRPr lang="en-US"/>
        </a:p>
      </dgm:t>
    </dgm:pt>
    <dgm:pt modelId="{ACA06606-836C-46AF-B580-44A59D611290}">
      <dgm:prSet/>
      <dgm:spPr/>
      <dgm:t>
        <a:bodyPr/>
        <a:lstStyle/>
        <a:p>
          <a:pPr>
            <a:defRPr cap="all"/>
          </a:pPr>
          <a:r>
            <a:rPr lang="en-US"/>
            <a:t>Communication hacks</a:t>
          </a:r>
        </a:p>
      </dgm:t>
    </dgm:pt>
    <dgm:pt modelId="{25AF255B-5177-4686-8C5E-9B7EEA0A6ED3}" type="parTrans" cxnId="{5A918A74-D194-41BC-B254-55979D7EAB53}">
      <dgm:prSet/>
      <dgm:spPr/>
      <dgm:t>
        <a:bodyPr/>
        <a:lstStyle/>
        <a:p>
          <a:endParaRPr lang="en-US"/>
        </a:p>
      </dgm:t>
    </dgm:pt>
    <dgm:pt modelId="{6DC446D7-B32E-4021-B73D-0F8A7FA211CC}" type="sibTrans" cxnId="{5A918A74-D194-41BC-B254-55979D7EAB53}">
      <dgm:prSet/>
      <dgm:spPr/>
      <dgm:t>
        <a:bodyPr/>
        <a:lstStyle/>
        <a:p>
          <a:endParaRPr lang="en-US"/>
        </a:p>
      </dgm:t>
    </dgm:pt>
    <dgm:pt modelId="{AE077B1E-53C6-4447-9F92-F8DEDA72E5B8}">
      <dgm:prSet/>
      <dgm:spPr/>
      <dgm:t>
        <a:bodyPr/>
        <a:lstStyle/>
        <a:p>
          <a:pPr>
            <a:defRPr cap="all"/>
          </a:pPr>
          <a:r>
            <a:rPr lang="en-US"/>
            <a:t>Questions</a:t>
          </a:r>
        </a:p>
      </dgm:t>
    </dgm:pt>
    <dgm:pt modelId="{C7BE325D-5A91-4005-A7CA-D1B5867EC957}" type="parTrans" cxnId="{4A839930-D73B-4B4D-A816-B2773045648D}">
      <dgm:prSet/>
      <dgm:spPr/>
      <dgm:t>
        <a:bodyPr/>
        <a:lstStyle/>
        <a:p>
          <a:endParaRPr lang="en-US"/>
        </a:p>
      </dgm:t>
    </dgm:pt>
    <dgm:pt modelId="{6D521B9D-6032-4D2A-8AB8-6742062C131B}" type="sibTrans" cxnId="{4A839930-D73B-4B4D-A816-B2773045648D}">
      <dgm:prSet/>
      <dgm:spPr/>
      <dgm:t>
        <a:bodyPr/>
        <a:lstStyle/>
        <a:p>
          <a:endParaRPr lang="en-US"/>
        </a:p>
      </dgm:t>
    </dgm:pt>
    <dgm:pt modelId="{9F64C10A-08D9-483A-8A1E-24AAA7C138FD}" type="pres">
      <dgm:prSet presAssocID="{168F401D-2834-4B2C-84DE-355419602EA2}" presName="root" presStyleCnt="0">
        <dgm:presLayoutVars>
          <dgm:dir/>
          <dgm:resizeHandles val="exact"/>
        </dgm:presLayoutVars>
      </dgm:prSet>
      <dgm:spPr/>
    </dgm:pt>
    <dgm:pt modelId="{B87BE163-1A1A-4BE7-BAEA-95170CE0C9C0}" type="pres">
      <dgm:prSet presAssocID="{38C03BF7-34E1-4F91-9237-143A0D1B9809}" presName="compNode" presStyleCnt="0"/>
      <dgm:spPr/>
    </dgm:pt>
    <dgm:pt modelId="{BEBEBC5E-E035-4937-B8BE-08648037EA40}" type="pres">
      <dgm:prSet presAssocID="{38C03BF7-34E1-4F91-9237-143A0D1B9809}" presName="iconBgRect" presStyleLbl="bgShp" presStyleIdx="0" presStyleCnt="6"/>
      <dgm:spPr/>
    </dgm:pt>
    <dgm:pt modelId="{2E5F2C73-E925-4AE2-9F6B-155397E3AFD1}" type="pres">
      <dgm:prSet presAssocID="{38C03BF7-34E1-4F91-9237-143A0D1B98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0EF7FE4C-CCDD-4DC7-A018-270FBE8F4B34}" type="pres">
      <dgm:prSet presAssocID="{38C03BF7-34E1-4F91-9237-143A0D1B9809}" presName="spaceRect" presStyleCnt="0"/>
      <dgm:spPr/>
    </dgm:pt>
    <dgm:pt modelId="{B923B2FA-35C4-4296-96A2-5CA544B31438}" type="pres">
      <dgm:prSet presAssocID="{38C03BF7-34E1-4F91-9237-143A0D1B9809}" presName="textRect" presStyleLbl="revTx" presStyleIdx="0" presStyleCnt="6">
        <dgm:presLayoutVars>
          <dgm:chMax val="1"/>
          <dgm:chPref val="1"/>
        </dgm:presLayoutVars>
      </dgm:prSet>
      <dgm:spPr/>
    </dgm:pt>
    <dgm:pt modelId="{B3983E1D-8C8C-47B5-8ABB-8F6D481A5D6D}" type="pres">
      <dgm:prSet presAssocID="{34074F10-3F82-4C51-89CA-F6C3748586CF}" presName="sibTrans" presStyleCnt="0"/>
      <dgm:spPr/>
    </dgm:pt>
    <dgm:pt modelId="{0C9ACF66-9DEA-4FDB-9EC7-D7D1E75AD33D}" type="pres">
      <dgm:prSet presAssocID="{4881AEC4-C5C3-441B-8DE2-C5A0ED6CEC38}" presName="compNode" presStyleCnt="0"/>
      <dgm:spPr/>
    </dgm:pt>
    <dgm:pt modelId="{44C1B5C9-E300-4B55-808C-8E2D40798D5E}" type="pres">
      <dgm:prSet presAssocID="{4881AEC4-C5C3-441B-8DE2-C5A0ED6CEC38}" presName="iconBgRect" presStyleLbl="bgShp" presStyleIdx="1" presStyleCnt="6"/>
      <dgm:spPr/>
    </dgm:pt>
    <dgm:pt modelId="{AB49A258-8A76-4D5B-88B8-F13A22E9B0E4}" type="pres">
      <dgm:prSet presAssocID="{4881AEC4-C5C3-441B-8DE2-C5A0ED6CEC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3DD6B22-BDB6-4185-977B-D45DE987E2DF}" type="pres">
      <dgm:prSet presAssocID="{4881AEC4-C5C3-441B-8DE2-C5A0ED6CEC38}" presName="spaceRect" presStyleCnt="0"/>
      <dgm:spPr/>
    </dgm:pt>
    <dgm:pt modelId="{4C1285E1-948B-4C35-8BEB-50B1349EA221}" type="pres">
      <dgm:prSet presAssocID="{4881AEC4-C5C3-441B-8DE2-C5A0ED6CEC38}" presName="textRect" presStyleLbl="revTx" presStyleIdx="1" presStyleCnt="6">
        <dgm:presLayoutVars>
          <dgm:chMax val="1"/>
          <dgm:chPref val="1"/>
        </dgm:presLayoutVars>
      </dgm:prSet>
      <dgm:spPr/>
    </dgm:pt>
    <dgm:pt modelId="{56323A97-149C-43A2-8650-A9B4BFEBD2F9}" type="pres">
      <dgm:prSet presAssocID="{D7A79218-DF00-4E2A-A71F-5C7F44D8B12C}" presName="sibTrans" presStyleCnt="0"/>
      <dgm:spPr/>
    </dgm:pt>
    <dgm:pt modelId="{5B4E663B-BA9D-4D53-98DA-D5753DDF08E5}" type="pres">
      <dgm:prSet presAssocID="{D3148953-88C2-4899-AFD0-D995F7F2E324}" presName="compNode" presStyleCnt="0"/>
      <dgm:spPr/>
    </dgm:pt>
    <dgm:pt modelId="{CB41DF54-88B8-4CD3-B744-F5399728514E}" type="pres">
      <dgm:prSet presAssocID="{D3148953-88C2-4899-AFD0-D995F7F2E324}" presName="iconBgRect" presStyleLbl="bgShp" presStyleIdx="2" presStyleCnt="6"/>
      <dgm:spPr/>
    </dgm:pt>
    <dgm:pt modelId="{DD4FDFB2-957C-4638-A06E-6B6A53A48A96}" type="pres">
      <dgm:prSet presAssocID="{D3148953-88C2-4899-AFD0-D995F7F2E3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1C486F8-407F-4433-A144-D7EF5AA4502B}" type="pres">
      <dgm:prSet presAssocID="{D3148953-88C2-4899-AFD0-D995F7F2E324}" presName="spaceRect" presStyleCnt="0"/>
      <dgm:spPr/>
    </dgm:pt>
    <dgm:pt modelId="{2EA9CCCB-2D1C-4725-B8CC-174EF282B0D2}" type="pres">
      <dgm:prSet presAssocID="{D3148953-88C2-4899-AFD0-D995F7F2E324}" presName="textRect" presStyleLbl="revTx" presStyleIdx="2" presStyleCnt="6">
        <dgm:presLayoutVars>
          <dgm:chMax val="1"/>
          <dgm:chPref val="1"/>
        </dgm:presLayoutVars>
      </dgm:prSet>
      <dgm:spPr/>
    </dgm:pt>
    <dgm:pt modelId="{D1F2A52E-D96F-4E9E-A31B-B2F487E48911}" type="pres">
      <dgm:prSet presAssocID="{F1660993-C5F7-4268-B53C-C07C125BE736}" presName="sibTrans" presStyleCnt="0"/>
      <dgm:spPr/>
    </dgm:pt>
    <dgm:pt modelId="{CA077CAC-47C8-4F46-961F-66C559530C31}" type="pres">
      <dgm:prSet presAssocID="{996C24F0-94AA-4BDC-AF43-126DDC9B0CCB}" presName="compNode" presStyleCnt="0"/>
      <dgm:spPr/>
    </dgm:pt>
    <dgm:pt modelId="{F9D670CC-A5A3-4949-9803-F4B4FE5EADE5}" type="pres">
      <dgm:prSet presAssocID="{996C24F0-94AA-4BDC-AF43-126DDC9B0CCB}" presName="iconBgRect" presStyleLbl="bgShp" presStyleIdx="3" presStyleCnt="6"/>
      <dgm:spPr/>
    </dgm:pt>
    <dgm:pt modelId="{EBA662B9-C8CA-4C16-A448-B955141C1E79}" type="pres">
      <dgm:prSet presAssocID="{996C24F0-94AA-4BDC-AF43-126DDC9B0C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B7330D81-613E-4330-AEA7-9793EECAAB6C}" type="pres">
      <dgm:prSet presAssocID="{996C24F0-94AA-4BDC-AF43-126DDC9B0CCB}" presName="spaceRect" presStyleCnt="0"/>
      <dgm:spPr/>
    </dgm:pt>
    <dgm:pt modelId="{8CD7EFD8-BA35-44A9-B5FD-C6F2F84FDC94}" type="pres">
      <dgm:prSet presAssocID="{996C24F0-94AA-4BDC-AF43-126DDC9B0CCB}" presName="textRect" presStyleLbl="revTx" presStyleIdx="3" presStyleCnt="6">
        <dgm:presLayoutVars>
          <dgm:chMax val="1"/>
          <dgm:chPref val="1"/>
        </dgm:presLayoutVars>
      </dgm:prSet>
      <dgm:spPr/>
    </dgm:pt>
    <dgm:pt modelId="{F28EA8BA-6927-4D22-8E68-0C813A66293F}" type="pres">
      <dgm:prSet presAssocID="{DD19CECA-D51D-4274-9EA6-C99CD5698554}" presName="sibTrans" presStyleCnt="0"/>
      <dgm:spPr/>
    </dgm:pt>
    <dgm:pt modelId="{DC0958A7-03F8-40E0-9112-89EE2317DCF4}" type="pres">
      <dgm:prSet presAssocID="{ACA06606-836C-46AF-B580-44A59D611290}" presName="compNode" presStyleCnt="0"/>
      <dgm:spPr/>
    </dgm:pt>
    <dgm:pt modelId="{63A28C04-AC3D-4C6E-9F57-80BA293044F1}" type="pres">
      <dgm:prSet presAssocID="{ACA06606-836C-46AF-B580-44A59D611290}" presName="iconBgRect" presStyleLbl="bgShp" presStyleIdx="4" presStyleCnt="6"/>
      <dgm:spPr/>
    </dgm:pt>
    <dgm:pt modelId="{EDC578EE-C11B-47D0-BF40-933CFE13E74D}" type="pres">
      <dgm:prSet presAssocID="{ACA06606-836C-46AF-B580-44A59D6112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9D5B20B-3CAB-41B0-9D31-11D245EAFCB5}" type="pres">
      <dgm:prSet presAssocID="{ACA06606-836C-46AF-B580-44A59D611290}" presName="spaceRect" presStyleCnt="0"/>
      <dgm:spPr/>
    </dgm:pt>
    <dgm:pt modelId="{0A288AEB-B0FC-4F47-B6D7-FE8B15E68713}" type="pres">
      <dgm:prSet presAssocID="{ACA06606-836C-46AF-B580-44A59D611290}" presName="textRect" presStyleLbl="revTx" presStyleIdx="4" presStyleCnt="6">
        <dgm:presLayoutVars>
          <dgm:chMax val="1"/>
          <dgm:chPref val="1"/>
        </dgm:presLayoutVars>
      </dgm:prSet>
      <dgm:spPr/>
    </dgm:pt>
    <dgm:pt modelId="{E9389662-0A5D-40C8-9E0D-C80648B54D0F}" type="pres">
      <dgm:prSet presAssocID="{6DC446D7-B32E-4021-B73D-0F8A7FA211CC}" presName="sibTrans" presStyleCnt="0"/>
      <dgm:spPr/>
    </dgm:pt>
    <dgm:pt modelId="{B82A93FA-6C97-4AE2-B86B-C70BE22C5BD3}" type="pres">
      <dgm:prSet presAssocID="{AE077B1E-53C6-4447-9F92-F8DEDA72E5B8}" presName="compNode" presStyleCnt="0"/>
      <dgm:spPr/>
    </dgm:pt>
    <dgm:pt modelId="{C44F5BED-8A54-4513-94C7-114F1788D0B0}" type="pres">
      <dgm:prSet presAssocID="{AE077B1E-53C6-4447-9F92-F8DEDA72E5B8}" presName="iconBgRect" presStyleLbl="bgShp" presStyleIdx="5" presStyleCnt="6"/>
      <dgm:spPr/>
    </dgm:pt>
    <dgm:pt modelId="{82754742-F551-4FDE-871C-2AD94381E6B0}" type="pres">
      <dgm:prSet presAssocID="{AE077B1E-53C6-4447-9F92-F8DEDA72E5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CB198FE-0817-4628-9925-7DB644A8E7A9}" type="pres">
      <dgm:prSet presAssocID="{AE077B1E-53C6-4447-9F92-F8DEDA72E5B8}" presName="spaceRect" presStyleCnt="0"/>
      <dgm:spPr/>
    </dgm:pt>
    <dgm:pt modelId="{D8A2F6B2-AF45-4B93-9CE7-85F2A5C080D0}" type="pres">
      <dgm:prSet presAssocID="{AE077B1E-53C6-4447-9F92-F8DEDA72E5B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52F28-D158-462C-BD68-8D28B158D3AD}" srcId="{168F401D-2834-4B2C-84DE-355419602EA2}" destId="{996C24F0-94AA-4BDC-AF43-126DDC9B0CCB}" srcOrd="3" destOrd="0" parTransId="{56F92904-60F8-4D31-A705-8663194DDDA7}" sibTransId="{DD19CECA-D51D-4274-9EA6-C99CD5698554}"/>
    <dgm:cxn modelId="{CCEACA2C-5942-4216-8EAE-77037E436194}" type="presOf" srcId="{4881AEC4-C5C3-441B-8DE2-C5A0ED6CEC38}" destId="{4C1285E1-948B-4C35-8BEB-50B1349EA221}" srcOrd="0" destOrd="0" presId="urn:microsoft.com/office/officeart/2018/5/layout/IconCircleLabelList"/>
    <dgm:cxn modelId="{4A839930-D73B-4B4D-A816-B2773045648D}" srcId="{168F401D-2834-4B2C-84DE-355419602EA2}" destId="{AE077B1E-53C6-4447-9F92-F8DEDA72E5B8}" srcOrd="5" destOrd="0" parTransId="{C7BE325D-5A91-4005-A7CA-D1B5867EC957}" sibTransId="{6D521B9D-6032-4D2A-8AB8-6742062C131B}"/>
    <dgm:cxn modelId="{91CC5834-1F99-48B5-9554-F13CFD14DAA9}" type="presOf" srcId="{996C24F0-94AA-4BDC-AF43-126DDC9B0CCB}" destId="{8CD7EFD8-BA35-44A9-B5FD-C6F2F84FDC94}" srcOrd="0" destOrd="0" presId="urn:microsoft.com/office/officeart/2018/5/layout/IconCircleLabelList"/>
    <dgm:cxn modelId="{607E1C53-9D47-4206-ADAC-4A6E362D4AB3}" type="presOf" srcId="{D3148953-88C2-4899-AFD0-D995F7F2E324}" destId="{2EA9CCCB-2D1C-4725-B8CC-174EF282B0D2}" srcOrd="0" destOrd="0" presId="urn:microsoft.com/office/officeart/2018/5/layout/IconCircleLabelList"/>
    <dgm:cxn modelId="{5A918A74-D194-41BC-B254-55979D7EAB53}" srcId="{168F401D-2834-4B2C-84DE-355419602EA2}" destId="{ACA06606-836C-46AF-B580-44A59D611290}" srcOrd="4" destOrd="0" parTransId="{25AF255B-5177-4686-8C5E-9B7EEA0A6ED3}" sibTransId="{6DC446D7-B32E-4021-B73D-0F8A7FA211CC}"/>
    <dgm:cxn modelId="{B11D8656-330E-4966-94B5-A52A2105DAC1}" type="presOf" srcId="{ACA06606-836C-46AF-B580-44A59D611290}" destId="{0A288AEB-B0FC-4F47-B6D7-FE8B15E68713}" srcOrd="0" destOrd="0" presId="urn:microsoft.com/office/officeart/2018/5/layout/IconCircleLabelList"/>
    <dgm:cxn modelId="{98E09EA7-F2AB-407D-BE99-E3E142E17997}" srcId="{168F401D-2834-4B2C-84DE-355419602EA2}" destId="{38C03BF7-34E1-4F91-9237-143A0D1B9809}" srcOrd="0" destOrd="0" parTransId="{412C401C-21CC-4BE6-B03B-11086B0A94A9}" sibTransId="{34074F10-3F82-4C51-89CA-F6C3748586CF}"/>
    <dgm:cxn modelId="{0AE559AB-7E09-4DEE-9131-BE082FCE4518}" type="presOf" srcId="{168F401D-2834-4B2C-84DE-355419602EA2}" destId="{9F64C10A-08D9-483A-8A1E-24AAA7C138FD}" srcOrd="0" destOrd="0" presId="urn:microsoft.com/office/officeart/2018/5/layout/IconCircleLabelList"/>
    <dgm:cxn modelId="{CE9E9FB7-5851-4FFF-8DD8-18BAF1A6D8B1}" srcId="{168F401D-2834-4B2C-84DE-355419602EA2}" destId="{4881AEC4-C5C3-441B-8DE2-C5A0ED6CEC38}" srcOrd="1" destOrd="0" parTransId="{34BEA8C6-EABE-4F7B-AF0D-C9378F54F7EB}" sibTransId="{D7A79218-DF00-4E2A-A71F-5C7F44D8B12C}"/>
    <dgm:cxn modelId="{2C4B8FD0-EAAC-4E15-8FAC-11AC906C28C2}" type="presOf" srcId="{38C03BF7-34E1-4F91-9237-143A0D1B9809}" destId="{B923B2FA-35C4-4296-96A2-5CA544B31438}" srcOrd="0" destOrd="0" presId="urn:microsoft.com/office/officeart/2018/5/layout/IconCircleLabelList"/>
    <dgm:cxn modelId="{5A3065E7-B822-4C67-9AC7-179AD6859AB5}" srcId="{168F401D-2834-4B2C-84DE-355419602EA2}" destId="{D3148953-88C2-4899-AFD0-D995F7F2E324}" srcOrd="2" destOrd="0" parTransId="{D60732B4-F18B-4E65-9619-BE96559AAAE5}" sibTransId="{F1660993-C5F7-4268-B53C-C07C125BE736}"/>
    <dgm:cxn modelId="{02B42FFE-FAF5-4C1C-915E-7938395BF3EC}" type="presOf" srcId="{AE077B1E-53C6-4447-9F92-F8DEDA72E5B8}" destId="{D8A2F6B2-AF45-4B93-9CE7-85F2A5C080D0}" srcOrd="0" destOrd="0" presId="urn:microsoft.com/office/officeart/2018/5/layout/IconCircleLabelList"/>
    <dgm:cxn modelId="{E6C4EB9F-DA63-4415-A586-143422E2DD38}" type="presParOf" srcId="{9F64C10A-08D9-483A-8A1E-24AAA7C138FD}" destId="{B87BE163-1A1A-4BE7-BAEA-95170CE0C9C0}" srcOrd="0" destOrd="0" presId="urn:microsoft.com/office/officeart/2018/5/layout/IconCircleLabelList"/>
    <dgm:cxn modelId="{A751FE3B-4D41-4C58-AB1D-F9EBEDFE0172}" type="presParOf" srcId="{B87BE163-1A1A-4BE7-BAEA-95170CE0C9C0}" destId="{BEBEBC5E-E035-4937-B8BE-08648037EA40}" srcOrd="0" destOrd="0" presId="urn:microsoft.com/office/officeart/2018/5/layout/IconCircleLabelList"/>
    <dgm:cxn modelId="{14724571-9F67-40F1-B7D7-F780AF5E3725}" type="presParOf" srcId="{B87BE163-1A1A-4BE7-BAEA-95170CE0C9C0}" destId="{2E5F2C73-E925-4AE2-9F6B-155397E3AFD1}" srcOrd="1" destOrd="0" presId="urn:microsoft.com/office/officeart/2018/5/layout/IconCircleLabelList"/>
    <dgm:cxn modelId="{142B18D9-EC85-4024-B4D4-706C6B117E58}" type="presParOf" srcId="{B87BE163-1A1A-4BE7-BAEA-95170CE0C9C0}" destId="{0EF7FE4C-CCDD-4DC7-A018-270FBE8F4B34}" srcOrd="2" destOrd="0" presId="urn:microsoft.com/office/officeart/2018/5/layout/IconCircleLabelList"/>
    <dgm:cxn modelId="{5B788A37-04C6-4DE1-962D-6E2C27B7E4D4}" type="presParOf" srcId="{B87BE163-1A1A-4BE7-BAEA-95170CE0C9C0}" destId="{B923B2FA-35C4-4296-96A2-5CA544B31438}" srcOrd="3" destOrd="0" presId="urn:microsoft.com/office/officeart/2018/5/layout/IconCircleLabelList"/>
    <dgm:cxn modelId="{717305C4-5351-4AFF-9EC2-78849C2740DC}" type="presParOf" srcId="{9F64C10A-08D9-483A-8A1E-24AAA7C138FD}" destId="{B3983E1D-8C8C-47B5-8ABB-8F6D481A5D6D}" srcOrd="1" destOrd="0" presId="urn:microsoft.com/office/officeart/2018/5/layout/IconCircleLabelList"/>
    <dgm:cxn modelId="{A2E2D12F-8741-4469-AED6-B3A0B6FBE983}" type="presParOf" srcId="{9F64C10A-08D9-483A-8A1E-24AAA7C138FD}" destId="{0C9ACF66-9DEA-4FDB-9EC7-D7D1E75AD33D}" srcOrd="2" destOrd="0" presId="urn:microsoft.com/office/officeart/2018/5/layout/IconCircleLabelList"/>
    <dgm:cxn modelId="{E25DE85C-AA9C-4CD7-98F6-36DAE427487D}" type="presParOf" srcId="{0C9ACF66-9DEA-4FDB-9EC7-D7D1E75AD33D}" destId="{44C1B5C9-E300-4B55-808C-8E2D40798D5E}" srcOrd="0" destOrd="0" presId="urn:microsoft.com/office/officeart/2018/5/layout/IconCircleLabelList"/>
    <dgm:cxn modelId="{D9FD2FA3-2D32-4A96-85A9-E390F2477285}" type="presParOf" srcId="{0C9ACF66-9DEA-4FDB-9EC7-D7D1E75AD33D}" destId="{AB49A258-8A76-4D5B-88B8-F13A22E9B0E4}" srcOrd="1" destOrd="0" presId="urn:microsoft.com/office/officeart/2018/5/layout/IconCircleLabelList"/>
    <dgm:cxn modelId="{9205C384-4CE5-4241-88F8-7ABC67D9078C}" type="presParOf" srcId="{0C9ACF66-9DEA-4FDB-9EC7-D7D1E75AD33D}" destId="{53DD6B22-BDB6-4185-977B-D45DE987E2DF}" srcOrd="2" destOrd="0" presId="urn:microsoft.com/office/officeart/2018/5/layout/IconCircleLabelList"/>
    <dgm:cxn modelId="{79352F9C-8FC5-478F-8CCB-16A5FCF3966F}" type="presParOf" srcId="{0C9ACF66-9DEA-4FDB-9EC7-D7D1E75AD33D}" destId="{4C1285E1-948B-4C35-8BEB-50B1349EA221}" srcOrd="3" destOrd="0" presId="urn:microsoft.com/office/officeart/2018/5/layout/IconCircleLabelList"/>
    <dgm:cxn modelId="{A032C623-B55A-4215-B0FA-EF1013320E64}" type="presParOf" srcId="{9F64C10A-08D9-483A-8A1E-24AAA7C138FD}" destId="{56323A97-149C-43A2-8650-A9B4BFEBD2F9}" srcOrd="3" destOrd="0" presId="urn:microsoft.com/office/officeart/2018/5/layout/IconCircleLabelList"/>
    <dgm:cxn modelId="{0C10AD69-B76E-41A8-B09B-D80E114F6905}" type="presParOf" srcId="{9F64C10A-08D9-483A-8A1E-24AAA7C138FD}" destId="{5B4E663B-BA9D-4D53-98DA-D5753DDF08E5}" srcOrd="4" destOrd="0" presId="urn:microsoft.com/office/officeart/2018/5/layout/IconCircleLabelList"/>
    <dgm:cxn modelId="{68990AAC-8BB6-439A-81E7-91B6369B2366}" type="presParOf" srcId="{5B4E663B-BA9D-4D53-98DA-D5753DDF08E5}" destId="{CB41DF54-88B8-4CD3-B744-F5399728514E}" srcOrd="0" destOrd="0" presId="urn:microsoft.com/office/officeart/2018/5/layout/IconCircleLabelList"/>
    <dgm:cxn modelId="{D69727B6-F372-4394-9D0A-4015498D0F95}" type="presParOf" srcId="{5B4E663B-BA9D-4D53-98DA-D5753DDF08E5}" destId="{DD4FDFB2-957C-4638-A06E-6B6A53A48A96}" srcOrd="1" destOrd="0" presId="urn:microsoft.com/office/officeart/2018/5/layout/IconCircleLabelList"/>
    <dgm:cxn modelId="{A64A3325-2CB6-4208-B1BF-CE15F450E133}" type="presParOf" srcId="{5B4E663B-BA9D-4D53-98DA-D5753DDF08E5}" destId="{D1C486F8-407F-4433-A144-D7EF5AA4502B}" srcOrd="2" destOrd="0" presId="urn:microsoft.com/office/officeart/2018/5/layout/IconCircleLabelList"/>
    <dgm:cxn modelId="{0722F1DB-4E6E-41B8-8306-9563B874FBA0}" type="presParOf" srcId="{5B4E663B-BA9D-4D53-98DA-D5753DDF08E5}" destId="{2EA9CCCB-2D1C-4725-B8CC-174EF282B0D2}" srcOrd="3" destOrd="0" presId="urn:microsoft.com/office/officeart/2018/5/layout/IconCircleLabelList"/>
    <dgm:cxn modelId="{8AC12663-453E-40C5-BBF4-8427229C1654}" type="presParOf" srcId="{9F64C10A-08D9-483A-8A1E-24AAA7C138FD}" destId="{D1F2A52E-D96F-4E9E-A31B-B2F487E48911}" srcOrd="5" destOrd="0" presId="urn:microsoft.com/office/officeart/2018/5/layout/IconCircleLabelList"/>
    <dgm:cxn modelId="{ED495337-4E44-45B4-B057-857514D1885A}" type="presParOf" srcId="{9F64C10A-08D9-483A-8A1E-24AAA7C138FD}" destId="{CA077CAC-47C8-4F46-961F-66C559530C31}" srcOrd="6" destOrd="0" presId="urn:microsoft.com/office/officeart/2018/5/layout/IconCircleLabelList"/>
    <dgm:cxn modelId="{AA3B305E-35B7-4070-8099-37234B63DC7D}" type="presParOf" srcId="{CA077CAC-47C8-4F46-961F-66C559530C31}" destId="{F9D670CC-A5A3-4949-9803-F4B4FE5EADE5}" srcOrd="0" destOrd="0" presId="urn:microsoft.com/office/officeart/2018/5/layout/IconCircleLabelList"/>
    <dgm:cxn modelId="{4E458B2B-542F-4B28-9148-24E5B7B35163}" type="presParOf" srcId="{CA077CAC-47C8-4F46-961F-66C559530C31}" destId="{EBA662B9-C8CA-4C16-A448-B955141C1E79}" srcOrd="1" destOrd="0" presId="urn:microsoft.com/office/officeart/2018/5/layout/IconCircleLabelList"/>
    <dgm:cxn modelId="{92E466F1-B22F-416A-9104-39DDE024E9FD}" type="presParOf" srcId="{CA077CAC-47C8-4F46-961F-66C559530C31}" destId="{B7330D81-613E-4330-AEA7-9793EECAAB6C}" srcOrd="2" destOrd="0" presId="urn:microsoft.com/office/officeart/2018/5/layout/IconCircleLabelList"/>
    <dgm:cxn modelId="{FEBA4D79-5862-4A65-80DE-28400E12971A}" type="presParOf" srcId="{CA077CAC-47C8-4F46-961F-66C559530C31}" destId="{8CD7EFD8-BA35-44A9-B5FD-C6F2F84FDC94}" srcOrd="3" destOrd="0" presId="urn:microsoft.com/office/officeart/2018/5/layout/IconCircleLabelList"/>
    <dgm:cxn modelId="{B02558A9-9454-459E-B4AF-12300590140C}" type="presParOf" srcId="{9F64C10A-08D9-483A-8A1E-24AAA7C138FD}" destId="{F28EA8BA-6927-4D22-8E68-0C813A66293F}" srcOrd="7" destOrd="0" presId="urn:microsoft.com/office/officeart/2018/5/layout/IconCircleLabelList"/>
    <dgm:cxn modelId="{36A0205A-FFE5-4B8C-AFD5-FC61B15F5D6D}" type="presParOf" srcId="{9F64C10A-08D9-483A-8A1E-24AAA7C138FD}" destId="{DC0958A7-03F8-40E0-9112-89EE2317DCF4}" srcOrd="8" destOrd="0" presId="urn:microsoft.com/office/officeart/2018/5/layout/IconCircleLabelList"/>
    <dgm:cxn modelId="{E9AE332D-0B26-49D9-BF00-5DECD4F189ED}" type="presParOf" srcId="{DC0958A7-03F8-40E0-9112-89EE2317DCF4}" destId="{63A28C04-AC3D-4C6E-9F57-80BA293044F1}" srcOrd="0" destOrd="0" presId="urn:microsoft.com/office/officeart/2018/5/layout/IconCircleLabelList"/>
    <dgm:cxn modelId="{3FA2EE65-F5B6-4BEB-B6F1-DD92818FE49B}" type="presParOf" srcId="{DC0958A7-03F8-40E0-9112-89EE2317DCF4}" destId="{EDC578EE-C11B-47D0-BF40-933CFE13E74D}" srcOrd="1" destOrd="0" presId="urn:microsoft.com/office/officeart/2018/5/layout/IconCircleLabelList"/>
    <dgm:cxn modelId="{4906CDEC-12FE-408F-A373-0C4DCDE7DB72}" type="presParOf" srcId="{DC0958A7-03F8-40E0-9112-89EE2317DCF4}" destId="{69D5B20B-3CAB-41B0-9D31-11D245EAFCB5}" srcOrd="2" destOrd="0" presId="urn:microsoft.com/office/officeart/2018/5/layout/IconCircleLabelList"/>
    <dgm:cxn modelId="{CCD6246A-13B7-45E0-B32A-AC5CA249F331}" type="presParOf" srcId="{DC0958A7-03F8-40E0-9112-89EE2317DCF4}" destId="{0A288AEB-B0FC-4F47-B6D7-FE8B15E68713}" srcOrd="3" destOrd="0" presId="urn:microsoft.com/office/officeart/2018/5/layout/IconCircleLabelList"/>
    <dgm:cxn modelId="{50EF3093-84C4-4515-B2AB-CB0D5781FAD1}" type="presParOf" srcId="{9F64C10A-08D9-483A-8A1E-24AAA7C138FD}" destId="{E9389662-0A5D-40C8-9E0D-C80648B54D0F}" srcOrd="9" destOrd="0" presId="urn:microsoft.com/office/officeart/2018/5/layout/IconCircleLabelList"/>
    <dgm:cxn modelId="{9E2F18FF-A2B2-4702-BA68-BC30F710E292}" type="presParOf" srcId="{9F64C10A-08D9-483A-8A1E-24AAA7C138FD}" destId="{B82A93FA-6C97-4AE2-B86B-C70BE22C5BD3}" srcOrd="10" destOrd="0" presId="urn:microsoft.com/office/officeart/2018/5/layout/IconCircleLabelList"/>
    <dgm:cxn modelId="{F8500D2F-CE47-4ABD-A5A1-9BB4296C5C97}" type="presParOf" srcId="{B82A93FA-6C97-4AE2-B86B-C70BE22C5BD3}" destId="{C44F5BED-8A54-4513-94C7-114F1788D0B0}" srcOrd="0" destOrd="0" presId="urn:microsoft.com/office/officeart/2018/5/layout/IconCircleLabelList"/>
    <dgm:cxn modelId="{25519E54-A10D-4279-ACBA-0E09047DD8E3}" type="presParOf" srcId="{B82A93FA-6C97-4AE2-B86B-C70BE22C5BD3}" destId="{82754742-F551-4FDE-871C-2AD94381E6B0}" srcOrd="1" destOrd="0" presId="urn:microsoft.com/office/officeart/2018/5/layout/IconCircleLabelList"/>
    <dgm:cxn modelId="{3C8AB21E-F107-4826-8D84-20E03550E1D3}" type="presParOf" srcId="{B82A93FA-6C97-4AE2-B86B-C70BE22C5BD3}" destId="{6CB198FE-0817-4628-9925-7DB644A8E7A9}" srcOrd="2" destOrd="0" presId="urn:microsoft.com/office/officeart/2018/5/layout/IconCircleLabelList"/>
    <dgm:cxn modelId="{E18812C9-9C9B-4BD1-A419-2F31F82D8197}" type="presParOf" srcId="{B82A93FA-6C97-4AE2-B86B-C70BE22C5BD3}" destId="{D8A2F6B2-AF45-4B93-9CE7-85F2A5C080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EBC5E-E035-4937-B8BE-08648037EA40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2C73-E925-4AE2-9F6B-155397E3AFD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3B2FA-35C4-4296-96A2-5CA544B31438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Teamwork</a:t>
          </a:r>
        </a:p>
      </dsp:txBody>
      <dsp:txXfrm>
        <a:off x="578678" y="1313725"/>
        <a:ext cx="1641796" cy="656718"/>
      </dsp:txXfrm>
    </dsp:sp>
    <dsp:sp modelId="{44C1B5C9-E300-4B55-808C-8E2D40798D5E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9A258-8A76-4D5B-88B8-F13A22E9B0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285E1-948B-4C35-8BEB-50B1349EA221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Time management</a:t>
          </a:r>
        </a:p>
      </dsp:txBody>
      <dsp:txXfrm>
        <a:off x="2507790" y="1313725"/>
        <a:ext cx="1641796" cy="656718"/>
      </dsp:txXfrm>
    </dsp:sp>
    <dsp:sp modelId="{CB41DF54-88B8-4CD3-B744-F5399728514E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FDFB2-957C-4638-A06E-6B6A53A48A9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CCCB-2D1C-4725-B8CC-174EF282B0D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Ethical decision making</a:t>
          </a:r>
        </a:p>
      </dsp:txBody>
      <dsp:txXfrm>
        <a:off x="4436901" y="1313725"/>
        <a:ext cx="1641796" cy="656718"/>
      </dsp:txXfrm>
    </dsp:sp>
    <dsp:sp modelId="{F9D670CC-A5A3-4949-9803-F4B4FE5EADE5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662B9-C8CA-4C16-A448-B955141C1E79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7EFD8-BA35-44A9-B5FD-C6F2F84FDC94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Leadership</a:t>
          </a:r>
        </a:p>
      </dsp:txBody>
      <dsp:txXfrm>
        <a:off x="6366012" y="1313725"/>
        <a:ext cx="1641796" cy="656718"/>
      </dsp:txXfrm>
    </dsp:sp>
    <dsp:sp modelId="{63A28C04-AC3D-4C6E-9F57-80BA293044F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578EE-C11B-47D0-BF40-933CFE13E74D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88AEB-B0FC-4F47-B6D7-FE8B15E6871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Communication hacks</a:t>
          </a:r>
        </a:p>
      </dsp:txBody>
      <dsp:txXfrm>
        <a:off x="8295124" y="1313725"/>
        <a:ext cx="1641796" cy="656718"/>
      </dsp:txXfrm>
    </dsp:sp>
    <dsp:sp modelId="{C44F5BED-8A54-4513-94C7-114F1788D0B0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54742-F551-4FDE-871C-2AD94381E6B0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2F6B2-AF45-4B93-9CE7-85F2A5C080D0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7B53-FA95-427B-A2C8-F5052608C5D7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15BD-E5ED-40A9-9D73-5C8E3C77F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MBA in one hour. Like any </a:t>
            </a:r>
            <a:r>
              <a:rPr lang="en-US" dirty="0" err="1"/>
              <a:t>underscoped</a:t>
            </a:r>
            <a:r>
              <a:rPr lang="en-US" dirty="0"/>
              <a:t> project, we got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5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task management?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Ms. Wilkins is right. You should manage tasks, not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+mn-lt"/>
              </a:rPr>
              <a:t>Think what tasks I have and how much time is required for each task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Tasks are more manageable than time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You have finite time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Tasks are dynamic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Priorities and deadlines can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82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strike="noStrike" spc="-1" dirty="0">
                <a:latin typeface="Arial"/>
              </a:rPr>
              <a:t>Get the big picture and </a:t>
            </a:r>
            <a:r>
              <a:rPr lang="en-US" sz="2000" spc="-1" dirty="0">
                <a:solidFill>
                  <a:srgbClr val="000000"/>
                </a:solidFill>
                <a:latin typeface="+mn-lt"/>
              </a:rPr>
              <a:t>break it into smaller narrow-focus tasks</a:t>
            </a:r>
          </a:p>
          <a:p>
            <a:r>
              <a:rPr lang="en-US" sz="2000" b="0" strike="noStrike" spc="-1" dirty="0">
                <a:latin typeface="Arial"/>
              </a:rPr>
              <a:t>Sequence tasks strategically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latin typeface="+mn-lt"/>
              </a:rPr>
              <a:t>Pick one task and focus on it, rather than juggling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Start with a task that requires utmost concentration and give it your undivided attention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If you must multi-task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Coordinate and group any compatible tasks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E.g., if you know you will need to answer calls at random intervals, work on another task that can interrupted at any time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Protect yourself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Set and communication expectations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Does the task require management approval?</a:t>
            </a:r>
          </a:p>
          <a:p>
            <a:pPr marL="2171880" lvl="4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Let the manager know of availability requirements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Working on a task that requires undivided attention?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Set an auto-reply in Outlook for that time-period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Document and communicate task status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“I have started the testing for the day”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“I have completed the testing and have begun writing the report.”</a:t>
            </a:r>
          </a:p>
          <a:p>
            <a:pPr marL="1714680" lvl="3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Common status measures: 25%, 50%, 75%, 100%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0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96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6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00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app or method won’t work for everyone. Use sticky notes, OneNote, rock carvings, or whatever works for you. Try a few methods and you’ll find your soul mate in no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7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" lvl="0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Halfway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6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strike="noStrike" spc="-1" dirty="0">
                <a:latin typeface="Arial"/>
              </a:rPr>
              <a:t>Delegate: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someone who is good at this type of task or wants to learn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still, possibly, need to QA the final product but it will not take as much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process, you may end up teaching a teammate something new :)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day, when you move up the chain, you’ll have someone trained up to take your place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1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3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don’t!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11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latin typeface="Arial"/>
              </a:rPr>
              <a:t>Procrastination is not logical, instead it’s the result of the emotional part of our brain.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57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+mn-lt"/>
              </a:rPr>
              <a:t>Identify and reverse the triggers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+mn-lt"/>
              </a:rPr>
              <a:t>Work within your resistance level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+mn-lt"/>
              </a:rPr>
              <a:t>Identify what sets off the triggers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+mn-lt"/>
              </a:rPr>
              <a:t>Too many application pen tests?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+mn-lt"/>
              </a:rPr>
              <a:t>Not enough hardware pen tests?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+mn-lt"/>
              </a:rPr>
              <a:t>Do something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+mn-lt"/>
              </a:rPr>
              <a:t>Anything to get started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+mn-lt"/>
              </a:rPr>
              <a:t>It is easier to keep going once you start something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+mn-lt"/>
              </a:rPr>
              <a:t>Document the costs of procrastination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+mn-lt"/>
              </a:rPr>
              <a:t>Reward yourself for doing the work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+mn-lt"/>
              </a:rPr>
              <a:t>Disconnect from social media, email, and/or texting</a:t>
            </a:r>
            <a:endParaRPr lang="en-US" sz="2400" b="0" strike="noStrike" spc="-1" dirty="0">
              <a:latin typeface="+mn-lt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93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don’t!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3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2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don’t!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2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2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lvl="0" indent="-342720">
              <a:buClr>
                <a:srgbClr val="000000"/>
              </a:buClr>
              <a:buFont typeface="Arial"/>
              <a:buChar char="•"/>
            </a:pPr>
            <a:r>
              <a:rPr lang="en-US" sz="1200" spc="-1" dirty="0"/>
              <a:t>These are “Dilemmas of Ethical Hacking”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94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APT28 is a Russian cyber espionage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83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vs Right on the other hand is complicated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solve right vs. right decisions, we can use Professor Joseph L. </a:t>
            </a:r>
            <a:r>
              <a:rPr lang="en-US" dirty="0" err="1"/>
              <a:t>Badaracco’s</a:t>
            </a:r>
            <a:r>
              <a:rPr lang="en-US" dirty="0"/>
              <a:t> right vs. right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0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after gathering all the facts you’ve made a decision that is legal. Now how do you evaluate if it is an ethical decision? Use these four steps.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your plan will be published tomorrow. What would you like to see in print?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4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https://www.amazon.com/Extreme-Ownership-U-S-Navy-SEALs-ebook/dp/B00VE4Y0Z2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come across a bad team, look at its leader and how they’re leading and handling the team. When you come across a challenging team, it might often requires a change in how they are lead.</a:t>
            </a:r>
          </a:p>
          <a:p>
            <a:r>
              <a:rPr lang="en-US" dirty="0"/>
              <a:t>Don’t be Bill from office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79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Teams often get tangled into buzz words like mindfulness and thought leadership and forget their true values. Don’t jump to improvement overload. Instead, lead small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9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don’t!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67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3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client hasn’t responded to your email in due time and you are falling behind on the project, please call the client.</a:t>
            </a:r>
          </a:p>
          <a:p>
            <a:r>
              <a:rPr lang="en-US" dirty="0"/>
              <a:t>If you expected a response to your email the same day, the subject should’ve said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lvl="0" indent="-342720">
              <a:buClr>
                <a:srgbClr val="000000"/>
              </a:buClr>
              <a:buFont typeface="Arial"/>
              <a:buChar char="•"/>
            </a:pPr>
            <a:r>
              <a:rPr lang="en-US" sz="1200" spc="-1" dirty="0"/>
              <a:t>We're members of a family team</a:t>
            </a:r>
          </a:p>
          <a:p>
            <a:pPr marL="343080" lvl="0" indent="-342720">
              <a:buClr>
                <a:srgbClr val="000000"/>
              </a:buClr>
              <a:buFont typeface="Arial"/>
              <a:buChar char="•"/>
            </a:pPr>
            <a:r>
              <a:rPr lang="en-US" sz="1200" spc="-1" dirty="0"/>
              <a:t>We’re members of a community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3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delivery or project managers can’t do their job if you skip calls</a:t>
            </a:r>
          </a:p>
          <a:p>
            <a:r>
              <a:rPr lang="en-US" dirty="0"/>
              <a:t>Missing calls with clients shows you do not value their time and money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4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be around to answer any questions you may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lvl="0" indent="-342720">
              <a:buClr>
                <a:srgbClr val="000000"/>
              </a:buClr>
              <a:buFont typeface="Arial"/>
              <a:buChar char="•"/>
            </a:pPr>
            <a:r>
              <a:rPr lang="en-US" sz="1200" spc="-1" dirty="0"/>
              <a:t>Teamwork will lead to lighter workload and reduce duplicate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5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Result of 40 years of research by </a:t>
            </a:r>
          </a:p>
          <a:p>
            <a:pPr lvl="1">
              <a:lnSpc>
                <a:spcPct val="100000"/>
              </a:lnSpc>
            </a:pPr>
            <a:r>
              <a:rPr lang="en-US" spc="-1" dirty="0">
                <a:latin typeface="Arial"/>
              </a:rPr>
              <a:t>J. Richard Hackman</a:t>
            </a:r>
          </a:p>
          <a:p>
            <a:pPr lvl="1">
              <a:lnSpc>
                <a:spcPct val="100000"/>
              </a:lnSpc>
            </a:pPr>
            <a:r>
              <a:rPr lang="en-US" spc="-1" dirty="0">
                <a:latin typeface="Arial"/>
              </a:rPr>
              <a:t>Professor of Social and Organizational Psychology at Harvard University</a:t>
            </a:r>
          </a:p>
          <a:p>
            <a:r>
              <a:rPr lang="en-US" dirty="0"/>
              <a:t>Diverse backgrounds result in creativity and avoid “groupthink”</a:t>
            </a:r>
          </a:p>
          <a:p>
            <a:r>
              <a:rPr lang="en-US" dirty="0"/>
              <a:t>Optimal processes ensure everyone knows their responsibility</a:t>
            </a:r>
          </a:p>
          <a:p>
            <a:r>
              <a:rPr lang="en-US" dirty="0"/>
              <a:t>Establishing norms gives the team a sense of being “one”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6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Supportive Context: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For virtual or geographically diverse teams, providing optimal means of communication is a very important supportive context</a:t>
            </a:r>
            <a:endParaRPr lang="en-US" spc="-1" dirty="0">
              <a:latin typeface="Arial"/>
            </a:endParaRPr>
          </a:p>
          <a:p>
            <a:endParaRPr lang="en-US" dirty="0"/>
          </a:p>
          <a:p>
            <a:r>
              <a:rPr lang="en-US" dirty="0"/>
              <a:t>Shared Direction:</a:t>
            </a:r>
          </a:p>
          <a:p>
            <a:r>
              <a:rPr lang="en-US" dirty="0"/>
              <a:t>	Distance, diversity, digital dependencies, and changing membership can make teams prone to "us vs them" thinking and incomplete information</a:t>
            </a:r>
          </a:p>
          <a:p>
            <a:r>
              <a:rPr lang="en-US" dirty="0"/>
              <a:t>	Naturally, we're prone to seeing our own subgroup (region, culture, department, etc.) more positively than others </a:t>
            </a:r>
          </a:p>
          <a:p>
            <a:r>
              <a:rPr lang="en-US" dirty="0"/>
              <a:t>	This can be solved by</a:t>
            </a:r>
          </a:p>
          <a:p>
            <a:pPr lvl="1"/>
            <a:r>
              <a:rPr lang="en-US" dirty="0"/>
              <a:t>		Developing a shared mindset</a:t>
            </a:r>
          </a:p>
          <a:p>
            <a:pPr lvl="1"/>
            <a:r>
              <a:rPr lang="en-US" dirty="0"/>
              <a:t>	Fostering common identity and common understanding</a:t>
            </a:r>
          </a:p>
          <a:p>
            <a:r>
              <a:rPr lang="en-US" dirty="0"/>
              <a:t>	Helps avoid “Lone S.M.E Problem”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Subject matter experts may be dispersed in geographically distant areas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dirty="0"/>
              <a:t>This often leads to individuals withholding information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Solution?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Establish norms to share information e.g. monthly knowledge sharing sessions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Combine SMEs with a new team member on pen test projects 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Encourage SMEs to mentor new/aspiring team members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In face to face communication we can pickup on nonverbal and contextual cues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we walk into a meeting room, we can instantly figure out if everyone looks tired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However, this is not possible through email or instant messaging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60"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</a:rPr>
              <a:t>	What actions can we take to make virtual communication better?</a:t>
            </a:r>
          </a:p>
          <a:p>
            <a:pPr marL="343080" lvl="0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10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Shared experiences</a:t>
            </a:r>
          </a:p>
          <a:p>
            <a:pPr lvl="1"/>
            <a:r>
              <a:rPr lang="en-US" dirty="0">
                <a:effectLst/>
              </a:rPr>
              <a:t>Go to a </a:t>
            </a:r>
            <a:r>
              <a:rPr lang="en-US" dirty="0" err="1">
                <a:effectLst/>
              </a:rPr>
              <a:t>BSides</a:t>
            </a:r>
            <a:r>
              <a:rPr lang="en-US" dirty="0">
                <a:effectLst/>
              </a:rPr>
              <a:t> together</a:t>
            </a:r>
          </a:p>
          <a:p>
            <a:pPr lvl="2"/>
            <a:r>
              <a:rPr lang="en-US" dirty="0">
                <a:effectLst/>
              </a:rPr>
              <a:t>Go out for dinner together</a:t>
            </a:r>
          </a:p>
          <a:p>
            <a:pPr lvl="1"/>
            <a:r>
              <a:rPr lang="en-US" dirty="0">
                <a:effectLst/>
              </a:rPr>
              <a:t>Bring team members from one location to another for a few work days</a:t>
            </a:r>
          </a:p>
          <a:p>
            <a:pPr lvl="1"/>
            <a:r>
              <a:rPr lang="en-US" dirty="0">
                <a:effectLst/>
              </a:rPr>
              <a:t>Office/team retreats at a neutral location</a:t>
            </a:r>
          </a:p>
          <a:p>
            <a:pPr lvl="0"/>
            <a:r>
              <a:rPr lang="en-US" dirty="0">
                <a:effectLst/>
              </a:rPr>
              <a:t>	</a:t>
            </a:r>
          </a:p>
          <a:p>
            <a:pPr lvl="0"/>
            <a:r>
              <a:rPr lang="en-US" dirty="0">
                <a:effectLst/>
              </a:rPr>
              <a:t>Structured Unstructured Time</a:t>
            </a:r>
          </a:p>
          <a:p>
            <a:pPr lvl="1"/>
            <a:r>
              <a:rPr lang="en-US" dirty="0">
                <a:effectLst/>
              </a:rPr>
              <a:t>Could be done through reversing first 5-10 minutes of regularly scheduled meetings for open discussion</a:t>
            </a:r>
          </a:p>
          <a:p>
            <a:pPr lvl="1"/>
            <a:r>
              <a:rPr lang="en-US" dirty="0">
                <a:effectLst/>
              </a:rPr>
              <a:t>Talk about whatever aspects of work or daily life</a:t>
            </a:r>
          </a:p>
          <a:p>
            <a:pPr lvl="2"/>
            <a:r>
              <a:rPr lang="en-US" dirty="0">
                <a:effectLst/>
              </a:rPr>
              <a:t>Can't figure out how to work our new office coffee machine</a:t>
            </a:r>
          </a:p>
          <a:p>
            <a:pPr lvl="0"/>
            <a:endParaRPr lang="en-US" dirty="0">
              <a:effectLst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B15BD-E5ED-40A9-9D73-5C8E3C77F4C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2C9-E7BE-45E9-8893-2FE25F94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E328D-8CFC-41D1-B45B-4913B4D2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9346-10A8-4F97-B301-1C785A7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4E6B-F4B8-41C3-84EC-0EA83509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6F0A-DCCD-424E-9A9C-CD6D71A4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58D6-2F70-496B-AB76-00F7FA1BD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52AD-1753-420C-9096-4E379F27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AF40-0967-443C-BD97-7793139C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D9C6-F797-4AC5-B5AC-82FEEC21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B252-FBAB-43E3-A1A1-173A5BD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6D12-EC3B-4580-8AF6-53044ABB2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8186" y="136525"/>
            <a:ext cx="9635614" cy="1015239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94EA-B759-47FE-A6E3-522CEF4B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186" y="1271951"/>
            <a:ext cx="9635613" cy="49050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C552D-2CBE-4F3F-AF82-FD5E15B208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101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6B9D3-5A4E-4C0A-8ED8-587F4DFEC1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51" y="4545966"/>
            <a:ext cx="2214566" cy="21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573-4206-4A73-B7CE-F4707A21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6B9C-BCE6-4026-B8B5-38ADD07D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2ECCC-24C7-4E37-A02D-CDF71F9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E7A-D8A7-4D24-9354-F9055448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B1ED-CBE1-40ED-A2DA-2FAE35A8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4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12B1-FBED-4AAC-B325-E53A1B99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1BB-7EEB-4C51-8566-88A26722C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424F-058B-46F0-9869-1362206E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DBDB-939F-43B2-9D4E-2E4DE4A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9C97-478E-4C07-8FDE-77A1ADD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CF34-6333-4C2C-900C-C03996E7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C6D-FFDE-4549-BBA6-5EB566A6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4665-BEE1-44E2-94C9-9C4150CC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FA1E-F8CD-44F6-A3E4-38DD29FB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EC2C7-F05F-4C48-9E90-D018D0A8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FFCAC-B367-4C8A-A99E-3ABCA7C74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08FB8-503B-435C-B79B-6EC4639B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B7F8-60D5-46B2-8C82-17DFE8F0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21E2A-AFBD-4250-91D9-7987B46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1916-6485-476C-9D24-5FE80C46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BBCE-3177-4239-A837-E15E4B9C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8703-3BD0-498C-B3F3-0A63E6F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6B3B-6007-486A-A4B9-BC9C07E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B5D92-B6E8-4717-BE83-A1CCAA20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FAE21-CCF1-41D4-A259-4667E4F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9BAC-6577-42C4-AB8F-156824C4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FDB7-0978-47EC-BC64-5559BC7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CE4D-E0DC-4D2D-AD3A-A60CFB34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FFA3-005E-4A7A-98A4-1DB332F3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497F-0581-4627-8B38-36C58E42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9BE4-9801-47D2-9020-E93D60FF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3A33-897F-491A-BE02-4B2CC22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0252-D94D-4CF4-8CBF-F9985AA8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1518-A049-4282-B24E-84031846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70299-9EDA-4C5F-B5B4-5EEB5BB2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8F93-09B4-425F-AC28-8AD17AFE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26C3-3D44-4275-87F9-A71F02E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C8E1-7B5E-493B-90A2-2FE272E9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E210A-7741-4B7E-A7F3-E7893BBC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5C06-5269-40AA-B9EE-6445868E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4885-6D52-4971-BB50-75D9143D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0F63-773E-4D86-86C9-B678C061D85B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E083-C276-4B4C-A38F-7A7BAC93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F2A1-8FC9-401E-BE1A-3091DBDD5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2B5-508B-4BE8-BED9-2D0FB64EB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275DD55-8C62-465C-8B5B-FF3BA05A7CED}"/>
              </a:ext>
            </a:extLst>
          </p:cNvPr>
          <p:cNvSpPr txBox="1">
            <a:spLocks/>
          </p:cNvSpPr>
          <p:nvPr/>
        </p:nvSpPr>
        <p:spPr>
          <a:xfrm>
            <a:off x="804672" y="400733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Qasim “Q” Ijaz</a:t>
            </a:r>
          </a:p>
        </p:txBody>
      </p:sp>
      <p:sp>
        <p:nvSpPr>
          <p:cNvPr id="1032" name="Freeform: Shape 134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38">
            <a:extLst>
              <a:ext uri="{FF2B5EF4-FFF2-40B4-BE49-F238E27FC236}">
                <a16:creationId xmlns:a16="http://schemas.microsoft.com/office/drawing/2014/main" id="{CED520D6-8B57-4047-BB5F-2BE1017B2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A11C10B1-A99E-4BE5-8234-6067C721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1875" y="759248"/>
            <a:ext cx="2438400" cy="10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C7583227-44AB-4ECD-AD51-9EC7A5A3E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75765F1-084E-41F4-9F03-DFFB20D62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98" y="1947322"/>
            <a:ext cx="5096576" cy="50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6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26"/>
    </mc:Choice>
    <mc:Fallback xmlns="">
      <p:transition spd="slow" advTm="9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Shred Mindset: How 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each subgroup, team, or team member feels empowered and valued </a:t>
            </a:r>
          </a:p>
          <a:p>
            <a:pPr lvl="1"/>
            <a:r>
              <a:rPr lang="en-US" dirty="0"/>
              <a:t>for their contributions to the team/organization's goals</a:t>
            </a:r>
          </a:p>
          <a:p>
            <a:endParaRPr lang="en-US" dirty="0"/>
          </a:p>
          <a:p>
            <a:r>
              <a:rPr lang="en-US" dirty="0"/>
              <a:t>Create shared experiences</a:t>
            </a:r>
          </a:p>
          <a:p>
            <a:r>
              <a:rPr lang="en-US" dirty="0"/>
              <a:t>"Structured unstructured time“</a:t>
            </a:r>
          </a:p>
          <a:p>
            <a:pPr lvl="1"/>
            <a:r>
              <a:rPr lang="en-US" dirty="0"/>
              <a:t>Time blocked off in the schedule to talk about matters not directly related to the tasks at 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"/>
    </mc:Choice>
    <mc:Fallback xmlns="">
      <p:transition spd="slow" advTm="17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CD8FD-D711-4D42-A50A-3C475B09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38" y="1806524"/>
            <a:ext cx="5780952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7FF1179-1324-44AA-B19B-F1C4BF9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90" y="2838823"/>
            <a:ext cx="9282209" cy="1908105"/>
          </a:xfrm>
        </p:spPr>
        <p:txBody>
          <a:bodyPr/>
          <a:lstStyle/>
          <a:p>
            <a:r>
              <a:rPr lang="en-US" cap="all" spc="-1">
                <a:solidFill>
                  <a:srgbClr val="E25928"/>
                </a:solidFill>
                <a:latin typeface="Arial"/>
              </a:rPr>
              <a:t>Time Management through Task Management</a:t>
            </a:r>
            <a:endParaRPr lang="en-US" cap="all" spc="-1" dirty="0">
              <a:solidFill>
                <a:srgbClr val="E25928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6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86" y="229825"/>
            <a:ext cx="9635614" cy="1015239"/>
          </a:xfrm>
        </p:spPr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Accomplish More in Shorter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Keep a track of your obligations / tasks</a:t>
            </a:r>
          </a:p>
          <a:p>
            <a:r>
              <a:rPr lang="en-US" dirty="0"/>
              <a:t>Set and achieve your short and long term goals</a:t>
            </a:r>
          </a:p>
          <a:p>
            <a:r>
              <a:rPr lang="en-US" dirty="0"/>
              <a:t>Assist with multi-tasking</a:t>
            </a:r>
          </a:p>
          <a:p>
            <a:r>
              <a:rPr lang="en-US" dirty="0"/>
              <a:t>Reduce and eliminate distractions</a:t>
            </a:r>
          </a:p>
          <a:p>
            <a:r>
              <a:rPr lang="en-US" dirty="0"/>
              <a:t>Reduce stress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6787CD-3E93-4DEE-A7C7-4B491E28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65" y="1591784"/>
            <a:ext cx="6645592" cy="43968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FBA136D-C94C-41AB-B924-EE86814F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86" y="211165"/>
            <a:ext cx="9635614" cy="1015239"/>
          </a:xfrm>
        </p:spPr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Time Management Through </a:t>
            </a:r>
            <a:b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</a:br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Task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Time Mgmt. Through Task Mgmt.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fitting work into 8 hours</a:t>
            </a:r>
          </a:p>
          <a:p>
            <a:pPr lvl="1"/>
            <a:r>
              <a:rPr lang="en-US" dirty="0"/>
              <a:t>Think: What tasks I have and how much time per task is required</a:t>
            </a:r>
          </a:p>
          <a:p>
            <a:pPr lvl="1"/>
            <a:r>
              <a:rPr lang="en-US" dirty="0"/>
              <a:t>This will force you to say “No” when necessary</a:t>
            </a:r>
          </a:p>
          <a:p>
            <a:r>
              <a:rPr lang="en-US" dirty="0"/>
              <a:t>Task management provides us with a sense of accomplishment</a:t>
            </a:r>
          </a:p>
          <a:p>
            <a:r>
              <a:rPr lang="en-US" dirty="0"/>
              <a:t>Task management is tangible</a:t>
            </a:r>
          </a:p>
          <a:p>
            <a:pPr lvl="1"/>
            <a:r>
              <a:rPr lang="en-US" dirty="0"/>
              <a:t>You can see / communicate your success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Multi-Tasking Like a Pro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big picture</a:t>
            </a:r>
          </a:p>
          <a:p>
            <a:r>
              <a:rPr lang="en-US" dirty="0"/>
              <a:t>Sequence strategically</a:t>
            </a:r>
          </a:p>
          <a:p>
            <a:r>
              <a:rPr lang="en-US" dirty="0"/>
              <a:t>Protect yourself</a:t>
            </a:r>
          </a:p>
          <a:p>
            <a:pPr lvl="1"/>
            <a:r>
              <a:rPr lang="en-US" dirty="0"/>
              <a:t>Set and communicate expectations</a:t>
            </a:r>
          </a:p>
          <a:p>
            <a:pPr lvl="1"/>
            <a:r>
              <a:rPr lang="en-US" dirty="0"/>
              <a:t>Document and communicate task status</a:t>
            </a:r>
          </a:p>
          <a:p>
            <a:r>
              <a:rPr lang="en-US" dirty="0"/>
              <a:t>Working on a task that requires undivided attention?</a:t>
            </a:r>
          </a:p>
          <a:p>
            <a:pPr lvl="1"/>
            <a:r>
              <a:rPr lang="en-US" dirty="0"/>
              <a:t>Set an auto-reply in Outlook/etc. for that time-period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7FF1179-1324-44AA-B19B-F1C4BF9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90" y="2838823"/>
            <a:ext cx="9282209" cy="1908105"/>
          </a:xfrm>
        </p:spPr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Task Management toolset</a:t>
            </a:r>
          </a:p>
        </p:txBody>
      </p:sp>
    </p:spTree>
    <p:extLst>
      <p:ext uri="{BB962C8B-B14F-4D97-AF65-F5344CB8AC3E}">
        <p14:creationId xmlns:p14="http://schemas.microsoft.com/office/powerpoint/2010/main" val="20138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Taming the To-do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List-based (Try Wunderlist, </a:t>
            </a:r>
            <a:r>
              <a:rPr lang="en-US" dirty="0" err="1"/>
              <a:t>Todoist</a:t>
            </a:r>
            <a:r>
              <a:rPr lang="en-US" dirty="0"/>
              <a:t>, or ToodleDo)</a:t>
            </a:r>
          </a:p>
          <a:p>
            <a:pPr lvl="1"/>
            <a:r>
              <a:rPr lang="en-US" dirty="0"/>
              <a:t>Organize by priority or due date</a:t>
            </a:r>
          </a:p>
          <a:p>
            <a:pPr lvl="1"/>
            <a:r>
              <a:rPr lang="en-US" dirty="0"/>
              <a:t>Prioritize by</a:t>
            </a:r>
          </a:p>
          <a:p>
            <a:pPr lvl="2"/>
            <a:r>
              <a:rPr lang="en-US" dirty="0"/>
              <a:t>Due date</a:t>
            </a:r>
          </a:p>
          <a:p>
            <a:pPr lvl="2"/>
            <a:r>
              <a:rPr lang="en-US" dirty="0"/>
              <a:t>Impact on the bigger picture (project)</a:t>
            </a:r>
          </a:p>
          <a:p>
            <a:pPr lvl="2"/>
            <a:r>
              <a:rPr lang="en-US" dirty="0"/>
              <a:t>Organizational needs (Context/Dependencies)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1CDB7-40D3-4498-81EF-789071DB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55" y="3724457"/>
            <a:ext cx="7685890" cy="19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Taming the To-Do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Kanban (try Trello)</a:t>
            </a:r>
          </a:p>
          <a:p>
            <a:pPr lvl="1"/>
            <a:r>
              <a:rPr lang="en-US" dirty="0"/>
              <a:t>Card/sticky-note based task management</a:t>
            </a:r>
          </a:p>
          <a:p>
            <a:pPr lvl="1"/>
            <a:r>
              <a:rPr lang="en-US" dirty="0"/>
              <a:t>Categorize tasks</a:t>
            </a:r>
          </a:p>
          <a:p>
            <a:pPr lvl="2"/>
            <a:r>
              <a:rPr lang="en-US" dirty="0"/>
              <a:t>To Do, In Progress, Done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6B9A5-1536-47C6-96FF-85A88457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27" y="3224049"/>
            <a:ext cx="6466115" cy="29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86" y="136525"/>
            <a:ext cx="9635614" cy="1015239"/>
          </a:xfrm>
        </p:spPr>
        <p:txBody>
          <a:bodyPr/>
          <a:lstStyle/>
          <a:p>
            <a:r>
              <a:rPr lang="en-US" cap="all" spc="-1">
                <a:solidFill>
                  <a:srgbClr val="E25928"/>
                </a:solidFill>
                <a:latin typeface="Arial"/>
              </a:rPr>
              <a:t>$whoami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penetration testing teams at Coalfire Labs </a:t>
            </a:r>
          </a:p>
          <a:p>
            <a:endParaRPr lang="en-US" dirty="0"/>
          </a:p>
          <a:p>
            <a:r>
              <a:rPr lang="en-US" dirty="0"/>
              <a:t>“Adaptive penetration testing” instructor at BH U.S. and BH EU</a:t>
            </a:r>
          </a:p>
          <a:p>
            <a:endParaRPr lang="en-US" dirty="0"/>
          </a:p>
          <a:p>
            <a:r>
              <a:rPr lang="en-US" dirty="0"/>
              <a:t>Hundreds of penetration tests</a:t>
            </a:r>
          </a:p>
          <a:p>
            <a:pPr lvl="1"/>
            <a:r>
              <a:rPr lang="en-US" dirty="0"/>
              <a:t>As well as tens of HIPAA and HITRUST assessments</a:t>
            </a:r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hashtaginfosec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8000"/>
              </a:lnSpc>
            </a:pPr>
            <a:r>
              <a:rPr lang="en-US" cap="all" spc="-1" dirty="0">
                <a:solidFill>
                  <a:srgbClr val="E25928"/>
                </a:solidFill>
                <a:latin typeface="Arial"/>
              </a:rPr>
              <a:t>For the Faint of Heart: Command line To-do List</a:t>
            </a:r>
            <a:endParaRPr lang="en-US" b="0" spc="-1" dirty="0">
              <a:solidFill>
                <a:srgbClr val="E25928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sudo apt install taskwarrior</a:t>
            </a:r>
          </a:p>
          <a:p>
            <a:pPr lvl="1"/>
            <a:r>
              <a:rPr lang="en-US" dirty="0"/>
              <a:t>sudo yum install task</a:t>
            </a:r>
          </a:p>
          <a:p>
            <a:pPr lvl="1"/>
            <a:r>
              <a:rPr lang="en-US" dirty="0"/>
              <a:t>pacman –S task</a:t>
            </a:r>
          </a:p>
          <a:p>
            <a:pPr lvl="1"/>
            <a:r>
              <a:rPr lang="en-US" dirty="0"/>
              <a:t>https://taskwarrior.org/download</a:t>
            </a:r>
          </a:p>
          <a:p>
            <a:r>
              <a:rPr lang="en-US" dirty="0"/>
              <a:t>Other options: http://todolist.site and http://todotxt.com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2C25-7441-4732-88ED-A3276CC7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07" y="4340595"/>
            <a:ext cx="6600281" cy="14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"/>
    </mc:Choice>
    <mc:Fallback xmlns="">
      <p:transition spd="slow" advTm="1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14B05F-26D4-4A04-A13B-C7978C651FDD}"/>
              </a:ext>
            </a:extLst>
          </p:cNvPr>
          <p:cNvSpPr/>
          <p:nvPr/>
        </p:nvSpPr>
        <p:spPr>
          <a:xfrm>
            <a:off x="2219112" y="2780207"/>
            <a:ext cx="8900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Make your to-do list/app work for you</a:t>
            </a:r>
          </a:p>
        </p:txBody>
      </p:sp>
    </p:spTree>
    <p:extLst>
      <p:ext uri="{BB962C8B-B14F-4D97-AF65-F5344CB8AC3E}">
        <p14:creationId xmlns:p14="http://schemas.microsoft.com/office/powerpoint/2010/main" val="12239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"/>
    </mc:Choice>
    <mc:Fallback xmlns="">
      <p:transition spd="slow" advTm="18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6024A2-975E-46B3-884C-FB91DB4B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52" y="1805190"/>
            <a:ext cx="463809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Pro Tip: Delegation and Not-to-Do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yourself how each task already on the list does not contribute to your goals</a:t>
            </a:r>
          </a:p>
          <a:p>
            <a:pPr lvl="1"/>
            <a:r>
              <a:rPr lang="en-US" dirty="0"/>
              <a:t>Does this task really need to be done?</a:t>
            </a:r>
          </a:p>
          <a:p>
            <a:pPr lvl="2"/>
            <a:r>
              <a:rPr lang="en-US" dirty="0"/>
              <a:t>If yes, does it really need to be done by you?</a:t>
            </a:r>
          </a:p>
          <a:p>
            <a:pPr lvl="3"/>
            <a:r>
              <a:rPr lang="en-US" dirty="0"/>
              <a:t>If no, then delegate</a:t>
            </a:r>
          </a:p>
          <a:p>
            <a:pPr lvl="2"/>
            <a:r>
              <a:rPr lang="en-US" dirty="0"/>
              <a:t>If no, create a not-to-do list</a:t>
            </a:r>
          </a:p>
          <a:p>
            <a:pPr lvl="3"/>
            <a:r>
              <a:rPr lang="en-US" dirty="0"/>
              <a:t>I call it "Sometime in the future" list</a:t>
            </a:r>
          </a:p>
          <a:p>
            <a:pPr lvl="3"/>
            <a:r>
              <a:rPr lang="en-US" dirty="0"/>
              <a:t>Any tasks that don't need to be done in near future, go here</a:t>
            </a:r>
          </a:p>
          <a:p>
            <a:endParaRPr lang="en-US" dirty="0"/>
          </a:p>
          <a:p>
            <a:r>
              <a:rPr lang="en-US" dirty="0"/>
              <a:t>This is liberating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"/>
    </mc:Choice>
    <mc:Fallback xmlns="">
      <p:transition spd="slow" advTm="17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6F4BF-76EE-4FFD-8EBD-4F59BC08A5F8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3600" dirty="0"/>
              <a:t>Regain Your Sense of Control by checking off a "Done today" list of accomplishments </a:t>
            </a:r>
            <a:endParaRPr lang="en-US" sz="3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73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9E352-F4B5-4C23-A6A9-B6DBFD54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181" y="1517965"/>
            <a:ext cx="5462546" cy="38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Procrastination 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10B87-F69E-45E3-8F45-BD947174E4B9}"/>
              </a:ext>
            </a:extLst>
          </p:cNvPr>
          <p:cNvSpPr/>
          <p:nvPr/>
        </p:nvSpPr>
        <p:spPr>
          <a:xfrm>
            <a:off x="1427017" y="2641708"/>
            <a:ext cx="9476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dirty="0"/>
              <a:t>“Purely a visceral (primitive), emotional reaction to something we don’t want to do”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EA334-02E8-4388-A6FF-CD0E5D735A7D}"/>
              </a:ext>
            </a:extLst>
          </p:cNvPr>
          <p:cNvSpPr/>
          <p:nvPr/>
        </p:nvSpPr>
        <p:spPr>
          <a:xfrm>
            <a:off x="3703326" y="5204752"/>
            <a:ext cx="566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pc="-1" dirty="0"/>
              <a:t>Tim </a:t>
            </a:r>
            <a:r>
              <a:rPr lang="en-US" spc="-1" dirty="0" err="1"/>
              <a:t>Pychyl</a:t>
            </a:r>
            <a:r>
              <a:rPr lang="en-US" spc="-1" dirty="0"/>
              <a:t> – author of </a:t>
            </a:r>
            <a:r>
              <a:rPr lang="en-US" i="1" spc="-1" dirty="0"/>
              <a:t>“Solving the Procrastination Puzzle”</a:t>
            </a:r>
          </a:p>
        </p:txBody>
      </p:sp>
    </p:spTree>
    <p:extLst>
      <p:ext uri="{BB962C8B-B14F-4D97-AF65-F5344CB8AC3E}">
        <p14:creationId xmlns:p14="http://schemas.microsoft.com/office/powerpoint/2010/main" val="30488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03"/>
    </mc:Choice>
    <mc:Fallback xmlns="">
      <p:transition spd="slow" advTm="1087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Beat Procrastination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triggers – reverse them!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Frustrating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Difficult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Ambiguous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Unstructured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essentially rewarding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Lacking in personal meaning</a:t>
            </a:r>
          </a:p>
          <a:p>
            <a:r>
              <a:rPr lang="en-US" dirty="0"/>
              <a:t>Do Something!</a:t>
            </a:r>
          </a:p>
        </p:txBody>
      </p:sp>
    </p:spTree>
    <p:extLst>
      <p:ext uri="{BB962C8B-B14F-4D97-AF65-F5344CB8AC3E}">
        <p14:creationId xmlns:p14="http://schemas.microsoft.com/office/powerpoint/2010/main" val="21806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03"/>
    </mc:Choice>
    <mc:Fallback xmlns="">
      <p:transition spd="slow" advTm="10870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F46041-53EA-42F7-BCE3-D1E514C9E69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378160" y="789840"/>
            <a:ext cx="7446960" cy="5285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6"/>
    </mc:Choice>
    <mc:Fallback xmlns="">
      <p:transition spd="slow" advTm="1085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7FF1179-1324-44AA-B19B-F1C4BF9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90" y="2838823"/>
            <a:ext cx="9282209" cy="1908105"/>
          </a:xfrm>
        </p:spPr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Ethical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10853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1"/>
    </mc:Choice>
    <mc:Fallback xmlns="">
      <p:transition spd="slow" advTm="71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Agenda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7C42D5E-BD15-4050-82DB-EB488A045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769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8425D-7843-482B-9675-04F02D9BD8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720600" y="2070720"/>
            <a:ext cx="4761720" cy="272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8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3"/>
    </mc:Choice>
    <mc:Fallback xmlns="">
      <p:transition spd="slow" advTm="51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8000"/>
              </a:lnSpc>
            </a:pPr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Why “Ethical” Hacking: </a:t>
            </a:r>
            <a:br>
              <a:rPr lang="en-US" sz="3200" cap="all" spc="-1" dirty="0">
                <a:solidFill>
                  <a:srgbClr val="0094C0"/>
                </a:solidFill>
                <a:latin typeface="Arial"/>
                <a:ea typeface="DejaVu Sans"/>
              </a:rPr>
            </a:br>
            <a:r>
              <a:rPr lang="en-US" sz="3200" cap="all" spc="-1" dirty="0">
                <a:solidFill>
                  <a:srgbClr val="0094C0"/>
                </a:solidFill>
                <a:latin typeface="Arial"/>
                <a:ea typeface="DejaVu Sans"/>
              </a:rPr>
              <a:t>No Right or Wrong Answers</a:t>
            </a:r>
            <a:endParaRPr lang="en-US" sz="3200" b="0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do the right thing for the client (whole company) or their staff (individual)</a:t>
            </a:r>
          </a:p>
          <a:p>
            <a:pPr lvl="1"/>
            <a:r>
              <a:rPr lang="en-US" dirty="0"/>
              <a:t>Do you report the names of individuals who fell for social engineering?</a:t>
            </a:r>
          </a:p>
          <a:p>
            <a:pPr lvl="2"/>
            <a:r>
              <a:rPr lang="en-US" dirty="0"/>
              <a:t>What if its their first job and first day on the job?</a:t>
            </a:r>
          </a:p>
          <a:p>
            <a:r>
              <a:rPr lang="en-US" dirty="0"/>
              <a:t>Do you stick with specific scope even if a Windows Server 2000 box has open RDP port outside of your external network scope?</a:t>
            </a:r>
          </a:p>
          <a:p>
            <a:r>
              <a:rPr lang="en-US" dirty="0"/>
              <a:t>In heat of the moment, Associate Consultant, first day on the job, kicks off a Nessus scan against a segment outside                         the scope of the engagement</a:t>
            </a:r>
          </a:p>
          <a:p>
            <a:pPr lvl="1"/>
            <a:r>
              <a:rPr lang="en-US" dirty="0"/>
              <a:t>How do you report this incident to the client?</a:t>
            </a:r>
          </a:p>
          <a:p>
            <a:pPr lvl="1"/>
            <a:r>
              <a:rPr lang="en-US" dirty="0"/>
              <a:t>Who takes the responsibility?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32"/>
    </mc:Choice>
    <mc:Fallback xmlns="">
      <p:transition spd="slow" advTm="7603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Solving Right vs. Wrong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solved using scientific approach to problem solving</a:t>
            </a:r>
          </a:p>
          <a:p>
            <a:r>
              <a:rPr lang="en-US" dirty="0"/>
              <a:t>Artifacts from a previous possible breach found on client systems</a:t>
            </a:r>
          </a:p>
          <a:p>
            <a:r>
              <a:rPr lang="en-US" dirty="0"/>
              <a:t>Teammate stealing sensitive data from client systems and selling it to APT 28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780ED0D0-5197-4FF8-ADB7-D4C58BD9A07B}"/>
              </a:ext>
            </a:extLst>
          </p:cNvPr>
          <p:cNvSpPr/>
          <p:nvPr/>
        </p:nvSpPr>
        <p:spPr>
          <a:xfrm>
            <a:off x="6941567" y="3387635"/>
            <a:ext cx="86652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640" tIns="17640" rIns="17640" bIns="17640" anchor="ctr"/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Define the Problem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E7F0854F-48B4-4A6A-AC78-F8BE49167E3E}"/>
              </a:ext>
            </a:extLst>
          </p:cNvPr>
          <p:cNvSpPr/>
          <p:nvPr/>
        </p:nvSpPr>
        <p:spPr>
          <a:xfrm>
            <a:off x="4900367" y="3362795"/>
            <a:ext cx="3251880" cy="3251880"/>
          </a:xfrm>
          <a:prstGeom prst="circularArrow">
            <a:avLst>
              <a:gd name="adj1" fmla="val 5202"/>
              <a:gd name="adj2" fmla="val 336015"/>
              <a:gd name="adj3" fmla="val 21292825"/>
              <a:gd name="adj4" fmla="val 19766604"/>
              <a:gd name="adj5" fmla="val 6068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E8D95659-17CA-47CA-8C0C-80CAB0775659}"/>
              </a:ext>
            </a:extLst>
          </p:cNvPr>
          <p:cNvSpPr/>
          <p:nvPr/>
        </p:nvSpPr>
        <p:spPr>
          <a:xfrm>
            <a:off x="7465727" y="5001155"/>
            <a:ext cx="86652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640" tIns="17640" rIns="17640" bIns="17640" anchor="ctr"/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Formulate a Hypothesis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E5CBA1DF-47F2-4B81-BEE3-4F52ECD2540E}"/>
              </a:ext>
            </a:extLst>
          </p:cNvPr>
          <p:cNvSpPr/>
          <p:nvPr/>
        </p:nvSpPr>
        <p:spPr>
          <a:xfrm>
            <a:off x="4900367" y="3362795"/>
            <a:ext cx="3251880" cy="3251880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92110138-C2C8-4AEC-B1E9-56F072446D99}"/>
              </a:ext>
            </a:extLst>
          </p:cNvPr>
          <p:cNvSpPr/>
          <p:nvPr/>
        </p:nvSpPr>
        <p:spPr>
          <a:xfrm>
            <a:off x="6093047" y="5998715"/>
            <a:ext cx="86652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640" tIns="17640" rIns="17640" bIns="17640" anchor="ctr"/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Gather Facts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68061C8-D055-42FA-A6DF-A216C63E3856}"/>
              </a:ext>
            </a:extLst>
          </p:cNvPr>
          <p:cNvSpPr/>
          <p:nvPr/>
        </p:nvSpPr>
        <p:spPr>
          <a:xfrm>
            <a:off x="4900367" y="3362795"/>
            <a:ext cx="3251880" cy="3251880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7" name="CustomShape 9">
            <a:extLst>
              <a:ext uri="{FF2B5EF4-FFF2-40B4-BE49-F238E27FC236}">
                <a16:creationId xmlns:a16="http://schemas.microsoft.com/office/drawing/2014/main" id="{27725C09-552D-4D6C-BEFB-4FE1E3123961}"/>
              </a:ext>
            </a:extLst>
          </p:cNvPr>
          <p:cNvSpPr/>
          <p:nvPr/>
        </p:nvSpPr>
        <p:spPr>
          <a:xfrm>
            <a:off x="4720367" y="5001155"/>
            <a:ext cx="86652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640" tIns="17640" rIns="17640" bIns="17640" anchor="ctr"/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Conduct Analysis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CustomShape 10">
            <a:extLst>
              <a:ext uri="{FF2B5EF4-FFF2-40B4-BE49-F238E27FC236}">
                <a16:creationId xmlns:a16="http://schemas.microsoft.com/office/drawing/2014/main" id="{F260A76B-1F6E-4CE8-96FA-800772D664C4}"/>
              </a:ext>
            </a:extLst>
          </p:cNvPr>
          <p:cNvSpPr/>
          <p:nvPr/>
        </p:nvSpPr>
        <p:spPr>
          <a:xfrm>
            <a:off x="4900367" y="3362795"/>
            <a:ext cx="3251880" cy="3251880"/>
          </a:xfrm>
          <a:prstGeom prst="circularArrow">
            <a:avLst>
              <a:gd name="adj1" fmla="val 5202"/>
              <a:gd name="adj2" fmla="val 336015"/>
              <a:gd name="adj3" fmla="val 12297380"/>
              <a:gd name="adj4" fmla="val 10771160"/>
              <a:gd name="adj5" fmla="val 6068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2F7DEDAF-F312-4A3C-8071-C6F769B2E642}"/>
              </a:ext>
            </a:extLst>
          </p:cNvPr>
          <p:cNvSpPr/>
          <p:nvPr/>
        </p:nvSpPr>
        <p:spPr>
          <a:xfrm>
            <a:off x="5244887" y="3387635"/>
            <a:ext cx="86652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640" tIns="17640" rIns="17640" bIns="17640" anchor="ctr"/>
          <a:lstStyle/>
          <a:p>
            <a:pPr algn="ctr">
              <a:lnSpc>
                <a:spcPct val="90000"/>
              </a:lnSpc>
              <a:spcAft>
                <a:spcPts val="49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Develop a Solution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" name="CustomShape 12">
            <a:extLst>
              <a:ext uri="{FF2B5EF4-FFF2-40B4-BE49-F238E27FC236}">
                <a16:creationId xmlns:a16="http://schemas.microsoft.com/office/drawing/2014/main" id="{5A96A23F-B771-48E2-9C58-036CCFD5CEE8}"/>
              </a:ext>
            </a:extLst>
          </p:cNvPr>
          <p:cNvSpPr/>
          <p:nvPr/>
        </p:nvSpPr>
        <p:spPr>
          <a:xfrm>
            <a:off x="4900367" y="3362795"/>
            <a:ext cx="3251880" cy="3251880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noFill/>
          </a:ln>
          <a:effectLst>
            <a:outerShdw blurRad="50800" dist="25400" algn="bl" rotWithShape="0">
              <a:srgbClr val="000000">
                <a:alpha val="6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21" name="CustomShape 13">
            <a:extLst>
              <a:ext uri="{FF2B5EF4-FFF2-40B4-BE49-F238E27FC236}">
                <a16:creationId xmlns:a16="http://schemas.microsoft.com/office/drawing/2014/main" id="{4442B33C-3124-4BFC-973C-54350169E42D}"/>
              </a:ext>
            </a:extLst>
          </p:cNvPr>
          <p:cNvSpPr/>
          <p:nvPr/>
        </p:nvSpPr>
        <p:spPr>
          <a:xfrm>
            <a:off x="5681207" y="4668515"/>
            <a:ext cx="17370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latin typeface="Arial"/>
              </a:rPr>
              <a:t>Scientific Approach to Problem Solving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9"/>
    </mc:Choice>
    <mc:Fallback xmlns="">
      <p:transition spd="slow" advTm="2855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Right vs. Right</a:t>
            </a: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368EE8B-9510-4E1A-8CC1-D9405C7B7C5A}"/>
              </a:ext>
            </a:extLst>
          </p:cNvPr>
          <p:cNvPicPr/>
          <p:nvPr/>
        </p:nvPicPr>
        <p:blipFill rotWithShape="1">
          <a:blip r:embed="rId3"/>
          <a:srcRect l="2422" t="3424" b="4111"/>
          <a:stretch/>
        </p:blipFill>
        <p:spPr>
          <a:xfrm>
            <a:off x="2711394" y="1622066"/>
            <a:ext cx="6086645" cy="42937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3"/>
    </mc:Choice>
    <mc:Fallback xmlns="">
      <p:transition spd="slow" advTm="2072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8000"/>
              </a:lnSpc>
            </a:pPr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4 Steps to Ethical Decision Making</a:t>
            </a:r>
            <a:endParaRPr lang="en-US" b="0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plan that does most good and least harm</a:t>
            </a:r>
          </a:p>
          <a:p>
            <a:pPr lvl="1"/>
            <a:r>
              <a:rPr lang="en-US" dirty="0"/>
              <a:t>a.k.a Utilitarianism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it best serve other’s rights, including shareholders' rights?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live with it? Is it consistent with our basic values and commitments?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it feasible in the world as it is?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7"/>
    </mc:Choice>
    <mc:Fallback xmlns="">
      <p:transition spd="slow" advTm="1547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7FF1179-1324-44AA-B19B-F1C4BF9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90" y="2838823"/>
            <a:ext cx="9282209" cy="1908105"/>
          </a:xfrm>
        </p:spPr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Leadership through Extreme Ownership</a:t>
            </a:r>
          </a:p>
        </p:txBody>
      </p:sp>
      <p:pic>
        <p:nvPicPr>
          <p:cNvPr id="1026" name="Picture 2" descr="Image result for extreme ownership">
            <a:extLst>
              <a:ext uri="{FF2B5EF4-FFF2-40B4-BE49-F238E27FC236}">
                <a16:creationId xmlns:a16="http://schemas.microsoft.com/office/drawing/2014/main" id="{740D9EF2-9C54-4658-A0DB-3507F155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75" y="809625"/>
            <a:ext cx="2084199" cy="31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48"/>
    </mc:Choice>
    <mc:Fallback xmlns="">
      <p:transition spd="slow" advTm="3244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Leadership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here is a leader</a:t>
            </a:r>
          </a:p>
          <a:p>
            <a:pPr lvl="1"/>
            <a:r>
              <a:rPr lang="en-US" dirty="0"/>
              <a:t>Engagement Leads</a:t>
            </a:r>
          </a:p>
          <a:p>
            <a:pPr lvl="1"/>
            <a:r>
              <a:rPr lang="en-US" dirty="0"/>
              <a:t>Mentors</a:t>
            </a:r>
          </a:p>
          <a:p>
            <a:pPr lvl="1"/>
            <a:r>
              <a:rPr lang="en-US" dirty="0"/>
              <a:t>Researcher or blog post writer</a:t>
            </a:r>
          </a:p>
          <a:p>
            <a:pPr lvl="2"/>
            <a:r>
              <a:rPr lang="en-US" dirty="0"/>
              <a:t>Leading a team of 1 or many</a:t>
            </a:r>
          </a:p>
          <a:p>
            <a:r>
              <a:rPr lang="en-US" dirty="0"/>
              <a:t>There are no bad teams</a:t>
            </a:r>
          </a:p>
          <a:p>
            <a:pPr lvl="1"/>
            <a:r>
              <a:rPr lang="en-US" dirty="0"/>
              <a:t>There may be challenging teams</a:t>
            </a:r>
          </a:p>
          <a:p>
            <a:r>
              <a:rPr lang="en-US" dirty="0"/>
              <a:t>Lead by example</a:t>
            </a:r>
          </a:p>
          <a:p>
            <a:pPr lvl="1"/>
            <a:r>
              <a:rPr lang="en-US" dirty="0"/>
              <a:t>“Let me show you how to do it efficiently”</a:t>
            </a:r>
          </a:p>
          <a:p>
            <a:r>
              <a:rPr lang="en-US" dirty="0"/>
              <a:t>Inspire, don’t require</a:t>
            </a:r>
          </a:p>
          <a:p>
            <a:pPr lvl="1"/>
            <a:r>
              <a:rPr lang="en-US" dirty="0"/>
              <a:t>Don’t be Bill </a:t>
            </a:r>
            <a:r>
              <a:rPr lang="en-US" dirty="0" err="1"/>
              <a:t>Lumbergh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9"/>
    </mc:Choice>
    <mc:Fallback xmlns="">
      <p:transition spd="slow" advTm="10936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Extreme Ownership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“Why” behind the decision</a:t>
            </a:r>
          </a:p>
          <a:p>
            <a:r>
              <a:rPr lang="en-US" dirty="0"/>
              <a:t>Get good at “information sharing”</a:t>
            </a:r>
          </a:p>
          <a:p>
            <a:pPr lvl="1"/>
            <a:r>
              <a:rPr lang="en-US" dirty="0"/>
              <a:t>Communicate upward and downward</a:t>
            </a:r>
          </a:p>
          <a:p>
            <a:r>
              <a:rPr lang="en-US" dirty="0"/>
              <a:t>“Prioritize and execute”</a:t>
            </a:r>
          </a:p>
          <a:p>
            <a:pPr lvl="1"/>
            <a:r>
              <a:rPr lang="en-US" dirty="0"/>
              <a:t>Not all problems require the same priority</a:t>
            </a:r>
          </a:p>
          <a:p>
            <a:pPr lvl="2"/>
            <a:r>
              <a:rPr lang="en-US" dirty="0"/>
              <a:t>Delegate when you don’t need to know personally</a:t>
            </a:r>
          </a:p>
          <a:p>
            <a:pPr lvl="1"/>
            <a:r>
              <a:rPr lang="en-US" dirty="0"/>
              <a:t>But avoid “Improvement overload”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Avoid complexity like a plague!</a:t>
            </a:r>
          </a:p>
        </p:txBody>
      </p:sp>
    </p:spTree>
    <p:extLst>
      <p:ext uri="{BB962C8B-B14F-4D97-AF65-F5344CB8AC3E}">
        <p14:creationId xmlns:p14="http://schemas.microsoft.com/office/powerpoint/2010/main" val="14719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26"/>
    </mc:Choice>
    <mc:Fallback xmlns="">
      <p:transition spd="slow" advTm="7742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eadership meme">
            <a:extLst>
              <a:ext uri="{FF2B5EF4-FFF2-40B4-BE49-F238E27FC236}">
                <a16:creationId xmlns:a16="http://schemas.microsoft.com/office/drawing/2014/main" id="{FFA30E06-3BBE-4F0D-BE2D-827564D4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"/>
    </mc:Choice>
    <mc:Fallback xmlns="">
      <p:transition spd="slow" advTm="635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7FF1179-1324-44AA-B19B-F1C4BF9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90" y="2838823"/>
            <a:ext cx="9282209" cy="1908105"/>
          </a:xfrm>
        </p:spPr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Effective Written &amp;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509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4"/>
    </mc:Choice>
    <mc:Fallback xmlns="">
      <p:transition spd="slow" advTm="61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5F0366-0E88-46EC-A6D2-CF4DEE27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85" y="1929000"/>
            <a:ext cx="5371429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  <a:ea typeface="DejaVu Sans"/>
              </a:rPr>
              <a:t>Email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Avoid contracted forms</a:t>
            </a:r>
          </a:p>
          <a:p>
            <a:pPr lvl="1"/>
            <a:r>
              <a:rPr lang="en-US" dirty="0"/>
              <a:t>Do not &gt; don’t</a:t>
            </a:r>
          </a:p>
          <a:p>
            <a:pPr lvl="1"/>
            <a:r>
              <a:rPr lang="en-US" dirty="0"/>
              <a:t>We’ll &lt; We will</a:t>
            </a:r>
          </a:p>
          <a:p>
            <a:r>
              <a:rPr lang="en-US" dirty="0"/>
              <a:t>Provide context</a:t>
            </a:r>
          </a:p>
          <a:p>
            <a:pPr lvl="1"/>
            <a:r>
              <a:rPr lang="en-US" dirty="0"/>
              <a:t>Don’t just assume the recipient knows what you are talking about</a:t>
            </a:r>
          </a:p>
          <a:p>
            <a:r>
              <a:rPr lang="en-US" dirty="0"/>
              <a:t>Provide detail but avoid verbosity (-v &gt; -vvv)</a:t>
            </a:r>
          </a:p>
          <a:p>
            <a:pPr lvl="1"/>
            <a:r>
              <a:rPr lang="en-US" dirty="0"/>
              <a:t>Use bullet points where necessary</a:t>
            </a:r>
          </a:p>
          <a:p>
            <a:r>
              <a:rPr lang="en-US" dirty="0"/>
              <a:t>Start the email with important information</a:t>
            </a:r>
          </a:p>
          <a:p>
            <a:r>
              <a:rPr lang="en-US" dirty="0"/>
              <a:t>Title says it all</a:t>
            </a:r>
          </a:p>
          <a:p>
            <a:pPr lvl="1"/>
            <a:r>
              <a:rPr lang="en-US" dirty="0"/>
              <a:t>Subject: Please Respond – Change of Scope</a:t>
            </a:r>
          </a:p>
          <a:p>
            <a:r>
              <a:rPr lang="en-US" dirty="0"/>
              <a:t>Email == FYI</a:t>
            </a:r>
          </a:p>
          <a:p>
            <a:pPr lvl="1"/>
            <a:r>
              <a:rPr lang="en-US" dirty="0"/>
              <a:t>Call == I need this urgently</a:t>
            </a:r>
          </a:p>
        </p:txBody>
      </p:sp>
    </p:spTree>
    <p:extLst>
      <p:ext uri="{BB962C8B-B14F-4D97-AF65-F5344CB8AC3E}">
        <p14:creationId xmlns:p14="http://schemas.microsoft.com/office/powerpoint/2010/main" val="40678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95"/>
    </mc:Choice>
    <mc:Fallback xmlns="">
      <p:transition spd="slow" advTm="5549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Conference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the organizer know if you cannot attend</a:t>
            </a:r>
          </a:p>
          <a:p>
            <a:pPr lvl="1"/>
            <a:r>
              <a:rPr lang="en-US" dirty="0"/>
              <a:t>Have a good reason if it’s a client call</a:t>
            </a:r>
          </a:p>
          <a:p>
            <a:r>
              <a:rPr lang="en-US" dirty="0"/>
              <a:t>For client calls</a:t>
            </a:r>
          </a:p>
          <a:p>
            <a:pPr lvl="1"/>
            <a:r>
              <a:rPr lang="en-US" dirty="0"/>
              <a:t>Review any documents beforehand</a:t>
            </a:r>
          </a:p>
          <a:p>
            <a:pPr lvl="1"/>
            <a:r>
              <a:rPr lang="en-US" dirty="0"/>
              <a:t>Write down questions or bullet points you’ll need to discuss</a:t>
            </a:r>
          </a:p>
          <a:p>
            <a:pPr lvl="1"/>
            <a:r>
              <a:rPr lang="en-US" dirty="0"/>
              <a:t>Be semi-formal </a:t>
            </a:r>
          </a:p>
          <a:p>
            <a:pPr lvl="1"/>
            <a:r>
              <a:rPr lang="en-US" dirty="0"/>
              <a:t>Use the “Mute” button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Use an Agenda!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Every call has a “leader”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call lead (e.g. PM) should ensure every topic gets 	                              its due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00"/>
    </mc:Choice>
    <mc:Fallback xmlns="">
      <p:transition spd="slow" advTm="1208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5" y="155779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cap="all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  <a:br>
              <a:rPr lang="en-US" sz="3600" kern="1200" cap="all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cap="all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twitter: @</a:t>
            </a:r>
            <a:r>
              <a:rPr lang="en-US" sz="3600" kern="1200" cap="all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hashtaginfosec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019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86" y="136525"/>
            <a:ext cx="9635614" cy="1015239"/>
          </a:xfrm>
        </p:spPr>
        <p:txBody>
          <a:bodyPr/>
          <a:lstStyle/>
          <a:p>
            <a:r>
              <a:rPr lang="en-US" cap="all" spc="-1">
                <a:solidFill>
                  <a:srgbClr val="E25928"/>
                </a:solidFill>
                <a:latin typeface="Arial"/>
                <a:ea typeface="DejaVu Sans"/>
              </a:rPr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186" y="1271951"/>
            <a:ext cx="9635613" cy="4905012"/>
          </a:xfrm>
        </p:spPr>
        <p:txBody>
          <a:bodyPr>
            <a:normAutofit/>
          </a:bodyPr>
          <a:lstStyle/>
          <a:p>
            <a:r>
              <a:rPr lang="en-US"/>
              <a:t>A collection of people who interact to achieve a common goal</a:t>
            </a:r>
          </a:p>
          <a:p>
            <a:pPr lvl="1"/>
            <a:r>
              <a:rPr lang="en-US"/>
              <a:t>E.g. a project manager, delivery director, and two penetration testers working on an app and network pen test</a:t>
            </a:r>
          </a:p>
          <a:p>
            <a:endParaRPr lang="en-US"/>
          </a:p>
          <a:p>
            <a:r>
              <a:rPr lang="en-US"/>
              <a:t>Teams are part of everyone's life</a:t>
            </a:r>
          </a:p>
          <a:p>
            <a:endParaRPr lang="en-US"/>
          </a:p>
          <a:p>
            <a:r>
              <a:rPr lang="en-US"/>
              <a:t>Different pieces of projects require</a:t>
            </a:r>
          </a:p>
          <a:p>
            <a:pPr lvl="1"/>
            <a:r>
              <a:rPr lang="en-US"/>
              <a:t>Complementary skills and competencies</a:t>
            </a:r>
          </a:p>
          <a:p>
            <a:pPr lvl="1"/>
            <a:r>
              <a:rPr lang="en-US"/>
              <a:t>Coordination of efforts</a:t>
            </a:r>
          </a:p>
          <a:p>
            <a:pPr lvl="1"/>
            <a:r>
              <a:rPr lang="en-US"/>
              <a:t>Establishing priorities</a:t>
            </a:r>
          </a:p>
          <a:p>
            <a:pPr lvl="1"/>
            <a:r>
              <a:rPr lang="en-US"/>
              <a:t>Combining knowledge and expertise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92370-4E05-4D89-B19D-0691BBF5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89" y="3212025"/>
            <a:ext cx="2657143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BDBF0-AD32-4E08-ABE0-525DF938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14" y="1043285"/>
            <a:ext cx="5828571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Enabling Conditions of Great Teamwork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Compelling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energizes, orients, and engages team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confusion, set challenging goals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Strong Structure</a:t>
            </a:r>
          </a:p>
          <a:p>
            <a:pPr lvl="1"/>
            <a:r>
              <a:rPr lang="en-US" dirty="0"/>
              <a:t>Diversity reduces “group think”</a:t>
            </a:r>
          </a:p>
          <a:p>
            <a:pPr lvl="1"/>
            <a:r>
              <a:rPr lang="en-US" dirty="0"/>
              <a:t>Optimally designed processes</a:t>
            </a:r>
          </a:p>
          <a:p>
            <a:pPr lvl="1"/>
            <a:r>
              <a:rPr lang="en-US" dirty="0"/>
              <a:t>Norms that discourage destructive behavior and encourage positive dynamics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423-71D9-4A12-B621-FCE2D33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spc="-1" dirty="0">
                <a:solidFill>
                  <a:srgbClr val="E25928"/>
                </a:solidFill>
                <a:latin typeface="Arial"/>
              </a:rPr>
              <a:t>Enabling Conditions of Great Teamwork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E12-6C0E-4C60-A372-7149D8BB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Supportive Context</a:t>
            </a:r>
          </a:p>
          <a:p>
            <a:pPr lvl="1"/>
            <a:r>
              <a:rPr lang="en-US" dirty="0"/>
              <a:t>A reward system that reinforces good performance (e.g. bonuses)</a:t>
            </a:r>
          </a:p>
          <a:p>
            <a:pPr lvl="1"/>
            <a:r>
              <a:rPr lang="en-US" dirty="0"/>
              <a:t>An information system that provides access to the data needed for work</a:t>
            </a:r>
          </a:p>
          <a:p>
            <a:pPr lvl="1"/>
            <a:r>
              <a:rPr lang="en-US" dirty="0"/>
              <a:t>Training (internal and external)</a:t>
            </a:r>
          </a:p>
          <a:p>
            <a:pPr lvl="1"/>
            <a:r>
              <a:rPr lang="en-US" dirty="0"/>
              <a:t>Technological assistance</a:t>
            </a:r>
          </a:p>
          <a:p>
            <a:pPr lvl="1"/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Shared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Fostering common identity and common understanding</a:t>
            </a:r>
          </a:p>
          <a:p>
            <a:pPr lvl="1">
              <a:lnSpc>
                <a:spcPct val="100000"/>
              </a:lnSpc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98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E7701-76A9-41EB-8F15-03AB5424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65" y="1776473"/>
            <a:ext cx="4611364" cy="29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Hexacon">
      <a:dk1>
        <a:srgbClr val="3E4545"/>
      </a:dk1>
      <a:lt1>
        <a:sysClr val="window" lastClr="FFFFFF"/>
      </a:lt1>
      <a:dk2>
        <a:srgbClr val="7C868C"/>
      </a:dk2>
      <a:lt2>
        <a:srgbClr val="E7E6E6"/>
      </a:lt2>
      <a:accent1>
        <a:srgbClr val="55A51C"/>
      </a:accent1>
      <a:accent2>
        <a:srgbClr val="E25928"/>
      </a:accent2>
      <a:accent3>
        <a:srgbClr val="0094C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1870</Words>
  <Application>Microsoft Office PowerPoint</Application>
  <PresentationFormat>Widescreen</PresentationFormat>
  <Paragraphs>343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$whoami</vt:lpstr>
      <vt:lpstr>Agenda</vt:lpstr>
      <vt:lpstr>PowerPoint Presentation</vt:lpstr>
      <vt:lpstr>Teams</vt:lpstr>
      <vt:lpstr>PowerPoint Presentation</vt:lpstr>
      <vt:lpstr>Enabling Conditions of Great Teamwork</vt:lpstr>
      <vt:lpstr>Enabling Conditions of Great Teamwork</vt:lpstr>
      <vt:lpstr>PowerPoint Presentation</vt:lpstr>
      <vt:lpstr>Shred Mindset: How To?</vt:lpstr>
      <vt:lpstr>PowerPoint Presentation</vt:lpstr>
      <vt:lpstr>Time Management through Task Management</vt:lpstr>
      <vt:lpstr>Accomplish More in Shorter Time</vt:lpstr>
      <vt:lpstr>Time Management Through  Task management</vt:lpstr>
      <vt:lpstr>Time Mgmt. Through Task Mgmt.</vt:lpstr>
      <vt:lpstr>Multi-Tasking Like a Pro</vt:lpstr>
      <vt:lpstr>Task Management toolset</vt:lpstr>
      <vt:lpstr>Taming the To-do List</vt:lpstr>
      <vt:lpstr>Taming the To-Do List</vt:lpstr>
      <vt:lpstr>For the Faint of Heart: Command line To-do List</vt:lpstr>
      <vt:lpstr>PowerPoint Presentation</vt:lpstr>
      <vt:lpstr>PowerPoint Presentation</vt:lpstr>
      <vt:lpstr>Pro Tip: Delegation and Not-to-Do List</vt:lpstr>
      <vt:lpstr>PowerPoint Presentation</vt:lpstr>
      <vt:lpstr>PowerPoint Presentation</vt:lpstr>
      <vt:lpstr>Procrastination Is</vt:lpstr>
      <vt:lpstr>Beat Procrastination</vt:lpstr>
      <vt:lpstr>PowerPoint Presentation</vt:lpstr>
      <vt:lpstr>Ethical Decision Making</vt:lpstr>
      <vt:lpstr>PowerPoint Presentation</vt:lpstr>
      <vt:lpstr>Why “Ethical” Hacking:  No Right or Wrong Answers</vt:lpstr>
      <vt:lpstr>Solving Right vs. Wrong</vt:lpstr>
      <vt:lpstr>Right vs. Right</vt:lpstr>
      <vt:lpstr>4 Steps to Ethical Decision Making</vt:lpstr>
      <vt:lpstr>Leadership through Extreme Ownership</vt:lpstr>
      <vt:lpstr>Leadership</vt:lpstr>
      <vt:lpstr>Extreme Ownership</vt:lpstr>
      <vt:lpstr>PowerPoint Presentation</vt:lpstr>
      <vt:lpstr>Effective Written &amp; Verbal Communication</vt:lpstr>
      <vt:lpstr>Email Communication</vt:lpstr>
      <vt:lpstr>Conference Calls</vt:lpstr>
      <vt:lpstr>Thanks  twitter: @hashtaginfosec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Qasim Ijaz</dc:creator>
  <cp:lastModifiedBy>Qasim Ijaz</cp:lastModifiedBy>
  <cp:revision>2</cp:revision>
  <dcterms:created xsi:type="dcterms:W3CDTF">2019-06-08T18:54:21Z</dcterms:created>
  <dcterms:modified xsi:type="dcterms:W3CDTF">2019-06-08T19:01:06Z</dcterms:modified>
</cp:coreProperties>
</file>