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5" r:id="rId1"/>
    <p:sldMasterId id="2147484188" r:id="rId2"/>
  </p:sldMasterIdLst>
  <p:sldIdLst>
    <p:sldId id="265" r:id="rId3"/>
    <p:sldId id="268" r:id="rId4"/>
    <p:sldId id="258" r:id="rId5"/>
    <p:sldId id="266" r:id="rId6"/>
    <p:sldId id="267" r:id="rId7"/>
    <p:sldId id="269" r:id="rId8"/>
    <p:sldId id="270" r:id="rId9"/>
    <p:sldId id="271" r:id="rId10"/>
    <p:sldId id="272" r:id="rId11"/>
    <p:sldId id="261" r:id="rId12"/>
    <p:sldId id="273" r:id="rId13"/>
    <p:sldId id="262" r:id="rId14"/>
    <p:sldId id="274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540" autoAdjust="0"/>
  </p:normalViewPr>
  <p:slideViewPr>
    <p:cSldViewPr snapToGrid="0" snapToObjects="1">
      <p:cViewPr>
        <p:scale>
          <a:sx n="147" d="100"/>
          <a:sy n="147" d="100"/>
        </p:scale>
        <p:origin x="-288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5" name="Picture 52" descr="3-01593_Slide_4-13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 flipV="1">
            <a:off x="0" y="3505200"/>
            <a:ext cx="9752013" cy="37782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5" name="Picture 52" descr="3-01593_Slide_4-13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 flipV="1">
            <a:off x="0" y="3505200"/>
            <a:ext cx="9752013" cy="37782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</p:sldLayoutIdLst>
  <p:transition xmlns:p14="http://schemas.microsoft.com/office/powerpoint/2010/main"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</p:sldLayoutIdLst>
  <p:transition xmlns:p14="http://schemas.microsoft.com/office/powerpoint/2010/main"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Enhanced Information Retrieval by Relevance Feedback </a:t>
            </a:r>
            <a:r>
              <a:rPr lang="en-US" dirty="0" smtClean="0"/>
              <a:t>Incorporation </a:t>
            </a:r>
            <a:r>
              <a:rPr lang="en-US" dirty="0"/>
              <a:t>in WordSeer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5369079"/>
            <a:ext cx="7681913" cy="461665"/>
          </a:xfrm>
        </p:spPr>
        <p:txBody>
          <a:bodyPr/>
          <a:lstStyle/>
          <a:p>
            <a:r>
              <a:rPr lang="en-US" dirty="0"/>
              <a:t>INFO 256 Final Project</a:t>
            </a:r>
          </a:p>
          <a:p>
            <a:r>
              <a:rPr lang="en-US" sz="2800" dirty="0"/>
              <a:t>Yee Tung (Alice) </a:t>
            </a:r>
            <a:r>
              <a:rPr lang="en-US" sz="2800" dirty="0" smtClean="0"/>
              <a:t>Man &amp; Robert (Alex) </a:t>
            </a:r>
            <a:r>
              <a:rPr lang="en-US" sz="2800" dirty="0"/>
              <a:t>Matevish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012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94774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Get the sentence IDs from manually selected relevant and irrelevant sentences base on a selected keyword.</a:t>
            </a:r>
          </a:p>
          <a:p>
            <a:r>
              <a:rPr lang="en-US" dirty="0"/>
              <a:t>Feed these sentence IDs into the relevance feedback algorithm</a:t>
            </a:r>
          </a:p>
          <a:p>
            <a:r>
              <a:rPr lang="en-US" dirty="0"/>
              <a:t>Run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37920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/>
          <a:lstStyle/>
          <a:p>
            <a:r>
              <a:rPr lang="en-US" dirty="0" smtClean="0"/>
              <a:t>Black</a:t>
            </a:r>
            <a:endParaRPr lang="en-US" dirty="0"/>
          </a:p>
        </p:txBody>
      </p:sp>
      <p:pic>
        <p:nvPicPr>
          <p:cNvPr id="4" name="Picture 3" descr="black_line_plot_mean_50_sam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7" y="1158602"/>
            <a:ext cx="3334909" cy="2501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black_line_plot_median_50_samp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8" y="3953544"/>
            <a:ext cx="3334908" cy="2501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black_scatter_plot_50_samp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15" y="1537948"/>
            <a:ext cx="4616603" cy="3462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27759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/>
          <a:lstStyle/>
          <a:p>
            <a:r>
              <a:rPr lang="en-US" dirty="0" smtClean="0"/>
              <a:t>Black – No Irrelevant</a:t>
            </a:r>
            <a:endParaRPr lang="en-US" dirty="0"/>
          </a:p>
        </p:txBody>
      </p:sp>
      <p:pic>
        <p:nvPicPr>
          <p:cNvPr id="4" name="Picture 3" descr="black_no_irrelevant_scatter_plot_15_sam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23" y="1624320"/>
            <a:ext cx="4417797" cy="3313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black_no_irrelevantline_plot_mean_15_samp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4" y="1062720"/>
            <a:ext cx="3349215" cy="251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black_no_irrelevantline_plot_median_15_samp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4" y="3864158"/>
            <a:ext cx="3349215" cy="251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08052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/>
          <a:lstStyle/>
          <a:p>
            <a:r>
              <a:rPr lang="en-US" dirty="0" smtClean="0"/>
              <a:t>Curvy</a:t>
            </a:r>
            <a:endParaRPr lang="en-US" dirty="0"/>
          </a:p>
        </p:txBody>
      </p:sp>
      <p:pic>
        <p:nvPicPr>
          <p:cNvPr id="4" name="Picture 3" descr="curvy_scatter_plot_50_sam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31" y="1631598"/>
            <a:ext cx="4789440" cy="3592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urvy_line_plot_mean_50_samp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51094"/>
            <a:ext cx="3265792" cy="24493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curvy_line_plot_median_50_samp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913921"/>
            <a:ext cx="3265792" cy="24493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75737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742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375831"/>
          </a:xfrm>
        </p:spPr>
        <p:txBody>
          <a:bodyPr/>
          <a:lstStyle/>
          <a:p>
            <a:r>
              <a:rPr lang="en-US" sz="2800" dirty="0"/>
              <a:t>WordSeer: a text analysis environment for humanities scholars for retrieving relevant information more easily and accurately.</a:t>
            </a:r>
          </a:p>
          <a:p>
            <a:r>
              <a:rPr lang="en-US" sz="2800" dirty="0"/>
              <a:t>To overcome the problem using keyword search that being difficult to find conceptually linked passages of text, the relevance feedback method is incorporated in WordSeer.</a:t>
            </a:r>
          </a:p>
          <a:p>
            <a:r>
              <a:rPr lang="en-US" sz="2800" dirty="0"/>
              <a:t>The current relevance feedback algorithm incorporated in WordSeer is the standard Rocchio Algorithm. In this project, we incorporate some other variations of Relevance Feedback algorithms to compare the recall rates.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321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/>
          <a:lstStyle/>
          <a:p>
            <a:r>
              <a:rPr lang="en-US" dirty="0" smtClean="0"/>
              <a:t>Algorithm Comparisons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307572"/>
          </a:xfrm>
        </p:spPr>
        <p:txBody>
          <a:bodyPr/>
          <a:lstStyle/>
          <a:p>
            <a:r>
              <a:rPr lang="en-US" dirty="0" smtClean="0"/>
              <a:t>Rocchio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Ide </a:t>
            </a:r>
            <a:r>
              <a:rPr lang="en-US" dirty="0" err="1" smtClean="0"/>
              <a:t>dec</a:t>
            </a:r>
            <a:r>
              <a:rPr lang="en-US" dirty="0" smtClean="0"/>
              <a:t>-chi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Ide regular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22167"/>
              </p:ext>
            </p:extLst>
          </p:nvPr>
        </p:nvGraphicFramePr>
        <p:xfrm>
          <a:off x="695848" y="3350412"/>
          <a:ext cx="6860542" cy="67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2971800" imgH="292100" progId="Equation.DSMT4">
                  <p:embed/>
                </p:oleObj>
              </mc:Choice>
              <mc:Fallback>
                <p:oleObj name="Equation" r:id="rId3" imgW="2971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848" y="3350412"/>
                        <a:ext cx="6860542" cy="67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8012"/>
              </p:ext>
            </p:extLst>
          </p:nvPr>
        </p:nvGraphicFramePr>
        <p:xfrm>
          <a:off x="695848" y="4694791"/>
          <a:ext cx="6745078" cy="75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2603500" imgH="292100" progId="Equation.DSMT4">
                  <p:embed/>
                </p:oleObj>
              </mc:Choice>
              <mc:Fallback>
                <p:oleObj name="Equation" r:id="rId5" imgW="2603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848" y="4694791"/>
                        <a:ext cx="6745078" cy="75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021702"/>
              </p:ext>
            </p:extLst>
          </p:nvPr>
        </p:nvGraphicFramePr>
        <p:xfrm>
          <a:off x="798479" y="1870967"/>
          <a:ext cx="6650869" cy="93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7" imgW="3060700" imgH="431800" progId="Equation.DSMT4">
                  <p:embed/>
                </p:oleObj>
              </mc:Choice>
              <mc:Fallback>
                <p:oleObj name="Equation" r:id="rId7" imgW="30607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8479" y="1870967"/>
                        <a:ext cx="6650869" cy="938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971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/>
          <a:lstStyle/>
          <a:p>
            <a:r>
              <a:rPr lang="en-US" dirty="0" smtClean="0"/>
              <a:t>Rocchio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798133"/>
            <a:ext cx="8382000" cy="3603037"/>
          </a:xfrm>
        </p:spPr>
        <p:txBody>
          <a:bodyPr/>
          <a:lstStyle/>
          <a:p>
            <a:r>
              <a:rPr lang="en-US" dirty="0" smtClean="0"/>
              <a:t>Add reduced term weights to query </a:t>
            </a:r>
          </a:p>
          <a:p>
            <a:r>
              <a:rPr lang="en-US" dirty="0" smtClean="0"/>
              <a:t>Normalize by dividing the number of documents used for retrieval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923438"/>
              </p:ext>
            </p:extLst>
          </p:nvPr>
        </p:nvGraphicFramePr>
        <p:xfrm>
          <a:off x="534950" y="1282161"/>
          <a:ext cx="7476344" cy="105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3" imgW="3060700" imgH="431800" progId="Equation.DSMT4">
                  <p:embed/>
                </p:oleObj>
              </mc:Choice>
              <mc:Fallback>
                <p:oleObj name="Equation" r:id="rId3" imgW="30607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950" y="1282161"/>
                        <a:ext cx="7476344" cy="1054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882558"/>
              </p:ext>
            </p:extLst>
          </p:nvPr>
        </p:nvGraphicFramePr>
        <p:xfrm>
          <a:off x="798479" y="5215036"/>
          <a:ext cx="1913625" cy="556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5" imgW="698500" imgH="203200" progId="Equation.DSMT4">
                  <p:embed/>
                </p:oleObj>
              </mc:Choice>
              <mc:Fallback>
                <p:oleObj name="Equation" r:id="rId5" imgW="698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8479" y="5215036"/>
                        <a:ext cx="1913625" cy="556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Brace 10"/>
          <p:cNvSpPr/>
          <p:nvPr/>
        </p:nvSpPr>
        <p:spPr>
          <a:xfrm rot="16200000">
            <a:off x="3495331" y="1396542"/>
            <a:ext cx="493903" cy="1880744"/>
          </a:xfrm>
          <a:prstGeom prst="leftBrace">
            <a:avLst>
              <a:gd name="adj1" fmla="val 55089"/>
              <a:gd name="adj2" fmla="val 50000"/>
            </a:avLst>
          </a:prstGeom>
          <a:noFill/>
          <a:ln w="571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6467454" y="1045527"/>
            <a:ext cx="493903" cy="2593779"/>
          </a:xfrm>
          <a:prstGeom prst="leftBrace">
            <a:avLst>
              <a:gd name="adj1" fmla="val 55089"/>
              <a:gd name="adj2" fmla="val 50000"/>
            </a:avLst>
          </a:prstGeom>
          <a:ln w="571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 bwMode="auto">
          <a:xfrm>
            <a:off x="2544827" y="2903258"/>
            <a:ext cx="547006" cy="480535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1833" y="2860573"/>
            <a:ext cx="142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relevant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Minus 14"/>
          <p:cNvSpPr/>
          <p:nvPr/>
        </p:nvSpPr>
        <p:spPr bwMode="auto">
          <a:xfrm>
            <a:off x="5439573" y="2903258"/>
            <a:ext cx="500339" cy="592657"/>
          </a:xfrm>
          <a:prstGeom prst="mathMinu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55374" y="2922128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Non-relevant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01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/>
          <a:lstStyle/>
          <a:p>
            <a:r>
              <a:rPr lang="en-US" dirty="0" smtClean="0"/>
              <a:t>Ide </a:t>
            </a:r>
            <a:r>
              <a:rPr lang="en-US" dirty="0" err="1" smtClean="0"/>
              <a:t>dec</a:t>
            </a:r>
            <a:r>
              <a:rPr lang="en-US" dirty="0" smtClean="0"/>
              <a:t>-chi and Ide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92238"/>
            <a:ext cx="8382000" cy="2765885"/>
          </a:xfrm>
        </p:spPr>
        <p:txBody>
          <a:bodyPr/>
          <a:lstStyle/>
          <a:p>
            <a:r>
              <a:rPr lang="en-US" dirty="0" smtClean="0"/>
              <a:t>Ide </a:t>
            </a:r>
            <a:r>
              <a:rPr lang="en-US" dirty="0" err="1" smtClean="0"/>
              <a:t>dec</a:t>
            </a:r>
            <a:r>
              <a:rPr lang="en-US" dirty="0" smtClean="0"/>
              <a:t>-chi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Ide Regular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859518"/>
              </p:ext>
            </p:extLst>
          </p:nvPr>
        </p:nvGraphicFramePr>
        <p:xfrm>
          <a:off x="811311" y="2034086"/>
          <a:ext cx="6860542" cy="67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3" imgW="2971800" imgH="292100" progId="Equation.DSMT4">
                  <p:embed/>
                </p:oleObj>
              </mc:Choice>
              <mc:Fallback>
                <p:oleObj name="Equation" r:id="rId3" imgW="2971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1311" y="2034086"/>
                        <a:ext cx="6860542" cy="67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28987"/>
              </p:ext>
            </p:extLst>
          </p:nvPr>
        </p:nvGraphicFramePr>
        <p:xfrm>
          <a:off x="811311" y="4158123"/>
          <a:ext cx="6745078" cy="75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5" imgW="2603500" imgH="292100" progId="Equation.DSMT4">
                  <p:embed/>
                </p:oleObj>
              </mc:Choice>
              <mc:Fallback>
                <p:oleObj name="Equation" r:id="rId5" imgW="2603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1311" y="4158123"/>
                        <a:ext cx="6745078" cy="75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5959224" y="1566650"/>
            <a:ext cx="455408" cy="2738929"/>
          </a:xfrm>
          <a:prstGeom prst="leftBrace">
            <a:avLst>
              <a:gd name="adj1" fmla="val 56223"/>
              <a:gd name="adj2" fmla="val 50000"/>
            </a:avLst>
          </a:prstGeom>
          <a:ln w="5715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6129157" y="3943063"/>
            <a:ext cx="455410" cy="2399055"/>
          </a:xfrm>
          <a:prstGeom prst="leftBrace">
            <a:avLst>
              <a:gd name="adj1" fmla="val 56223"/>
              <a:gd name="adj2" fmla="val 50000"/>
            </a:avLst>
          </a:prstGeom>
          <a:ln w="571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2228" y="5450001"/>
            <a:ext cx="2909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ALL</a:t>
            </a:r>
            <a:r>
              <a:rPr lang="en-US" sz="2800" b="1" dirty="0" smtClean="0">
                <a:solidFill>
                  <a:schemeClr val="accent6"/>
                </a:solidFill>
              </a:rPr>
              <a:t> Non-relevant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4334" y="3163819"/>
            <a:ext cx="4588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</a:rPr>
              <a:t>ONE</a:t>
            </a:r>
            <a:r>
              <a:rPr lang="en-US" sz="2800" b="1" dirty="0" smtClean="0">
                <a:solidFill>
                  <a:schemeClr val="accent3"/>
                </a:solidFill>
              </a:rPr>
              <a:t> Top-most Non-relevant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0" y="5176970"/>
            <a:ext cx="4237503" cy="16810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Compare to Rocchio</a:t>
            </a: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:</a:t>
            </a:r>
          </a:p>
          <a:p>
            <a:pPr marL="342900" indent="-342900" algn="ctr" defTabSz="914099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Without Normalization</a:t>
            </a: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marL="342900" indent="-342900" algn="ctr" defTabSz="914099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Without Weighing terms</a:t>
            </a:r>
          </a:p>
        </p:txBody>
      </p:sp>
    </p:spTree>
    <p:extLst>
      <p:ext uri="{BB962C8B-B14F-4D97-AF65-F5344CB8AC3E}">
        <p14:creationId xmlns:p14="http://schemas.microsoft.com/office/powerpoint/2010/main" val="44123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/>
          <a:lstStyle/>
          <a:p>
            <a:r>
              <a:rPr lang="en-US" dirty="0" smtClean="0"/>
              <a:t>Implementation in WordSeer</a:t>
            </a:r>
            <a:endParaRPr lang="en-US" dirty="0"/>
          </a:p>
        </p:txBody>
      </p:sp>
      <p:pic>
        <p:nvPicPr>
          <p:cNvPr id="7" name="Picture 6" descr="tes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" y="907296"/>
            <a:ext cx="7270922" cy="591435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5542341" y="4903575"/>
            <a:ext cx="1804743" cy="1918080"/>
          </a:xfrm>
          <a:prstGeom prst="roundRect">
            <a:avLst/>
          </a:prstGeom>
          <a:noFill/>
          <a:ln w="57150" cmpd="sng">
            <a:solidFill>
              <a:srgbClr val="7E13E3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542341" y="1543890"/>
            <a:ext cx="1804743" cy="3158880"/>
          </a:xfrm>
          <a:prstGeom prst="roundRect">
            <a:avLst/>
          </a:prstGeom>
          <a:noFill/>
          <a:ln w="57150" cmpd="sng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7016355" y="1910964"/>
            <a:ext cx="103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A8716"/>
                </a:solidFill>
              </a:rPr>
              <a:t>Relevant</a:t>
            </a:r>
            <a:endParaRPr lang="en-US" b="1" dirty="0">
              <a:solidFill>
                <a:srgbClr val="FA871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400000">
            <a:off x="6781015" y="5469644"/>
            <a:ext cx="150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Non-Relevant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3637297" y="1580235"/>
            <a:ext cx="1797049" cy="527776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2000"/>
                  <a:satMod val="180000"/>
                  <a:alpha val="38000"/>
                </a:schemeClr>
              </a:gs>
              <a:gs pos="65000">
                <a:schemeClr val="accent4">
                  <a:tint val="32000"/>
                  <a:satMod val="250000"/>
                  <a:alpha val="38000"/>
                </a:schemeClr>
              </a:gs>
              <a:gs pos="100000">
                <a:schemeClr val="accent4">
                  <a:tint val="23000"/>
                  <a:satMod val="300000"/>
                  <a:alpha val="3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16290" y="933904"/>
            <a:ext cx="107026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Non-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Relevant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21983" y="936882"/>
            <a:ext cx="1030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A8716"/>
                </a:solidFill>
              </a:rPr>
              <a:t>Relevant</a:t>
            </a:r>
            <a:endParaRPr lang="en-US" b="1" dirty="0">
              <a:solidFill>
                <a:srgbClr val="FA871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3534" y="950454"/>
            <a:ext cx="863412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neutral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26946" y="1285996"/>
            <a:ext cx="289817" cy="632084"/>
          </a:xfrm>
          <a:prstGeom prst="straightConnector1">
            <a:avLst/>
          </a:prstGeom>
          <a:ln>
            <a:solidFill>
              <a:srgbClr val="FA871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412666" y="1580235"/>
            <a:ext cx="414703" cy="45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18542" y="1306214"/>
            <a:ext cx="0" cy="45016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76162" y="907296"/>
            <a:ext cx="1209552" cy="293664"/>
          </a:xfrm>
          <a:prstGeom prst="rect">
            <a:avLst/>
          </a:prstGeom>
          <a:noFill/>
          <a:ln w="57150" cmpd="sng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2921" y="3141215"/>
            <a:ext cx="320974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Sentences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1" name="Rectangle 40"/>
          <p:cNvSpPr>
            <a:spLocks/>
          </p:cNvSpPr>
          <p:nvPr/>
        </p:nvSpPr>
        <p:spPr>
          <a:xfrm>
            <a:off x="740633" y="1175040"/>
            <a:ext cx="1557515" cy="3792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 term</a:t>
            </a:r>
            <a:endParaRPr lang="en-US" b="1" cap="none" spc="0" dirty="0">
              <a:ln w="12700">
                <a:noFill/>
                <a:prstDash val="solid"/>
              </a:ln>
              <a:solidFill>
                <a:schemeClr val="accent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57832" y="3294315"/>
            <a:ext cx="152142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Select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28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/>
      <p:bldP spid="21" grpId="0"/>
      <p:bldP spid="27" grpId="0" animBg="1"/>
      <p:bldP spid="28" grpId="0" animBg="1"/>
      <p:bldP spid="29" grpId="0" animBg="1"/>
      <p:bldP spid="30" grpId="0" animBg="1"/>
      <p:bldP spid="39" grpId="0" animBg="1"/>
      <p:bldP spid="40" grpId="0" animBg="1"/>
      <p:bldP spid="41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/>
          <a:lstStyle/>
          <a:p>
            <a:r>
              <a:rPr lang="en-US" dirty="0" smtClean="0"/>
              <a:t>Rocchio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rocchio-ph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4985"/>
            <a:ext cx="7071008" cy="596301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4894367" y="1010880"/>
            <a:ext cx="807810" cy="341515"/>
          </a:xfrm>
          <a:prstGeom prst="roundRect">
            <a:avLst/>
          </a:prstGeom>
          <a:noFill/>
          <a:ln w="57150" cmpd="sng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779931" y="1020130"/>
            <a:ext cx="944797" cy="327710"/>
          </a:xfrm>
          <a:prstGeom prst="roundRect">
            <a:avLst/>
          </a:prstGeom>
          <a:noFill/>
          <a:ln w="57150" cmpd="sng">
            <a:solidFill>
              <a:srgbClr val="7E13E3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78857" y="2868480"/>
            <a:ext cx="6730295" cy="1805760"/>
          </a:xfrm>
          <a:prstGeom prst="roundRect">
            <a:avLst/>
          </a:prstGeom>
          <a:solidFill>
            <a:srgbClr val="008000">
              <a:alpha val="48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egoe" pitchFamily="34" charset="0"/>
              </a:rPr>
              <a:t>Normalization</a:t>
            </a:r>
            <a:endParaRPr lang="en-US" sz="23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78856" y="4674240"/>
            <a:ext cx="6730295" cy="1209600"/>
          </a:xfrm>
          <a:prstGeom prst="roundRect">
            <a:avLst/>
          </a:prstGeom>
          <a:solidFill>
            <a:srgbClr val="3366FF">
              <a:alpha val="51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egoe" pitchFamily="34" charset="0"/>
              </a:rPr>
              <a:t>Weigh terms for relevant and non-relevant sentences</a:t>
            </a:r>
            <a:endParaRPr lang="en-US" sz="23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612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/>
          <a:lstStyle/>
          <a:p>
            <a:r>
              <a:rPr lang="en-US" dirty="0" smtClean="0"/>
              <a:t>Ide </a:t>
            </a:r>
            <a:r>
              <a:rPr lang="en-US" dirty="0" err="1" smtClean="0"/>
              <a:t>dec</a:t>
            </a:r>
            <a:r>
              <a:rPr lang="en-US" dirty="0" smtClean="0"/>
              <a:t>-chi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de-dec-ch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007698"/>
            <a:ext cx="7702353" cy="585030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82534" y="2479680"/>
            <a:ext cx="5909526" cy="777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15000"/>
                  <a:satMod val="180000"/>
                  <a:alpha val="30000"/>
                </a:schemeClr>
              </a:gs>
              <a:gs pos="50000">
                <a:schemeClr val="accent1">
                  <a:shade val="45000"/>
                  <a:satMod val="170000"/>
                  <a:alpha val="30000"/>
                </a:schemeClr>
              </a:gs>
              <a:gs pos="70000">
                <a:schemeClr val="accent1">
                  <a:tint val="99000"/>
                  <a:shade val="65000"/>
                  <a:satMod val="155000"/>
                  <a:alpha val="30000"/>
                </a:schemeClr>
              </a:gs>
              <a:gs pos="100000">
                <a:schemeClr val="accent1">
                  <a:tint val="95500"/>
                  <a:shade val="100000"/>
                  <a:satMod val="155000"/>
                  <a:alpha val="30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egoe" pitchFamily="34" charset="0"/>
              </a:rPr>
              <a:t>Get Top-most irrelevant sentence</a:t>
            </a:r>
            <a:endParaRPr lang="en-US" sz="23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Segoe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2533" y="3775680"/>
            <a:ext cx="7265953" cy="79488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shade val="15000"/>
                  <a:satMod val="180000"/>
                  <a:alpha val="48000"/>
                </a:schemeClr>
              </a:gs>
              <a:gs pos="50000">
                <a:schemeClr val="accent4">
                  <a:shade val="45000"/>
                  <a:satMod val="170000"/>
                  <a:alpha val="48000"/>
                </a:schemeClr>
              </a:gs>
              <a:gs pos="70000">
                <a:schemeClr val="accent4">
                  <a:tint val="99000"/>
                  <a:shade val="65000"/>
                  <a:satMod val="155000"/>
                  <a:alpha val="48000"/>
                </a:schemeClr>
              </a:gs>
              <a:gs pos="100000">
                <a:schemeClr val="accent4">
                  <a:tint val="95500"/>
                  <a:shade val="100000"/>
                  <a:satMod val="15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egoe" pitchFamily="34" charset="0"/>
              </a:rPr>
              <a:t>Without Normalization</a:t>
            </a:r>
            <a:endParaRPr lang="en-US" sz="23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Segoe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82534" y="4648320"/>
            <a:ext cx="7335070" cy="1209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15000"/>
                  <a:satMod val="180000"/>
                  <a:alpha val="51000"/>
                </a:schemeClr>
              </a:gs>
              <a:gs pos="50000">
                <a:schemeClr val="accent6">
                  <a:shade val="45000"/>
                  <a:satMod val="170000"/>
                  <a:alpha val="51000"/>
                </a:schemeClr>
              </a:gs>
              <a:gs pos="70000">
                <a:schemeClr val="accent6">
                  <a:tint val="99000"/>
                  <a:shade val="65000"/>
                  <a:satMod val="155000"/>
                  <a:alpha val="51000"/>
                </a:schemeClr>
              </a:gs>
              <a:gs pos="100000">
                <a:schemeClr val="accent6">
                  <a:tint val="95500"/>
                  <a:shade val="100000"/>
                  <a:satMod val="155000"/>
                  <a:alpha val="51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egoe" pitchFamily="34" charset="0"/>
              </a:rPr>
              <a:t>No weighing terms for relevant and non-relevant sentences</a:t>
            </a:r>
            <a:endParaRPr lang="en-US" sz="23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78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/>
          <a:lstStyle/>
          <a:p>
            <a:r>
              <a:rPr lang="en-US" dirty="0" smtClean="0"/>
              <a:t>Ide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de-regul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07296"/>
            <a:ext cx="8133004" cy="595070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39335" y="2963520"/>
            <a:ext cx="7516504" cy="147744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shade val="15000"/>
                  <a:satMod val="180000"/>
                  <a:alpha val="48000"/>
                </a:schemeClr>
              </a:gs>
              <a:gs pos="50000">
                <a:schemeClr val="accent4">
                  <a:shade val="45000"/>
                  <a:satMod val="170000"/>
                  <a:alpha val="48000"/>
                </a:schemeClr>
              </a:gs>
              <a:gs pos="70000">
                <a:schemeClr val="accent4">
                  <a:tint val="99000"/>
                  <a:shade val="65000"/>
                  <a:satMod val="155000"/>
                  <a:alpha val="48000"/>
                </a:schemeClr>
              </a:gs>
              <a:gs pos="100000">
                <a:schemeClr val="accent4">
                  <a:tint val="95500"/>
                  <a:shade val="100000"/>
                  <a:satMod val="15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egoe" pitchFamily="34" charset="0"/>
              </a:rPr>
              <a:t>Without Normalization</a:t>
            </a:r>
            <a:endParaRPr lang="en-US" sz="23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Segoe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39335" y="4527360"/>
            <a:ext cx="7516504" cy="12787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15000"/>
                  <a:satMod val="180000"/>
                  <a:alpha val="51000"/>
                </a:schemeClr>
              </a:gs>
              <a:gs pos="50000">
                <a:schemeClr val="accent6">
                  <a:shade val="45000"/>
                  <a:satMod val="170000"/>
                  <a:alpha val="51000"/>
                </a:schemeClr>
              </a:gs>
              <a:gs pos="70000">
                <a:schemeClr val="accent6">
                  <a:tint val="99000"/>
                  <a:shade val="65000"/>
                  <a:satMod val="155000"/>
                  <a:alpha val="51000"/>
                </a:schemeClr>
              </a:gs>
              <a:gs pos="100000">
                <a:schemeClr val="accent6">
                  <a:tint val="95500"/>
                  <a:shade val="100000"/>
                  <a:satMod val="155000"/>
                  <a:alpha val="51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egoe" pitchFamily="34" charset="0"/>
              </a:rPr>
              <a:t>No weighing terms for relevant and non-relevant sentences</a:t>
            </a:r>
            <a:endParaRPr lang="en-US" sz="23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74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Global_Summit_Template_General-Session_light_Sego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TS010286771.potx</Template>
  <TotalTime>357</TotalTime>
  <Words>258</Words>
  <Application>Microsoft Macintosh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Global_Summit_Template_General-Session_light_Segoe</vt:lpstr>
      <vt:lpstr>White with Courier font for code slides</vt:lpstr>
      <vt:lpstr>MathType 6.0 Equation</vt:lpstr>
      <vt:lpstr>Enhanced Information Retrieval by Relevance Feedback Incorporation in WordSeer</vt:lpstr>
      <vt:lpstr>Introduction</vt:lpstr>
      <vt:lpstr>Algorithm Comparisons</vt:lpstr>
      <vt:lpstr>Rocchio</vt:lpstr>
      <vt:lpstr>Ide dec-chi and Ide Regular</vt:lpstr>
      <vt:lpstr>Implementation in WordSeer</vt:lpstr>
      <vt:lpstr>Rocchio</vt:lpstr>
      <vt:lpstr>Ide dec-chi</vt:lpstr>
      <vt:lpstr>Ide Regular</vt:lpstr>
      <vt:lpstr>Testing Approach</vt:lpstr>
      <vt:lpstr>Black</vt:lpstr>
      <vt:lpstr>Black – No Irrelevant</vt:lpstr>
      <vt:lpstr>Curvy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Information Retrieval by Relevance Feedback Incorporation in WordSeer</dc:title>
  <dc:creator>Alice Man</dc:creator>
  <cp:lastModifiedBy>Alice Man</cp:lastModifiedBy>
  <cp:revision>35</cp:revision>
  <dcterms:created xsi:type="dcterms:W3CDTF">2013-11-04T12:09:25Z</dcterms:created>
  <dcterms:modified xsi:type="dcterms:W3CDTF">2013-12-09T09:25:22Z</dcterms:modified>
</cp:coreProperties>
</file>