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77" r:id="rId4"/>
    <p:sldId id="278" r:id="rId5"/>
    <p:sldId id="285" r:id="rId6"/>
    <p:sldId id="282" r:id="rId7"/>
    <p:sldId id="281" r:id="rId8"/>
    <p:sldId id="279" r:id="rId9"/>
    <p:sldId id="284" r:id="rId10"/>
    <p:sldId id="283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53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" y="2895600"/>
            <a:ext cx="10058400" cy="171103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ckwell" panose="02060603020205020403" pitchFamily="18" charset="0"/>
              </a:rPr>
              <a:t>Single Source Shortest Paths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COURSE NO: </a:t>
            </a:r>
            <a:r>
              <a:rPr lang="en-US" sz="2800">
                <a:latin typeface="Rockwell" panose="02060603020205020403" pitchFamily="18" charset="0"/>
              </a:rPr>
              <a:t>CSE 220</a:t>
            </a:r>
            <a:r>
              <a:rPr lang="en-US" sz="2800" dirty="0">
                <a:latin typeface="Rockwell" panose="02060603020205020403" pitchFamily="18" charset="0"/>
              </a:rPr>
              <a:t>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0" y="4343400"/>
            <a:ext cx="3276600" cy="1219200"/>
          </a:xfrm>
        </p:spPr>
        <p:txBody>
          <a:bodyPr>
            <a:noAutofit/>
          </a:bodyPr>
          <a:lstStyle/>
          <a:p>
            <a:r>
              <a:rPr lang="en-US" u="sng" dirty="0"/>
              <a:t>Presentation by: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Maksudul Hassan Mahi</a:t>
            </a:r>
          </a:p>
          <a:p>
            <a:r>
              <a:rPr lang="en-US" sz="1600" u="sng" dirty="0"/>
              <a:t>  </a:t>
            </a:r>
          </a:p>
          <a:p>
            <a:r>
              <a:rPr lang="en-US" dirty="0"/>
              <a:t>Student ID: 210213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C3C0-1E12-DF6E-D70A-19346636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76"/>
            <a:ext cx="6391656" cy="762000"/>
          </a:xfrm>
        </p:spPr>
        <p:txBody>
          <a:bodyPr/>
          <a:lstStyle/>
          <a:p>
            <a:r>
              <a:rPr lang="en-US" b="1" dirty="0"/>
              <a:t>Dijkstra’s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6FB7-C6A3-60D4-90B7-149BEEE6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1  </a:t>
            </a:r>
            <a:r>
              <a:rPr lang="en-US" dirty="0" err="1"/>
              <a:t>ShortestPaths</a:t>
            </a:r>
            <a:r>
              <a:rPr lang="en-US" dirty="0"/>
              <a:t>(v, cost, </a:t>
            </a:r>
            <a:r>
              <a:rPr lang="en-US" dirty="0" err="1"/>
              <a:t>dist</a:t>
            </a:r>
            <a:r>
              <a:rPr lang="en-US" dirty="0"/>
              <a:t>, n)</a:t>
            </a:r>
          </a:p>
          <a:p>
            <a:pPr marL="0" indent="0">
              <a:buNone/>
            </a:pPr>
            <a:r>
              <a:rPr lang="en-US" dirty="0"/>
              <a:t> 2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=1 to n do</a:t>
            </a:r>
          </a:p>
          <a:p>
            <a:pPr marL="0" indent="0">
              <a:buNone/>
            </a:pPr>
            <a:r>
              <a:rPr lang="en-US" dirty="0"/>
              <a:t> 3  	S[</a:t>
            </a:r>
            <a:r>
              <a:rPr lang="en-US" dirty="0" err="1"/>
              <a:t>i</a:t>
            </a:r>
            <a:r>
              <a:rPr lang="en-US" dirty="0"/>
              <a:t>] = false;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cost[v. 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4  S[v] = true; </a:t>
            </a:r>
            <a:r>
              <a:rPr lang="en-US" dirty="0" err="1"/>
              <a:t>dist</a:t>
            </a:r>
            <a:r>
              <a:rPr lang="en-US" dirty="0"/>
              <a:t>[v] = 0; 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for</a:t>
            </a:r>
            <a:r>
              <a:rPr lang="en-US" dirty="0"/>
              <a:t> num =2 to n-1 do</a:t>
            </a:r>
          </a:p>
          <a:p>
            <a:pPr marL="0" indent="0">
              <a:buNone/>
            </a:pPr>
            <a:r>
              <a:rPr lang="en-US" dirty="0"/>
              <a:t>6  	S[u] = true; </a:t>
            </a:r>
          </a:p>
          <a:p>
            <a:pPr marL="0" indent="0">
              <a:buNone/>
            </a:pPr>
            <a:r>
              <a:rPr lang="en-US" dirty="0"/>
              <a:t>7  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cach</a:t>
            </a:r>
            <a:r>
              <a:rPr lang="en-US" dirty="0"/>
              <a:t> v adjacent to u with S[v] = false) do </a:t>
            </a:r>
          </a:p>
          <a:p>
            <a:pPr marL="0" indent="0">
              <a:buNone/>
            </a:pPr>
            <a:r>
              <a:rPr lang="en-US" dirty="0"/>
              <a:t>8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[u] &gt; </a:t>
            </a:r>
            <a:r>
              <a:rPr lang="en-US" dirty="0" err="1"/>
              <a:t>dist</a:t>
            </a:r>
            <a:r>
              <a:rPr lang="en-US" dirty="0"/>
              <a:t>[u] + cost[u, v])) then</a:t>
            </a:r>
          </a:p>
          <a:p>
            <a:pPr marL="0" indent="0">
              <a:buNone/>
            </a:pPr>
            <a:r>
              <a:rPr lang="en-US" dirty="0"/>
              <a:t>9			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cost[</a:t>
            </a:r>
            <a:r>
              <a:rPr lang="en-US" dirty="0" err="1"/>
              <a:t>u,v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4230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A698-F481-EAF7-516F-E05F0CA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796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Outlines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Application of </a:t>
            </a:r>
            <a:r>
              <a:rPr lang="en-US" dirty="0" err="1"/>
              <a:t>sssp</a:t>
            </a:r>
            <a:endParaRPr lang="en-US" dirty="0"/>
          </a:p>
          <a:p>
            <a:r>
              <a:rPr lang="en-US" dirty="0"/>
              <a:t>Dijkstra’s algorithm</a:t>
            </a:r>
            <a:endParaRPr dirty="0"/>
          </a:p>
          <a:p>
            <a:r>
              <a:rPr lang="en-US" dirty="0"/>
              <a:t>Example</a:t>
            </a:r>
            <a:endParaRPr dirty="0"/>
          </a:p>
          <a:p>
            <a:r>
              <a:rPr lang="en-US" dirty="0"/>
              <a:t>Pseudo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C211-44A6-5573-A2FF-362C7AC3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9010"/>
            <a:ext cx="4953000" cy="71299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1E73-C725-8FCB-A775-8224240A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532" y="1319784"/>
            <a:ext cx="9144000" cy="4267200"/>
          </a:xfrm>
        </p:spPr>
        <p:txBody>
          <a:bodyPr/>
          <a:lstStyle/>
          <a:p>
            <a:r>
              <a:rPr lang="en-US" dirty="0"/>
              <a:t>The problem of finding shortest paths from a source vertex v to all other vertices in the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99D959-52AB-3781-85C2-9F26F9C2CEC1}"/>
              </a:ext>
            </a:extLst>
          </p:cNvPr>
          <p:cNvSpPr/>
          <p:nvPr/>
        </p:nvSpPr>
        <p:spPr>
          <a:xfrm>
            <a:off x="1075182" y="4827140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7FAFFA-ADF2-740A-3E8F-9F0A3FA859D9}"/>
              </a:ext>
            </a:extLst>
          </p:cNvPr>
          <p:cNvSpPr/>
          <p:nvPr/>
        </p:nvSpPr>
        <p:spPr>
          <a:xfrm>
            <a:off x="1418082" y="2946524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EDFF99-3FD0-6165-18A4-2EE665128FC8}"/>
              </a:ext>
            </a:extLst>
          </p:cNvPr>
          <p:cNvSpPr/>
          <p:nvPr/>
        </p:nvSpPr>
        <p:spPr>
          <a:xfrm>
            <a:off x="3457956" y="3135500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BA381B-3665-457B-2827-CF9344523E90}"/>
              </a:ext>
            </a:extLst>
          </p:cNvPr>
          <p:cNvSpPr/>
          <p:nvPr/>
        </p:nvSpPr>
        <p:spPr>
          <a:xfrm>
            <a:off x="5372100" y="2336162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EB5754-B363-314A-FEF6-CB27464E886F}"/>
              </a:ext>
            </a:extLst>
          </p:cNvPr>
          <p:cNvSpPr/>
          <p:nvPr/>
        </p:nvSpPr>
        <p:spPr>
          <a:xfrm>
            <a:off x="8382000" y="1988690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D2F38E0-86D7-44BD-D345-796DA0E29235}"/>
              </a:ext>
            </a:extLst>
          </p:cNvPr>
          <p:cNvSpPr/>
          <p:nvPr/>
        </p:nvSpPr>
        <p:spPr>
          <a:xfrm>
            <a:off x="7981188" y="3646040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CE6D0A-9589-A68C-3B01-140AF9A064B2}"/>
              </a:ext>
            </a:extLst>
          </p:cNvPr>
          <p:cNvSpPr/>
          <p:nvPr/>
        </p:nvSpPr>
        <p:spPr>
          <a:xfrm>
            <a:off x="6781800" y="5055740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E1AA1F-E20B-E458-CE6C-18A625393445}"/>
              </a:ext>
            </a:extLst>
          </p:cNvPr>
          <p:cNvSpPr/>
          <p:nvPr/>
        </p:nvSpPr>
        <p:spPr>
          <a:xfrm>
            <a:off x="4143756" y="4857620"/>
            <a:ext cx="685800" cy="404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9178B7-8B12-E638-200A-0B06BE80E561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8566555" y="2392810"/>
            <a:ext cx="158345" cy="13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269F5A-F1C1-A60E-E207-C6D34E472B29}"/>
              </a:ext>
            </a:extLst>
          </p:cNvPr>
          <p:cNvCxnSpPr>
            <a:stCxn id="39" idx="2"/>
            <a:endCxn id="38" idx="6"/>
          </p:cNvCxnSpPr>
          <p:nvPr/>
        </p:nvCxnSpPr>
        <p:spPr>
          <a:xfrm flipH="1">
            <a:off x="6057900" y="2190750"/>
            <a:ext cx="2324100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CE0F59-8D69-0262-ABD0-F1F977FC9B4F}"/>
              </a:ext>
            </a:extLst>
          </p:cNvPr>
          <p:cNvCxnSpPr>
            <a:stCxn id="40" idx="2"/>
            <a:endCxn id="38" idx="5"/>
          </p:cNvCxnSpPr>
          <p:nvPr/>
        </p:nvCxnSpPr>
        <p:spPr>
          <a:xfrm flipH="1" flipV="1">
            <a:off x="5957467" y="2681100"/>
            <a:ext cx="2023721" cy="11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3675D7-50B2-E3FC-9619-881586782ED8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flipH="1">
            <a:off x="7367167" y="4050160"/>
            <a:ext cx="956921" cy="106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4BCCA4-EAAF-9E9E-53F7-692BD171AC1B}"/>
              </a:ext>
            </a:extLst>
          </p:cNvPr>
          <p:cNvCxnSpPr>
            <a:stCxn id="40" idx="3"/>
            <a:endCxn id="42" idx="6"/>
          </p:cNvCxnSpPr>
          <p:nvPr/>
        </p:nvCxnSpPr>
        <p:spPr>
          <a:xfrm flipH="1">
            <a:off x="4829556" y="3990978"/>
            <a:ext cx="3252065" cy="10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7786E6-2F94-ED75-69C1-CE1221BB0932}"/>
              </a:ext>
            </a:extLst>
          </p:cNvPr>
          <p:cNvCxnSpPr>
            <a:stCxn id="38" idx="3"/>
            <a:endCxn id="37" idx="7"/>
          </p:cNvCxnSpPr>
          <p:nvPr/>
        </p:nvCxnSpPr>
        <p:spPr>
          <a:xfrm flipH="1">
            <a:off x="4043323" y="2681100"/>
            <a:ext cx="1429210" cy="51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197331-55D7-7F6B-79FD-2D81D6F7E92A}"/>
              </a:ext>
            </a:extLst>
          </p:cNvPr>
          <p:cNvCxnSpPr>
            <a:cxnSpLocks/>
          </p:cNvCxnSpPr>
          <p:nvPr/>
        </p:nvCxnSpPr>
        <p:spPr>
          <a:xfrm flipH="1" flipV="1">
            <a:off x="2103882" y="3166659"/>
            <a:ext cx="1354074" cy="12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8CEC78-898B-2C9C-27F9-F2B5C9FF94E8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 flipH="1">
            <a:off x="1418082" y="3350644"/>
            <a:ext cx="342900" cy="147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F67D00-0992-1040-65DB-7F6E256D867E}"/>
              </a:ext>
            </a:extLst>
          </p:cNvPr>
          <p:cNvCxnSpPr>
            <a:stCxn id="42" idx="2"/>
            <a:endCxn id="35" idx="6"/>
          </p:cNvCxnSpPr>
          <p:nvPr/>
        </p:nvCxnSpPr>
        <p:spPr>
          <a:xfrm flipH="1" flipV="1">
            <a:off x="1760982" y="5029200"/>
            <a:ext cx="2382774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8556EA-DD91-778F-E9A3-16927BD1B371}"/>
              </a:ext>
            </a:extLst>
          </p:cNvPr>
          <p:cNvSpPr txBox="1"/>
          <p:nvPr/>
        </p:nvSpPr>
        <p:spPr>
          <a:xfrm>
            <a:off x="8687713" y="2951166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856781-9CC7-50D7-73F2-B2D4632131C6}"/>
              </a:ext>
            </a:extLst>
          </p:cNvPr>
          <p:cNvSpPr txBox="1"/>
          <p:nvPr/>
        </p:nvSpPr>
        <p:spPr>
          <a:xfrm>
            <a:off x="7870433" y="4684014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75B34D-2815-9AB6-7E81-2A0E2209E42E}"/>
              </a:ext>
            </a:extLst>
          </p:cNvPr>
          <p:cNvSpPr txBox="1"/>
          <p:nvPr/>
        </p:nvSpPr>
        <p:spPr>
          <a:xfrm>
            <a:off x="5928703" y="4215146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837244-4658-DDAF-5379-E1A51766B6BF}"/>
              </a:ext>
            </a:extLst>
          </p:cNvPr>
          <p:cNvSpPr txBox="1"/>
          <p:nvPr/>
        </p:nvSpPr>
        <p:spPr>
          <a:xfrm>
            <a:off x="3022000" y="4691372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C72D50-C151-F86B-7F98-02FD2D233107}"/>
              </a:ext>
            </a:extLst>
          </p:cNvPr>
          <p:cNvSpPr txBox="1"/>
          <p:nvPr/>
        </p:nvSpPr>
        <p:spPr>
          <a:xfrm>
            <a:off x="2548428" y="2892255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E8627-029A-9A7D-ECA5-E5129CAACF1A}"/>
              </a:ext>
            </a:extLst>
          </p:cNvPr>
          <p:cNvSpPr txBox="1"/>
          <p:nvPr/>
        </p:nvSpPr>
        <p:spPr>
          <a:xfrm>
            <a:off x="4346334" y="2566178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13A75D-BFCF-E463-F221-8C663B4D5B25}"/>
              </a:ext>
            </a:extLst>
          </p:cNvPr>
          <p:cNvSpPr txBox="1"/>
          <p:nvPr/>
        </p:nvSpPr>
        <p:spPr>
          <a:xfrm>
            <a:off x="6973444" y="2001833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FFF51A-DF3D-9DC6-4A83-C624ACD303D3}"/>
              </a:ext>
            </a:extLst>
          </p:cNvPr>
          <p:cNvSpPr txBox="1"/>
          <p:nvPr/>
        </p:nvSpPr>
        <p:spPr>
          <a:xfrm>
            <a:off x="6973444" y="3007708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6F7462-3CFE-B929-36A2-E69AC0A83FEC}"/>
              </a:ext>
            </a:extLst>
          </p:cNvPr>
          <p:cNvSpPr txBox="1"/>
          <p:nvPr/>
        </p:nvSpPr>
        <p:spPr>
          <a:xfrm>
            <a:off x="973989" y="3896988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8C4E2B-65D5-F537-8F28-9D36177C26C5}"/>
              </a:ext>
            </a:extLst>
          </p:cNvPr>
          <p:cNvCxnSpPr>
            <a:stCxn id="41" idx="2"/>
            <a:endCxn id="42" idx="5"/>
          </p:cNvCxnSpPr>
          <p:nvPr/>
        </p:nvCxnSpPr>
        <p:spPr>
          <a:xfrm flipH="1" flipV="1">
            <a:off x="4729123" y="5202558"/>
            <a:ext cx="2052677" cy="5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4639A6-DC17-3BA5-70E0-EEF03E040A28}"/>
              </a:ext>
            </a:extLst>
          </p:cNvPr>
          <p:cNvSpPr txBox="1"/>
          <p:nvPr/>
        </p:nvSpPr>
        <p:spPr>
          <a:xfrm>
            <a:off x="5928703" y="4902732"/>
            <a:ext cx="722756" cy="24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42381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8747-D8D3-410A-E080-E3E1A039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5334000" cy="762000"/>
          </a:xfrm>
        </p:spPr>
        <p:txBody>
          <a:bodyPr/>
          <a:lstStyle/>
          <a:p>
            <a:r>
              <a:rPr lang="en-US" b="1" dirty="0"/>
              <a:t>Application of SSSP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E360-5BB6-1B14-5735-6B62A68D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Digital Mapping Services 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Social Networking Applications</a:t>
            </a:r>
            <a:endParaRPr lang="en-US" b="1" dirty="0">
              <a:solidFill>
                <a:srgbClr val="FFFFFF"/>
              </a:solidFill>
              <a:latin typeface="Nunito" panose="020F0502020204030204" pitchFamily="2" charset="0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Telephone Network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IP routing to find Open shortest Path First</a:t>
            </a:r>
            <a:endParaRPr lang="en-US" b="1" dirty="0">
              <a:solidFill>
                <a:srgbClr val="FFFFFF"/>
              </a:solidFill>
              <a:latin typeface="Nunito" panose="020F0502020204030204" pitchFamily="2" charset="0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Designate file server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Flighting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2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BE2A-E709-B7F5-A10A-F2082659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15240"/>
            <a:ext cx="5486400" cy="914400"/>
          </a:xfrm>
        </p:spPr>
        <p:txBody>
          <a:bodyPr/>
          <a:lstStyle/>
          <a:p>
            <a:r>
              <a:rPr lang="en-US" b="1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38C4-E0F0-EF7E-4426-8210F17B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solution to the single source shortest path problem in graph theory</a:t>
            </a:r>
          </a:p>
          <a:p>
            <a:r>
              <a:rPr lang="en-US" dirty="0"/>
              <a:t>Works on both directed an undirected graphs. However all edges must have nonnegative weights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Input:</a:t>
            </a:r>
            <a:r>
              <a:rPr lang="en-US" dirty="0"/>
              <a:t> Weighted graph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G={E,V} </a:t>
            </a:r>
            <a:r>
              <a:rPr lang="en-US" dirty="0"/>
              <a:t>and source vertex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dirty="0"/>
              <a:t>, such that all edges are nonnegative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Output:</a:t>
            </a:r>
            <a:r>
              <a:rPr lang="en-US" dirty="0"/>
              <a:t> Lengths of shortest paths from a given source vertex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 </a:t>
            </a:r>
            <a:r>
              <a:rPr lang="en-US" dirty="0"/>
              <a:t>to all other vertices</a:t>
            </a:r>
          </a:p>
        </p:txBody>
      </p:sp>
    </p:spTree>
    <p:extLst>
      <p:ext uri="{BB962C8B-B14F-4D97-AF65-F5344CB8AC3E}">
        <p14:creationId xmlns:p14="http://schemas.microsoft.com/office/powerpoint/2010/main" val="355652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D44E-DA16-D6E6-ACFD-0022463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4191000" cy="8382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41B6-DCB1-ACFF-F66A-3BC3B7A3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158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81F1D8-16E1-1E1F-118F-6464B6D94BAD}"/>
              </a:ext>
            </a:extLst>
          </p:cNvPr>
          <p:cNvSpPr/>
          <p:nvPr/>
        </p:nvSpPr>
        <p:spPr>
          <a:xfrm>
            <a:off x="1075182" y="4724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E50A0-4805-BABA-2291-325D384DAFA2}"/>
              </a:ext>
            </a:extLst>
          </p:cNvPr>
          <p:cNvSpPr/>
          <p:nvPr/>
        </p:nvSpPr>
        <p:spPr>
          <a:xfrm>
            <a:off x="1418082" y="2843784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5E99C6-71AA-2E4B-B03B-278E4FFA9EB9}"/>
              </a:ext>
            </a:extLst>
          </p:cNvPr>
          <p:cNvSpPr/>
          <p:nvPr/>
        </p:nvSpPr>
        <p:spPr>
          <a:xfrm>
            <a:off x="3457956" y="303276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FC8540-3E9C-B6F8-7DE3-8C00086D5214}"/>
              </a:ext>
            </a:extLst>
          </p:cNvPr>
          <p:cNvSpPr/>
          <p:nvPr/>
        </p:nvSpPr>
        <p:spPr>
          <a:xfrm>
            <a:off x="5372100" y="2233422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E58F73-E490-0556-5E1A-36FB33F9FB62}"/>
              </a:ext>
            </a:extLst>
          </p:cNvPr>
          <p:cNvSpPr/>
          <p:nvPr/>
        </p:nvSpPr>
        <p:spPr>
          <a:xfrm>
            <a:off x="8382000" y="188595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B88B5B-6F36-CB4A-1C3A-966FF68FD2BB}"/>
              </a:ext>
            </a:extLst>
          </p:cNvPr>
          <p:cNvSpPr/>
          <p:nvPr/>
        </p:nvSpPr>
        <p:spPr>
          <a:xfrm>
            <a:off x="7981188" y="35433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BAB1AB-45A1-FD27-8C12-C5AE06687AEC}"/>
              </a:ext>
            </a:extLst>
          </p:cNvPr>
          <p:cNvSpPr/>
          <p:nvPr/>
        </p:nvSpPr>
        <p:spPr>
          <a:xfrm>
            <a:off x="6781800" y="4953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8F28E6-4EDC-3A1B-60FE-7AB16996F204}"/>
              </a:ext>
            </a:extLst>
          </p:cNvPr>
          <p:cNvSpPr/>
          <p:nvPr/>
        </p:nvSpPr>
        <p:spPr>
          <a:xfrm>
            <a:off x="4143756" y="475488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4D17C4-8DBC-A3E3-2345-32C5F8FB920B}"/>
              </a:ext>
            </a:extLst>
          </p:cNvPr>
          <p:cNvCxnSpPr>
            <a:cxnSpLocks/>
          </p:cNvCxnSpPr>
          <p:nvPr/>
        </p:nvCxnSpPr>
        <p:spPr>
          <a:xfrm flipH="1">
            <a:off x="8394192" y="2396490"/>
            <a:ext cx="342900" cy="114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66F01-034D-EF4B-D6EF-CC1ED6E68D2F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6057900" y="2190750"/>
            <a:ext cx="2324100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0288C8-DC78-7414-20D3-FE4B63D11DC2}"/>
              </a:ext>
            </a:extLst>
          </p:cNvPr>
          <p:cNvCxnSpPr>
            <a:stCxn id="13" idx="2"/>
            <a:endCxn id="11" idx="5"/>
          </p:cNvCxnSpPr>
          <p:nvPr/>
        </p:nvCxnSpPr>
        <p:spPr>
          <a:xfrm flipH="1" flipV="1">
            <a:off x="5957467" y="2753748"/>
            <a:ext cx="2023721" cy="109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A27A0-A7E9-581C-15C9-208CFF219653}"/>
              </a:ext>
            </a:extLst>
          </p:cNvPr>
          <p:cNvCxnSpPr>
            <a:endCxn id="14" idx="7"/>
          </p:cNvCxnSpPr>
          <p:nvPr/>
        </p:nvCxnSpPr>
        <p:spPr>
          <a:xfrm flipH="1">
            <a:off x="7367167" y="4162044"/>
            <a:ext cx="1014833" cy="8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43A27C-E52D-0B70-1E27-E30FF29FD6D6}"/>
              </a:ext>
            </a:extLst>
          </p:cNvPr>
          <p:cNvCxnSpPr>
            <a:stCxn id="13" idx="3"/>
            <a:endCxn id="15" idx="6"/>
          </p:cNvCxnSpPr>
          <p:nvPr/>
        </p:nvCxnSpPr>
        <p:spPr>
          <a:xfrm flipH="1">
            <a:off x="4829556" y="4063626"/>
            <a:ext cx="3252065" cy="9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CFFAC3-33E0-6BA3-5C5E-ECFBC8D4AAAD}"/>
              </a:ext>
            </a:extLst>
          </p:cNvPr>
          <p:cNvCxnSpPr>
            <a:stCxn id="11" idx="3"/>
            <a:endCxn id="10" idx="7"/>
          </p:cNvCxnSpPr>
          <p:nvPr/>
        </p:nvCxnSpPr>
        <p:spPr>
          <a:xfrm flipH="1">
            <a:off x="4043323" y="2753748"/>
            <a:ext cx="1429210" cy="3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B59448-8590-C6A8-8236-4871F49F033B}"/>
              </a:ext>
            </a:extLst>
          </p:cNvPr>
          <p:cNvCxnSpPr>
            <a:cxnSpLocks/>
          </p:cNvCxnSpPr>
          <p:nvPr/>
        </p:nvCxnSpPr>
        <p:spPr>
          <a:xfrm flipH="1" flipV="1">
            <a:off x="2103882" y="3134809"/>
            <a:ext cx="1354074" cy="1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427CBA-E7BA-1E26-CD72-F9B51BB92BD8}"/>
              </a:ext>
            </a:extLst>
          </p:cNvPr>
          <p:cNvCxnSpPr>
            <a:endCxn id="4" idx="0"/>
          </p:cNvCxnSpPr>
          <p:nvPr/>
        </p:nvCxnSpPr>
        <p:spPr>
          <a:xfrm flipH="1">
            <a:off x="1418082" y="3453384"/>
            <a:ext cx="342900" cy="127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528A8A-8780-8EC3-547A-D9CED7CEEF7D}"/>
              </a:ext>
            </a:extLst>
          </p:cNvPr>
          <p:cNvCxnSpPr>
            <a:stCxn id="15" idx="2"/>
            <a:endCxn id="4" idx="6"/>
          </p:cNvCxnSpPr>
          <p:nvPr/>
        </p:nvCxnSpPr>
        <p:spPr>
          <a:xfrm flipH="1" flipV="1">
            <a:off x="1760982" y="5029200"/>
            <a:ext cx="2382774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A5B260-549A-CB39-60AD-9A9CD1503619}"/>
              </a:ext>
            </a:extLst>
          </p:cNvPr>
          <p:cNvSpPr txBox="1"/>
          <p:nvPr/>
        </p:nvSpPr>
        <p:spPr>
          <a:xfrm>
            <a:off x="8687713" y="2888920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31A0FD-9303-726F-3CE9-B54E639D921C}"/>
              </a:ext>
            </a:extLst>
          </p:cNvPr>
          <p:cNvSpPr txBox="1"/>
          <p:nvPr/>
        </p:nvSpPr>
        <p:spPr>
          <a:xfrm>
            <a:off x="7870433" y="4621768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884280-0EA9-8056-A5AC-FDAA955B99DF}"/>
              </a:ext>
            </a:extLst>
          </p:cNvPr>
          <p:cNvSpPr txBox="1"/>
          <p:nvPr/>
        </p:nvSpPr>
        <p:spPr>
          <a:xfrm>
            <a:off x="5928703" y="4152900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35EFFF-6742-644D-0245-34134EA7A602}"/>
              </a:ext>
            </a:extLst>
          </p:cNvPr>
          <p:cNvSpPr txBox="1"/>
          <p:nvPr/>
        </p:nvSpPr>
        <p:spPr>
          <a:xfrm>
            <a:off x="3022000" y="4629126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5D120-07EF-2BA5-A76B-BF3FDD27A6F4}"/>
              </a:ext>
            </a:extLst>
          </p:cNvPr>
          <p:cNvSpPr txBox="1"/>
          <p:nvPr/>
        </p:nvSpPr>
        <p:spPr>
          <a:xfrm>
            <a:off x="2548428" y="2830009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31D43-8004-3771-EDF2-4798F76A372D}"/>
              </a:ext>
            </a:extLst>
          </p:cNvPr>
          <p:cNvSpPr txBox="1"/>
          <p:nvPr/>
        </p:nvSpPr>
        <p:spPr>
          <a:xfrm>
            <a:off x="4346334" y="250393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E97EC2-3BE5-FF22-CEDE-ACEE6CDAE1E7}"/>
              </a:ext>
            </a:extLst>
          </p:cNvPr>
          <p:cNvSpPr txBox="1"/>
          <p:nvPr/>
        </p:nvSpPr>
        <p:spPr>
          <a:xfrm>
            <a:off x="6973444" y="1939587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32E786-541A-8F0D-BD78-93F58397E803}"/>
              </a:ext>
            </a:extLst>
          </p:cNvPr>
          <p:cNvSpPr txBox="1"/>
          <p:nvPr/>
        </p:nvSpPr>
        <p:spPr>
          <a:xfrm>
            <a:off x="6973444" y="294546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9D891B-A76E-BB28-5573-1151E8AA69B4}"/>
              </a:ext>
            </a:extLst>
          </p:cNvPr>
          <p:cNvSpPr txBox="1"/>
          <p:nvPr/>
        </p:nvSpPr>
        <p:spPr>
          <a:xfrm>
            <a:off x="973989" y="383474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E0AFC4-9555-9468-A882-9A8B360BF21D}"/>
              </a:ext>
            </a:extLst>
          </p:cNvPr>
          <p:cNvCxnSpPr>
            <a:stCxn id="14" idx="2"/>
            <a:endCxn id="15" idx="5"/>
          </p:cNvCxnSpPr>
          <p:nvPr/>
        </p:nvCxnSpPr>
        <p:spPr>
          <a:xfrm flipH="1">
            <a:off x="4729123" y="5257800"/>
            <a:ext cx="2052677" cy="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CCCC31-32F2-501D-4994-6665432407F6}"/>
              </a:ext>
            </a:extLst>
          </p:cNvPr>
          <p:cNvSpPr txBox="1"/>
          <p:nvPr/>
        </p:nvSpPr>
        <p:spPr>
          <a:xfrm>
            <a:off x="5928703" y="4840486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93954-73B5-4530-C14A-534B49E9AE3A}"/>
              </a:ext>
            </a:extLst>
          </p:cNvPr>
          <p:cNvSpPr txBox="1"/>
          <p:nvPr/>
        </p:nvSpPr>
        <p:spPr>
          <a:xfrm>
            <a:off x="8563089" y="37275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1151-B949-1015-F2B1-E3DF6BCE037F}"/>
              </a:ext>
            </a:extLst>
          </p:cNvPr>
          <p:cNvSpPr txBox="1"/>
          <p:nvPr/>
        </p:nvSpPr>
        <p:spPr>
          <a:xfrm>
            <a:off x="8563089" y="14444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C0FDE-1A68-9C89-08FA-5DD01920C41E}"/>
              </a:ext>
            </a:extLst>
          </p:cNvPr>
          <p:cNvSpPr txBox="1"/>
          <p:nvPr/>
        </p:nvSpPr>
        <p:spPr>
          <a:xfrm>
            <a:off x="5334000" y="181215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90913-0B88-859D-CA85-A9092067EE06}"/>
              </a:ext>
            </a:extLst>
          </p:cNvPr>
          <p:cNvSpPr txBox="1"/>
          <p:nvPr/>
        </p:nvSpPr>
        <p:spPr>
          <a:xfrm>
            <a:off x="4043323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DC13A6-1C34-E04B-B335-78471415DF3A}"/>
              </a:ext>
            </a:extLst>
          </p:cNvPr>
          <p:cNvSpPr txBox="1"/>
          <p:nvPr/>
        </p:nvSpPr>
        <p:spPr>
          <a:xfrm>
            <a:off x="7295388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80BA6-7BD4-7C86-D6A5-A6E5813ED050}"/>
              </a:ext>
            </a:extLst>
          </p:cNvPr>
          <p:cNvSpPr txBox="1"/>
          <p:nvPr/>
        </p:nvSpPr>
        <p:spPr>
          <a:xfrm>
            <a:off x="903732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3E75B-18E0-DC05-2F43-ABD58A2B5CB9}"/>
              </a:ext>
            </a:extLst>
          </p:cNvPr>
          <p:cNvSpPr txBox="1"/>
          <p:nvPr/>
        </p:nvSpPr>
        <p:spPr>
          <a:xfrm>
            <a:off x="903732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D4A68-F2C2-2FBE-D20C-ADAA45003373}"/>
              </a:ext>
            </a:extLst>
          </p:cNvPr>
          <p:cNvSpPr txBox="1"/>
          <p:nvPr/>
        </p:nvSpPr>
        <p:spPr>
          <a:xfrm>
            <a:off x="3297268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5798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D44E-DA16-D6E6-ACFD-0022463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4191000" cy="8382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41B6-DCB1-ACFF-F66A-3BC3B7A3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158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81F1D8-16E1-1E1F-118F-6464B6D94BAD}"/>
              </a:ext>
            </a:extLst>
          </p:cNvPr>
          <p:cNvSpPr/>
          <p:nvPr/>
        </p:nvSpPr>
        <p:spPr>
          <a:xfrm>
            <a:off x="1075182" y="4724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E50A0-4805-BABA-2291-325D384DAFA2}"/>
              </a:ext>
            </a:extLst>
          </p:cNvPr>
          <p:cNvSpPr/>
          <p:nvPr/>
        </p:nvSpPr>
        <p:spPr>
          <a:xfrm>
            <a:off x="1418082" y="2843784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5E99C6-71AA-2E4B-B03B-278E4FFA9EB9}"/>
              </a:ext>
            </a:extLst>
          </p:cNvPr>
          <p:cNvSpPr/>
          <p:nvPr/>
        </p:nvSpPr>
        <p:spPr>
          <a:xfrm>
            <a:off x="3457956" y="303276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FC8540-3E9C-B6F8-7DE3-8C00086D5214}"/>
              </a:ext>
            </a:extLst>
          </p:cNvPr>
          <p:cNvSpPr/>
          <p:nvPr/>
        </p:nvSpPr>
        <p:spPr>
          <a:xfrm>
            <a:off x="5372100" y="2233422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E58F73-E490-0556-5E1A-36FB33F9FB62}"/>
              </a:ext>
            </a:extLst>
          </p:cNvPr>
          <p:cNvSpPr/>
          <p:nvPr/>
        </p:nvSpPr>
        <p:spPr>
          <a:xfrm>
            <a:off x="8382000" y="188595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B88B5B-6F36-CB4A-1C3A-966FF68FD2BB}"/>
              </a:ext>
            </a:extLst>
          </p:cNvPr>
          <p:cNvSpPr/>
          <p:nvPr/>
        </p:nvSpPr>
        <p:spPr>
          <a:xfrm>
            <a:off x="7981188" y="35433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BAB1AB-45A1-FD27-8C12-C5AE06687AEC}"/>
              </a:ext>
            </a:extLst>
          </p:cNvPr>
          <p:cNvSpPr/>
          <p:nvPr/>
        </p:nvSpPr>
        <p:spPr>
          <a:xfrm>
            <a:off x="6781800" y="4953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8F28E6-4EDC-3A1B-60FE-7AB16996F204}"/>
              </a:ext>
            </a:extLst>
          </p:cNvPr>
          <p:cNvSpPr/>
          <p:nvPr/>
        </p:nvSpPr>
        <p:spPr>
          <a:xfrm>
            <a:off x="4143756" y="475488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4D17C4-8DBC-A3E3-2345-32C5F8FB920B}"/>
              </a:ext>
            </a:extLst>
          </p:cNvPr>
          <p:cNvCxnSpPr>
            <a:cxnSpLocks/>
          </p:cNvCxnSpPr>
          <p:nvPr/>
        </p:nvCxnSpPr>
        <p:spPr>
          <a:xfrm flipH="1">
            <a:off x="8394192" y="2396490"/>
            <a:ext cx="342900" cy="114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66F01-034D-EF4B-D6EF-CC1ED6E68D2F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6057900" y="2190750"/>
            <a:ext cx="2324100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0288C8-DC78-7414-20D3-FE4B63D11DC2}"/>
              </a:ext>
            </a:extLst>
          </p:cNvPr>
          <p:cNvCxnSpPr>
            <a:stCxn id="13" idx="2"/>
            <a:endCxn id="11" idx="5"/>
          </p:cNvCxnSpPr>
          <p:nvPr/>
        </p:nvCxnSpPr>
        <p:spPr>
          <a:xfrm flipH="1" flipV="1">
            <a:off x="5957467" y="2753748"/>
            <a:ext cx="2023721" cy="109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A27A0-A7E9-581C-15C9-208CFF219653}"/>
              </a:ext>
            </a:extLst>
          </p:cNvPr>
          <p:cNvCxnSpPr>
            <a:endCxn id="14" idx="7"/>
          </p:cNvCxnSpPr>
          <p:nvPr/>
        </p:nvCxnSpPr>
        <p:spPr>
          <a:xfrm flipH="1">
            <a:off x="7367167" y="4162044"/>
            <a:ext cx="1014833" cy="8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43A27C-E52D-0B70-1E27-E30FF29FD6D6}"/>
              </a:ext>
            </a:extLst>
          </p:cNvPr>
          <p:cNvCxnSpPr>
            <a:stCxn id="13" idx="3"/>
            <a:endCxn id="15" idx="6"/>
          </p:cNvCxnSpPr>
          <p:nvPr/>
        </p:nvCxnSpPr>
        <p:spPr>
          <a:xfrm flipH="1">
            <a:off x="4829556" y="4063626"/>
            <a:ext cx="3252065" cy="9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CFFAC3-33E0-6BA3-5C5E-ECFBC8D4AAAD}"/>
              </a:ext>
            </a:extLst>
          </p:cNvPr>
          <p:cNvCxnSpPr>
            <a:stCxn id="11" idx="3"/>
            <a:endCxn id="10" idx="7"/>
          </p:cNvCxnSpPr>
          <p:nvPr/>
        </p:nvCxnSpPr>
        <p:spPr>
          <a:xfrm flipH="1">
            <a:off x="4043323" y="2753748"/>
            <a:ext cx="1429210" cy="3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B59448-8590-C6A8-8236-4871F49F033B}"/>
              </a:ext>
            </a:extLst>
          </p:cNvPr>
          <p:cNvCxnSpPr>
            <a:cxnSpLocks/>
          </p:cNvCxnSpPr>
          <p:nvPr/>
        </p:nvCxnSpPr>
        <p:spPr>
          <a:xfrm flipH="1" flipV="1">
            <a:off x="2103882" y="3134809"/>
            <a:ext cx="1354074" cy="1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427CBA-E7BA-1E26-CD72-F9B51BB92BD8}"/>
              </a:ext>
            </a:extLst>
          </p:cNvPr>
          <p:cNvCxnSpPr>
            <a:endCxn id="4" idx="0"/>
          </p:cNvCxnSpPr>
          <p:nvPr/>
        </p:nvCxnSpPr>
        <p:spPr>
          <a:xfrm flipH="1">
            <a:off x="1418082" y="3453384"/>
            <a:ext cx="342900" cy="127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528A8A-8780-8EC3-547A-D9CED7CEEF7D}"/>
              </a:ext>
            </a:extLst>
          </p:cNvPr>
          <p:cNvCxnSpPr>
            <a:stCxn id="15" idx="2"/>
            <a:endCxn id="4" idx="6"/>
          </p:cNvCxnSpPr>
          <p:nvPr/>
        </p:nvCxnSpPr>
        <p:spPr>
          <a:xfrm flipH="1" flipV="1">
            <a:off x="1760982" y="5029200"/>
            <a:ext cx="2382774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A5B260-549A-CB39-60AD-9A9CD1503619}"/>
              </a:ext>
            </a:extLst>
          </p:cNvPr>
          <p:cNvSpPr txBox="1"/>
          <p:nvPr/>
        </p:nvSpPr>
        <p:spPr>
          <a:xfrm>
            <a:off x="8687713" y="2888920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31A0FD-9303-726F-3CE9-B54E639D921C}"/>
              </a:ext>
            </a:extLst>
          </p:cNvPr>
          <p:cNvSpPr txBox="1"/>
          <p:nvPr/>
        </p:nvSpPr>
        <p:spPr>
          <a:xfrm>
            <a:off x="7870433" y="4621768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884280-0EA9-8056-A5AC-FDAA955B99DF}"/>
              </a:ext>
            </a:extLst>
          </p:cNvPr>
          <p:cNvSpPr txBox="1"/>
          <p:nvPr/>
        </p:nvSpPr>
        <p:spPr>
          <a:xfrm>
            <a:off x="5928703" y="4152900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35EFFF-6742-644D-0245-34134EA7A602}"/>
              </a:ext>
            </a:extLst>
          </p:cNvPr>
          <p:cNvSpPr txBox="1"/>
          <p:nvPr/>
        </p:nvSpPr>
        <p:spPr>
          <a:xfrm>
            <a:off x="3022000" y="4629126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5D120-07EF-2BA5-A76B-BF3FDD27A6F4}"/>
              </a:ext>
            </a:extLst>
          </p:cNvPr>
          <p:cNvSpPr txBox="1"/>
          <p:nvPr/>
        </p:nvSpPr>
        <p:spPr>
          <a:xfrm>
            <a:off x="2548428" y="2830009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31D43-8004-3771-EDF2-4798F76A372D}"/>
              </a:ext>
            </a:extLst>
          </p:cNvPr>
          <p:cNvSpPr txBox="1"/>
          <p:nvPr/>
        </p:nvSpPr>
        <p:spPr>
          <a:xfrm>
            <a:off x="4346334" y="250393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E97EC2-3BE5-FF22-CEDE-ACEE6CDAE1E7}"/>
              </a:ext>
            </a:extLst>
          </p:cNvPr>
          <p:cNvSpPr txBox="1"/>
          <p:nvPr/>
        </p:nvSpPr>
        <p:spPr>
          <a:xfrm>
            <a:off x="6973444" y="1939587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32E786-541A-8F0D-BD78-93F58397E803}"/>
              </a:ext>
            </a:extLst>
          </p:cNvPr>
          <p:cNvSpPr txBox="1"/>
          <p:nvPr/>
        </p:nvSpPr>
        <p:spPr>
          <a:xfrm>
            <a:off x="6973444" y="294546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9D891B-A76E-BB28-5573-1151E8AA69B4}"/>
              </a:ext>
            </a:extLst>
          </p:cNvPr>
          <p:cNvSpPr txBox="1"/>
          <p:nvPr/>
        </p:nvSpPr>
        <p:spPr>
          <a:xfrm>
            <a:off x="973989" y="383474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E0AFC4-9555-9468-A882-9A8B360BF21D}"/>
              </a:ext>
            </a:extLst>
          </p:cNvPr>
          <p:cNvCxnSpPr>
            <a:stCxn id="14" idx="2"/>
            <a:endCxn id="15" idx="5"/>
          </p:cNvCxnSpPr>
          <p:nvPr/>
        </p:nvCxnSpPr>
        <p:spPr>
          <a:xfrm flipH="1">
            <a:off x="4729123" y="5257800"/>
            <a:ext cx="2052677" cy="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CCCC31-32F2-501D-4994-6665432407F6}"/>
              </a:ext>
            </a:extLst>
          </p:cNvPr>
          <p:cNvSpPr txBox="1"/>
          <p:nvPr/>
        </p:nvSpPr>
        <p:spPr>
          <a:xfrm>
            <a:off x="5928703" y="4840486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93954-73B5-4530-C14A-534B49E9AE3A}"/>
              </a:ext>
            </a:extLst>
          </p:cNvPr>
          <p:cNvSpPr txBox="1"/>
          <p:nvPr/>
        </p:nvSpPr>
        <p:spPr>
          <a:xfrm>
            <a:off x="8563089" y="37275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1151-B949-1015-F2B1-E3DF6BCE037F}"/>
              </a:ext>
            </a:extLst>
          </p:cNvPr>
          <p:cNvSpPr txBox="1"/>
          <p:nvPr/>
        </p:nvSpPr>
        <p:spPr>
          <a:xfrm>
            <a:off x="8563089" y="14444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C0FDE-1A68-9C89-08FA-5DD01920C41E}"/>
              </a:ext>
            </a:extLst>
          </p:cNvPr>
          <p:cNvSpPr txBox="1"/>
          <p:nvPr/>
        </p:nvSpPr>
        <p:spPr>
          <a:xfrm>
            <a:off x="5334000" y="181215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90913-0B88-859D-CA85-A9092067EE06}"/>
              </a:ext>
            </a:extLst>
          </p:cNvPr>
          <p:cNvSpPr txBox="1"/>
          <p:nvPr/>
        </p:nvSpPr>
        <p:spPr>
          <a:xfrm>
            <a:off x="4043323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DC13A6-1C34-E04B-B335-78471415DF3A}"/>
              </a:ext>
            </a:extLst>
          </p:cNvPr>
          <p:cNvSpPr txBox="1"/>
          <p:nvPr/>
        </p:nvSpPr>
        <p:spPr>
          <a:xfrm>
            <a:off x="7295388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80BA6-7BD4-7C86-D6A5-A6E5813ED050}"/>
              </a:ext>
            </a:extLst>
          </p:cNvPr>
          <p:cNvSpPr txBox="1"/>
          <p:nvPr/>
        </p:nvSpPr>
        <p:spPr>
          <a:xfrm>
            <a:off x="903732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3E75B-18E0-DC05-2F43-ABD58A2B5CB9}"/>
              </a:ext>
            </a:extLst>
          </p:cNvPr>
          <p:cNvSpPr txBox="1"/>
          <p:nvPr/>
        </p:nvSpPr>
        <p:spPr>
          <a:xfrm>
            <a:off x="903732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D4A68-F2C2-2FBE-D20C-ADAA45003373}"/>
              </a:ext>
            </a:extLst>
          </p:cNvPr>
          <p:cNvSpPr txBox="1"/>
          <p:nvPr/>
        </p:nvSpPr>
        <p:spPr>
          <a:xfrm>
            <a:off x="3297268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∞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ECEE-6F7C-6975-C227-5FCD47420E12}"/>
              </a:ext>
            </a:extLst>
          </p:cNvPr>
          <p:cNvSpPr txBox="1"/>
          <p:nvPr/>
        </p:nvSpPr>
        <p:spPr>
          <a:xfrm>
            <a:off x="8494776" y="5617535"/>
            <a:ext cx="3668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d[u] &gt; d[u] + w[</a:t>
            </a:r>
            <a:r>
              <a:rPr lang="en-US" sz="2400" dirty="0" err="1"/>
              <a:t>u,v</a:t>
            </a:r>
            <a:r>
              <a:rPr lang="en-US" sz="2400" dirty="0"/>
              <a:t>]</a:t>
            </a:r>
          </a:p>
          <a:p>
            <a:r>
              <a:rPr lang="en-US" sz="2400" dirty="0"/>
              <a:t>Then d[u] = d[u] + w[</a:t>
            </a:r>
            <a:r>
              <a:rPr lang="en-US" sz="2400" dirty="0" err="1"/>
              <a:t>u,v</a:t>
            </a:r>
            <a:r>
              <a:rPr lang="en-US" sz="2400" dirty="0"/>
              <a:t>] 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56D94-62FD-1815-E75F-DCF37450397E}"/>
              </a:ext>
            </a:extLst>
          </p:cNvPr>
          <p:cNvSpPr txBox="1"/>
          <p:nvPr/>
        </p:nvSpPr>
        <p:spPr>
          <a:xfrm>
            <a:off x="5614567" y="181215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DBA064-EF79-74A2-7CAF-FD2A3DEA589D}"/>
              </a:ext>
            </a:extLst>
          </p:cNvPr>
          <p:cNvSpPr txBox="1"/>
          <p:nvPr/>
        </p:nvSpPr>
        <p:spPr>
          <a:xfrm>
            <a:off x="7295388" y="54984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05642-13F9-CC4A-9E9F-5D9794768083}"/>
              </a:ext>
            </a:extLst>
          </p:cNvPr>
          <p:cNvSpPr txBox="1"/>
          <p:nvPr/>
        </p:nvSpPr>
        <p:spPr>
          <a:xfrm>
            <a:off x="4217822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A83D8-5338-97C4-C7AD-D0BFD3D108EC}"/>
              </a:ext>
            </a:extLst>
          </p:cNvPr>
          <p:cNvSpPr txBox="1"/>
          <p:nvPr/>
        </p:nvSpPr>
        <p:spPr>
          <a:xfrm>
            <a:off x="3445764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91C17-82E1-E844-61F1-E2AB0CDAEB0F}"/>
              </a:ext>
            </a:extLst>
          </p:cNvPr>
          <p:cNvSpPr txBox="1"/>
          <p:nvPr/>
        </p:nvSpPr>
        <p:spPr>
          <a:xfrm>
            <a:off x="990982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C38D54-8391-A803-7541-4F7F036D6102}"/>
              </a:ext>
            </a:extLst>
          </p:cNvPr>
          <p:cNvSpPr txBox="1"/>
          <p:nvPr/>
        </p:nvSpPr>
        <p:spPr>
          <a:xfrm>
            <a:off x="974749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3250</a:t>
            </a:r>
          </a:p>
        </p:txBody>
      </p:sp>
    </p:spTree>
    <p:extLst>
      <p:ext uri="{BB962C8B-B14F-4D97-AF65-F5344CB8AC3E}">
        <p14:creationId xmlns:p14="http://schemas.microsoft.com/office/powerpoint/2010/main" val="25349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09C-AAD7-4783-E5E7-4C15F97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3352800" cy="8001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FAF97-E9F8-1773-C60C-E75490A49738}"/>
              </a:ext>
            </a:extLst>
          </p:cNvPr>
          <p:cNvSpPr txBox="1"/>
          <p:nvPr/>
        </p:nvSpPr>
        <p:spPr>
          <a:xfrm>
            <a:off x="2895600" y="1828800"/>
            <a:ext cx="83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1	2	3	4	5	6	7	8   </a:t>
            </a:r>
          </a:p>
          <a:p>
            <a:r>
              <a:rPr lang="en-US" sz="2000" b="1" dirty="0"/>
              <a:t>∞	 ∞	 ∞	1500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sz="2000" b="1" dirty="0"/>
              <a:t>	∞	 ∞	 ∞</a:t>
            </a:r>
          </a:p>
          <a:p>
            <a:r>
              <a:rPr lang="en-US" sz="2000" b="1" dirty="0"/>
              <a:t>∞	 ∞	 ∞	1550	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250</a:t>
            </a:r>
            <a:r>
              <a:rPr lang="en-US" sz="2000" b="1" dirty="0"/>
              <a:t>	 ∞	 ∞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/>
              <a:t>∞	 ∞	 ∞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1250 </a:t>
            </a:r>
            <a:r>
              <a:rPr lang="en-US" sz="2000" b="1" dirty="0"/>
              <a:t>		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1150 </a:t>
            </a: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1650 </a:t>
            </a:r>
            <a:r>
              <a:rPr lang="en-US" sz="2000" b="1" dirty="0"/>
              <a:t>	</a:t>
            </a:r>
          </a:p>
          <a:p>
            <a:r>
              <a:rPr lang="en-US" sz="2000" b="1" dirty="0"/>
              <a:t>∞	 ∞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2450</a:t>
            </a:r>
            <a:r>
              <a:rPr lang="en-US" sz="2000" b="1" dirty="0"/>
              <a:t>					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3350</a:t>
            </a:r>
            <a:r>
              <a:rPr lang="en-US" sz="2000" b="1" dirty="0"/>
              <a:t>	 ∞						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3250</a:t>
            </a:r>
            <a:r>
              <a:rPr lang="en-US" sz="2000" b="1" dirty="0"/>
              <a:t>	</a:t>
            </a:r>
          </a:p>
          <a:p>
            <a:endParaRPr lang="en-US" sz="2000" b="1" dirty="0"/>
          </a:p>
          <a:p>
            <a:r>
              <a:rPr lang="en-US" sz="2000" b="1" dirty="0"/>
              <a:t>		</a:t>
            </a:r>
          </a:p>
          <a:p>
            <a:r>
              <a:rPr lang="en-US" sz="2000" b="1" dirty="0"/>
              <a:t>			</a:t>
            </a:r>
            <a:r>
              <a:rPr lang="en-US" b="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767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D44E-DA16-D6E6-ACFD-0022463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4191000" cy="8382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41B6-DCB1-ACFF-F66A-3BC3B7A3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158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81F1D8-16E1-1E1F-118F-6464B6D94BAD}"/>
              </a:ext>
            </a:extLst>
          </p:cNvPr>
          <p:cNvSpPr/>
          <p:nvPr/>
        </p:nvSpPr>
        <p:spPr>
          <a:xfrm>
            <a:off x="1075182" y="4724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E50A0-4805-BABA-2291-325D384DAFA2}"/>
              </a:ext>
            </a:extLst>
          </p:cNvPr>
          <p:cNvSpPr/>
          <p:nvPr/>
        </p:nvSpPr>
        <p:spPr>
          <a:xfrm>
            <a:off x="1418082" y="2843784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5E99C6-71AA-2E4B-B03B-278E4FFA9EB9}"/>
              </a:ext>
            </a:extLst>
          </p:cNvPr>
          <p:cNvSpPr/>
          <p:nvPr/>
        </p:nvSpPr>
        <p:spPr>
          <a:xfrm>
            <a:off x="3457956" y="303276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FC8540-3E9C-B6F8-7DE3-8C00086D5214}"/>
              </a:ext>
            </a:extLst>
          </p:cNvPr>
          <p:cNvSpPr/>
          <p:nvPr/>
        </p:nvSpPr>
        <p:spPr>
          <a:xfrm>
            <a:off x="5372100" y="2233422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E58F73-E490-0556-5E1A-36FB33F9FB62}"/>
              </a:ext>
            </a:extLst>
          </p:cNvPr>
          <p:cNvSpPr/>
          <p:nvPr/>
        </p:nvSpPr>
        <p:spPr>
          <a:xfrm>
            <a:off x="8382000" y="188595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B88B5B-6F36-CB4A-1C3A-966FF68FD2BB}"/>
              </a:ext>
            </a:extLst>
          </p:cNvPr>
          <p:cNvSpPr/>
          <p:nvPr/>
        </p:nvSpPr>
        <p:spPr>
          <a:xfrm>
            <a:off x="7981188" y="35433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BAB1AB-45A1-FD27-8C12-C5AE06687AEC}"/>
              </a:ext>
            </a:extLst>
          </p:cNvPr>
          <p:cNvSpPr/>
          <p:nvPr/>
        </p:nvSpPr>
        <p:spPr>
          <a:xfrm>
            <a:off x="6781800" y="4953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8F28E6-4EDC-3A1B-60FE-7AB16996F204}"/>
              </a:ext>
            </a:extLst>
          </p:cNvPr>
          <p:cNvSpPr/>
          <p:nvPr/>
        </p:nvSpPr>
        <p:spPr>
          <a:xfrm>
            <a:off x="4143756" y="475488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4D17C4-8DBC-A3E3-2345-32C5F8FB920B}"/>
              </a:ext>
            </a:extLst>
          </p:cNvPr>
          <p:cNvCxnSpPr>
            <a:cxnSpLocks/>
          </p:cNvCxnSpPr>
          <p:nvPr/>
        </p:nvCxnSpPr>
        <p:spPr>
          <a:xfrm flipH="1">
            <a:off x="8394192" y="2396490"/>
            <a:ext cx="342900" cy="114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0288C8-DC78-7414-20D3-FE4B63D11DC2}"/>
              </a:ext>
            </a:extLst>
          </p:cNvPr>
          <p:cNvCxnSpPr>
            <a:stCxn id="13" idx="2"/>
            <a:endCxn id="11" idx="5"/>
          </p:cNvCxnSpPr>
          <p:nvPr/>
        </p:nvCxnSpPr>
        <p:spPr>
          <a:xfrm flipH="1" flipV="1">
            <a:off x="5957467" y="2753748"/>
            <a:ext cx="2023721" cy="109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A27A0-A7E9-581C-15C9-208CFF219653}"/>
              </a:ext>
            </a:extLst>
          </p:cNvPr>
          <p:cNvCxnSpPr>
            <a:endCxn id="14" idx="7"/>
          </p:cNvCxnSpPr>
          <p:nvPr/>
        </p:nvCxnSpPr>
        <p:spPr>
          <a:xfrm flipH="1">
            <a:off x="7367167" y="4162044"/>
            <a:ext cx="1014833" cy="8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43A27C-E52D-0B70-1E27-E30FF29FD6D6}"/>
              </a:ext>
            </a:extLst>
          </p:cNvPr>
          <p:cNvCxnSpPr>
            <a:stCxn id="13" idx="3"/>
            <a:endCxn id="15" idx="6"/>
          </p:cNvCxnSpPr>
          <p:nvPr/>
        </p:nvCxnSpPr>
        <p:spPr>
          <a:xfrm flipH="1">
            <a:off x="4829556" y="4063626"/>
            <a:ext cx="3252065" cy="9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CFFAC3-33E0-6BA3-5C5E-ECFBC8D4AAAD}"/>
              </a:ext>
            </a:extLst>
          </p:cNvPr>
          <p:cNvCxnSpPr>
            <a:stCxn id="11" idx="3"/>
            <a:endCxn id="10" idx="7"/>
          </p:cNvCxnSpPr>
          <p:nvPr/>
        </p:nvCxnSpPr>
        <p:spPr>
          <a:xfrm flipH="1">
            <a:off x="4043323" y="2753748"/>
            <a:ext cx="1429210" cy="3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B59448-8590-C6A8-8236-4871F49F033B}"/>
              </a:ext>
            </a:extLst>
          </p:cNvPr>
          <p:cNvCxnSpPr>
            <a:cxnSpLocks/>
          </p:cNvCxnSpPr>
          <p:nvPr/>
        </p:nvCxnSpPr>
        <p:spPr>
          <a:xfrm flipH="1" flipV="1">
            <a:off x="2103882" y="3134809"/>
            <a:ext cx="1354074" cy="1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528A8A-8780-8EC3-547A-D9CED7CEEF7D}"/>
              </a:ext>
            </a:extLst>
          </p:cNvPr>
          <p:cNvCxnSpPr>
            <a:stCxn id="15" idx="2"/>
            <a:endCxn id="4" idx="6"/>
          </p:cNvCxnSpPr>
          <p:nvPr/>
        </p:nvCxnSpPr>
        <p:spPr>
          <a:xfrm flipH="1" flipV="1">
            <a:off x="1760982" y="5029200"/>
            <a:ext cx="2382774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A5B260-549A-CB39-60AD-9A9CD1503619}"/>
              </a:ext>
            </a:extLst>
          </p:cNvPr>
          <p:cNvSpPr txBox="1"/>
          <p:nvPr/>
        </p:nvSpPr>
        <p:spPr>
          <a:xfrm>
            <a:off x="8687713" y="2888920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31A0FD-9303-726F-3CE9-B54E639D921C}"/>
              </a:ext>
            </a:extLst>
          </p:cNvPr>
          <p:cNvSpPr txBox="1"/>
          <p:nvPr/>
        </p:nvSpPr>
        <p:spPr>
          <a:xfrm>
            <a:off x="7870433" y="4621768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884280-0EA9-8056-A5AC-FDAA955B99DF}"/>
              </a:ext>
            </a:extLst>
          </p:cNvPr>
          <p:cNvSpPr txBox="1"/>
          <p:nvPr/>
        </p:nvSpPr>
        <p:spPr>
          <a:xfrm>
            <a:off x="5928703" y="4152900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5D120-07EF-2BA5-A76B-BF3FDD27A6F4}"/>
              </a:ext>
            </a:extLst>
          </p:cNvPr>
          <p:cNvSpPr txBox="1"/>
          <p:nvPr/>
        </p:nvSpPr>
        <p:spPr>
          <a:xfrm>
            <a:off x="2548428" y="2830009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31D43-8004-3771-EDF2-4798F76A372D}"/>
              </a:ext>
            </a:extLst>
          </p:cNvPr>
          <p:cNvSpPr txBox="1"/>
          <p:nvPr/>
        </p:nvSpPr>
        <p:spPr>
          <a:xfrm>
            <a:off x="4346334" y="250393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32E786-541A-8F0D-BD78-93F58397E803}"/>
              </a:ext>
            </a:extLst>
          </p:cNvPr>
          <p:cNvSpPr txBox="1"/>
          <p:nvPr/>
        </p:nvSpPr>
        <p:spPr>
          <a:xfrm>
            <a:off x="6973444" y="2945462"/>
            <a:ext cx="7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93954-73B5-4530-C14A-534B49E9AE3A}"/>
              </a:ext>
            </a:extLst>
          </p:cNvPr>
          <p:cNvSpPr txBox="1"/>
          <p:nvPr/>
        </p:nvSpPr>
        <p:spPr>
          <a:xfrm>
            <a:off x="8563089" y="37275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1151-B949-1015-F2B1-E3DF6BCE037F}"/>
              </a:ext>
            </a:extLst>
          </p:cNvPr>
          <p:cNvSpPr txBox="1"/>
          <p:nvPr/>
        </p:nvSpPr>
        <p:spPr>
          <a:xfrm>
            <a:off x="8563089" y="14444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C0FDE-1A68-9C89-08FA-5DD01920C41E}"/>
              </a:ext>
            </a:extLst>
          </p:cNvPr>
          <p:cNvSpPr txBox="1"/>
          <p:nvPr/>
        </p:nvSpPr>
        <p:spPr>
          <a:xfrm>
            <a:off x="5334000" y="181215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90913-0B88-859D-CA85-A9092067EE06}"/>
              </a:ext>
            </a:extLst>
          </p:cNvPr>
          <p:cNvSpPr txBox="1"/>
          <p:nvPr/>
        </p:nvSpPr>
        <p:spPr>
          <a:xfrm>
            <a:off x="4043323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DC13A6-1C34-E04B-B335-78471415DF3A}"/>
              </a:ext>
            </a:extLst>
          </p:cNvPr>
          <p:cNvSpPr txBox="1"/>
          <p:nvPr/>
        </p:nvSpPr>
        <p:spPr>
          <a:xfrm>
            <a:off x="7295388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80BA6-7BD4-7C86-D6A5-A6E5813ED050}"/>
              </a:ext>
            </a:extLst>
          </p:cNvPr>
          <p:cNvSpPr txBox="1"/>
          <p:nvPr/>
        </p:nvSpPr>
        <p:spPr>
          <a:xfrm>
            <a:off x="903732" y="53806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3E75B-18E0-DC05-2F43-ABD58A2B5CB9}"/>
              </a:ext>
            </a:extLst>
          </p:cNvPr>
          <p:cNvSpPr txBox="1"/>
          <p:nvPr/>
        </p:nvSpPr>
        <p:spPr>
          <a:xfrm>
            <a:off x="903732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D4A68-F2C2-2FBE-D20C-ADAA45003373}"/>
              </a:ext>
            </a:extLst>
          </p:cNvPr>
          <p:cNvSpPr txBox="1"/>
          <p:nvPr/>
        </p:nvSpPr>
        <p:spPr>
          <a:xfrm>
            <a:off x="3297268" y="26005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481E6-71DF-1018-0726-E5D92205052D}"/>
              </a:ext>
            </a:extLst>
          </p:cNvPr>
          <p:cNvSpPr txBox="1"/>
          <p:nvPr/>
        </p:nvSpPr>
        <p:spPr>
          <a:xfrm>
            <a:off x="2686887" y="46729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1700</a:t>
            </a:r>
          </a:p>
        </p:txBody>
      </p:sp>
    </p:spTree>
    <p:extLst>
      <p:ext uri="{BB962C8B-B14F-4D97-AF65-F5344CB8AC3E}">
        <p14:creationId xmlns:p14="http://schemas.microsoft.com/office/powerpoint/2010/main" val="1693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771</TotalTime>
  <Words>527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Candara</vt:lpstr>
      <vt:lpstr>Consolas</vt:lpstr>
      <vt:lpstr>Nunito</vt:lpstr>
      <vt:lpstr>Rockwell</vt:lpstr>
      <vt:lpstr>Tech Computer 16x9</vt:lpstr>
      <vt:lpstr>Single Source Shortest Paths   COURSE NO: CSE 2202</vt:lpstr>
      <vt:lpstr>Outlines</vt:lpstr>
      <vt:lpstr>Introduction</vt:lpstr>
      <vt:lpstr>Application of SSSP</vt:lpstr>
      <vt:lpstr>Dijkstra’s Algorithm</vt:lpstr>
      <vt:lpstr>Example</vt:lpstr>
      <vt:lpstr>Example</vt:lpstr>
      <vt:lpstr>Example</vt:lpstr>
      <vt:lpstr>Example</vt:lpstr>
      <vt:lpstr>Dijkstra’s Pseudo Code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Paths   COURSE NO: CSE 2201</dc:title>
  <dc:creator>maksudul hassan mahi</dc:creator>
  <cp:lastModifiedBy>maksudul hassan mahi</cp:lastModifiedBy>
  <cp:revision>2</cp:revision>
  <dcterms:created xsi:type="dcterms:W3CDTF">2023-10-03T16:12:22Z</dcterms:created>
  <dcterms:modified xsi:type="dcterms:W3CDTF">2023-10-04T05:03:29Z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