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handoutMasterIdLst>
    <p:handoutMasterId r:id="rId14"/>
  </p:handout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17DDB77-96F8-444A-8662-4A2554500555}" type="datetimeFigureOut">
              <a:rPr lang="en-US" smtClean="0"/>
              <a:pPr/>
              <a:t>3/18/2016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2BF60992-18CA-49AB-BBE3-1D3048BA506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207DD26-0377-426C-B557-6396E7250DAB}" type="datetimeFigureOut">
              <a:rPr lang="en-US" smtClean="0"/>
              <a:pPr/>
              <a:t>3/18/2016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F11F7E-07E0-46A6-AA76-EE8D5C705E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7DD26-0377-426C-B557-6396E7250DAB}"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1F7E-07E0-46A6-AA76-EE8D5C705E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7DD26-0377-426C-B557-6396E7250DAB}"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1F7E-07E0-46A6-AA76-EE8D5C705E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7DD26-0377-426C-B557-6396E7250DAB}"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1F7E-07E0-46A6-AA76-EE8D5C705EA7}"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207DD26-0377-426C-B557-6396E7250DAB}"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11F7E-07E0-46A6-AA76-EE8D5C705EA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07DD26-0377-426C-B557-6396E7250DAB}" type="datetimeFigureOut">
              <a:rPr lang="en-US" smtClean="0"/>
              <a:pPr/>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11F7E-07E0-46A6-AA76-EE8D5C705EA7}"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07DD26-0377-426C-B557-6396E7250DAB}" type="datetimeFigureOut">
              <a:rPr lang="en-US" smtClean="0"/>
              <a:pPr/>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11F7E-07E0-46A6-AA76-EE8D5C705EA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07DD26-0377-426C-B557-6396E7250DAB}" type="datetimeFigureOut">
              <a:rPr lang="en-US" smtClean="0"/>
              <a:pPr/>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11F7E-07E0-46A6-AA76-EE8D5C705EA7}"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7DD26-0377-426C-B557-6396E7250DAB}" type="datetimeFigureOut">
              <a:rPr lang="en-US" smtClean="0"/>
              <a:pPr/>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11F7E-07E0-46A6-AA76-EE8D5C705E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207DD26-0377-426C-B557-6396E7250DAB}" type="datetimeFigureOut">
              <a:rPr lang="en-US" smtClean="0"/>
              <a:pPr/>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11F7E-07E0-46A6-AA76-EE8D5C705EA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207DD26-0377-426C-B557-6396E7250DAB}" type="datetimeFigureOut">
              <a:rPr lang="en-US" smtClean="0"/>
              <a:pPr/>
              <a:t>3/18/2016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F11F7E-07E0-46A6-AA76-EE8D5C705EA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207DD26-0377-426C-B557-6396E7250DAB}" type="datetimeFigureOut">
              <a:rPr lang="en-US" smtClean="0"/>
              <a:pPr/>
              <a:t>3/18/2016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F11F7E-07E0-46A6-AA76-EE8D5C705E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p:txBody>
          <a:bodyPr/>
          <a:lstStyle/>
          <a:p>
            <a:r>
              <a:rPr lang="en-US" dirty="0" err="1"/>
              <a:t>Masud</a:t>
            </a:r>
            <a:r>
              <a:rPr lang="en-US" dirty="0"/>
              <a:t> </a:t>
            </a:r>
            <a:r>
              <a:rPr lang="en-US" dirty="0" err="1"/>
              <a:t>Tarek</a:t>
            </a:r>
            <a:endParaRPr lang="en-US" dirty="0"/>
          </a:p>
          <a:p>
            <a:r>
              <a:rPr lang="en-US" dirty="0"/>
              <a:t>masudtarek@outlook.com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3612" y="152400"/>
            <a:ext cx="8229600" cy="7239000"/>
          </a:xfrm>
        </p:spPr>
        <p:txBody>
          <a:bodyPr>
            <a:normAutofit/>
          </a:bodyPr>
          <a:lstStyle/>
          <a:p>
            <a:r>
              <a:rPr lang="en-US" sz="1800" dirty="0">
                <a:solidFill>
                  <a:schemeClr val="accent1">
                    <a:lumMod val="75000"/>
                  </a:schemeClr>
                </a:solidFill>
                <a:latin typeface="Arial" panose="020B0604020202020204" pitchFamily="34" charset="0"/>
                <a:cs typeface="Arial" panose="020B0604020202020204" pitchFamily="34" charset="0"/>
              </a:rPr>
              <a:t>When we throw a exception including a message . How the message returns to us By printing the object in catch block ?? </a:t>
            </a:r>
          </a:p>
          <a:p>
            <a:r>
              <a:rPr lang="en-US" sz="1800" dirty="0">
                <a:latin typeface="Arial" panose="020B0604020202020204" pitchFamily="34" charset="0"/>
                <a:cs typeface="Arial" panose="020B0604020202020204" pitchFamily="34" charset="0"/>
              </a:rPr>
              <a:t>age=a;</a:t>
            </a:r>
          </a:p>
          <a:p>
            <a:r>
              <a:rPr lang="en-US" sz="1800" dirty="0">
                <a:latin typeface="Arial" panose="020B0604020202020204" pitchFamily="34" charset="0"/>
                <a:cs typeface="Arial" panose="020B0604020202020204" pitchFamily="34" charset="0"/>
              </a:rPr>
              <a:t>        if(age&lt;18)</a:t>
            </a:r>
          </a:p>
          <a:p>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       throw new </a:t>
            </a:r>
            <a:r>
              <a:rPr lang="en-US" sz="1800" dirty="0" err="1">
                <a:latin typeface="Arial" panose="020B0604020202020204" pitchFamily="34" charset="0"/>
                <a:cs typeface="Arial" panose="020B0604020202020204" pitchFamily="34" charset="0"/>
              </a:rPr>
              <a:t>MyException</a:t>
            </a:r>
            <a:r>
              <a:rPr lang="en-US" sz="1800" dirty="0">
                <a:latin typeface="Arial" panose="020B0604020202020204" pitchFamily="34" charset="0"/>
                <a:cs typeface="Arial" panose="020B0604020202020204" pitchFamily="34" charset="0"/>
              </a:rPr>
              <a:t>("You are a child");    }</a:t>
            </a:r>
          </a:p>
          <a:p>
            <a:r>
              <a:rPr lang="en-US" sz="1600" dirty="0">
                <a:latin typeface="Arial" panose="020B0604020202020204" pitchFamily="34" charset="0"/>
                <a:cs typeface="Arial" panose="020B0604020202020204" pitchFamily="34" charset="0"/>
              </a:rPr>
              <a:t>Class </a:t>
            </a:r>
            <a:r>
              <a:rPr lang="en-US" sz="1600" dirty="0" err="1">
                <a:solidFill>
                  <a:srgbClr val="00B0F0"/>
                </a:solidFill>
                <a:latin typeface="Arial" panose="020B0604020202020204" pitchFamily="34" charset="0"/>
                <a:cs typeface="Arial" panose="020B0604020202020204" pitchFamily="34" charset="0"/>
              </a:rPr>
              <a:t>myException</a:t>
            </a:r>
            <a:r>
              <a:rPr lang="en-US" sz="1600" dirty="0">
                <a:latin typeface="Arial" panose="020B0604020202020204" pitchFamily="34" charset="0"/>
                <a:cs typeface="Arial" panose="020B0604020202020204" pitchFamily="34" charset="0"/>
              </a:rPr>
              <a:t> is extended from the Exception class . </a:t>
            </a:r>
          </a:p>
          <a:p>
            <a:r>
              <a:rPr lang="en-US" sz="1600" dirty="0">
                <a:latin typeface="Arial" panose="020B0604020202020204" pitchFamily="34" charset="0"/>
                <a:cs typeface="Arial" panose="020B0604020202020204" pitchFamily="34" charset="0"/>
              </a:rPr>
              <a:t>In </a:t>
            </a:r>
            <a:r>
              <a:rPr lang="en-US" sz="1600" dirty="0" err="1">
                <a:solidFill>
                  <a:srgbClr val="00B0F0"/>
                </a:solidFill>
                <a:latin typeface="Arial" panose="020B0604020202020204" pitchFamily="34" charset="0"/>
                <a:cs typeface="Arial" panose="020B0604020202020204" pitchFamily="34" charset="0"/>
              </a:rPr>
              <a:t>Myexception</a:t>
            </a:r>
            <a:r>
              <a:rPr lang="en-US" sz="1600" dirty="0">
                <a:latin typeface="Arial" panose="020B0604020202020204" pitchFamily="34" charset="0"/>
                <a:cs typeface="Arial" panose="020B0604020202020204" pitchFamily="34" charset="0"/>
              </a:rPr>
              <a:t> class Constructor super class constructor is being called . The superclass is </a:t>
            </a:r>
            <a:r>
              <a:rPr lang="en-US" sz="1600" dirty="0" err="1">
                <a:latin typeface="Arial" panose="020B0604020202020204" pitchFamily="34" charset="0"/>
                <a:cs typeface="Arial" panose="020B0604020202020204" pitchFamily="34" charset="0"/>
              </a:rPr>
              <a:t>Excpetion</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Also in Exception class constructor a superclass </a:t>
            </a:r>
            <a:r>
              <a:rPr lang="en-US" sz="1600" dirty="0" err="1">
                <a:solidFill>
                  <a:srgbClr val="00B0F0"/>
                </a:solidFill>
                <a:latin typeface="Arial" panose="020B0604020202020204" pitchFamily="34" charset="0"/>
                <a:cs typeface="Arial" panose="020B0604020202020204" pitchFamily="34" charset="0"/>
              </a:rPr>
              <a:t>Throwable</a:t>
            </a:r>
            <a:r>
              <a:rPr lang="en-US" sz="1600" dirty="0">
                <a:latin typeface="Arial" panose="020B0604020202020204" pitchFamily="34" charset="0"/>
                <a:cs typeface="Arial" panose="020B0604020202020204" pitchFamily="34" charset="0"/>
              </a:rPr>
              <a:t> class constructor is being called. </a:t>
            </a:r>
          </a:p>
          <a:p>
            <a:pPr lvl="0"/>
            <a:r>
              <a:rPr lang="en-US" sz="1600" dirty="0">
                <a:latin typeface="Arial" panose="020B0604020202020204" pitchFamily="34" charset="0"/>
                <a:cs typeface="Arial" panose="020B0604020202020204" pitchFamily="34" charset="0"/>
              </a:rPr>
              <a:t>In </a:t>
            </a:r>
            <a:r>
              <a:rPr lang="en-US" sz="1600" dirty="0" err="1">
                <a:solidFill>
                  <a:srgbClr val="00B0F0"/>
                </a:solidFill>
                <a:latin typeface="Arial" panose="020B0604020202020204" pitchFamily="34" charset="0"/>
                <a:cs typeface="Arial" panose="020B0604020202020204" pitchFamily="34" charset="0"/>
              </a:rPr>
              <a:t>Throwable</a:t>
            </a:r>
            <a:r>
              <a:rPr lang="en-US" sz="1600" dirty="0">
                <a:latin typeface="Arial" panose="020B0604020202020204" pitchFamily="34" charset="0"/>
                <a:cs typeface="Arial" panose="020B0604020202020204" pitchFamily="34" charset="0"/>
              </a:rPr>
              <a:t> class constructor the message “” you are a child is being” </a:t>
            </a:r>
            <a:r>
              <a:rPr lang="en-US" sz="1600" dirty="0" err="1">
                <a:latin typeface="Arial" panose="020B0604020202020204" pitchFamily="34" charset="0"/>
                <a:cs typeface="Arial" panose="020B0604020202020204" pitchFamily="34" charset="0"/>
              </a:rPr>
              <a:t>assigneed</a:t>
            </a:r>
            <a:r>
              <a:rPr lang="en-US" sz="1600" dirty="0">
                <a:latin typeface="Arial" panose="020B0604020202020204" pitchFamily="34" charset="0"/>
                <a:cs typeface="Arial" panose="020B0604020202020204" pitchFamily="34" charset="0"/>
              </a:rPr>
              <a:t> to a variable . Then this variable is being printed by </a:t>
            </a:r>
            <a:r>
              <a:rPr lang="en-US" sz="1600" dirty="0" err="1">
                <a:latin typeface="Arial" panose="020B0604020202020204" pitchFamily="34" charset="0"/>
                <a:cs typeface="Arial" panose="020B0604020202020204" pitchFamily="34" charset="0"/>
              </a:rPr>
              <a:t>ToString</a:t>
            </a:r>
            <a:r>
              <a:rPr lang="en-US" sz="1600" dirty="0">
                <a:latin typeface="Arial" panose="020B0604020202020204" pitchFamily="34" charset="0"/>
                <a:cs typeface="Arial" panose="020B0604020202020204" pitchFamily="34" charset="0"/>
              </a:rPr>
              <a:t> method . </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altLang="en-US" sz="1600" dirty="0">
                <a:latin typeface="Arial Unicode MS"/>
              </a:rPr>
              <a:t>p</a:t>
            </a:r>
            <a:r>
              <a:rPr lang="en-US" altLang="en-US" sz="1600" dirty="0" bmk="">
                <a:latin typeface="Arial Unicode MS"/>
              </a:rPr>
              <a:t>ublic String </a:t>
            </a:r>
            <a:r>
              <a:rPr lang="en-US" altLang="en-US" sz="1600" dirty="0" err="1" bmk="">
                <a:latin typeface="Arial Unicode MS"/>
              </a:rPr>
              <a:t>toString</a:t>
            </a:r>
            <a:r>
              <a:rPr lang="en-US" altLang="en-US" sz="1600" dirty="0" bmk="">
                <a:latin typeface="Arial Unicode MS"/>
              </a:rPr>
              <a:t>()</a:t>
            </a:r>
          </a:p>
          <a:p>
            <a:pPr lvl="0"/>
            <a:r>
              <a:rPr lang="en-US" altLang="en-US" sz="1600" dirty="0" bmk="">
                <a:latin typeface="Arial Unicode MS"/>
              </a:rPr>
              <a:t> {  String s = </a:t>
            </a:r>
            <a:r>
              <a:rPr lang="en-US" altLang="en-US" sz="1600" dirty="0" err="1" bmk="">
                <a:latin typeface="Arial Unicode MS"/>
              </a:rPr>
              <a:t>getClass</a:t>
            </a:r>
            <a:r>
              <a:rPr lang="en-US" altLang="en-US" sz="1600" dirty="0" bmk="">
                <a:latin typeface="Arial Unicode MS"/>
              </a:rPr>
              <a:t>().</a:t>
            </a:r>
            <a:r>
              <a:rPr lang="en-US" altLang="en-US" sz="1600" dirty="0" err="1" bmk="">
                <a:latin typeface="Arial Unicode MS"/>
              </a:rPr>
              <a:t>getName</a:t>
            </a:r>
            <a:r>
              <a:rPr lang="en-US" altLang="en-US" sz="1600" dirty="0" bmk="">
                <a:latin typeface="Arial Unicode MS"/>
              </a:rPr>
              <a:t>(); </a:t>
            </a:r>
          </a:p>
          <a:p>
            <a:pPr lvl="0"/>
            <a:r>
              <a:rPr lang="en-US" altLang="en-US" sz="1600" dirty="0" bmk="">
                <a:latin typeface="Arial Unicode MS"/>
              </a:rPr>
              <a:t> String message = </a:t>
            </a:r>
            <a:r>
              <a:rPr lang="en-US" altLang="en-US" sz="1600" dirty="0" err="1" bmk="">
                <a:latin typeface="Arial Unicode MS"/>
              </a:rPr>
              <a:t>getLocalizedMessage</a:t>
            </a:r>
            <a:r>
              <a:rPr lang="en-US" altLang="en-US" sz="1600" dirty="0" bmk="">
                <a:latin typeface="Arial Unicode MS"/>
              </a:rPr>
              <a:t>(); </a:t>
            </a:r>
          </a:p>
          <a:p>
            <a:pPr lvl="0"/>
            <a:r>
              <a:rPr lang="en-US" altLang="en-US" sz="1600" dirty="0" bmk="">
                <a:latin typeface="Arial Unicode MS"/>
              </a:rPr>
              <a:t>  return (message != null) ? (s + ": " + message) : s;  }</a:t>
            </a:r>
            <a:r>
              <a:rPr lang="en-US" altLang="en-US" sz="1600" dirty="0"/>
              <a:t>  // Ternary Operation </a:t>
            </a:r>
            <a:endParaRPr lang="en-US" altLang="en-US" sz="1600" dirty="0">
              <a:latin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62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839200" cy="6553200"/>
          </a:xfrm>
        </p:spPr>
        <p:txBody>
          <a:bodyPr>
            <a:normAutofit/>
          </a:bodyPr>
          <a:lstStyle/>
          <a:p>
            <a:endParaRPr lang="en-US" sz="1600" b="1" dirty="0"/>
          </a:p>
          <a:p>
            <a:r>
              <a:rPr lang="en-US" sz="1600" b="1" dirty="0"/>
              <a:t>Chained </a:t>
            </a:r>
            <a:r>
              <a:rPr lang="en-US" sz="1600" b="1" dirty="0" err="1"/>
              <a:t>Excpetion</a:t>
            </a:r>
            <a:r>
              <a:rPr lang="en-US" sz="1600" b="1" dirty="0"/>
              <a:t> </a:t>
            </a:r>
            <a:r>
              <a:rPr lang="en-US" sz="1600" dirty="0"/>
              <a:t>:  </a:t>
            </a:r>
            <a:r>
              <a:rPr lang="en-US" sz="1600" dirty="0">
                <a:solidFill>
                  <a:schemeClr val="accent1">
                    <a:lumMod val="75000"/>
                  </a:schemeClr>
                </a:solidFill>
              </a:rPr>
              <a:t>The chained exception feature allows you to associate another exception with an exception. This second exception describes the cause of the first exception</a:t>
            </a:r>
          </a:p>
          <a:p>
            <a:r>
              <a:rPr lang="en-US" sz="1600" dirty="0"/>
              <a:t>Obj.</a:t>
            </a:r>
            <a:r>
              <a:rPr lang="en-US" b="1" dirty="0"/>
              <a:t> </a:t>
            </a:r>
            <a:r>
              <a:rPr lang="en-US" sz="1600" b="1" dirty="0" err="1"/>
              <a:t>getCause</a:t>
            </a:r>
            <a:r>
              <a:rPr lang="en-US" sz="1600" b="1" dirty="0"/>
              <a:t>( )  . </a:t>
            </a:r>
            <a:r>
              <a:rPr lang="en-US" sz="1600" dirty="0"/>
              <a:t>method returns the exception that underlies the current exception. If there is no underlying exception, null is returned.</a:t>
            </a:r>
          </a:p>
          <a:p>
            <a:endParaRPr lang="en-US" sz="1600" dirty="0"/>
          </a:p>
          <a:p>
            <a:pPr marL="109728" indent="0">
              <a:buNone/>
            </a:pPr>
            <a:r>
              <a:rPr lang="en-US" sz="1600" dirty="0" err="1"/>
              <a:t>Obj.</a:t>
            </a:r>
            <a:r>
              <a:rPr lang="en-US" sz="1600" b="1" dirty="0" err="1"/>
              <a:t>initCause</a:t>
            </a:r>
            <a:r>
              <a:rPr lang="en-US" sz="1600" b="1" dirty="0"/>
              <a:t>() . </a:t>
            </a:r>
            <a:r>
              <a:rPr lang="en-US" sz="1600" dirty="0"/>
              <a:t>method associates(attached) </a:t>
            </a:r>
            <a:r>
              <a:rPr lang="en-US" sz="1600" dirty="0" err="1"/>
              <a:t>causeExc</a:t>
            </a:r>
            <a:r>
              <a:rPr lang="en-US" sz="1600" dirty="0"/>
              <a:t> with the invoking exception and returns a reference to the exception </a:t>
            </a:r>
          </a:p>
          <a:p>
            <a:pPr marL="109728" indent="0">
              <a:buNone/>
            </a:pPr>
            <a:r>
              <a:rPr lang="en-US" sz="1600" b="1" dirty="0"/>
              <a:t>Example : </a:t>
            </a:r>
          </a:p>
          <a:p>
            <a:pPr marL="109728" indent="0">
              <a:buNone/>
            </a:pPr>
            <a:r>
              <a:rPr lang="en-US" sz="1600" b="1" dirty="0"/>
              <a:t> </a:t>
            </a:r>
          </a:p>
          <a:p>
            <a:r>
              <a:rPr lang="en-US" sz="1600" dirty="0"/>
              <a:t>// Demonstrate exception chaining.</a:t>
            </a:r>
          </a:p>
          <a:p>
            <a:r>
              <a:rPr lang="en-US" sz="1600" dirty="0"/>
              <a:t>class </a:t>
            </a:r>
            <a:r>
              <a:rPr lang="en-US" sz="1600" dirty="0" err="1"/>
              <a:t>ChainExcDemo</a:t>
            </a:r>
            <a:r>
              <a:rPr lang="en-US" sz="1600" dirty="0"/>
              <a:t> </a:t>
            </a:r>
            <a:r>
              <a:rPr lang="en-US" sz="1600" dirty="0">
                <a:solidFill>
                  <a:srgbClr val="FF0000"/>
                </a:solidFill>
              </a:rPr>
              <a:t>{</a:t>
            </a:r>
          </a:p>
          <a:p>
            <a:r>
              <a:rPr lang="en-US" sz="1600" dirty="0"/>
              <a:t>      static void </a:t>
            </a:r>
            <a:r>
              <a:rPr lang="en-US" sz="1600" dirty="0" err="1"/>
              <a:t>demoproc</a:t>
            </a:r>
            <a:r>
              <a:rPr lang="en-US" sz="1600" dirty="0"/>
              <a:t>()</a:t>
            </a:r>
            <a:r>
              <a:rPr lang="en-US" sz="1600" dirty="0">
                <a:solidFill>
                  <a:srgbClr val="FF0000"/>
                </a:solidFill>
              </a:rPr>
              <a:t> {</a:t>
            </a:r>
          </a:p>
          <a:p>
            <a:r>
              <a:rPr lang="en-US" sz="1600" dirty="0"/>
              <a:t>     // create an exception</a:t>
            </a:r>
          </a:p>
          <a:p>
            <a:r>
              <a:rPr lang="en-US" sz="1600" dirty="0">
                <a:solidFill>
                  <a:srgbClr val="0070C0"/>
                </a:solidFill>
              </a:rPr>
              <a:t>       </a:t>
            </a:r>
            <a:r>
              <a:rPr lang="en-US" sz="1600" dirty="0" err="1">
                <a:solidFill>
                  <a:srgbClr val="0070C0"/>
                </a:solidFill>
              </a:rPr>
              <a:t>NullPointerException</a:t>
            </a:r>
            <a:r>
              <a:rPr lang="en-US" sz="1600" dirty="0">
                <a:solidFill>
                  <a:srgbClr val="0070C0"/>
                </a:solidFill>
              </a:rPr>
              <a:t> e =new </a:t>
            </a:r>
            <a:r>
              <a:rPr lang="en-US" sz="1600" dirty="0" err="1">
                <a:solidFill>
                  <a:srgbClr val="0070C0"/>
                </a:solidFill>
              </a:rPr>
              <a:t>NullPointerException</a:t>
            </a:r>
            <a:r>
              <a:rPr lang="en-US" sz="1600" dirty="0">
                <a:solidFill>
                  <a:srgbClr val="0070C0"/>
                </a:solidFill>
              </a:rPr>
              <a:t>("top layer");</a:t>
            </a:r>
          </a:p>
          <a:p>
            <a:r>
              <a:rPr lang="en-US" sz="1600" dirty="0">
                <a:solidFill>
                  <a:srgbClr val="0070C0"/>
                </a:solidFill>
              </a:rPr>
              <a:t>      </a:t>
            </a:r>
            <a:r>
              <a:rPr lang="en-US" sz="1600" dirty="0" err="1">
                <a:solidFill>
                  <a:srgbClr val="0070C0"/>
                </a:solidFill>
              </a:rPr>
              <a:t>e.initCause</a:t>
            </a:r>
            <a:r>
              <a:rPr lang="en-US" sz="1600" dirty="0">
                <a:solidFill>
                  <a:srgbClr val="0070C0"/>
                </a:solidFill>
              </a:rPr>
              <a:t>(new </a:t>
            </a:r>
            <a:r>
              <a:rPr lang="en-US" sz="1600" dirty="0" err="1">
                <a:solidFill>
                  <a:srgbClr val="0070C0"/>
                </a:solidFill>
              </a:rPr>
              <a:t>ArithmeticException</a:t>
            </a:r>
            <a:r>
              <a:rPr lang="en-US" sz="1600" dirty="0">
                <a:solidFill>
                  <a:srgbClr val="0070C0"/>
                </a:solidFill>
              </a:rPr>
              <a:t>("cause")); // add a cause</a:t>
            </a:r>
          </a:p>
          <a:p>
            <a:r>
              <a:rPr lang="en-US" sz="1600" dirty="0">
                <a:solidFill>
                  <a:srgbClr val="0070C0"/>
                </a:solidFill>
              </a:rPr>
              <a:t>     throw e;</a:t>
            </a:r>
          </a:p>
          <a:p>
            <a:r>
              <a:rPr lang="en-US" sz="1600" dirty="0">
                <a:solidFill>
                  <a:srgbClr val="FF0000"/>
                </a:solidFill>
              </a:rPr>
              <a:t>}</a:t>
            </a:r>
          </a:p>
          <a:p>
            <a:r>
              <a:rPr lang="en-US" sz="1600" b="1" dirty="0">
                <a:solidFill>
                  <a:srgbClr val="FF0000"/>
                </a:solidFill>
              </a:rPr>
              <a:t>}</a:t>
            </a:r>
          </a:p>
          <a:p>
            <a:pPr marL="109728" indent="0">
              <a:buNone/>
            </a:pPr>
            <a:r>
              <a:rPr lang="en-US" sz="1600" dirty="0"/>
              <a:t>    </a:t>
            </a:r>
          </a:p>
        </p:txBody>
      </p:sp>
    </p:spTree>
    <p:extLst>
      <p:ext uri="{BB962C8B-B14F-4D97-AF65-F5344CB8AC3E}">
        <p14:creationId xmlns:p14="http://schemas.microsoft.com/office/powerpoint/2010/main" val="23267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686800" cy="6096000"/>
          </a:xfrm>
        </p:spPr>
        <p:txBody>
          <a:bodyPr>
            <a:normAutofit/>
          </a:bodyPr>
          <a:lstStyle/>
          <a:p>
            <a:r>
              <a:rPr lang="en-US" sz="1800" b="1" dirty="0"/>
              <a:t>try-with-resources</a:t>
            </a:r>
          </a:p>
          <a:p>
            <a:r>
              <a:rPr lang="en-US" sz="1800" b="1" dirty="0" err="1"/>
              <a:t>multy</a:t>
            </a:r>
            <a:r>
              <a:rPr lang="en-US" sz="1800" b="1" dirty="0"/>
              <a:t>-catch</a:t>
            </a:r>
          </a:p>
          <a:p>
            <a:r>
              <a:rPr lang="en-US" sz="1800" b="1" dirty="0"/>
              <a:t>final </a:t>
            </a:r>
            <a:r>
              <a:rPr lang="en-US" sz="1800" b="1" dirty="0" err="1"/>
              <a:t>rethrow</a:t>
            </a:r>
            <a:r>
              <a:rPr lang="en-US" sz="1800" b="1" dirty="0"/>
              <a:t> </a:t>
            </a:r>
            <a:r>
              <a:rPr lang="en-US" sz="1800" dirty="0"/>
              <a:t>Or</a:t>
            </a:r>
            <a:r>
              <a:rPr lang="en-US" sz="1800" b="1" dirty="0"/>
              <a:t> more precise </a:t>
            </a:r>
            <a:r>
              <a:rPr lang="en-US" sz="1800" b="1" dirty="0" err="1"/>
              <a:t>rethrow</a:t>
            </a:r>
            <a:endParaRPr lang="en-US" sz="1800" b="1" dirty="0"/>
          </a:p>
          <a:p>
            <a:endParaRPr lang="en-US" sz="1800" b="1" dirty="0"/>
          </a:p>
          <a:p>
            <a:endParaRPr lang="en-US" sz="1800" b="1" dirty="0"/>
          </a:p>
        </p:txBody>
      </p:sp>
      <p:sp>
        <p:nvSpPr>
          <p:cNvPr id="3" name="Title 2"/>
          <p:cNvSpPr>
            <a:spLocks noGrp="1"/>
          </p:cNvSpPr>
          <p:nvPr>
            <p:ph type="title"/>
          </p:nvPr>
        </p:nvSpPr>
        <p:spPr>
          <a:xfrm>
            <a:off x="609600" y="0"/>
            <a:ext cx="8077200" cy="457200"/>
          </a:xfrm>
        </p:spPr>
        <p:txBody>
          <a:bodyPr>
            <a:normAutofit/>
          </a:bodyPr>
          <a:lstStyle/>
          <a:p>
            <a:pPr algn="ctr"/>
            <a:r>
              <a:rPr lang="en-US" sz="2400" b="0" dirty="0">
                <a:latin typeface="Arial" panose="020B0604020202020204" pitchFamily="34" charset="0"/>
                <a:cs typeface="Arial" panose="020B0604020202020204" pitchFamily="34" charset="0"/>
              </a:rPr>
              <a:t>Three recently added Exceptions </a:t>
            </a:r>
          </a:p>
        </p:txBody>
      </p:sp>
    </p:spTree>
    <p:extLst>
      <p:ext uri="{BB962C8B-B14F-4D97-AF65-F5344CB8AC3E}">
        <p14:creationId xmlns:p14="http://schemas.microsoft.com/office/powerpoint/2010/main" val="235756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Exception:</a:t>
            </a:r>
            <a:r>
              <a:rPr lang="en-US" dirty="0"/>
              <a:t> an abnormal condition during run time  (also known as </a:t>
            </a:r>
            <a:r>
              <a:rPr lang="en-US" dirty="0">
                <a:solidFill>
                  <a:srgbClr val="0070C0"/>
                </a:solidFill>
              </a:rPr>
              <a:t>a run time error</a:t>
            </a:r>
            <a:r>
              <a:rPr lang="en-US" dirty="0"/>
              <a:t>)</a:t>
            </a:r>
          </a:p>
          <a:p>
            <a:endParaRPr lang="en-US" dirty="0"/>
          </a:p>
          <a:p>
            <a:r>
              <a:rPr lang="en-US" dirty="0"/>
              <a:t>In most languages, errors are handles manually – (writing program codes for different types of error-codes)</a:t>
            </a:r>
          </a:p>
          <a:p>
            <a:pPr lvl="1"/>
            <a:r>
              <a:rPr lang="en-US" dirty="0"/>
              <a:t>Very difficult to manage (so many error-codes)</a:t>
            </a:r>
          </a:p>
        </p:txBody>
      </p:sp>
      <p:sp>
        <p:nvSpPr>
          <p:cNvPr id="3" name="Title 2"/>
          <p:cNvSpPr>
            <a:spLocks noGrp="1"/>
          </p:cNvSpPr>
          <p:nvPr>
            <p:ph type="title"/>
          </p:nvPr>
        </p:nvSpPr>
        <p:spPr/>
        <p:txBody>
          <a:bodyPr/>
          <a:lstStyle/>
          <a:p>
            <a:r>
              <a:rPr lang="en-US" dirty="0"/>
              <a:t>Exception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 Exception Handling</a:t>
            </a:r>
          </a:p>
        </p:txBody>
      </p:sp>
      <p:sp>
        <p:nvSpPr>
          <p:cNvPr id="5" name="Content Placeholder 1"/>
          <p:cNvSpPr txBox="1">
            <a:spLocks/>
          </p:cNvSpPr>
          <p:nvPr/>
        </p:nvSpPr>
        <p:spPr>
          <a:xfrm>
            <a:off x="457200" y="2667000"/>
            <a:ext cx="8229600" cy="1981200"/>
          </a:xfrm>
          <a:prstGeom prst="rect">
            <a:avLst/>
          </a:prstGeom>
        </p:spPr>
        <p:txBody>
          <a:bodyPr vert="horz">
            <a:normAutofit fontScale="92500" lnSpcReduction="20000"/>
          </a:bodyPr>
          <a:lstStyle/>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kumimoji="0" lang="en-US" sz="2300" b="0" i="0" u="none" strike="noStrike" kern="1200" cap="none" spc="0" normalizeH="0" baseline="0" noProof="0" dirty="0">
                <a:ln>
                  <a:noFill/>
                </a:ln>
                <a:solidFill>
                  <a:srgbClr val="0070C0"/>
                </a:solidFill>
                <a:effectLst/>
                <a:uLnTx/>
                <a:uFillTx/>
                <a:latin typeface="+mn-lt"/>
                <a:ea typeface="+mn-ea"/>
                <a:cs typeface="+mn-cs"/>
              </a:rPr>
              <a:t>…</a:t>
            </a: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lang="en-US" sz="2300" dirty="0" err="1">
                <a:solidFill>
                  <a:srgbClr val="0070C0"/>
                </a:solidFill>
              </a:rPr>
              <a:t>int</a:t>
            </a:r>
            <a:r>
              <a:rPr lang="en-US" sz="2300" dirty="0">
                <a:solidFill>
                  <a:srgbClr val="0070C0"/>
                </a:solidFill>
              </a:rPr>
              <a:t> </a:t>
            </a:r>
            <a:r>
              <a:rPr lang="en-US" sz="2300" dirty="0" err="1">
                <a:solidFill>
                  <a:srgbClr val="0070C0"/>
                </a:solidFill>
              </a:rPr>
              <a:t>a,b,c</a:t>
            </a:r>
            <a:r>
              <a:rPr lang="en-US" sz="2300" dirty="0">
                <a:solidFill>
                  <a:srgbClr val="0070C0"/>
                </a:solidFill>
              </a:rPr>
              <a:t>;</a:t>
            </a: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kumimoji="0" lang="en-US" sz="2300" b="0" i="0" u="none" strike="noStrike" kern="1200" cap="none" spc="0" normalizeH="0" baseline="0" noProof="0" dirty="0">
                <a:ln>
                  <a:noFill/>
                </a:ln>
                <a:solidFill>
                  <a:srgbClr val="0070C0"/>
                </a:solidFill>
                <a:effectLst/>
                <a:uLnTx/>
                <a:uFillTx/>
                <a:latin typeface="+mn-lt"/>
                <a:ea typeface="+mn-ea"/>
                <a:cs typeface="+mn-cs"/>
              </a:rPr>
              <a:t>… // read value of </a:t>
            </a:r>
            <a:r>
              <a:rPr kumimoji="0" lang="en-US" sz="2300" b="0" i="0" u="none" strike="noStrike" kern="1200" cap="none" spc="0" normalizeH="0" baseline="0" noProof="0" dirty="0" err="1">
                <a:ln>
                  <a:noFill/>
                </a:ln>
                <a:solidFill>
                  <a:srgbClr val="0070C0"/>
                </a:solidFill>
                <a:effectLst/>
                <a:uLnTx/>
                <a:uFillTx/>
                <a:latin typeface="+mn-lt"/>
                <a:ea typeface="+mn-ea"/>
                <a:cs typeface="+mn-cs"/>
              </a:rPr>
              <a:t>a,b</a:t>
            </a:r>
            <a:endParaRPr kumimoji="0" lang="en-US" sz="2300" b="0" i="0" u="none" strike="noStrike" kern="1200" cap="none" spc="0" normalizeH="0" baseline="0" noProof="0" dirty="0">
              <a:ln>
                <a:noFill/>
              </a:ln>
              <a:solidFill>
                <a:srgbClr val="0070C0"/>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lang="en-US" sz="2300" dirty="0">
                <a:solidFill>
                  <a:srgbClr val="0070C0"/>
                </a:solidFill>
              </a:rPr>
              <a:t>c=a/b;</a:t>
            </a: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kumimoji="0" lang="en-US" sz="2300" b="0" i="0" u="none" strike="noStrike" kern="1200" cap="none" spc="0" normalizeH="0" baseline="0" noProof="0" dirty="0" err="1">
                <a:ln>
                  <a:noFill/>
                </a:ln>
                <a:solidFill>
                  <a:srgbClr val="0070C0"/>
                </a:solidFill>
                <a:effectLst/>
                <a:uLnTx/>
                <a:uFillTx/>
                <a:latin typeface="+mn-lt"/>
                <a:ea typeface="+mn-ea"/>
                <a:cs typeface="+mn-cs"/>
              </a:rPr>
              <a:t>System.out.println</a:t>
            </a:r>
            <a:r>
              <a:rPr kumimoji="0" lang="en-US" sz="2300" b="0" i="0" u="none" strike="noStrike" kern="1200" cap="none" spc="0" normalizeH="0" baseline="0" noProof="0" dirty="0">
                <a:ln>
                  <a:noFill/>
                </a:ln>
                <a:solidFill>
                  <a:srgbClr val="0070C0"/>
                </a:solidFill>
                <a:effectLst/>
                <a:uLnTx/>
                <a:uFillTx/>
                <a:latin typeface="+mn-lt"/>
                <a:ea typeface="+mn-ea"/>
                <a:cs typeface="+mn-cs"/>
              </a:rPr>
              <a:t> (“result “+ c);</a:t>
            </a: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lang="en-US" sz="2300" dirty="0">
                <a:solidFill>
                  <a:srgbClr val="0070C0"/>
                </a:solidFill>
              </a:rPr>
              <a:t>…</a:t>
            </a:r>
            <a:endParaRPr kumimoji="0" lang="en-US" sz="2300" b="0" i="0" u="none" strike="noStrike" kern="1200" cap="none" spc="0" normalizeH="0" baseline="0" noProof="0" dirty="0">
              <a:ln>
                <a:noFill/>
              </a:ln>
              <a:solidFill>
                <a:srgbClr val="0070C0"/>
              </a:solidFill>
              <a:effectLst/>
              <a:uLnTx/>
              <a:uFillTx/>
              <a:latin typeface="+mn-lt"/>
              <a:ea typeface="+mn-ea"/>
              <a:cs typeface="+mn-cs"/>
            </a:endParaRPr>
          </a:p>
        </p:txBody>
      </p:sp>
      <p:sp>
        <p:nvSpPr>
          <p:cNvPr id="6" name="Content Placeholder 1"/>
          <p:cNvSpPr txBox="1">
            <a:spLocks/>
          </p:cNvSpPr>
          <p:nvPr/>
        </p:nvSpPr>
        <p:spPr>
          <a:xfrm>
            <a:off x="533400" y="1143000"/>
            <a:ext cx="7924800" cy="1676400"/>
          </a:xfrm>
          <a:prstGeom prst="rect">
            <a:avLst/>
          </a:prstGeom>
        </p:spPr>
        <p:txBody>
          <a:bodyPr vert="horz">
            <a:normAutofit fontScale="92500" lnSpcReduction="10000"/>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In the following example, JVM handles (throws and catches) all the exceptions ( example: if b=0, there will be an exception, no result will be shown). But users should handle exceptions for full control over the program</a:t>
            </a:r>
          </a:p>
        </p:txBody>
      </p:sp>
      <p:sp>
        <p:nvSpPr>
          <p:cNvPr id="8" name="Content Placeholder 1"/>
          <p:cNvSpPr txBox="1">
            <a:spLocks/>
          </p:cNvSpPr>
          <p:nvPr/>
        </p:nvSpPr>
        <p:spPr>
          <a:xfrm>
            <a:off x="533400" y="4648200"/>
            <a:ext cx="7924800" cy="1676400"/>
          </a:xfrm>
          <a:prstGeom prst="rect">
            <a:avLst/>
          </a:prstGeom>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If b=0, there will be an exception during division</a:t>
            </a: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lang="en-US" sz="2000" dirty="0" err="1">
                <a:solidFill>
                  <a:srgbClr val="FF0000"/>
                </a:solidFill>
              </a:rPr>
              <a:t>Java.lang.ArithmaticException</a:t>
            </a:r>
            <a:r>
              <a:rPr lang="en-US" sz="2000" dirty="0">
                <a:solidFill>
                  <a:srgbClr val="FF0000"/>
                </a:solidFill>
              </a:rPr>
              <a:t>: / by zero</a:t>
            </a: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lang="en-US" sz="2000" dirty="0">
                <a:solidFill>
                  <a:srgbClr val="FF0000"/>
                </a:solidFill>
              </a:rPr>
              <a:t>	a</a:t>
            </a:r>
            <a:r>
              <a:rPr kumimoji="0" lang="en-US" sz="2000" b="0" i="0" u="none" strike="noStrike" kern="1200" cap="none" spc="0" normalizeH="0" baseline="0" noProof="0" dirty="0">
                <a:ln>
                  <a:noFill/>
                </a:ln>
                <a:solidFill>
                  <a:srgbClr val="FF0000"/>
                </a:solidFill>
                <a:effectLst/>
                <a:uLnTx/>
                <a:uFillTx/>
                <a:latin typeface="+mn-lt"/>
                <a:ea typeface="+mn-ea"/>
                <a:cs typeface="+mn-cs"/>
              </a:rPr>
              <a:t>t</a:t>
            </a:r>
            <a:r>
              <a:rPr kumimoji="0" lang="en-US" sz="2000" b="0" i="0" u="none" strike="noStrike" kern="1200" cap="none" spc="0" normalizeH="0" noProof="0" dirty="0">
                <a:ln>
                  <a:noFill/>
                </a:ln>
                <a:solidFill>
                  <a:srgbClr val="FF0000"/>
                </a:solidFill>
                <a:effectLst/>
                <a:uLnTx/>
                <a:uFillTx/>
                <a:latin typeface="+mn-lt"/>
                <a:ea typeface="+mn-ea"/>
                <a:cs typeface="+mn-cs"/>
              </a:rPr>
              <a:t> </a:t>
            </a:r>
            <a:r>
              <a:rPr kumimoji="0" lang="en-US" sz="2000" b="0" i="0" u="none" strike="noStrike" kern="1200" cap="none" spc="0" normalizeH="0" noProof="0" dirty="0" err="1">
                <a:ln>
                  <a:noFill/>
                </a:ln>
                <a:solidFill>
                  <a:srgbClr val="FF0000"/>
                </a:solidFill>
                <a:effectLst/>
                <a:uLnTx/>
                <a:uFillTx/>
                <a:latin typeface="+mn-lt"/>
                <a:ea typeface="+mn-ea"/>
                <a:cs typeface="+mn-cs"/>
              </a:rPr>
              <a:t>ClassName.main</a:t>
            </a:r>
            <a:r>
              <a:rPr kumimoji="0" lang="en-US" sz="2000" b="0" i="0" u="none" strike="noStrike" kern="1200" cap="none" spc="0" normalizeH="0" noProof="0" dirty="0">
                <a:ln>
                  <a:noFill/>
                </a:ln>
                <a:solidFill>
                  <a:srgbClr val="FF0000"/>
                </a:solidFill>
                <a:effectLst/>
                <a:uLnTx/>
                <a:uFillTx/>
                <a:latin typeface="+mn-lt"/>
                <a:ea typeface="+mn-ea"/>
                <a:cs typeface="+mn-cs"/>
              </a:rPr>
              <a:t>(</a:t>
            </a:r>
            <a:r>
              <a:rPr kumimoji="0" lang="en-US" sz="2000" b="0" i="0" u="none" strike="noStrike" kern="1200" cap="none" spc="0" normalizeH="0" noProof="0" dirty="0" err="1">
                <a:ln>
                  <a:noFill/>
                </a:ln>
                <a:solidFill>
                  <a:srgbClr val="FF0000"/>
                </a:solidFill>
                <a:effectLst/>
                <a:uLnTx/>
                <a:uFillTx/>
                <a:latin typeface="+mn-lt"/>
                <a:ea typeface="+mn-ea"/>
                <a:cs typeface="+mn-cs"/>
              </a:rPr>
              <a:t>className.java:lineNumber</a:t>
            </a:r>
            <a:r>
              <a:rPr kumimoji="0" lang="en-US" sz="2000" b="0" i="0" u="none" strike="noStrike" kern="1200" cap="none" spc="0" normalizeH="0" noProof="0" dirty="0">
                <a:ln>
                  <a:noFill/>
                </a:ln>
                <a:solidFill>
                  <a:srgbClr val="FF0000"/>
                </a:solidFill>
                <a:effectLst/>
                <a:uLnTx/>
                <a:uFillTx/>
                <a:latin typeface="+mn-lt"/>
                <a:ea typeface="+mn-ea"/>
                <a:cs typeface="+mn-cs"/>
              </a:rPr>
              <a:t>)</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java exception = an object</a:t>
            </a:r>
          </a:p>
          <a:p>
            <a:r>
              <a:rPr lang="en-US" dirty="0"/>
              <a:t>When an </a:t>
            </a:r>
            <a:r>
              <a:rPr lang="en-US" dirty="0">
                <a:solidFill>
                  <a:srgbClr val="0070C0"/>
                </a:solidFill>
              </a:rPr>
              <a:t>exceptional condition </a:t>
            </a:r>
            <a:r>
              <a:rPr lang="en-US" dirty="0"/>
              <a:t>(error) occurs, an </a:t>
            </a:r>
            <a:r>
              <a:rPr lang="en-US" dirty="0">
                <a:solidFill>
                  <a:srgbClr val="FF0000"/>
                </a:solidFill>
              </a:rPr>
              <a:t>exception object </a:t>
            </a:r>
            <a:r>
              <a:rPr lang="en-US" dirty="0"/>
              <a:t>is </a:t>
            </a:r>
            <a:r>
              <a:rPr lang="en-US" dirty="0">
                <a:solidFill>
                  <a:srgbClr val="0070C0"/>
                </a:solidFill>
              </a:rPr>
              <a:t>created</a:t>
            </a:r>
            <a:r>
              <a:rPr lang="en-US" dirty="0"/>
              <a:t> and </a:t>
            </a:r>
            <a:r>
              <a:rPr lang="en-US" dirty="0">
                <a:solidFill>
                  <a:srgbClr val="FF0000"/>
                </a:solidFill>
              </a:rPr>
              <a:t>thrown</a:t>
            </a:r>
            <a:r>
              <a:rPr lang="en-US" dirty="0"/>
              <a:t> in the </a:t>
            </a:r>
            <a:r>
              <a:rPr lang="en-US" dirty="0">
                <a:solidFill>
                  <a:srgbClr val="0070C0"/>
                </a:solidFill>
              </a:rPr>
              <a:t>method</a:t>
            </a:r>
            <a:r>
              <a:rPr lang="en-US" dirty="0"/>
              <a:t> (where it occurred)</a:t>
            </a:r>
          </a:p>
          <a:p>
            <a:r>
              <a:rPr lang="en-US" dirty="0"/>
              <a:t>Method can handle the exception or pass on it. This is called exception </a:t>
            </a:r>
            <a:r>
              <a:rPr lang="en-US" dirty="0">
                <a:solidFill>
                  <a:srgbClr val="FF0000"/>
                </a:solidFill>
              </a:rPr>
              <a:t>caught</a:t>
            </a:r>
            <a:r>
              <a:rPr lang="en-US" dirty="0"/>
              <a:t>.  </a:t>
            </a:r>
          </a:p>
        </p:txBody>
      </p:sp>
      <p:sp>
        <p:nvSpPr>
          <p:cNvPr id="3" name="Title 2"/>
          <p:cNvSpPr>
            <a:spLocks noGrp="1"/>
          </p:cNvSpPr>
          <p:nvPr>
            <p:ph type="title"/>
          </p:nvPr>
        </p:nvSpPr>
        <p:spPr/>
        <p:txBody>
          <a:bodyPr/>
          <a:lstStyle/>
          <a:p>
            <a:r>
              <a:rPr lang="en-US" dirty="0"/>
              <a:t>Java Exception Handling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490472"/>
          </a:xfrm>
        </p:spPr>
        <p:txBody>
          <a:bodyPr/>
          <a:lstStyle/>
          <a:p>
            <a:r>
              <a:rPr lang="en-US" dirty="0"/>
              <a:t>A java exception handling managed by </a:t>
            </a:r>
            <a:r>
              <a:rPr lang="en-US" dirty="0">
                <a:solidFill>
                  <a:srgbClr val="0070C0"/>
                </a:solidFill>
              </a:rPr>
              <a:t>5 keywords</a:t>
            </a:r>
            <a:r>
              <a:rPr lang="en-US" dirty="0"/>
              <a:t>:</a:t>
            </a:r>
          </a:p>
          <a:p>
            <a:pPr lvl="1"/>
            <a:r>
              <a:rPr lang="en-US" dirty="0">
                <a:solidFill>
                  <a:srgbClr val="0070C0"/>
                </a:solidFill>
              </a:rPr>
              <a:t>try, catch, throw, throws, finally</a:t>
            </a:r>
          </a:p>
          <a:p>
            <a:pPr lvl="1"/>
            <a:endParaRPr lang="en-US" dirty="0"/>
          </a:p>
        </p:txBody>
      </p:sp>
      <p:sp>
        <p:nvSpPr>
          <p:cNvPr id="3" name="Title 2"/>
          <p:cNvSpPr>
            <a:spLocks noGrp="1"/>
          </p:cNvSpPr>
          <p:nvPr>
            <p:ph type="title"/>
          </p:nvPr>
        </p:nvSpPr>
        <p:spPr/>
        <p:txBody>
          <a:bodyPr/>
          <a:lstStyle/>
          <a:p>
            <a:r>
              <a:rPr lang="en-US" dirty="0"/>
              <a:t>Java Exception Handling</a:t>
            </a:r>
          </a:p>
        </p:txBody>
      </p:sp>
      <p:sp>
        <p:nvSpPr>
          <p:cNvPr id="4" name="Content Placeholder 1"/>
          <p:cNvSpPr txBox="1">
            <a:spLocks/>
          </p:cNvSpPr>
          <p:nvPr/>
        </p:nvSpPr>
        <p:spPr>
          <a:xfrm>
            <a:off x="838200" y="2743200"/>
            <a:ext cx="7772400" cy="3733800"/>
          </a:xfrm>
          <a:prstGeom prst="rect">
            <a:avLst/>
          </a:prstGeom>
        </p:spPr>
        <p:txBody>
          <a:bodyPr vert="horz">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FF0000"/>
                </a:solidFill>
              </a:rPr>
              <a:t>try</a:t>
            </a:r>
            <a:r>
              <a:rPr lang="en-US" sz="2300" dirty="0"/>
              <a:t>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	</a:t>
            </a:r>
            <a:r>
              <a:rPr lang="en-US" sz="2300" dirty="0"/>
              <a:t>// program codes</a:t>
            </a:r>
            <a:r>
              <a:rPr lang="en-US" sz="2300" dirty="0">
                <a:solidFill>
                  <a:srgbClr val="00B050"/>
                </a:solidFill>
              </a:rPr>
              <a:t>}</a:t>
            </a:r>
          </a:p>
          <a:p>
            <a:pPr marL="365760" lvl="0" indent="-256032">
              <a:spcBef>
                <a:spcPts val="400"/>
              </a:spcBef>
              <a:buClr>
                <a:schemeClr val="accent1"/>
              </a:buClr>
              <a:buSzPct val="68000"/>
            </a:pPr>
            <a:r>
              <a:rPr lang="en-US" sz="2300" dirty="0">
                <a:solidFill>
                  <a:srgbClr val="FF0000"/>
                </a:solidFill>
              </a:rPr>
              <a:t>catch (</a:t>
            </a:r>
            <a:r>
              <a:rPr lang="en-US" sz="2300" dirty="0">
                <a:solidFill>
                  <a:srgbClr val="0070C0"/>
                </a:solidFill>
              </a:rPr>
              <a:t>exceptionType01 </a:t>
            </a:r>
            <a:r>
              <a:rPr lang="en-US" sz="2300" dirty="0" err="1">
                <a:solidFill>
                  <a:srgbClr val="7030A0"/>
                </a:solidFill>
              </a:rPr>
              <a:t>objectName</a:t>
            </a:r>
            <a:r>
              <a:rPr lang="en-US" sz="2300" dirty="0">
                <a:solidFill>
                  <a:srgbClr val="FF000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a:t>
            </a:r>
            <a:r>
              <a:rPr lang="en-US" sz="2300" dirty="0"/>
              <a:t>	// exception handling codes for exceptionType01</a:t>
            </a:r>
            <a:r>
              <a:rPr lang="en-US" sz="2300" dirty="0">
                <a:solidFill>
                  <a:srgbClr val="00B050"/>
                </a:solidFill>
              </a:rPr>
              <a:t>}</a:t>
            </a:r>
          </a:p>
          <a:p>
            <a:pPr marL="365760" lvl="0" indent="-256032">
              <a:spcBef>
                <a:spcPts val="400"/>
              </a:spcBef>
              <a:buClr>
                <a:schemeClr val="accent1"/>
              </a:buClr>
              <a:buSzPct val="68000"/>
            </a:pPr>
            <a:r>
              <a:rPr lang="en-US" sz="2300" dirty="0">
                <a:solidFill>
                  <a:srgbClr val="FF0000"/>
                </a:solidFill>
              </a:rPr>
              <a:t>catch (</a:t>
            </a:r>
            <a:r>
              <a:rPr lang="en-US" sz="2300" dirty="0">
                <a:solidFill>
                  <a:srgbClr val="0070C0"/>
                </a:solidFill>
              </a:rPr>
              <a:t>exceptionType02 </a:t>
            </a:r>
            <a:r>
              <a:rPr lang="en-US" sz="2300" dirty="0" err="1">
                <a:solidFill>
                  <a:srgbClr val="7030A0"/>
                </a:solidFill>
              </a:rPr>
              <a:t>objectName</a:t>
            </a:r>
            <a:r>
              <a:rPr kumimoji="0" lang="en-US" sz="2300" b="0" i="0" u="none" strike="noStrike" kern="1200" cap="none" spc="0" normalizeH="0" baseline="0" noProof="0" dirty="0">
                <a:ln>
                  <a:noFill/>
                </a:ln>
                <a:solidFill>
                  <a:srgbClr val="FF0000"/>
                </a:solidFill>
                <a:effectLst/>
                <a:uLnTx/>
                <a:uFillTx/>
                <a:latin typeface="+mn-lt"/>
                <a:ea typeface="+mn-ea"/>
                <a:cs typeface="+mn-cs"/>
              </a:rPr>
              <a:t>)</a:t>
            </a:r>
          </a:p>
          <a:p>
            <a:pPr marL="365760" lvl="0" indent="-256032">
              <a:spcBef>
                <a:spcPts val="400"/>
              </a:spcBef>
              <a:buClr>
                <a:schemeClr val="accent1"/>
              </a:buClr>
              <a:buSzPct val="68000"/>
            </a:pPr>
            <a:r>
              <a:rPr lang="en-US" sz="2300" dirty="0">
                <a:solidFill>
                  <a:srgbClr val="00B050"/>
                </a:solidFill>
              </a:rPr>
              <a:t>	{</a:t>
            </a:r>
            <a:r>
              <a:rPr lang="en-US" sz="2300" dirty="0"/>
              <a:t>	// exception handling codes for exceptionType02</a:t>
            </a:r>
            <a:r>
              <a:rPr lang="en-US" sz="2300" dirty="0">
                <a:solidFill>
                  <a:srgbClr val="00B050"/>
                </a:solidFill>
              </a:rPr>
              <a:t>}</a:t>
            </a:r>
          </a:p>
          <a:p>
            <a:pPr marL="365760" lvl="0" indent="-256032">
              <a:spcBef>
                <a:spcPts val="400"/>
              </a:spcBef>
              <a:buClr>
                <a:schemeClr val="accent1"/>
              </a:buClr>
              <a:buSzPct val="68000"/>
            </a:pPr>
            <a:r>
              <a:rPr kumimoji="0" lang="en-US" sz="2300" b="0" i="0" u="none" strike="noStrike" kern="1200" cap="none" spc="0" normalizeH="0" baseline="0" noProof="0" dirty="0">
                <a:ln>
                  <a:noFill/>
                </a:ln>
                <a:solidFill>
                  <a:schemeClr val="tx1"/>
                </a:solidFill>
                <a:effectLst/>
                <a:uLnTx/>
                <a:uFillTx/>
                <a:latin typeface="+mn-lt"/>
                <a:ea typeface="+mn-ea"/>
                <a:cs typeface="+mn-cs"/>
              </a:rPr>
              <a:t>…</a:t>
            </a:r>
          </a:p>
          <a:p>
            <a:pPr marL="365760" lvl="0" indent="-256032">
              <a:spcBef>
                <a:spcPts val="400"/>
              </a:spcBef>
              <a:buClr>
                <a:schemeClr val="accent1"/>
              </a:buClr>
              <a:buSzPct val="68000"/>
            </a:pPr>
            <a:r>
              <a:rPr lang="en-US" sz="2300" dirty="0">
                <a:solidFill>
                  <a:srgbClr val="FF0000"/>
                </a:solidFill>
              </a:rPr>
              <a:t>finally</a:t>
            </a:r>
          </a:p>
          <a:p>
            <a:pPr marL="365760" lvl="0" indent="-256032">
              <a:spcBef>
                <a:spcPts val="400"/>
              </a:spcBef>
              <a:buClr>
                <a:schemeClr val="accent1"/>
              </a:buClr>
              <a:buSzPct val="68000"/>
            </a:pPr>
            <a:r>
              <a:rPr kumimoji="0" lang="en-US" sz="2300" b="0" i="0" u="none" strike="noStrike" kern="1200" cap="none" spc="0" normalizeH="0" baseline="0" noProof="0" dirty="0">
                <a:ln>
                  <a:noFill/>
                </a:ln>
                <a:solidFill>
                  <a:srgbClr val="00B050"/>
                </a:solidFill>
                <a:effectLst/>
                <a:uLnTx/>
                <a:uFillTx/>
                <a:latin typeface="+mn-lt"/>
                <a:ea typeface="+mn-ea"/>
                <a:cs typeface="+mn-cs"/>
              </a:rPr>
              <a:t>	{	</a:t>
            </a:r>
            <a:r>
              <a:rPr kumimoji="0" lang="en-US" sz="2300" b="0" i="0" u="none" strike="noStrike" kern="1200" cap="none" spc="0" normalizeH="0" baseline="0" noProof="0" dirty="0">
                <a:ln>
                  <a:noFill/>
                </a:ln>
                <a:solidFill>
                  <a:schemeClr val="tx1"/>
                </a:solidFill>
                <a:effectLst/>
                <a:uLnTx/>
                <a:uFillTx/>
                <a:latin typeface="+mn-lt"/>
                <a:ea typeface="+mn-ea"/>
                <a:cs typeface="+mn-cs"/>
              </a:rPr>
              <a:t>// codes that will always run</a:t>
            </a:r>
            <a:r>
              <a:rPr kumimoji="0" lang="en-US" sz="2300" b="0" i="0" u="none" strike="noStrike" kern="1200" cap="none" spc="0" normalizeH="0" baseline="0" noProof="0" dirty="0">
                <a:ln>
                  <a:noFill/>
                </a:ln>
                <a:solidFill>
                  <a:srgbClr val="00B050"/>
                </a:solidFill>
                <a:effectLst/>
                <a:uLnTx/>
                <a:uFillTx/>
                <a:latin typeface="+mn-lt"/>
                <a:ea typeface="+mn-ea"/>
                <a:cs typeface="+mn-cs"/>
              </a:rPr>
              <a:t>}</a:t>
            </a:r>
          </a:p>
          <a:p>
            <a:pPr marL="822960" lvl="1" indent="-256032">
              <a:spcBef>
                <a:spcPts val="400"/>
              </a:spcBef>
              <a:buClr>
                <a:schemeClr val="accent1"/>
              </a:buClr>
              <a:buSzPct val="68000"/>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 Exception Handling</a:t>
            </a:r>
          </a:p>
        </p:txBody>
      </p:sp>
      <p:sp>
        <p:nvSpPr>
          <p:cNvPr id="4" name="Content Placeholder 1"/>
          <p:cNvSpPr txBox="1">
            <a:spLocks/>
          </p:cNvSpPr>
          <p:nvPr/>
        </p:nvSpPr>
        <p:spPr>
          <a:xfrm>
            <a:off x="838200" y="1143000"/>
            <a:ext cx="7772400" cy="4038600"/>
          </a:xfrm>
          <a:prstGeom prst="rect">
            <a:avLst/>
          </a:prstGeom>
        </p:spPr>
        <p:txBody>
          <a:bodyPr vert="horz">
            <a:normAutofit fontScale="85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FF000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err="1">
                <a:solidFill>
                  <a:srgbClr val="0070C0"/>
                </a:solidFill>
              </a:rPr>
              <a:t>int</a:t>
            </a:r>
            <a:r>
              <a:rPr lang="en-US" sz="2300" dirty="0">
                <a:solidFill>
                  <a:srgbClr val="0070C0"/>
                </a:solidFill>
              </a:rPr>
              <a:t> </a:t>
            </a:r>
            <a:r>
              <a:rPr lang="en-US" sz="2300" dirty="0" err="1">
                <a:solidFill>
                  <a:srgbClr val="0070C0"/>
                </a:solidFill>
              </a:rPr>
              <a:t>a,b,c</a:t>
            </a:r>
            <a:r>
              <a:rPr lang="en-US" sz="2300" dirty="0">
                <a:solidFill>
                  <a:srgbClr val="0070C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FF0000"/>
                </a:solidFill>
              </a:rPr>
              <a:t>… </a:t>
            </a:r>
            <a:r>
              <a:rPr lang="en-US" sz="2300" dirty="0">
                <a:solidFill>
                  <a:srgbClr val="00B050"/>
                </a:solidFill>
              </a:rPr>
              <a:t>// read value of a, b</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FF0000"/>
                </a:solidFill>
              </a:rPr>
              <a:t>try</a:t>
            </a:r>
            <a:r>
              <a:rPr lang="en-US" sz="2300" dirty="0"/>
              <a:t>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a:t>
            </a:r>
            <a:r>
              <a:rPr lang="en-US" sz="2300" dirty="0">
                <a:solidFill>
                  <a:srgbClr val="0070C0"/>
                </a:solidFill>
              </a:rPr>
              <a:t>{	c=a/b;		}</a:t>
            </a:r>
          </a:p>
          <a:p>
            <a:pPr marL="365760" lvl="0" indent="-256032">
              <a:spcBef>
                <a:spcPts val="400"/>
              </a:spcBef>
              <a:buClr>
                <a:schemeClr val="accent1"/>
              </a:buClr>
              <a:buSzPct val="68000"/>
            </a:pPr>
            <a:r>
              <a:rPr lang="en-US" sz="2300" dirty="0">
                <a:solidFill>
                  <a:srgbClr val="FF0000"/>
                </a:solidFill>
              </a:rPr>
              <a:t>catch (</a:t>
            </a:r>
            <a:r>
              <a:rPr lang="en-US" sz="2300" dirty="0" err="1">
                <a:solidFill>
                  <a:srgbClr val="002060"/>
                </a:solidFill>
              </a:rPr>
              <a:t>ArithmaticException</a:t>
            </a:r>
            <a:r>
              <a:rPr lang="en-US" sz="2300" dirty="0">
                <a:solidFill>
                  <a:srgbClr val="FF0000"/>
                </a:solidFill>
              </a:rPr>
              <a:t> </a:t>
            </a:r>
            <a:r>
              <a:rPr lang="en-US" sz="2300" dirty="0">
                <a:solidFill>
                  <a:srgbClr val="7030A0"/>
                </a:solidFill>
              </a:rPr>
              <a:t>e</a:t>
            </a:r>
            <a:r>
              <a:rPr lang="en-US" sz="2300" dirty="0">
                <a:solidFill>
                  <a:srgbClr val="FF000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a:t>
            </a:r>
            <a:r>
              <a:rPr lang="en-US" sz="2300" dirty="0">
                <a:solidFill>
                  <a:srgbClr val="0070C0"/>
                </a:solidFill>
              </a:rPr>
              <a:t>{</a:t>
            </a:r>
            <a:r>
              <a:rPr lang="en-US" sz="2300" dirty="0">
                <a:solidFill>
                  <a:srgbClr val="00B050"/>
                </a:solidFill>
              </a:rPr>
              <a:t>	// if b=0</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a:t>
            </a:r>
            <a:r>
              <a:rPr lang="en-US" sz="2300" dirty="0" err="1">
                <a:solidFill>
                  <a:srgbClr val="0070C0"/>
                </a:solidFill>
              </a:rPr>
              <a:t>System.out.println</a:t>
            </a:r>
            <a:r>
              <a:rPr lang="en-US" sz="2300" dirty="0">
                <a:solidFill>
                  <a:srgbClr val="0070C0"/>
                </a:solidFill>
              </a:rPr>
              <a:t> (“Error: Divided by zero”);</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70C0"/>
                </a:solidFill>
              </a:rPr>
              <a:t>		c=0; </a:t>
            </a:r>
            <a:r>
              <a:rPr lang="en-US" sz="2300" dirty="0">
                <a:solidFill>
                  <a:srgbClr val="00B050"/>
                </a:solidFill>
              </a:rPr>
              <a:t>// or any alternative calculation	</a:t>
            </a:r>
            <a:r>
              <a:rPr lang="en-US" sz="2300" dirty="0">
                <a:solidFill>
                  <a:srgbClr val="0070C0"/>
                </a:solidFill>
              </a:rPr>
              <a:t>}</a:t>
            </a:r>
          </a:p>
          <a:p>
            <a:pPr marL="365760" lvl="0" indent="-256032">
              <a:spcBef>
                <a:spcPts val="400"/>
              </a:spcBef>
              <a:buClr>
                <a:schemeClr val="accent1"/>
              </a:buClr>
              <a:buSzPct val="68000"/>
            </a:pPr>
            <a:r>
              <a:rPr lang="en-US" sz="2300" dirty="0">
                <a:solidFill>
                  <a:srgbClr val="FF0000"/>
                </a:solidFill>
              </a:rPr>
              <a:t>finally</a:t>
            </a:r>
          </a:p>
          <a:p>
            <a:pPr marL="365760" lvl="0" indent="-256032">
              <a:spcBef>
                <a:spcPts val="400"/>
              </a:spcBef>
              <a:buClr>
                <a:schemeClr val="accent1"/>
              </a:buClr>
              <a:buSzPct val="68000"/>
            </a:pPr>
            <a:r>
              <a:rPr kumimoji="0" lang="en-US" sz="2300" b="0" i="0" u="none" strike="noStrike" kern="1200" cap="none" spc="0" normalizeH="0" baseline="0" noProof="0" dirty="0">
                <a:ln>
                  <a:noFill/>
                </a:ln>
                <a:solidFill>
                  <a:srgbClr val="00B050"/>
                </a:solidFill>
                <a:effectLst/>
                <a:uLnTx/>
                <a:uFillTx/>
                <a:latin typeface="+mn-lt"/>
                <a:ea typeface="+mn-ea"/>
                <a:cs typeface="+mn-cs"/>
              </a:rPr>
              <a:t>	</a:t>
            </a:r>
            <a:r>
              <a:rPr kumimoji="0" lang="en-US" sz="2300" b="0" i="0" u="none" strike="noStrike" kern="1200" cap="none" spc="0" normalizeH="0" baseline="0" noProof="0" dirty="0">
                <a:ln>
                  <a:noFill/>
                </a:ln>
                <a:solidFill>
                  <a:srgbClr val="0070C0"/>
                </a:solidFill>
                <a:effectLst/>
                <a:uLnTx/>
                <a:uFillTx/>
                <a:latin typeface="+mn-lt"/>
                <a:ea typeface="+mn-ea"/>
                <a:cs typeface="+mn-cs"/>
              </a:rPr>
              <a:t>{</a:t>
            </a:r>
            <a:r>
              <a:rPr kumimoji="0" lang="en-US" sz="2300" b="0" i="0" u="none" strike="noStrike" kern="1200" cap="none" spc="0" normalizeH="0" baseline="0" noProof="0" dirty="0">
                <a:ln>
                  <a:noFill/>
                </a:ln>
                <a:solidFill>
                  <a:srgbClr val="00B050"/>
                </a:solidFill>
                <a:effectLst/>
                <a:uLnTx/>
                <a:uFillTx/>
                <a:latin typeface="+mn-lt"/>
                <a:ea typeface="+mn-ea"/>
                <a:cs typeface="+mn-cs"/>
              </a:rPr>
              <a:t>	</a:t>
            </a:r>
            <a:r>
              <a:rPr lang="en-US" sz="2300" dirty="0">
                <a:solidFill>
                  <a:srgbClr val="0070C0"/>
                </a:solidFill>
              </a:rPr>
              <a:t> </a:t>
            </a:r>
            <a:r>
              <a:rPr lang="en-US" sz="2300" dirty="0" err="1">
                <a:solidFill>
                  <a:srgbClr val="0070C0"/>
                </a:solidFill>
              </a:rPr>
              <a:t>System.out.println</a:t>
            </a:r>
            <a:r>
              <a:rPr lang="en-US" sz="2300" dirty="0">
                <a:solidFill>
                  <a:srgbClr val="0070C0"/>
                </a:solidFill>
              </a:rPr>
              <a:t> (“result” + c);</a:t>
            </a:r>
          </a:p>
          <a:p>
            <a:pPr marL="365760" lvl="0" indent="-256032">
              <a:spcBef>
                <a:spcPts val="400"/>
              </a:spcBef>
              <a:buClr>
                <a:schemeClr val="accent1"/>
              </a:buClr>
              <a:buSzPct val="68000"/>
            </a:pPr>
            <a:r>
              <a:rPr kumimoji="0" lang="en-US" sz="2300" b="0" i="0" u="none" strike="noStrike" kern="1200" cap="none" spc="0" normalizeH="0" baseline="0" noProof="0" dirty="0">
                <a:ln>
                  <a:noFill/>
                </a:ln>
                <a:solidFill>
                  <a:srgbClr val="00B050"/>
                </a:solidFill>
                <a:effectLst/>
                <a:uLnTx/>
                <a:uFillTx/>
                <a:latin typeface="+mn-lt"/>
                <a:ea typeface="+mn-ea"/>
                <a:cs typeface="+mn-cs"/>
              </a:rPr>
              <a:t>		/* other calculations that have to</a:t>
            </a:r>
            <a:r>
              <a:rPr kumimoji="0" lang="en-US" sz="2300" b="0" i="0" u="none" strike="noStrike" kern="1200" cap="none" spc="0" normalizeH="0" noProof="0" dirty="0">
                <a:ln>
                  <a:noFill/>
                </a:ln>
                <a:solidFill>
                  <a:srgbClr val="00B050"/>
                </a:solidFill>
                <a:effectLst/>
                <a:uLnTx/>
                <a:uFillTx/>
                <a:latin typeface="+mn-lt"/>
                <a:ea typeface="+mn-ea"/>
                <a:cs typeface="+mn-cs"/>
              </a:rPr>
              <a:t> be done </a:t>
            </a:r>
          </a:p>
          <a:p>
            <a:pPr marL="365760" lvl="0" indent="-256032">
              <a:spcBef>
                <a:spcPts val="400"/>
              </a:spcBef>
              <a:buClr>
                <a:schemeClr val="accent1"/>
              </a:buClr>
              <a:buSzPct val="68000"/>
            </a:pPr>
            <a:r>
              <a:rPr lang="en-US" sz="2300" baseline="0" dirty="0">
                <a:solidFill>
                  <a:srgbClr val="00B050"/>
                </a:solidFill>
              </a:rPr>
              <a:t>		Whether there is </a:t>
            </a:r>
            <a:r>
              <a:rPr lang="en-US" sz="2300" dirty="0">
                <a:solidFill>
                  <a:srgbClr val="00B050"/>
                </a:solidFill>
              </a:rPr>
              <a:t>ERROR or NOT */	</a:t>
            </a:r>
            <a:r>
              <a:rPr kumimoji="0" lang="en-US" sz="2300" b="0" i="0" u="none" strike="noStrike" kern="1200" cap="none" spc="0" normalizeH="0" baseline="0" noProof="0" dirty="0">
                <a:ln>
                  <a:noFill/>
                </a:ln>
                <a:solidFill>
                  <a:srgbClr val="0070C0"/>
                </a:solidFill>
                <a:effectLst/>
                <a:uLnTx/>
                <a:uFillTx/>
                <a:latin typeface="+mn-lt"/>
                <a:ea typeface="+mn-ea"/>
                <a:cs typeface="+mn-cs"/>
              </a:rPr>
              <a:t>}</a:t>
            </a:r>
          </a:p>
          <a:p>
            <a:pPr marL="822960" lvl="1" indent="-256032">
              <a:spcBef>
                <a:spcPts val="400"/>
              </a:spcBef>
              <a:buClr>
                <a:schemeClr val="accent1"/>
              </a:buClr>
              <a:buSzPct val="68000"/>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1"/>
          <p:cNvSpPr txBox="1">
            <a:spLocks/>
          </p:cNvSpPr>
          <p:nvPr/>
        </p:nvSpPr>
        <p:spPr>
          <a:xfrm>
            <a:off x="838200" y="4953000"/>
            <a:ext cx="7696200" cy="1752600"/>
          </a:xfrm>
          <a:prstGeom prst="rect">
            <a:avLst/>
          </a:prstGeom>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JVM monitors the codes inside try{} block. If there is any exception, JVM throws that particular exception. The exception is caught by exception handler (related catch{} block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throw</a:t>
            </a:r>
          </a:p>
        </p:txBody>
      </p:sp>
      <p:sp>
        <p:nvSpPr>
          <p:cNvPr id="4" name="Content Placeholder 1"/>
          <p:cNvSpPr txBox="1">
            <a:spLocks/>
          </p:cNvSpPr>
          <p:nvPr/>
        </p:nvSpPr>
        <p:spPr>
          <a:xfrm>
            <a:off x="838200" y="2057400"/>
            <a:ext cx="7772400" cy="3581400"/>
          </a:xfrm>
          <a:prstGeom prst="rect">
            <a:avLst/>
          </a:prstGeom>
        </p:spPr>
        <p:txBody>
          <a:bodyPr vert="horz">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FF000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err="1">
                <a:solidFill>
                  <a:srgbClr val="0070C0"/>
                </a:solidFill>
              </a:rPr>
              <a:t>int</a:t>
            </a:r>
            <a:r>
              <a:rPr lang="en-US" sz="2300" dirty="0">
                <a:solidFill>
                  <a:srgbClr val="0070C0"/>
                </a:solidFill>
              </a:rPr>
              <a:t> </a:t>
            </a:r>
            <a:r>
              <a:rPr lang="en-US" sz="2300" dirty="0" err="1">
                <a:solidFill>
                  <a:srgbClr val="0070C0"/>
                </a:solidFill>
              </a:rPr>
              <a:t>a,b,c</a:t>
            </a:r>
            <a:r>
              <a:rPr lang="en-US" sz="2300" dirty="0">
                <a:solidFill>
                  <a:srgbClr val="0070C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FF0000"/>
                </a:solidFill>
              </a:rPr>
              <a:t>… </a:t>
            </a:r>
            <a:r>
              <a:rPr lang="en-US" sz="2300" dirty="0">
                <a:solidFill>
                  <a:srgbClr val="00B050"/>
                </a:solidFill>
              </a:rPr>
              <a:t>// read value of a, b</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FF0000"/>
                </a:solidFill>
              </a:rPr>
              <a:t>try</a:t>
            </a:r>
            <a:r>
              <a:rPr lang="en-US" sz="2300" dirty="0"/>
              <a:t>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a:t>
            </a:r>
            <a:r>
              <a:rPr lang="en-US" sz="2300" dirty="0">
                <a:solidFill>
                  <a:srgbClr val="0070C0"/>
                </a:solidFill>
              </a:rPr>
              <a:t>{	if (b==0)</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70C0"/>
                </a:solidFill>
              </a:rPr>
              <a:t>		{</a:t>
            </a:r>
            <a:r>
              <a:rPr lang="en-US" sz="2300" dirty="0">
                <a:solidFill>
                  <a:srgbClr val="FF0000"/>
                </a:solidFill>
              </a:rPr>
              <a:t>throw new </a:t>
            </a:r>
            <a:r>
              <a:rPr lang="en-US" sz="2300" dirty="0" err="1">
                <a:solidFill>
                  <a:srgbClr val="0070C0"/>
                </a:solidFill>
              </a:rPr>
              <a:t>ArithmaticException</a:t>
            </a:r>
            <a:r>
              <a:rPr lang="en-US" sz="2300" dirty="0">
                <a:solidFill>
                  <a:srgbClr val="FF0000"/>
                </a:solidFill>
              </a:rPr>
              <a:t>(“</a:t>
            </a:r>
            <a:r>
              <a:rPr lang="en-US" sz="2300" dirty="0">
                <a:solidFill>
                  <a:srgbClr val="7030A0"/>
                </a:solidFill>
              </a:rPr>
              <a:t>message</a:t>
            </a:r>
            <a:r>
              <a:rPr lang="en-US" sz="2300" dirty="0">
                <a:solidFill>
                  <a:srgbClr val="FF0000"/>
                </a:solidFill>
              </a:rPr>
              <a:t>”);</a:t>
            </a:r>
            <a:r>
              <a:rPr lang="en-US" sz="2300" dirty="0">
                <a:solidFill>
                  <a:srgbClr val="0070C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70C0"/>
                </a:solidFill>
              </a:rPr>
              <a:t>		c=a/b;		}</a:t>
            </a:r>
          </a:p>
          <a:p>
            <a:pPr marL="365760" lvl="0" indent="-256032">
              <a:spcBef>
                <a:spcPts val="400"/>
              </a:spcBef>
              <a:buClr>
                <a:schemeClr val="accent1"/>
              </a:buClr>
              <a:buSzPct val="68000"/>
            </a:pPr>
            <a:r>
              <a:rPr lang="en-US" sz="2300" dirty="0">
                <a:solidFill>
                  <a:srgbClr val="FF0000"/>
                </a:solidFill>
              </a:rPr>
              <a:t>catch (</a:t>
            </a:r>
            <a:r>
              <a:rPr lang="en-US" sz="2300" dirty="0" err="1">
                <a:solidFill>
                  <a:srgbClr val="002060"/>
                </a:solidFill>
              </a:rPr>
              <a:t>ArithmaticException</a:t>
            </a:r>
            <a:r>
              <a:rPr lang="en-US" sz="2300" dirty="0">
                <a:solidFill>
                  <a:srgbClr val="FF0000"/>
                </a:solidFill>
              </a:rPr>
              <a:t> </a:t>
            </a:r>
            <a:r>
              <a:rPr lang="en-US" sz="2300" dirty="0">
                <a:solidFill>
                  <a:srgbClr val="7030A0"/>
                </a:solidFill>
              </a:rPr>
              <a:t>e</a:t>
            </a:r>
            <a:r>
              <a:rPr lang="en-US" sz="2300" dirty="0">
                <a:solidFill>
                  <a:srgbClr val="FF000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a:t>
            </a:r>
            <a:r>
              <a:rPr lang="en-US" sz="2300" dirty="0">
                <a:solidFill>
                  <a:srgbClr val="0070C0"/>
                </a:solidFill>
              </a:rPr>
              <a:t>{</a:t>
            </a:r>
            <a:r>
              <a:rPr lang="en-US" sz="2300" dirty="0">
                <a:solidFill>
                  <a:srgbClr val="00B050"/>
                </a:solidFill>
              </a:rPr>
              <a:t>	// if b=0</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B050"/>
                </a:solidFill>
              </a:rPr>
              <a:t>		</a:t>
            </a:r>
            <a:r>
              <a:rPr lang="en-US" sz="2300" dirty="0" err="1">
                <a:solidFill>
                  <a:srgbClr val="0070C0"/>
                </a:solidFill>
              </a:rPr>
              <a:t>System.out.println</a:t>
            </a:r>
            <a:r>
              <a:rPr lang="en-US" sz="2300" dirty="0">
                <a:solidFill>
                  <a:srgbClr val="0070C0"/>
                </a:solidFill>
              </a:rPr>
              <a:t> (“Error:”+e);</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dirty="0">
                <a:solidFill>
                  <a:srgbClr val="0070C0"/>
                </a:solidFill>
              </a:rPr>
              <a:t>		c=0; </a:t>
            </a:r>
            <a:r>
              <a:rPr lang="en-US" sz="2300" dirty="0">
                <a:solidFill>
                  <a:srgbClr val="00B050"/>
                </a:solidFill>
              </a:rPr>
              <a:t>// or any alternative calculation	</a:t>
            </a:r>
            <a:r>
              <a:rPr lang="en-US" sz="2300" dirty="0">
                <a:solidFill>
                  <a:srgbClr val="0070C0"/>
                </a:solidFill>
              </a:rPr>
              <a:t>}</a:t>
            </a:r>
          </a:p>
          <a:p>
            <a:pPr marL="822960" lvl="1" indent="-256032">
              <a:spcBef>
                <a:spcPts val="400"/>
              </a:spcBef>
              <a:buClr>
                <a:schemeClr val="accent1"/>
              </a:buClr>
              <a:buSzPct val="68000"/>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1"/>
          <p:cNvSpPr txBox="1">
            <a:spLocks/>
          </p:cNvSpPr>
          <p:nvPr/>
        </p:nvSpPr>
        <p:spPr>
          <a:xfrm>
            <a:off x="685800" y="1143000"/>
            <a:ext cx="7696200" cy="914400"/>
          </a:xfrm>
          <a:prstGeom prst="rect">
            <a:avLst/>
          </a:prstGeom>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Instead of JVM, programmers can also throw</a:t>
            </a:r>
            <a:r>
              <a:rPr kumimoji="0" lang="en-US" sz="2300" b="0" i="0" u="none" strike="noStrike" kern="1200" cap="none" spc="0" normalizeH="0" noProof="0" dirty="0">
                <a:ln>
                  <a:noFill/>
                </a:ln>
                <a:solidFill>
                  <a:schemeClr val="tx1"/>
                </a:solidFill>
                <a:effectLst/>
                <a:uLnTx/>
                <a:uFillTx/>
                <a:latin typeface="+mn-lt"/>
                <a:ea typeface="+mn-ea"/>
                <a:cs typeface="+mn-cs"/>
              </a:rPr>
              <a:t> exception</a:t>
            </a: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685800" y="5486400"/>
            <a:ext cx="7696200" cy="914400"/>
          </a:xfrm>
          <a:prstGeom prst="rect">
            <a:avLst/>
          </a:prstGeom>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Output:</a:t>
            </a:r>
          </a:p>
          <a:p>
            <a:pPr marL="621792" marR="0" lvl="1" indent="-228600" algn="l" defTabSz="914400" rtl="0" eaLnBrk="1" fontAlgn="auto" latinLnBrk="0" hangingPunct="1">
              <a:lnSpc>
                <a:spcPct val="100000"/>
              </a:lnSpc>
              <a:spcBef>
                <a:spcPts val="324"/>
              </a:spcBef>
              <a:spcAft>
                <a:spcPts val="0"/>
              </a:spcAft>
              <a:buClr>
                <a:schemeClr val="accent1"/>
              </a:buClr>
              <a:buSzTx/>
              <a:tabLst/>
              <a:defRPr/>
            </a:pPr>
            <a:r>
              <a:rPr lang="en-US" sz="2300" dirty="0">
                <a:solidFill>
                  <a:srgbClr val="FF0000"/>
                </a:solidFill>
              </a:rPr>
              <a:t>	Error: </a:t>
            </a:r>
            <a:r>
              <a:rPr lang="en-US" sz="2300" dirty="0" err="1">
                <a:solidFill>
                  <a:srgbClr val="FF0000"/>
                </a:solidFill>
              </a:rPr>
              <a:t>java.lang.ArithmaticException</a:t>
            </a:r>
            <a:r>
              <a:rPr lang="en-US" sz="2300" dirty="0">
                <a:solidFill>
                  <a:srgbClr val="FF0000"/>
                </a:solidFill>
              </a:rPr>
              <a:t>: message</a:t>
            </a:r>
            <a:endParaRPr kumimoji="0" lang="en-US" sz="23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throws</a:t>
            </a:r>
          </a:p>
        </p:txBody>
      </p:sp>
      <p:sp>
        <p:nvSpPr>
          <p:cNvPr id="4" name="Content Placeholder 1"/>
          <p:cNvSpPr txBox="1">
            <a:spLocks/>
          </p:cNvSpPr>
          <p:nvPr/>
        </p:nvSpPr>
        <p:spPr>
          <a:xfrm>
            <a:off x="228600" y="2514600"/>
            <a:ext cx="8686800" cy="3962400"/>
          </a:xfrm>
          <a:prstGeom prst="rect">
            <a:avLst/>
          </a:prstGeom>
        </p:spPr>
        <p:txBody>
          <a:bodyPr vert="horz">
            <a:normAutofit fontScale="92500" lnSpcReduction="10000"/>
          </a:bodyPr>
          <a:lstStyle/>
          <a:p>
            <a:pPr marL="365760" lvl="0" indent="-256032">
              <a:spcBef>
                <a:spcPts val="400"/>
              </a:spcBef>
              <a:buClr>
                <a:schemeClr val="accent1"/>
              </a:buClr>
              <a:buSzPct val="68000"/>
            </a:pPr>
            <a:r>
              <a:rPr lang="en-US" sz="2000" b="1" dirty="0">
                <a:solidFill>
                  <a:srgbClr val="0070C0"/>
                </a:solidFill>
                <a:latin typeface="Courier New" pitchFamily="49" charset="0"/>
                <a:cs typeface="Courier New" pitchFamily="49" charset="0"/>
              </a:rPr>
              <a:t>void Method01() </a:t>
            </a:r>
            <a:r>
              <a:rPr lang="en-US" sz="2000" b="1" dirty="0">
                <a:solidFill>
                  <a:srgbClr val="00B050"/>
                </a:solidFill>
                <a:latin typeface="Courier New" pitchFamily="49" charset="0"/>
                <a:cs typeface="Courier New" pitchFamily="49" charset="0"/>
              </a:rPr>
              <a:t>throws </a:t>
            </a:r>
            <a:r>
              <a:rPr lang="en-US" sz="2000" b="1" dirty="0" err="1">
                <a:solidFill>
                  <a:srgbClr val="00B050"/>
                </a:solidFill>
                <a:latin typeface="Courier New" pitchFamily="49" charset="0"/>
                <a:cs typeface="Courier New" pitchFamily="49" charset="0"/>
              </a:rPr>
              <a:t>ArithmaticException</a:t>
            </a:r>
            <a:r>
              <a:rPr lang="en-US" sz="2000" b="1" dirty="0">
                <a:solidFill>
                  <a:srgbClr val="00B050"/>
                </a:solidFill>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err="1">
                <a:solidFill>
                  <a:srgbClr val="0070C0"/>
                </a:solidFill>
                <a:latin typeface="Courier New" pitchFamily="49" charset="0"/>
                <a:cs typeface="Courier New" pitchFamily="49" charset="0"/>
              </a:rPr>
              <a:t>int</a:t>
            </a:r>
            <a:r>
              <a:rPr lang="en-US" sz="2000" b="1" dirty="0">
                <a:solidFill>
                  <a:srgbClr val="0070C0"/>
                </a:solidFill>
                <a:latin typeface="Courier New" pitchFamily="49" charset="0"/>
                <a:cs typeface="Courier New" pitchFamily="49" charset="0"/>
              </a:rPr>
              <a:t> </a:t>
            </a:r>
            <a:r>
              <a:rPr lang="en-US" sz="2000" b="1" dirty="0" err="1">
                <a:solidFill>
                  <a:srgbClr val="0070C0"/>
                </a:solidFill>
                <a:latin typeface="Courier New" pitchFamily="49" charset="0"/>
                <a:cs typeface="Courier New" pitchFamily="49" charset="0"/>
              </a:rPr>
              <a:t>a,b,c</a:t>
            </a:r>
            <a:endParaRPr lang="en-US" sz="2000" b="1" dirty="0">
              <a:solidFill>
                <a:srgbClr val="0070C0"/>
              </a:solidFill>
              <a:latin typeface="Courier New" pitchFamily="49" charset="0"/>
              <a:cs typeface="Courier New" pitchFamily="49"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0070C0"/>
                </a:solidFill>
                <a:latin typeface="Courier New" pitchFamily="49" charset="0"/>
                <a:cs typeface="Courier New" pitchFamily="49" charset="0"/>
              </a:rPr>
              <a:t>… // read value of </a:t>
            </a:r>
            <a:r>
              <a:rPr lang="en-US" sz="2000" b="1" dirty="0" err="1">
                <a:solidFill>
                  <a:srgbClr val="0070C0"/>
                </a:solidFill>
                <a:latin typeface="Courier New" pitchFamily="49" charset="0"/>
                <a:cs typeface="Courier New" pitchFamily="49" charset="0"/>
              </a:rPr>
              <a:t>a,b</a:t>
            </a:r>
            <a:endParaRPr lang="en-US" sz="2000" b="1" dirty="0">
              <a:solidFill>
                <a:srgbClr val="0070C0"/>
              </a:solidFill>
              <a:latin typeface="Courier New" pitchFamily="49" charset="0"/>
              <a:cs typeface="Courier New" pitchFamily="49"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0070C0"/>
                </a:solidFill>
                <a:latin typeface="Courier New" pitchFamily="49" charset="0"/>
                <a:cs typeface="Courier New" pitchFamily="49" charset="0"/>
              </a:rPr>
              <a:t>	if (b==0)</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0070C0"/>
                </a:solidFill>
                <a:latin typeface="Courier New" pitchFamily="49" charset="0"/>
                <a:cs typeface="Courier New" pitchFamily="49" charset="0"/>
              </a:rPr>
              <a:t>		{throw new </a:t>
            </a:r>
            <a:r>
              <a:rPr lang="en-US" sz="2000" b="1" dirty="0" err="1">
                <a:solidFill>
                  <a:srgbClr val="0070C0"/>
                </a:solidFill>
                <a:latin typeface="Courier New" pitchFamily="49" charset="0"/>
                <a:cs typeface="Courier New" pitchFamily="49" charset="0"/>
              </a:rPr>
              <a:t>ArithmaticException</a:t>
            </a:r>
            <a:r>
              <a:rPr lang="en-US" sz="2000" b="1" dirty="0">
                <a:solidFill>
                  <a:srgbClr val="0070C0"/>
                </a:solidFill>
                <a:latin typeface="Courier New" pitchFamily="49" charset="0"/>
                <a:cs typeface="Courier New" pitchFamily="49" charset="0"/>
              </a:rPr>
              <a:t>(“message”);}</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0070C0"/>
                </a:solidFill>
                <a:latin typeface="Courier New" pitchFamily="49" charset="0"/>
                <a:cs typeface="Courier New" pitchFamily="49" charset="0"/>
              </a:rPr>
              <a:t>		c=a/b;	            …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endParaRPr lang="en-US" sz="2000" b="1" dirty="0">
              <a:solidFill>
                <a:srgbClr val="0070C0"/>
              </a:solidFill>
              <a:latin typeface="Courier New" pitchFamily="49" charset="0"/>
              <a:cs typeface="Courier New" pitchFamily="49"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FF0000"/>
                </a:solidFill>
                <a:latin typeface="Courier New" pitchFamily="49" charset="0"/>
                <a:cs typeface="Courier New" pitchFamily="49" charset="0"/>
              </a:rPr>
              <a:t>			…   main(…)</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FF0000"/>
                </a:solidFill>
                <a:latin typeface="Courier New" pitchFamily="49" charset="0"/>
                <a:cs typeface="Courier New" pitchFamily="49" charset="0"/>
              </a:rPr>
              <a:t>			{ 	try {Method01(); }</a:t>
            </a:r>
          </a:p>
          <a:p>
            <a:pPr marL="365760" lvl="0" indent="-256032">
              <a:spcBef>
                <a:spcPts val="400"/>
              </a:spcBef>
              <a:buClr>
                <a:schemeClr val="accent1"/>
              </a:buClr>
              <a:buSzPct val="68000"/>
            </a:pPr>
            <a:r>
              <a:rPr lang="en-US" sz="2000" b="1" dirty="0">
                <a:solidFill>
                  <a:srgbClr val="FF0000"/>
                </a:solidFill>
                <a:latin typeface="Courier New" pitchFamily="49" charset="0"/>
                <a:cs typeface="Courier New" pitchFamily="49" charset="0"/>
              </a:rPr>
              <a:t>				catch (</a:t>
            </a:r>
            <a:r>
              <a:rPr lang="en-US" sz="2000" b="1" dirty="0" err="1">
                <a:solidFill>
                  <a:srgbClr val="FF0000"/>
                </a:solidFill>
                <a:latin typeface="Courier New" pitchFamily="49" charset="0"/>
                <a:cs typeface="Courier New" pitchFamily="49" charset="0"/>
              </a:rPr>
              <a:t>ArithmaticException</a:t>
            </a:r>
            <a:r>
              <a:rPr lang="en-US" sz="2000" b="1" dirty="0">
                <a:solidFill>
                  <a:srgbClr val="FF0000"/>
                </a:solidFill>
                <a:latin typeface="Courier New" pitchFamily="49" charset="0"/>
                <a:cs typeface="Courier New" pitchFamily="49" charset="0"/>
              </a:rPr>
              <a:t> e)</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FF0000"/>
                </a:solidFill>
                <a:latin typeface="Courier New" pitchFamily="49" charset="0"/>
                <a:cs typeface="Courier New" pitchFamily="49" charset="0"/>
              </a:rPr>
              <a:t>				{ …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b="1" dirty="0">
                <a:solidFill>
                  <a:srgbClr val="FF0000"/>
                </a:solidFill>
                <a:latin typeface="Courier New" pitchFamily="49" charset="0"/>
                <a:cs typeface="Courier New" pitchFamily="49" charset="0"/>
              </a:rPr>
              <a:t>			}</a:t>
            </a:r>
          </a:p>
          <a:p>
            <a:pPr marL="822960" lvl="1" indent="-256032">
              <a:spcBef>
                <a:spcPts val="400"/>
              </a:spcBef>
              <a:buClr>
                <a:schemeClr val="accent1"/>
              </a:buClr>
              <a:buSzPct val="68000"/>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1"/>
          <p:cNvSpPr txBox="1">
            <a:spLocks/>
          </p:cNvSpPr>
          <p:nvPr/>
        </p:nvSpPr>
        <p:spPr>
          <a:xfrm>
            <a:off x="685800" y="1143000"/>
            <a:ext cx="7696200" cy="1447800"/>
          </a:xfrm>
          <a:prstGeom prst="rect">
            <a:avLst/>
          </a:prstGeom>
        </p:spPr>
        <p:txBody>
          <a:bodyPr vert="horz">
            <a:normAutofit fontScale="77500" lnSpcReduction="20000"/>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Arial" pitchFamily="34" charset="0"/>
              <a:buChar char="•"/>
              <a:tabLst/>
              <a:defRPr/>
            </a:pPr>
            <a:r>
              <a:rPr kumimoji="0" lang="en-US" sz="2300" b="0" i="0" u="none" strike="noStrike" kern="1200" cap="none" spc="0" normalizeH="0" baseline="0" noProof="0" dirty="0">
                <a:ln>
                  <a:noFill/>
                </a:ln>
                <a:solidFill>
                  <a:schemeClr val="tx1"/>
                </a:solidFill>
                <a:effectLst/>
                <a:uLnTx/>
                <a:uFillTx/>
                <a:latin typeface="+mn-lt"/>
                <a:ea typeface="+mn-ea"/>
                <a:cs typeface="+mn-cs"/>
              </a:rPr>
              <a:t>If a method is capable of generating exception but does not handle</a:t>
            </a:r>
            <a:r>
              <a:rPr kumimoji="0" lang="en-US" sz="2300" b="0" i="0" u="none" strike="noStrike" kern="1200" cap="none" spc="0" normalizeH="0" noProof="0" dirty="0">
                <a:ln>
                  <a:noFill/>
                </a:ln>
                <a:solidFill>
                  <a:schemeClr val="tx1"/>
                </a:solidFill>
                <a:effectLst/>
                <a:uLnTx/>
                <a:uFillTx/>
                <a:latin typeface="+mn-lt"/>
                <a:ea typeface="+mn-ea"/>
                <a:cs typeface="+mn-cs"/>
              </a:rPr>
              <a:t> </a:t>
            </a:r>
            <a:r>
              <a:rPr kumimoji="0" lang="en-US" sz="2300" b="0" i="0" u="none" strike="noStrike" kern="1200" cap="none" spc="0" normalizeH="0" baseline="0" noProof="0" dirty="0">
                <a:ln>
                  <a:noFill/>
                </a:ln>
                <a:solidFill>
                  <a:schemeClr val="tx1"/>
                </a:solidFill>
                <a:effectLst/>
                <a:uLnTx/>
                <a:uFillTx/>
                <a:latin typeface="+mn-lt"/>
                <a:ea typeface="+mn-ea"/>
                <a:cs typeface="+mn-cs"/>
              </a:rPr>
              <a:t>those exceptions</a:t>
            </a:r>
            <a:r>
              <a:rPr kumimoji="0" lang="en-US" sz="2300" b="0" i="0" u="none" strike="noStrike" kern="1200" cap="none" spc="0" normalizeH="0" noProof="0" dirty="0">
                <a:ln>
                  <a:noFill/>
                </a:ln>
                <a:solidFill>
                  <a:schemeClr val="tx1"/>
                </a:solidFill>
                <a:effectLst/>
                <a:uLnTx/>
                <a:uFillTx/>
                <a:latin typeface="+mn-lt"/>
                <a:ea typeface="+mn-ea"/>
                <a:cs typeface="+mn-cs"/>
              </a:rPr>
              <a:t> by itself, it must mention which types of exception it may generate so that they can be handles by the calling method. In the following example, Method01() may cause an exception that is handled by main() method</a:t>
            </a: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1"/>
          <p:cNvSpPr txBox="1">
            <a:spLocks/>
          </p:cNvSpPr>
          <p:nvPr/>
        </p:nvSpPr>
        <p:spPr>
          <a:xfrm>
            <a:off x="685800" y="5486400"/>
            <a:ext cx="7696200" cy="914400"/>
          </a:xfrm>
          <a:prstGeom prst="rect">
            <a:avLst/>
          </a:prstGeom>
        </p:spPr>
        <p:txBody>
          <a:bodyPr vert="horz">
            <a:normAutofit/>
          </a:bodyPr>
          <a:lstStyle/>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Defined Exception</a:t>
            </a:r>
          </a:p>
        </p:txBody>
      </p:sp>
      <p:sp>
        <p:nvSpPr>
          <p:cNvPr id="4" name="Content Placeholder 1"/>
          <p:cNvSpPr txBox="1">
            <a:spLocks/>
          </p:cNvSpPr>
          <p:nvPr/>
        </p:nvSpPr>
        <p:spPr>
          <a:xfrm>
            <a:off x="4572000" y="1143000"/>
            <a:ext cx="4419600" cy="3429000"/>
          </a:xfrm>
          <a:prstGeom prst="rect">
            <a:avLst/>
          </a:prstGeom>
        </p:spPr>
        <p:style>
          <a:lnRef idx="2">
            <a:schemeClr val="accent1"/>
          </a:lnRef>
          <a:fillRef idx="1">
            <a:schemeClr val="lt1"/>
          </a:fillRef>
          <a:effectRef idx="0">
            <a:schemeClr val="accent1"/>
          </a:effectRef>
          <a:fontRef idx="minor">
            <a:schemeClr val="dk1"/>
          </a:fontRef>
        </p:style>
        <p:txBody>
          <a:bodyPr vert="horz">
            <a:normAutofit fontScale="77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70C0"/>
                </a:solidFill>
              </a:rPr>
              <a:t>public   class   Hello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70C0"/>
                </a:solidFill>
              </a:rPr>
              <a:t>… main (…)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err="1">
                <a:solidFill>
                  <a:srgbClr val="0070C0"/>
                </a:solidFill>
              </a:rPr>
              <a:t>int</a:t>
            </a:r>
            <a:r>
              <a:rPr lang="en-US" sz="2300" b="1" dirty="0">
                <a:solidFill>
                  <a:srgbClr val="0070C0"/>
                </a:solidFill>
              </a:rPr>
              <a:t> </a:t>
            </a:r>
            <a:r>
              <a:rPr lang="en-US" sz="2300" b="1" dirty="0" err="1">
                <a:solidFill>
                  <a:srgbClr val="0070C0"/>
                </a:solidFill>
              </a:rPr>
              <a:t>a,b,c</a:t>
            </a:r>
            <a:r>
              <a:rPr lang="en-US" sz="2300" b="1" dirty="0">
                <a:solidFill>
                  <a:srgbClr val="0070C0"/>
                </a:solidFill>
              </a:rPr>
              <a:t>; … </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B050"/>
                </a:solidFill>
              </a:rPr>
              <a:t>// read value of a, b</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FF0000"/>
                </a:solidFill>
              </a:rPr>
              <a:t>try</a:t>
            </a:r>
            <a:r>
              <a:rPr lang="en-US" sz="2300" b="1" dirty="0"/>
              <a:t> </a:t>
            </a:r>
            <a:r>
              <a:rPr lang="en-US" sz="2300" b="1" dirty="0">
                <a:solidFill>
                  <a:srgbClr val="0070C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70C0"/>
                </a:solidFill>
              </a:rPr>
              <a:t>	if (b==0)</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70C0"/>
                </a:solidFill>
              </a:rPr>
              <a:t>	{</a:t>
            </a:r>
            <a:r>
              <a:rPr lang="en-US" sz="2300" b="1" dirty="0">
                <a:solidFill>
                  <a:srgbClr val="FF0000"/>
                </a:solidFill>
              </a:rPr>
              <a:t>throw new </a:t>
            </a:r>
            <a:r>
              <a:rPr lang="en-US" sz="2300" b="1" dirty="0" err="1">
                <a:solidFill>
                  <a:srgbClr val="0070C0"/>
                </a:solidFill>
              </a:rPr>
              <a:t>MyExcep</a:t>
            </a:r>
            <a:r>
              <a:rPr lang="en-US" sz="2300" b="1" dirty="0">
                <a:solidFill>
                  <a:srgbClr val="FF0000"/>
                </a:solidFill>
              </a:rPr>
              <a:t>(“</a:t>
            </a:r>
            <a:r>
              <a:rPr lang="en-US" sz="2300" b="1" dirty="0">
                <a:solidFill>
                  <a:srgbClr val="7030A0"/>
                </a:solidFill>
              </a:rPr>
              <a:t>message</a:t>
            </a:r>
            <a:r>
              <a:rPr lang="en-US" sz="2300" b="1" dirty="0">
                <a:solidFill>
                  <a:srgbClr val="FF0000"/>
                </a:solidFill>
              </a:rPr>
              <a:t>”);</a:t>
            </a:r>
            <a:r>
              <a:rPr lang="en-US" sz="2300" b="1" dirty="0">
                <a:solidFill>
                  <a:srgbClr val="0070C0"/>
                </a:solidFill>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70C0"/>
                </a:solidFill>
              </a:rPr>
              <a:t>		c=a/b;		}</a:t>
            </a:r>
          </a:p>
          <a:p>
            <a:pPr marL="365760" lvl="0" indent="-256032">
              <a:spcBef>
                <a:spcPts val="400"/>
              </a:spcBef>
              <a:buClr>
                <a:schemeClr val="accent1"/>
              </a:buClr>
              <a:buSzPct val="68000"/>
            </a:pPr>
            <a:r>
              <a:rPr lang="en-US" sz="2300" b="1" dirty="0">
                <a:solidFill>
                  <a:srgbClr val="FF0000"/>
                </a:solidFill>
              </a:rPr>
              <a:t>catch (</a:t>
            </a:r>
            <a:r>
              <a:rPr lang="en-US" sz="2300" b="1" dirty="0" err="1">
                <a:solidFill>
                  <a:srgbClr val="002060"/>
                </a:solidFill>
              </a:rPr>
              <a:t>MyExcep</a:t>
            </a:r>
            <a:r>
              <a:rPr lang="en-US" sz="2300" b="1" dirty="0">
                <a:solidFill>
                  <a:srgbClr val="FF0000"/>
                </a:solidFill>
              </a:rPr>
              <a:t>  </a:t>
            </a:r>
            <a:r>
              <a:rPr lang="en-US" sz="2300" b="1" dirty="0">
                <a:solidFill>
                  <a:srgbClr val="7030A0"/>
                </a:solidFill>
              </a:rPr>
              <a:t>e</a:t>
            </a:r>
            <a:r>
              <a:rPr lang="en-US" sz="2300" b="1" dirty="0">
                <a:solidFill>
                  <a:srgbClr val="FF0000"/>
                </a:solidFill>
              </a:rPr>
              <a:t>) </a:t>
            </a:r>
            <a:r>
              <a:rPr lang="en-US" sz="2300" b="1" dirty="0">
                <a:solidFill>
                  <a:srgbClr val="0070C0"/>
                </a:solidFill>
              </a:rPr>
              <a:t>{  </a:t>
            </a:r>
            <a:r>
              <a:rPr lang="en-US" sz="2300" b="1" dirty="0">
                <a:solidFill>
                  <a:srgbClr val="00B050"/>
                </a:solidFill>
              </a:rPr>
              <a:t>// if b=0</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B050"/>
                </a:solidFill>
              </a:rPr>
              <a:t>		</a:t>
            </a:r>
            <a:r>
              <a:rPr lang="en-US" sz="2300" b="1" dirty="0" err="1">
                <a:solidFill>
                  <a:srgbClr val="0070C0"/>
                </a:solidFill>
              </a:rPr>
              <a:t>System.out.println</a:t>
            </a:r>
            <a:r>
              <a:rPr lang="en-US" sz="2300" b="1" dirty="0">
                <a:solidFill>
                  <a:srgbClr val="0070C0"/>
                </a:solidFill>
              </a:rPr>
              <a:t> (e);</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300" b="1" dirty="0">
                <a:solidFill>
                  <a:srgbClr val="0070C0"/>
                </a:solidFill>
              </a:rPr>
              <a:t>		c=0;  }   … } …}</a:t>
            </a:r>
            <a:endParaRPr kumimoji="0" lang="en-US" sz="23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1"/>
          <p:cNvSpPr txBox="1">
            <a:spLocks/>
          </p:cNvSpPr>
          <p:nvPr/>
        </p:nvSpPr>
        <p:spPr>
          <a:xfrm>
            <a:off x="152400" y="2057400"/>
            <a:ext cx="4267200" cy="4419600"/>
          </a:xfrm>
          <a:prstGeom prst="rect">
            <a:avLst/>
          </a:prstGeom>
        </p:spPr>
        <p:style>
          <a:lnRef idx="2">
            <a:schemeClr val="accent3"/>
          </a:lnRef>
          <a:fillRef idx="1">
            <a:schemeClr val="lt1"/>
          </a:fillRef>
          <a:effectRef idx="0">
            <a:schemeClr val="accent3"/>
          </a:effectRef>
          <a:fontRef idx="minor">
            <a:schemeClr val="dk1"/>
          </a:fontRef>
        </p:style>
        <p:txBody>
          <a:bodyPr vert="horz">
            <a:normAutofit fontScale="92500"/>
          </a:bodyPr>
          <a:lstStyle/>
          <a:p>
            <a:pPr marL="822960" lvl="1" indent="-256032">
              <a:spcBef>
                <a:spcPts val="400"/>
              </a:spcBef>
              <a:buClr>
                <a:schemeClr val="accent1"/>
              </a:buClr>
              <a:buSzPct val="68000"/>
            </a:pPr>
            <a:r>
              <a:rPr lang="en-US" sz="2000" b="1" dirty="0">
                <a:latin typeface="Courier New" pitchFamily="49" charset="0"/>
                <a:cs typeface="Courier New" pitchFamily="49" charset="0"/>
              </a:rPr>
              <a:t>c</a:t>
            </a:r>
            <a:r>
              <a:rPr kumimoji="0" lang="en-US" sz="2000" b="1" i="0" u="none" strike="noStrike" kern="1200" cap="none" spc="0" normalizeH="0" baseline="0" noProof="0" dirty="0">
                <a:ln>
                  <a:noFill/>
                </a:ln>
                <a:solidFill>
                  <a:schemeClr val="tx1"/>
                </a:solidFill>
                <a:effectLst/>
                <a:uLnTx/>
                <a:uFillTx/>
                <a:latin typeface="Courier New" pitchFamily="49" charset="0"/>
                <a:cs typeface="Courier New" pitchFamily="49" charset="0"/>
              </a:rPr>
              <a:t>lass </a:t>
            </a:r>
            <a:r>
              <a:rPr kumimoji="0" lang="en-US" sz="2000" b="1" i="0" u="none" strike="noStrike" kern="1200" cap="none" spc="0" normalizeH="0" baseline="0" noProof="0" dirty="0" err="1">
                <a:ln>
                  <a:noFill/>
                </a:ln>
                <a:solidFill>
                  <a:schemeClr val="tx1"/>
                </a:solidFill>
                <a:effectLst/>
                <a:uLnTx/>
                <a:uFillTx/>
                <a:latin typeface="Courier New" pitchFamily="49" charset="0"/>
                <a:cs typeface="Courier New" pitchFamily="49" charset="0"/>
              </a:rPr>
              <a:t>MyExcep</a:t>
            </a:r>
            <a:r>
              <a:rPr kumimoji="0" lang="en-US" sz="2000" b="1" i="0" u="none" strike="noStrike" kern="1200" cap="none" spc="0" normalizeH="0" baseline="0" noProof="0" dirty="0">
                <a:ln>
                  <a:noFill/>
                </a:ln>
                <a:solidFill>
                  <a:schemeClr val="tx1"/>
                </a:solidFill>
                <a:effectLst/>
                <a:uLnTx/>
                <a:uFillTx/>
                <a:latin typeface="Courier New" pitchFamily="49" charset="0"/>
                <a:cs typeface="Courier New" pitchFamily="49" charset="0"/>
              </a:rPr>
              <a:t> </a:t>
            </a:r>
            <a:r>
              <a:rPr kumimoji="0" lang="en-US" sz="2000" b="1" i="0" u="none" strike="noStrike" kern="1200" cap="none" spc="0" normalizeH="0" baseline="0" noProof="0" dirty="0">
                <a:ln>
                  <a:noFill/>
                </a:ln>
                <a:solidFill>
                  <a:srgbClr val="FF0000"/>
                </a:solidFill>
                <a:effectLst/>
                <a:uLnTx/>
                <a:uFillTx/>
                <a:latin typeface="Courier New" pitchFamily="49" charset="0"/>
                <a:cs typeface="Courier New" pitchFamily="49" charset="0"/>
              </a:rPr>
              <a:t>extends Exception</a:t>
            </a:r>
            <a:r>
              <a:rPr kumimoji="0" lang="en-US" sz="2000" b="1" i="0" u="none" strike="noStrike" kern="1200" cap="none" spc="0" normalizeH="0" baseline="0" noProof="0" dirty="0">
                <a:ln>
                  <a:noFill/>
                </a:ln>
                <a:solidFill>
                  <a:schemeClr val="tx1"/>
                </a:solidFill>
                <a:effectLst/>
                <a:uLnTx/>
                <a:uFillTx/>
                <a:latin typeface="Courier New" pitchFamily="49" charset="0"/>
                <a:cs typeface="Courier New" pitchFamily="49" charset="0"/>
              </a:rPr>
              <a:t> {</a:t>
            </a:r>
          </a:p>
          <a:p>
            <a:pPr marL="822960" lvl="1" indent="-256032">
              <a:spcBef>
                <a:spcPts val="400"/>
              </a:spcBef>
              <a:buClr>
                <a:schemeClr val="accent1"/>
              </a:buClr>
              <a:buSzPct val="68000"/>
            </a:pPr>
            <a:r>
              <a:rPr lang="en-US" sz="2000" b="1" dirty="0">
                <a:latin typeface="Courier New" pitchFamily="49" charset="0"/>
                <a:cs typeface="Courier New" pitchFamily="49" charset="0"/>
              </a:rPr>
              <a:t>private String </a:t>
            </a:r>
            <a:r>
              <a:rPr lang="en-US" sz="2000" b="1" dirty="0" err="1">
                <a:latin typeface="Courier New" pitchFamily="49" charset="0"/>
                <a:cs typeface="Courier New" pitchFamily="49" charset="0"/>
              </a:rPr>
              <a:t>msg</a:t>
            </a:r>
            <a:r>
              <a:rPr lang="en-US" sz="2000" b="1" dirty="0">
                <a:latin typeface="Courier New" pitchFamily="49" charset="0"/>
                <a:cs typeface="Courier New" pitchFamily="49" charset="0"/>
              </a:rPr>
              <a:t>;</a:t>
            </a:r>
          </a:p>
          <a:p>
            <a:pPr marL="822960" lvl="1" indent="-256032">
              <a:spcBef>
                <a:spcPts val="400"/>
              </a:spcBef>
              <a:buClr>
                <a:schemeClr val="accent1"/>
              </a:buClr>
              <a:buSzPct val="68000"/>
            </a:pPr>
            <a:endParaRPr lang="en-US" sz="2000" b="1" dirty="0">
              <a:latin typeface="Courier New" pitchFamily="49" charset="0"/>
              <a:cs typeface="Courier New" pitchFamily="49" charset="0"/>
            </a:endParaRPr>
          </a:p>
          <a:p>
            <a:pPr marL="822960" lvl="1" indent="-256032">
              <a:spcBef>
                <a:spcPts val="400"/>
              </a:spcBef>
              <a:buClr>
                <a:schemeClr val="accent1"/>
              </a:buClr>
              <a:buSzPct val="68000"/>
            </a:pPr>
            <a:r>
              <a:rPr lang="en-US" sz="2000" b="1" dirty="0" err="1">
                <a:latin typeface="Courier New" pitchFamily="49" charset="0"/>
                <a:cs typeface="Courier New" pitchFamily="49" charset="0"/>
              </a:rPr>
              <a:t>MyExcep</a:t>
            </a:r>
            <a:r>
              <a:rPr lang="en-US" sz="2000" b="1" dirty="0">
                <a:latin typeface="Courier New" pitchFamily="49" charset="0"/>
                <a:cs typeface="Courier New" pitchFamily="49" charset="0"/>
              </a:rPr>
              <a:t>(String M)</a:t>
            </a:r>
          </a:p>
          <a:p>
            <a:pPr marL="822960" lvl="1" indent="-256032">
              <a:spcBef>
                <a:spcPts val="400"/>
              </a:spcBef>
              <a:buClr>
                <a:schemeClr val="accent1"/>
              </a:buClr>
              <a:buSzPct val="68000"/>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msg</a:t>
            </a:r>
            <a:r>
              <a:rPr lang="en-US" sz="2000" b="1" dirty="0">
                <a:latin typeface="Courier New" pitchFamily="49" charset="0"/>
                <a:cs typeface="Courier New" pitchFamily="49" charset="0"/>
              </a:rPr>
              <a:t>=“error…” + M;}</a:t>
            </a:r>
          </a:p>
          <a:p>
            <a:pPr marL="822960" lvl="1" indent="-256032">
              <a:spcBef>
                <a:spcPts val="400"/>
              </a:spcBef>
              <a:buClr>
                <a:schemeClr val="accent1"/>
              </a:buClr>
              <a:buSzPct val="68000"/>
            </a:pPr>
            <a:endParaRPr lang="en-US" sz="2000" b="1" dirty="0">
              <a:latin typeface="Courier New" pitchFamily="49" charset="0"/>
              <a:cs typeface="Courier New" pitchFamily="49" charset="0"/>
            </a:endParaRPr>
          </a:p>
          <a:p>
            <a:pPr marL="822960" lvl="1" indent="-256032">
              <a:spcBef>
                <a:spcPts val="400"/>
              </a:spcBef>
              <a:buClr>
                <a:schemeClr val="accent1"/>
              </a:buClr>
              <a:buSzPct val="68000"/>
            </a:pPr>
            <a:r>
              <a:rPr lang="en-US" sz="2000" b="1" dirty="0">
                <a:latin typeface="Courier New" pitchFamily="49" charset="0"/>
                <a:cs typeface="Courier New" pitchFamily="49" charset="0"/>
              </a:rPr>
              <a:t>public String </a:t>
            </a:r>
            <a:r>
              <a:rPr lang="en-US" sz="2000" b="1" dirty="0" err="1">
                <a:latin typeface="Courier New" pitchFamily="49" charset="0"/>
                <a:cs typeface="Courier New" pitchFamily="49" charset="0"/>
              </a:rPr>
              <a:t>toString</a:t>
            </a:r>
            <a:r>
              <a:rPr lang="en-US" sz="2000" b="1" dirty="0">
                <a:latin typeface="Courier New" pitchFamily="49" charset="0"/>
                <a:cs typeface="Courier New" pitchFamily="49" charset="0"/>
              </a:rPr>
              <a:t>()</a:t>
            </a:r>
          </a:p>
          <a:p>
            <a:pPr marL="822960" lvl="1" indent="-256032">
              <a:spcBef>
                <a:spcPts val="400"/>
              </a:spcBef>
              <a:buClr>
                <a:schemeClr val="accent1"/>
              </a:buClr>
              <a:buSzPct val="68000"/>
            </a:pPr>
            <a:r>
              <a:rPr lang="en-US" sz="2000" b="1" dirty="0">
                <a:latin typeface="Courier New" pitchFamily="49" charset="0"/>
                <a:cs typeface="Courier New" pitchFamily="49" charset="0"/>
              </a:rPr>
              <a:t>{ String S;</a:t>
            </a:r>
          </a:p>
          <a:p>
            <a:pPr marL="822960" lvl="1" indent="-256032">
              <a:spcBef>
                <a:spcPts val="400"/>
              </a:spcBef>
              <a:buClr>
                <a:schemeClr val="accent1"/>
              </a:buClr>
              <a:buSzPct val="68000"/>
            </a:pPr>
            <a:r>
              <a:rPr lang="en-US" sz="2000" b="1" dirty="0">
                <a:latin typeface="Courier New" pitchFamily="49" charset="0"/>
                <a:cs typeface="Courier New" pitchFamily="49" charset="0"/>
              </a:rPr>
              <a:t>S= </a:t>
            </a:r>
            <a:r>
              <a:rPr lang="en-US" sz="2000" b="1" dirty="0" err="1">
                <a:latin typeface="Courier New" pitchFamily="49" charset="0"/>
                <a:cs typeface="Courier New" pitchFamily="49" charset="0"/>
              </a:rPr>
              <a:t>msg</a:t>
            </a:r>
            <a:r>
              <a:rPr lang="en-US" sz="2000" b="1" dirty="0">
                <a:latin typeface="Courier New" pitchFamily="49" charset="0"/>
                <a:cs typeface="Courier New" pitchFamily="49" charset="0"/>
              </a:rPr>
              <a:t>;</a:t>
            </a:r>
          </a:p>
          <a:p>
            <a:pPr marL="822960" lvl="1" indent="-256032">
              <a:spcBef>
                <a:spcPts val="400"/>
              </a:spcBef>
              <a:buClr>
                <a:schemeClr val="accent1"/>
              </a:buClr>
              <a:buSzPct val="68000"/>
            </a:pPr>
            <a:r>
              <a:rPr lang="en-US" sz="2000" b="1" dirty="0">
                <a:latin typeface="Courier New" pitchFamily="49" charset="0"/>
                <a:cs typeface="Courier New" pitchFamily="49" charset="0"/>
              </a:rPr>
              <a:t>return S;}</a:t>
            </a:r>
          </a:p>
          <a:p>
            <a:pPr marL="822960" lvl="1" indent="-256032">
              <a:spcBef>
                <a:spcPts val="400"/>
              </a:spcBef>
              <a:buClr>
                <a:schemeClr val="accent1"/>
              </a:buClr>
              <a:buSzPct val="68000"/>
            </a:pPr>
            <a:endParaRPr kumimoji="0" lang="en-US" sz="2000" b="1" i="0" u="none" strike="noStrike" kern="1200" cap="none" spc="0" normalizeH="0" baseline="0" noProof="0" dirty="0">
              <a:ln>
                <a:noFill/>
              </a:ln>
              <a:solidFill>
                <a:schemeClr val="tx1"/>
              </a:solidFill>
              <a:effectLst/>
              <a:uLnTx/>
              <a:uFillTx/>
              <a:latin typeface="Courier New" pitchFamily="49" charset="0"/>
              <a:cs typeface="Courier New" pitchFamily="49" charset="0"/>
            </a:endParaRPr>
          </a:p>
          <a:p>
            <a:pPr marL="822960" lvl="1" indent="-256032">
              <a:spcBef>
                <a:spcPts val="400"/>
              </a:spcBef>
              <a:buClr>
                <a:schemeClr val="accent1"/>
              </a:buClr>
              <a:buSzPct val="68000"/>
            </a:pPr>
            <a:r>
              <a:rPr lang="en-US" sz="2000" b="1" dirty="0">
                <a:latin typeface="Courier New" pitchFamily="49" charset="0"/>
                <a:cs typeface="Courier New" pitchFamily="49" charset="0"/>
              </a:rPr>
              <a:t>}</a:t>
            </a:r>
            <a:endParaRPr kumimoji="0" lang="en-US" sz="2000" b="1" i="0" u="none" strike="noStrike" kern="1200" cap="none" spc="0" normalizeH="0" baseline="0" noProof="0" dirty="0">
              <a:ln>
                <a:noFill/>
              </a:ln>
              <a:solidFill>
                <a:schemeClr val="tx1"/>
              </a:solidFill>
              <a:effectLst/>
              <a:uLnTx/>
              <a:uFillTx/>
              <a:latin typeface="Courier New" pitchFamily="49" charset="0"/>
              <a:cs typeface="Courier New" pitchFamily="49" charset="0"/>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endParaRPr kumimoji="0" lang="en-US"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292</TotalTime>
  <Words>651</Words>
  <Application>Microsoft Office PowerPoint</Application>
  <PresentationFormat>On-screen Show (4:3)</PresentationFormat>
  <Paragraphs>136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Unicode MS</vt:lpstr>
      <vt:lpstr>Calibri</vt:lpstr>
      <vt:lpstr>Courier New</vt:lpstr>
      <vt:lpstr>Lucida Sans Unicode</vt:lpstr>
      <vt:lpstr>Verdana</vt:lpstr>
      <vt:lpstr>Wingdings 2</vt:lpstr>
      <vt:lpstr>Wingdings 3</vt:lpstr>
      <vt:lpstr>Concourse</vt:lpstr>
      <vt:lpstr>Exception Handling</vt:lpstr>
      <vt:lpstr>Exception</vt:lpstr>
      <vt:lpstr>Java Exception Handling</vt:lpstr>
      <vt:lpstr>Java Exception Handling</vt:lpstr>
      <vt:lpstr>Java Exception Handling</vt:lpstr>
      <vt:lpstr>Java Exception Handling</vt:lpstr>
      <vt:lpstr>throw</vt:lpstr>
      <vt:lpstr>throws</vt:lpstr>
      <vt:lpstr>User Defined Exception</vt:lpstr>
      <vt:lpstr>PowerPoint Presentation</vt:lpstr>
      <vt:lpstr>PowerPoint Presentation</vt:lpstr>
      <vt:lpstr>Three recently added Exceptions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sub </dc:creator>
  <cp:lastModifiedBy>hasho</cp:lastModifiedBy>
  <cp:revision>63</cp:revision>
  <dcterms:created xsi:type="dcterms:W3CDTF">2013-03-24T03:11:24Z</dcterms:created>
  <dcterms:modified xsi:type="dcterms:W3CDTF">2016-03-18T12:45:29Z</dcterms:modified>
</cp:coreProperties>
</file>