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8"/>
    <p:restoredTop sz="94235"/>
  </p:normalViewPr>
  <p:slideViewPr>
    <p:cSldViewPr snapToGrid="0" snapToObjects="1">
      <p:cViewPr varScale="1">
        <p:scale>
          <a:sx n="69" d="100"/>
          <a:sy n="69" d="100"/>
        </p:scale>
        <p:origin x="22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5AB9-4418-6341-A3B1-23E16045E5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3692BD-B409-204C-A607-2C599BB74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C0D47-62BA-6B40-A349-2177AF3D7777}"/>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5" name="Footer Placeholder 4">
            <a:extLst>
              <a:ext uri="{FF2B5EF4-FFF2-40B4-BE49-F238E27FC236}">
                <a16:creationId xmlns:a16="http://schemas.microsoft.com/office/drawing/2014/main" id="{FBB5F934-FEF5-1F43-8495-44DD1973C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A7E28-FD77-1242-901D-853F2A9EAEDC}"/>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89244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7351-6FC0-6F4A-B4D9-6DC6A050F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F6105E-F921-D540-83BE-31F6936FE5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BCDD3-B634-CA47-B41F-56D447E8AF9E}"/>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5" name="Footer Placeholder 4">
            <a:extLst>
              <a:ext uri="{FF2B5EF4-FFF2-40B4-BE49-F238E27FC236}">
                <a16:creationId xmlns:a16="http://schemas.microsoft.com/office/drawing/2014/main" id="{14CD3ED3-1D0A-7149-941A-FC5CA37EB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3A90B-A651-C74A-9E74-ADF3DFC9FC1F}"/>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27374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9AAD5-289E-CF4E-8C06-0D26697D1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B446C2-CC04-1647-9BCC-A018C17524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F7808-0C00-E54B-9D34-519B7B04D20A}"/>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5" name="Footer Placeholder 4">
            <a:extLst>
              <a:ext uri="{FF2B5EF4-FFF2-40B4-BE49-F238E27FC236}">
                <a16:creationId xmlns:a16="http://schemas.microsoft.com/office/drawing/2014/main" id="{6B3B808D-1F87-6B41-8F9D-CBBCDB458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C9817-D2B4-1541-B4EA-2E255167A1AA}"/>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192345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562-E324-EC49-9796-3EDBAC93F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FF695F-E452-A045-A0CE-80C9260483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EB007-EDC4-1047-97A0-BD7E19DD5F74}"/>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5" name="Footer Placeholder 4">
            <a:extLst>
              <a:ext uri="{FF2B5EF4-FFF2-40B4-BE49-F238E27FC236}">
                <a16:creationId xmlns:a16="http://schemas.microsoft.com/office/drawing/2014/main" id="{590FB6F2-9152-FB49-8902-20696C8AF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B6DF6-D185-714D-9A97-F3EF8CC3C597}"/>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28964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5ED3-40E9-EF47-AF42-BCF9C8C06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AA612-7C8B-054D-A178-895322C0A2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0AAEAA-47CA-A84B-890E-C2567BB49330}"/>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5" name="Footer Placeholder 4">
            <a:extLst>
              <a:ext uri="{FF2B5EF4-FFF2-40B4-BE49-F238E27FC236}">
                <a16:creationId xmlns:a16="http://schemas.microsoft.com/office/drawing/2014/main" id="{3E21A819-509E-A641-92A8-503F35B22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B5FFC-0244-5948-8845-2F3E54AFB5DF}"/>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202422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2D38-A315-B141-B3FA-5AC2632F9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4D90F-4A49-AF43-9078-CBD9A8076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369739-93DD-954D-B29B-55BE6C9CD5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EB91E5-8142-104C-B52E-C86E130C9865}"/>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6" name="Footer Placeholder 5">
            <a:extLst>
              <a:ext uri="{FF2B5EF4-FFF2-40B4-BE49-F238E27FC236}">
                <a16:creationId xmlns:a16="http://schemas.microsoft.com/office/drawing/2014/main" id="{E065CFDE-75D7-0245-A062-E90D80334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3CBD1-2D62-2D49-8587-7F1025EF9674}"/>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277620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99CC-8240-B64A-9DC6-2CF244C31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7CB1C-5242-E647-9230-0B6E7E756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791CC4-C92D-064C-9372-52500724E9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2BB505-4FD7-6C4C-9F37-70BCB83B2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73AB4E-86B7-DC46-AA04-36F7692174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0A675-A385-0447-869C-21CCCF64B509}"/>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8" name="Footer Placeholder 7">
            <a:extLst>
              <a:ext uri="{FF2B5EF4-FFF2-40B4-BE49-F238E27FC236}">
                <a16:creationId xmlns:a16="http://schemas.microsoft.com/office/drawing/2014/main" id="{1C22EDA9-586C-E248-8CE3-ABEFF6713A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3CE62-1549-CC4D-BBE9-4C6EE83C7CED}"/>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86678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65D1-1862-C449-9818-D723C3D1D9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A7CA66-E50F-C843-81A3-BC7724A254D6}"/>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4" name="Footer Placeholder 3">
            <a:extLst>
              <a:ext uri="{FF2B5EF4-FFF2-40B4-BE49-F238E27FC236}">
                <a16:creationId xmlns:a16="http://schemas.microsoft.com/office/drawing/2014/main" id="{4C1BF66D-2B50-9B40-B74B-F89C09C088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E453A2-6423-3C45-8373-222B4B1B169F}"/>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170592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12AEC-5900-5E4A-8C3B-BD99873F6262}"/>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3" name="Footer Placeholder 2">
            <a:extLst>
              <a:ext uri="{FF2B5EF4-FFF2-40B4-BE49-F238E27FC236}">
                <a16:creationId xmlns:a16="http://schemas.microsoft.com/office/drawing/2014/main" id="{80EBD105-83B7-9A40-B282-D044CB6B92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E4AD70-6C30-7C40-8381-16F5896A144D}"/>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194508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6F11-E0FA-9542-83D9-AE3A59ED9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A0A87-EEAD-3E4F-B67F-A02CA9E6C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44E8EC-4388-8C4B-9F04-201C34F5A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2CE20-0DEC-7345-A8E0-61F199C1DAB3}"/>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6" name="Footer Placeholder 5">
            <a:extLst>
              <a:ext uri="{FF2B5EF4-FFF2-40B4-BE49-F238E27FC236}">
                <a16:creationId xmlns:a16="http://schemas.microsoft.com/office/drawing/2014/main" id="{2C9BDE50-B917-924E-AA67-EBF732D57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62036-944A-374F-A697-C4170C765BB2}"/>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388770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97AC-A91C-1C44-88C7-F9C8DC1E7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40DA4-D30A-064F-A11A-FC01EC914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88F23-6072-7944-8091-4296D4B27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E6D723-E369-C147-A0E4-39D44B72448A}"/>
              </a:ext>
            </a:extLst>
          </p:cNvPr>
          <p:cNvSpPr>
            <a:spLocks noGrp="1"/>
          </p:cNvSpPr>
          <p:nvPr>
            <p:ph type="dt" sz="half" idx="10"/>
          </p:nvPr>
        </p:nvSpPr>
        <p:spPr/>
        <p:txBody>
          <a:bodyPr/>
          <a:lstStyle/>
          <a:p>
            <a:fld id="{75CFAA8D-4497-674B-9D6A-8D852CC8DA7F}" type="datetimeFigureOut">
              <a:rPr lang="en-US" smtClean="0"/>
              <a:t>6/12/19</a:t>
            </a:fld>
            <a:endParaRPr lang="en-US"/>
          </a:p>
        </p:txBody>
      </p:sp>
      <p:sp>
        <p:nvSpPr>
          <p:cNvPr id="6" name="Footer Placeholder 5">
            <a:extLst>
              <a:ext uri="{FF2B5EF4-FFF2-40B4-BE49-F238E27FC236}">
                <a16:creationId xmlns:a16="http://schemas.microsoft.com/office/drawing/2014/main" id="{69CCB6EE-39F1-ED48-B126-7F5E52297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C045-478D-8F44-9155-CE19E87C4C5F}"/>
              </a:ext>
            </a:extLst>
          </p:cNvPr>
          <p:cNvSpPr>
            <a:spLocks noGrp="1"/>
          </p:cNvSpPr>
          <p:nvPr>
            <p:ph type="sldNum" sz="quarter" idx="12"/>
          </p:nvPr>
        </p:nvSpPr>
        <p:spPr/>
        <p:txBody>
          <a:bodyPr/>
          <a:lstStyle/>
          <a:p>
            <a:fld id="{6F8FB907-8498-354E-9B0E-9CBA5D752CAB}" type="slidenum">
              <a:rPr lang="en-US" smtClean="0"/>
              <a:t>‹#›</a:t>
            </a:fld>
            <a:endParaRPr lang="en-US"/>
          </a:p>
        </p:txBody>
      </p:sp>
    </p:spTree>
    <p:extLst>
      <p:ext uri="{BB962C8B-B14F-4D97-AF65-F5344CB8AC3E}">
        <p14:creationId xmlns:p14="http://schemas.microsoft.com/office/powerpoint/2010/main" val="18653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2E790-A46C-9C4B-908C-01D6AF861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0AD47-0F95-6C42-8FE7-DD7C4129F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E970B-A4C2-2E40-91D3-E294F2611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FAA8D-4497-674B-9D6A-8D852CC8DA7F}" type="datetimeFigureOut">
              <a:rPr lang="en-US" smtClean="0"/>
              <a:t>6/12/19</a:t>
            </a:fld>
            <a:endParaRPr lang="en-US"/>
          </a:p>
        </p:txBody>
      </p:sp>
      <p:sp>
        <p:nvSpPr>
          <p:cNvPr id="5" name="Footer Placeholder 4">
            <a:extLst>
              <a:ext uri="{FF2B5EF4-FFF2-40B4-BE49-F238E27FC236}">
                <a16:creationId xmlns:a16="http://schemas.microsoft.com/office/drawing/2014/main" id="{763AAF32-283A-C540-AEAA-1379CE5A3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203B0A-841F-924E-81EE-F0384DE1E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FB907-8498-354E-9B0E-9CBA5D752CAB}" type="slidenum">
              <a:rPr lang="en-US" smtClean="0"/>
              <a:t>‹#›</a:t>
            </a:fld>
            <a:endParaRPr lang="en-US"/>
          </a:p>
        </p:txBody>
      </p:sp>
    </p:spTree>
    <p:extLst>
      <p:ext uri="{BB962C8B-B14F-4D97-AF65-F5344CB8AC3E}">
        <p14:creationId xmlns:p14="http://schemas.microsoft.com/office/powerpoint/2010/main" val="252731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743C-604C-684D-821B-117EB077E3D2}"/>
              </a:ext>
            </a:extLst>
          </p:cNvPr>
          <p:cNvSpPr>
            <a:spLocks noGrp="1"/>
          </p:cNvSpPr>
          <p:nvPr>
            <p:ph type="title"/>
          </p:nvPr>
        </p:nvSpPr>
        <p:spPr>
          <a:xfrm>
            <a:off x="838200" y="999607"/>
            <a:ext cx="10515600" cy="1325563"/>
          </a:xfrm>
        </p:spPr>
        <p:txBody>
          <a:bodyPr/>
          <a:lstStyle/>
          <a:p>
            <a:r>
              <a:rPr lang="en-US" b="1" dirty="0"/>
              <a:t>    How to write a good software design doc</a:t>
            </a:r>
            <a:br>
              <a:rPr lang="en-US" b="1" dirty="0"/>
            </a:br>
            <a:endParaRPr lang="en-US" dirty="0"/>
          </a:p>
        </p:txBody>
      </p:sp>
      <p:sp>
        <p:nvSpPr>
          <p:cNvPr id="4" name="TextBox 3">
            <a:extLst>
              <a:ext uri="{FF2B5EF4-FFF2-40B4-BE49-F238E27FC236}">
                <a16:creationId xmlns:a16="http://schemas.microsoft.com/office/drawing/2014/main" id="{39F61210-C097-E84B-82AD-96947A3B9165}"/>
              </a:ext>
            </a:extLst>
          </p:cNvPr>
          <p:cNvSpPr txBox="1"/>
          <p:nvPr/>
        </p:nvSpPr>
        <p:spPr>
          <a:xfrm>
            <a:off x="8565502" y="4758613"/>
            <a:ext cx="2113656" cy="369332"/>
          </a:xfrm>
          <a:prstGeom prst="rect">
            <a:avLst/>
          </a:prstGeom>
          <a:noFill/>
        </p:spPr>
        <p:txBody>
          <a:bodyPr wrap="none" rtlCol="0">
            <a:spAutoFit/>
          </a:bodyPr>
          <a:lstStyle/>
          <a:p>
            <a:r>
              <a:rPr lang="en-US" dirty="0"/>
              <a:t>Dr. Razib Hayat Khan</a:t>
            </a:r>
          </a:p>
        </p:txBody>
      </p:sp>
    </p:spTree>
    <p:extLst>
      <p:ext uri="{BB962C8B-B14F-4D97-AF65-F5344CB8AC3E}">
        <p14:creationId xmlns:p14="http://schemas.microsoft.com/office/powerpoint/2010/main" val="13878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1DE1-9C54-DB4F-99B5-CF3DDA90AF9B}"/>
              </a:ext>
            </a:extLst>
          </p:cNvPr>
          <p:cNvSpPr>
            <a:spLocks noGrp="1"/>
          </p:cNvSpPr>
          <p:nvPr>
            <p:ph type="title"/>
          </p:nvPr>
        </p:nvSpPr>
        <p:spPr/>
        <p:txBody>
          <a:bodyPr/>
          <a:lstStyle/>
          <a:p>
            <a:r>
              <a:rPr lang="en-US" b="1" dirty="0"/>
              <a:t>Milestones</a:t>
            </a:r>
            <a:br>
              <a:rPr lang="en-US" b="1" dirty="0"/>
            </a:br>
            <a:endParaRPr lang="en-US" dirty="0"/>
          </a:p>
        </p:txBody>
      </p:sp>
      <p:sp>
        <p:nvSpPr>
          <p:cNvPr id="3" name="Content Placeholder 2">
            <a:extLst>
              <a:ext uri="{FF2B5EF4-FFF2-40B4-BE49-F238E27FC236}">
                <a16:creationId xmlns:a16="http://schemas.microsoft.com/office/drawing/2014/main" id="{5E019747-7460-0144-BB14-AEFFA2256F69}"/>
              </a:ext>
            </a:extLst>
          </p:cNvPr>
          <p:cNvSpPr>
            <a:spLocks noGrp="1"/>
          </p:cNvSpPr>
          <p:nvPr>
            <p:ph idx="1"/>
          </p:nvPr>
        </p:nvSpPr>
        <p:spPr>
          <a:xfrm>
            <a:off x="838200" y="1377757"/>
            <a:ext cx="10515600" cy="4351338"/>
          </a:xfrm>
        </p:spPr>
        <p:txBody>
          <a:bodyPr>
            <a:normAutofit fontScale="92500" lnSpcReduction="10000"/>
          </a:bodyPr>
          <a:lstStyle/>
          <a:p>
            <a:r>
              <a:rPr lang="en-US" dirty="0"/>
              <a:t>A list of measurable checkpoints, so your PM and your manager’s manager can skim it and know roughly when different parts of the project will be done. I encourage you to break the project down into major user-facing milestones if the project is more than 1 month long.</a:t>
            </a:r>
          </a:p>
          <a:p>
            <a:r>
              <a:rPr lang="en-US" dirty="0"/>
              <a:t>Use calendar dates so you take into account unrelated delays, vacations, meetings, and so on. It should look something like this:</a:t>
            </a:r>
          </a:p>
          <a:p>
            <a:r>
              <a:rPr lang="en-US" dirty="0"/>
              <a:t>Start Date: June 7, 2018</a:t>
            </a:r>
            <a:br>
              <a:rPr lang="en-US" dirty="0"/>
            </a:br>
            <a:r>
              <a:rPr lang="en-US" dirty="0"/>
              <a:t>Milestone 1 — New system MVP running in dark-mode: June 28, 2018</a:t>
            </a:r>
            <a:br>
              <a:rPr lang="en-US" dirty="0"/>
            </a:br>
            <a:r>
              <a:rPr lang="en-US" dirty="0"/>
              <a:t>Milestone 2 - Retire old system: July 4th, 2018</a:t>
            </a:r>
            <a:br>
              <a:rPr lang="en-US" dirty="0"/>
            </a:br>
            <a:r>
              <a:rPr lang="en-US" dirty="0"/>
              <a:t>End Date: Add feature X, Y, Z to new system: July 14th, 2018</a:t>
            </a:r>
          </a:p>
          <a:p>
            <a:r>
              <a:rPr lang="en-US" dirty="0"/>
              <a:t>Add an [Update] subsection here if the ETA of some of these milestone changes, so the stakeholders can easily see the most up-to-date estimates.</a:t>
            </a:r>
          </a:p>
          <a:p>
            <a:endParaRPr lang="en-US" dirty="0"/>
          </a:p>
        </p:txBody>
      </p:sp>
    </p:spTree>
    <p:extLst>
      <p:ext uri="{BB962C8B-B14F-4D97-AF65-F5344CB8AC3E}">
        <p14:creationId xmlns:p14="http://schemas.microsoft.com/office/powerpoint/2010/main" val="153798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177A-A6BD-C041-9E3D-6CAE03B25ECB}"/>
              </a:ext>
            </a:extLst>
          </p:cNvPr>
          <p:cNvSpPr>
            <a:spLocks noGrp="1"/>
          </p:cNvSpPr>
          <p:nvPr>
            <p:ph type="title"/>
          </p:nvPr>
        </p:nvSpPr>
        <p:spPr/>
        <p:txBody>
          <a:bodyPr/>
          <a:lstStyle/>
          <a:p>
            <a:r>
              <a:rPr lang="en-US" b="1" dirty="0"/>
              <a:t>Existing Solution</a:t>
            </a:r>
            <a:br>
              <a:rPr lang="en-US" b="1" dirty="0"/>
            </a:br>
            <a:endParaRPr lang="en-US" dirty="0"/>
          </a:p>
        </p:txBody>
      </p:sp>
      <p:sp>
        <p:nvSpPr>
          <p:cNvPr id="3" name="Content Placeholder 2">
            <a:extLst>
              <a:ext uri="{FF2B5EF4-FFF2-40B4-BE49-F238E27FC236}">
                <a16:creationId xmlns:a16="http://schemas.microsoft.com/office/drawing/2014/main" id="{EEE05E98-C731-6048-9E19-D6A4A7BF1852}"/>
              </a:ext>
            </a:extLst>
          </p:cNvPr>
          <p:cNvSpPr>
            <a:spLocks noGrp="1"/>
          </p:cNvSpPr>
          <p:nvPr>
            <p:ph idx="1"/>
          </p:nvPr>
        </p:nvSpPr>
        <p:spPr/>
        <p:txBody>
          <a:bodyPr/>
          <a:lstStyle/>
          <a:p>
            <a:r>
              <a:rPr lang="en-US" dirty="0"/>
              <a:t>In addition to describing the current implementation, you should also walk through a high level example flow to illustrate how users interact with this system and/or how data flow through it.</a:t>
            </a:r>
          </a:p>
          <a:p>
            <a:r>
              <a:rPr lang="en-US" dirty="0"/>
              <a:t>A </a:t>
            </a:r>
            <a:r>
              <a:rPr lang="en-US" b="1" dirty="0"/>
              <a:t>user</a:t>
            </a:r>
            <a:r>
              <a:rPr lang="en-US" i="1" dirty="0"/>
              <a:t> </a:t>
            </a:r>
            <a:r>
              <a:rPr lang="en-US" b="1" dirty="0"/>
              <a:t>story</a:t>
            </a:r>
            <a:r>
              <a:rPr lang="en-US" i="1" dirty="0"/>
              <a:t> </a:t>
            </a:r>
            <a:r>
              <a:rPr lang="en-US" dirty="0"/>
              <a:t>is a great way to frame this. Keep in mind that your system might have different types of users with different use cases.</a:t>
            </a:r>
          </a:p>
          <a:p>
            <a:pPr marL="0" indent="0">
              <a:buNone/>
            </a:pPr>
            <a:endParaRPr lang="en-US" dirty="0"/>
          </a:p>
        </p:txBody>
      </p:sp>
    </p:spTree>
    <p:extLst>
      <p:ext uri="{BB962C8B-B14F-4D97-AF65-F5344CB8AC3E}">
        <p14:creationId xmlns:p14="http://schemas.microsoft.com/office/powerpoint/2010/main" val="90727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C580-7BB2-8C41-84C0-11154EA345ED}"/>
              </a:ext>
            </a:extLst>
          </p:cNvPr>
          <p:cNvSpPr>
            <a:spLocks noGrp="1"/>
          </p:cNvSpPr>
          <p:nvPr>
            <p:ph type="title"/>
          </p:nvPr>
        </p:nvSpPr>
        <p:spPr/>
        <p:txBody>
          <a:bodyPr/>
          <a:lstStyle/>
          <a:p>
            <a:r>
              <a:rPr lang="en-US" b="1" dirty="0"/>
              <a:t>Proposed Solution</a:t>
            </a:r>
            <a:br>
              <a:rPr lang="en-US" b="1" dirty="0"/>
            </a:br>
            <a:endParaRPr lang="en-US" dirty="0"/>
          </a:p>
        </p:txBody>
      </p:sp>
      <p:sp>
        <p:nvSpPr>
          <p:cNvPr id="3" name="Content Placeholder 2">
            <a:extLst>
              <a:ext uri="{FF2B5EF4-FFF2-40B4-BE49-F238E27FC236}">
                <a16:creationId xmlns:a16="http://schemas.microsoft.com/office/drawing/2014/main" id="{E708BAC5-9AA1-D84B-BF07-4AAE72470291}"/>
              </a:ext>
            </a:extLst>
          </p:cNvPr>
          <p:cNvSpPr>
            <a:spLocks noGrp="1"/>
          </p:cNvSpPr>
          <p:nvPr>
            <p:ph idx="1"/>
          </p:nvPr>
        </p:nvSpPr>
        <p:spPr/>
        <p:txBody>
          <a:bodyPr/>
          <a:lstStyle/>
          <a:p>
            <a:r>
              <a:rPr lang="en-US" dirty="0"/>
              <a:t>Some people call this the </a:t>
            </a:r>
            <a:r>
              <a:rPr lang="en-US" b="1" dirty="0"/>
              <a:t>Technical Architecture </a:t>
            </a:r>
            <a:r>
              <a:rPr lang="en-US" dirty="0"/>
              <a:t>section. Again, try to walk through a user story to concretize this. Feel free to include many sub-sections and diagrams.</a:t>
            </a:r>
          </a:p>
          <a:p>
            <a:r>
              <a:rPr lang="en-US" dirty="0"/>
              <a:t>Provide a big picture first, then fill in </a:t>
            </a:r>
            <a:r>
              <a:rPr lang="en-US" i="1" dirty="0"/>
              <a:t>lots</a:t>
            </a:r>
            <a:r>
              <a:rPr lang="en-US" b="1" dirty="0"/>
              <a:t> </a:t>
            </a:r>
            <a:r>
              <a:rPr lang="en-US" dirty="0"/>
              <a:t>of</a:t>
            </a:r>
            <a:r>
              <a:rPr lang="en-US" b="1" dirty="0"/>
              <a:t> </a:t>
            </a:r>
            <a:r>
              <a:rPr lang="en-US" dirty="0"/>
              <a:t>details. Aim for a world where you can write this, then take a vacation on some deserted island, and another engineer on the team can just read it and implement the solution as you described.</a:t>
            </a:r>
          </a:p>
          <a:p>
            <a:pPr marL="0" indent="0">
              <a:buNone/>
            </a:pPr>
            <a:endParaRPr lang="en-US" dirty="0"/>
          </a:p>
        </p:txBody>
      </p:sp>
    </p:spTree>
    <p:extLst>
      <p:ext uri="{BB962C8B-B14F-4D97-AF65-F5344CB8AC3E}">
        <p14:creationId xmlns:p14="http://schemas.microsoft.com/office/powerpoint/2010/main" val="110526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42C9-1995-5B41-A3F2-52250920F563}"/>
              </a:ext>
            </a:extLst>
          </p:cNvPr>
          <p:cNvSpPr>
            <a:spLocks noGrp="1"/>
          </p:cNvSpPr>
          <p:nvPr>
            <p:ph type="title"/>
          </p:nvPr>
        </p:nvSpPr>
        <p:spPr/>
        <p:txBody>
          <a:bodyPr/>
          <a:lstStyle/>
          <a:p>
            <a:r>
              <a:rPr lang="en-US" b="1" dirty="0"/>
              <a:t>Alternative Solutions</a:t>
            </a:r>
            <a:br>
              <a:rPr lang="en-US" b="1" dirty="0"/>
            </a:br>
            <a:endParaRPr lang="en-US" dirty="0"/>
          </a:p>
        </p:txBody>
      </p:sp>
      <p:sp>
        <p:nvSpPr>
          <p:cNvPr id="3" name="Content Placeholder 2">
            <a:extLst>
              <a:ext uri="{FF2B5EF4-FFF2-40B4-BE49-F238E27FC236}">
                <a16:creationId xmlns:a16="http://schemas.microsoft.com/office/drawing/2014/main" id="{4F8003D7-EAE1-7646-8861-833B5856B5A7}"/>
              </a:ext>
            </a:extLst>
          </p:cNvPr>
          <p:cNvSpPr>
            <a:spLocks noGrp="1"/>
          </p:cNvSpPr>
          <p:nvPr>
            <p:ph idx="1"/>
          </p:nvPr>
        </p:nvSpPr>
        <p:spPr/>
        <p:txBody>
          <a:bodyPr/>
          <a:lstStyle/>
          <a:p>
            <a:r>
              <a:rPr lang="en-US" dirty="0"/>
              <a:t>What else did you consider when coming up with the solution above? What are the pros and cons of the alternatives? Have you considered buying a 3rd-party solution — or using an open source one — that solves this problem as opposed to building your own?</a:t>
            </a:r>
          </a:p>
        </p:txBody>
      </p:sp>
    </p:spTree>
    <p:extLst>
      <p:ext uri="{BB962C8B-B14F-4D97-AF65-F5344CB8AC3E}">
        <p14:creationId xmlns:p14="http://schemas.microsoft.com/office/powerpoint/2010/main" val="42421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F08-F5D5-2B41-AE91-938CB9C3AE2E}"/>
              </a:ext>
            </a:extLst>
          </p:cNvPr>
          <p:cNvSpPr>
            <a:spLocks noGrp="1"/>
          </p:cNvSpPr>
          <p:nvPr>
            <p:ph type="title"/>
          </p:nvPr>
        </p:nvSpPr>
        <p:spPr/>
        <p:txBody>
          <a:bodyPr/>
          <a:lstStyle/>
          <a:p>
            <a:r>
              <a:rPr lang="en-US" b="1" dirty="0"/>
              <a:t>Testability, Monitoring and Alerting</a:t>
            </a:r>
            <a:br>
              <a:rPr lang="en-US" b="1" dirty="0"/>
            </a:br>
            <a:endParaRPr lang="en-US" dirty="0"/>
          </a:p>
        </p:txBody>
      </p:sp>
      <p:sp>
        <p:nvSpPr>
          <p:cNvPr id="3" name="Content Placeholder 2">
            <a:extLst>
              <a:ext uri="{FF2B5EF4-FFF2-40B4-BE49-F238E27FC236}">
                <a16:creationId xmlns:a16="http://schemas.microsoft.com/office/drawing/2014/main" id="{67C0F65A-5E28-4747-AD94-3B65A2C9F702}"/>
              </a:ext>
            </a:extLst>
          </p:cNvPr>
          <p:cNvSpPr>
            <a:spLocks noGrp="1"/>
          </p:cNvSpPr>
          <p:nvPr>
            <p:ph idx="1"/>
          </p:nvPr>
        </p:nvSpPr>
        <p:spPr/>
        <p:txBody>
          <a:bodyPr/>
          <a:lstStyle/>
          <a:p>
            <a:r>
              <a:rPr lang="en-US" dirty="0"/>
              <a:t>I like including this section, because people often treat this as an afterthought or skip it all together, and it almost always comes back to bite them later when things break and they have no idea how or why.</a:t>
            </a:r>
          </a:p>
        </p:txBody>
      </p:sp>
    </p:spTree>
    <p:extLst>
      <p:ext uri="{BB962C8B-B14F-4D97-AF65-F5344CB8AC3E}">
        <p14:creationId xmlns:p14="http://schemas.microsoft.com/office/powerpoint/2010/main" val="312031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7DB8-5AC3-A946-A967-B36A4F7E8CA8}"/>
              </a:ext>
            </a:extLst>
          </p:cNvPr>
          <p:cNvSpPr>
            <a:spLocks noGrp="1"/>
          </p:cNvSpPr>
          <p:nvPr>
            <p:ph type="title"/>
          </p:nvPr>
        </p:nvSpPr>
        <p:spPr/>
        <p:txBody>
          <a:bodyPr/>
          <a:lstStyle/>
          <a:p>
            <a:r>
              <a:rPr lang="en-US" b="1" dirty="0"/>
              <a:t>Cross-Team Impact</a:t>
            </a:r>
            <a:br>
              <a:rPr lang="en-US" b="1" dirty="0"/>
            </a:br>
            <a:endParaRPr lang="en-US" dirty="0"/>
          </a:p>
        </p:txBody>
      </p:sp>
      <p:sp>
        <p:nvSpPr>
          <p:cNvPr id="3" name="Content Placeholder 2">
            <a:extLst>
              <a:ext uri="{FF2B5EF4-FFF2-40B4-BE49-F238E27FC236}">
                <a16:creationId xmlns:a16="http://schemas.microsoft.com/office/drawing/2014/main" id="{C4570E05-D822-EC4F-A611-F70D88CC92C4}"/>
              </a:ext>
            </a:extLst>
          </p:cNvPr>
          <p:cNvSpPr>
            <a:spLocks noGrp="1"/>
          </p:cNvSpPr>
          <p:nvPr>
            <p:ph idx="1"/>
          </p:nvPr>
        </p:nvSpPr>
        <p:spPr/>
        <p:txBody>
          <a:bodyPr/>
          <a:lstStyle/>
          <a:p>
            <a:pPr marL="0" indent="0">
              <a:buNone/>
            </a:pPr>
            <a:r>
              <a:rPr lang="en-US" dirty="0"/>
              <a:t>How will this increase on call and dev-ops burden? </a:t>
            </a:r>
            <a:br>
              <a:rPr lang="en-US" dirty="0"/>
            </a:br>
            <a:r>
              <a:rPr lang="en-US" dirty="0"/>
              <a:t>How much money will it cost? </a:t>
            </a:r>
            <a:br>
              <a:rPr lang="en-US" dirty="0"/>
            </a:br>
            <a:r>
              <a:rPr lang="en-US" dirty="0"/>
              <a:t>Does it cause any latency regression to the system? </a:t>
            </a:r>
            <a:br>
              <a:rPr lang="en-US" dirty="0"/>
            </a:br>
            <a:r>
              <a:rPr lang="en-US" dirty="0"/>
              <a:t>Does it expose any security vulnerabilities? </a:t>
            </a:r>
            <a:br>
              <a:rPr lang="en-US" dirty="0"/>
            </a:br>
            <a:r>
              <a:rPr lang="en-US" dirty="0"/>
              <a:t>What are some negative consequences and side effects? </a:t>
            </a:r>
            <a:br>
              <a:rPr lang="en-US" dirty="0"/>
            </a:br>
            <a:r>
              <a:rPr lang="en-US" dirty="0"/>
              <a:t>How might the support team communicate this to the customers?</a:t>
            </a:r>
          </a:p>
        </p:txBody>
      </p:sp>
    </p:spTree>
    <p:extLst>
      <p:ext uri="{BB962C8B-B14F-4D97-AF65-F5344CB8AC3E}">
        <p14:creationId xmlns:p14="http://schemas.microsoft.com/office/powerpoint/2010/main" val="380392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9C18-D773-7649-AC3E-1EE327AC7115}"/>
              </a:ext>
            </a:extLst>
          </p:cNvPr>
          <p:cNvSpPr>
            <a:spLocks noGrp="1"/>
          </p:cNvSpPr>
          <p:nvPr>
            <p:ph type="title"/>
          </p:nvPr>
        </p:nvSpPr>
        <p:spPr/>
        <p:txBody>
          <a:bodyPr/>
          <a:lstStyle/>
          <a:p>
            <a:r>
              <a:rPr lang="en-US" b="1" dirty="0"/>
              <a:t>Open Questions</a:t>
            </a:r>
            <a:br>
              <a:rPr lang="en-US" b="1" dirty="0"/>
            </a:br>
            <a:endParaRPr lang="en-US" dirty="0"/>
          </a:p>
        </p:txBody>
      </p:sp>
      <p:sp>
        <p:nvSpPr>
          <p:cNvPr id="3" name="Content Placeholder 2">
            <a:extLst>
              <a:ext uri="{FF2B5EF4-FFF2-40B4-BE49-F238E27FC236}">
                <a16:creationId xmlns:a16="http://schemas.microsoft.com/office/drawing/2014/main" id="{4BCC7795-647E-EB4F-A170-922B57E2119C}"/>
              </a:ext>
            </a:extLst>
          </p:cNvPr>
          <p:cNvSpPr>
            <a:spLocks noGrp="1"/>
          </p:cNvSpPr>
          <p:nvPr>
            <p:ph idx="1"/>
          </p:nvPr>
        </p:nvSpPr>
        <p:spPr/>
        <p:txBody>
          <a:bodyPr/>
          <a:lstStyle/>
          <a:p>
            <a:r>
              <a:rPr lang="en-US" dirty="0"/>
              <a:t>Any open issues that you aren’t sure about, contentious decisions that you’d like readers to weigh in on, suggested future work, and so on. A tongue-in-cheek name for this section is the “known unknowns”.</a:t>
            </a:r>
          </a:p>
        </p:txBody>
      </p:sp>
    </p:spTree>
    <p:extLst>
      <p:ext uri="{BB962C8B-B14F-4D97-AF65-F5344CB8AC3E}">
        <p14:creationId xmlns:p14="http://schemas.microsoft.com/office/powerpoint/2010/main" val="2168710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8143-DB99-404A-8D61-3444328EA986}"/>
              </a:ext>
            </a:extLst>
          </p:cNvPr>
          <p:cNvSpPr>
            <a:spLocks noGrp="1"/>
          </p:cNvSpPr>
          <p:nvPr>
            <p:ph type="title"/>
          </p:nvPr>
        </p:nvSpPr>
        <p:spPr/>
        <p:txBody>
          <a:bodyPr/>
          <a:lstStyle/>
          <a:p>
            <a:r>
              <a:rPr lang="en-US" b="1" dirty="0"/>
              <a:t>Detailed Scoping and Timeline</a:t>
            </a:r>
            <a:br>
              <a:rPr lang="en-US" b="1" dirty="0"/>
            </a:br>
            <a:endParaRPr lang="en-US" dirty="0"/>
          </a:p>
        </p:txBody>
      </p:sp>
      <p:sp>
        <p:nvSpPr>
          <p:cNvPr id="3" name="Content Placeholder 2">
            <a:extLst>
              <a:ext uri="{FF2B5EF4-FFF2-40B4-BE49-F238E27FC236}">
                <a16:creationId xmlns:a16="http://schemas.microsoft.com/office/drawing/2014/main" id="{8E2F6F92-04C1-A045-A8AB-93E677575708}"/>
              </a:ext>
            </a:extLst>
          </p:cNvPr>
          <p:cNvSpPr>
            <a:spLocks noGrp="1"/>
          </p:cNvSpPr>
          <p:nvPr>
            <p:ph idx="1"/>
          </p:nvPr>
        </p:nvSpPr>
        <p:spPr/>
        <p:txBody>
          <a:bodyPr/>
          <a:lstStyle/>
          <a:p>
            <a:r>
              <a:rPr lang="en-US" dirty="0"/>
              <a:t>This section is mostly going to be read only by the engineers working on this project, their tech leads, and their managers. Hence this section is at the end of the doc.</a:t>
            </a:r>
          </a:p>
          <a:p>
            <a:r>
              <a:rPr lang="en-US" dirty="0"/>
              <a:t>Essentially, this is the breakdown of how and when you plan on executing each part of the project. There’s a lot that goes into scoping accurately.</a:t>
            </a:r>
          </a:p>
          <a:p>
            <a:r>
              <a:rPr lang="en-US" dirty="0"/>
              <a:t>I tend to also treat this section of the design doc as an ongoing project task tracker, so I update this whenever my scoping estimate changes. But that’s more of a personal preference.</a:t>
            </a:r>
          </a:p>
          <a:p>
            <a:endParaRPr lang="en-US" dirty="0"/>
          </a:p>
        </p:txBody>
      </p:sp>
    </p:spTree>
    <p:extLst>
      <p:ext uri="{BB962C8B-B14F-4D97-AF65-F5344CB8AC3E}">
        <p14:creationId xmlns:p14="http://schemas.microsoft.com/office/powerpoint/2010/main" val="34242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7270-DA70-D844-BE79-A876C7BB83FF}"/>
              </a:ext>
            </a:extLst>
          </p:cNvPr>
          <p:cNvSpPr>
            <a:spLocks noGrp="1"/>
          </p:cNvSpPr>
          <p:nvPr>
            <p:ph type="title"/>
          </p:nvPr>
        </p:nvSpPr>
        <p:spPr/>
        <p:txBody>
          <a:bodyPr/>
          <a:lstStyle/>
          <a:p>
            <a:r>
              <a:rPr lang="en-US" b="1" dirty="0"/>
              <a:t>How to write it</a:t>
            </a:r>
            <a:br>
              <a:rPr lang="en-US" b="1" dirty="0"/>
            </a:br>
            <a:endParaRPr lang="en-US" dirty="0"/>
          </a:p>
        </p:txBody>
      </p:sp>
      <p:sp>
        <p:nvSpPr>
          <p:cNvPr id="3" name="Content Placeholder 2">
            <a:extLst>
              <a:ext uri="{FF2B5EF4-FFF2-40B4-BE49-F238E27FC236}">
                <a16:creationId xmlns:a16="http://schemas.microsoft.com/office/drawing/2014/main" id="{46911DBE-1E2B-8242-9C38-821ECB4A5E87}"/>
              </a:ext>
            </a:extLst>
          </p:cNvPr>
          <p:cNvSpPr>
            <a:spLocks noGrp="1"/>
          </p:cNvSpPr>
          <p:nvPr>
            <p:ph idx="1"/>
          </p:nvPr>
        </p:nvSpPr>
        <p:spPr/>
        <p:txBody>
          <a:bodyPr>
            <a:normAutofit lnSpcReduction="10000"/>
          </a:bodyPr>
          <a:lstStyle/>
          <a:p>
            <a:pPr marL="0" indent="0">
              <a:buNone/>
            </a:pPr>
            <a:r>
              <a:rPr lang="en-US" b="1" dirty="0"/>
              <a:t>Write as simply as possible</a:t>
            </a:r>
          </a:p>
          <a:p>
            <a:r>
              <a:rPr lang="en-US" dirty="0"/>
              <a:t>Don’t try to write like the academic papers you’ve read. They are written to impress journal reviewers. Your doc is written to describe your solution and get feedback from your teammates. You can achieve clarity by using:</a:t>
            </a:r>
          </a:p>
          <a:p>
            <a:r>
              <a:rPr lang="en-US" dirty="0"/>
              <a:t>Simple words</a:t>
            </a:r>
          </a:p>
          <a:p>
            <a:r>
              <a:rPr lang="en-US" dirty="0"/>
              <a:t>Short sentences</a:t>
            </a:r>
          </a:p>
          <a:p>
            <a:r>
              <a:rPr lang="en-US" dirty="0"/>
              <a:t>Bulleted lists and/or numbered lists</a:t>
            </a:r>
          </a:p>
          <a:p>
            <a:r>
              <a:rPr lang="en-US" dirty="0"/>
              <a:t>Concrete examples, like “User Alice connects her bank account, then …”</a:t>
            </a:r>
          </a:p>
          <a:p>
            <a:endParaRPr lang="en-US" dirty="0"/>
          </a:p>
        </p:txBody>
      </p:sp>
    </p:spTree>
    <p:extLst>
      <p:ext uri="{BB962C8B-B14F-4D97-AF65-F5344CB8AC3E}">
        <p14:creationId xmlns:p14="http://schemas.microsoft.com/office/powerpoint/2010/main" val="1752270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4526-F43C-BB4A-B0A4-5F75FA333E46}"/>
              </a:ext>
            </a:extLst>
          </p:cNvPr>
          <p:cNvSpPr>
            <a:spLocks noGrp="1"/>
          </p:cNvSpPr>
          <p:nvPr>
            <p:ph type="title"/>
          </p:nvPr>
        </p:nvSpPr>
        <p:spPr/>
        <p:txBody>
          <a:bodyPr/>
          <a:lstStyle/>
          <a:p>
            <a:r>
              <a:rPr lang="en-US" b="1" dirty="0"/>
              <a:t>Add lots of charts and diagrams</a:t>
            </a:r>
            <a:br>
              <a:rPr lang="en-US" b="1" dirty="0"/>
            </a:br>
            <a:endParaRPr lang="en-US" dirty="0"/>
          </a:p>
        </p:txBody>
      </p:sp>
      <p:sp>
        <p:nvSpPr>
          <p:cNvPr id="3" name="Content Placeholder 2">
            <a:extLst>
              <a:ext uri="{FF2B5EF4-FFF2-40B4-BE49-F238E27FC236}">
                <a16:creationId xmlns:a16="http://schemas.microsoft.com/office/drawing/2014/main" id="{4A3FD787-15C1-544A-8747-8339EC209EAC}"/>
              </a:ext>
            </a:extLst>
          </p:cNvPr>
          <p:cNvSpPr>
            <a:spLocks noGrp="1"/>
          </p:cNvSpPr>
          <p:nvPr>
            <p:ph idx="1"/>
          </p:nvPr>
        </p:nvSpPr>
        <p:spPr/>
        <p:txBody>
          <a:bodyPr/>
          <a:lstStyle/>
          <a:p>
            <a:r>
              <a:rPr lang="en-US" dirty="0"/>
              <a:t>Charts can often be useful to compare several potential options, and diagrams are generally easier to parse than text. I’ve had good luck with Google Drawing for creating diagrams.</a:t>
            </a:r>
          </a:p>
          <a:p>
            <a:r>
              <a:rPr lang="en-US" b="1" dirty="0"/>
              <a:t>Pro Tip:</a:t>
            </a:r>
            <a:r>
              <a:rPr lang="en-US" dirty="0"/>
              <a:t> remember to add a link to the editable version of the diagram under the screenshot, so you can easily update it later when things inevitably change.</a:t>
            </a:r>
          </a:p>
          <a:p>
            <a:endParaRPr lang="en-US" dirty="0"/>
          </a:p>
        </p:txBody>
      </p:sp>
    </p:spTree>
    <p:extLst>
      <p:ext uri="{BB962C8B-B14F-4D97-AF65-F5344CB8AC3E}">
        <p14:creationId xmlns:p14="http://schemas.microsoft.com/office/powerpoint/2010/main" val="352486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DBE4-CCC5-A248-A6DC-C30584D710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98201D-F033-8D43-AD5D-92C463FB3050}"/>
              </a:ext>
            </a:extLst>
          </p:cNvPr>
          <p:cNvSpPr>
            <a:spLocks noGrp="1"/>
          </p:cNvSpPr>
          <p:nvPr>
            <p:ph idx="1"/>
          </p:nvPr>
        </p:nvSpPr>
        <p:spPr/>
        <p:txBody>
          <a:bodyPr/>
          <a:lstStyle/>
          <a:p>
            <a:r>
              <a:rPr lang="en-US" dirty="0"/>
              <a:t>A strong correlation between good design docs and the ultimate success of the project.</a:t>
            </a:r>
          </a:p>
          <a:p>
            <a:r>
              <a:rPr lang="en-US" dirty="0"/>
              <a:t>This article is my attempt at describing </a:t>
            </a:r>
            <a:r>
              <a:rPr lang="en-US" b="1" dirty="0"/>
              <a:t>what makes a design document great</a:t>
            </a:r>
            <a:r>
              <a:rPr lang="en-US" dirty="0"/>
              <a:t>.</a:t>
            </a:r>
          </a:p>
          <a:p>
            <a:pPr marL="0" indent="0">
              <a:buNone/>
            </a:pPr>
            <a:br>
              <a:rPr lang="en-US" dirty="0"/>
            </a:br>
            <a:endParaRPr lang="en-US" dirty="0"/>
          </a:p>
        </p:txBody>
      </p:sp>
    </p:spTree>
    <p:extLst>
      <p:ext uri="{BB962C8B-B14F-4D97-AF65-F5344CB8AC3E}">
        <p14:creationId xmlns:p14="http://schemas.microsoft.com/office/powerpoint/2010/main" val="2256845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4078-6ECB-CE41-BDBE-D1BF545E4041}"/>
              </a:ext>
            </a:extLst>
          </p:cNvPr>
          <p:cNvSpPr>
            <a:spLocks noGrp="1"/>
          </p:cNvSpPr>
          <p:nvPr>
            <p:ph type="title"/>
          </p:nvPr>
        </p:nvSpPr>
        <p:spPr/>
        <p:txBody>
          <a:bodyPr/>
          <a:lstStyle/>
          <a:p>
            <a:r>
              <a:rPr lang="en-US" b="1" dirty="0"/>
              <a:t>Include numbers</a:t>
            </a:r>
            <a:br>
              <a:rPr lang="en-US" b="1" dirty="0"/>
            </a:br>
            <a:endParaRPr lang="en-US" dirty="0"/>
          </a:p>
        </p:txBody>
      </p:sp>
      <p:sp>
        <p:nvSpPr>
          <p:cNvPr id="3" name="Content Placeholder 2">
            <a:extLst>
              <a:ext uri="{FF2B5EF4-FFF2-40B4-BE49-F238E27FC236}">
                <a16:creationId xmlns:a16="http://schemas.microsoft.com/office/drawing/2014/main" id="{77A130E9-DE0A-3046-8899-A9FE4F1B92E4}"/>
              </a:ext>
            </a:extLst>
          </p:cNvPr>
          <p:cNvSpPr>
            <a:spLocks noGrp="1"/>
          </p:cNvSpPr>
          <p:nvPr>
            <p:ph idx="1"/>
          </p:nvPr>
        </p:nvSpPr>
        <p:spPr/>
        <p:txBody>
          <a:bodyPr/>
          <a:lstStyle/>
          <a:p>
            <a:r>
              <a:rPr lang="en-US" dirty="0"/>
              <a:t>The scale of the problem often determines the solution. To help reviewers get a sense of the state of the world, include real numbers like # of DB rows, # of user errors, latency — and how these scale with usage. Remember your Big-O notations?</a:t>
            </a:r>
          </a:p>
        </p:txBody>
      </p:sp>
    </p:spTree>
    <p:extLst>
      <p:ext uri="{BB962C8B-B14F-4D97-AF65-F5344CB8AC3E}">
        <p14:creationId xmlns:p14="http://schemas.microsoft.com/office/powerpoint/2010/main" val="957905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5815-460F-2447-9BD5-1EE002E5A596}"/>
              </a:ext>
            </a:extLst>
          </p:cNvPr>
          <p:cNvSpPr>
            <a:spLocks noGrp="1"/>
          </p:cNvSpPr>
          <p:nvPr>
            <p:ph type="title"/>
          </p:nvPr>
        </p:nvSpPr>
        <p:spPr/>
        <p:txBody>
          <a:bodyPr/>
          <a:lstStyle/>
          <a:p>
            <a:r>
              <a:rPr lang="en-US" b="1" dirty="0"/>
              <a:t>Try to be funny</a:t>
            </a:r>
            <a:br>
              <a:rPr lang="en-US" b="1" dirty="0"/>
            </a:br>
            <a:endParaRPr lang="en-US" dirty="0"/>
          </a:p>
        </p:txBody>
      </p:sp>
      <p:sp>
        <p:nvSpPr>
          <p:cNvPr id="3" name="Content Placeholder 2">
            <a:extLst>
              <a:ext uri="{FF2B5EF4-FFF2-40B4-BE49-F238E27FC236}">
                <a16:creationId xmlns:a16="http://schemas.microsoft.com/office/drawing/2014/main" id="{44732746-29B9-054D-BB79-37C3B31B17FB}"/>
              </a:ext>
            </a:extLst>
          </p:cNvPr>
          <p:cNvSpPr>
            <a:spLocks noGrp="1"/>
          </p:cNvSpPr>
          <p:nvPr>
            <p:ph idx="1"/>
          </p:nvPr>
        </p:nvSpPr>
        <p:spPr/>
        <p:txBody>
          <a:bodyPr/>
          <a:lstStyle/>
          <a:p>
            <a:r>
              <a:rPr lang="en-US" dirty="0"/>
              <a:t>A spec is not an academic paper. Also, people like reading funny things, so this is a good way to keep the reader engaged. Don’t overdo this to the point of taking away from the core idea though.</a:t>
            </a:r>
          </a:p>
        </p:txBody>
      </p:sp>
    </p:spTree>
    <p:extLst>
      <p:ext uri="{BB962C8B-B14F-4D97-AF65-F5344CB8AC3E}">
        <p14:creationId xmlns:p14="http://schemas.microsoft.com/office/powerpoint/2010/main" val="102564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96C8-5E9F-3048-8713-4BDFE00E4153}"/>
              </a:ext>
            </a:extLst>
          </p:cNvPr>
          <p:cNvSpPr>
            <a:spLocks noGrp="1"/>
          </p:cNvSpPr>
          <p:nvPr>
            <p:ph type="title"/>
          </p:nvPr>
        </p:nvSpPr>
        <p:spPr/>
        <p:txBody>
          <a:bodyPr/>
          <a:lstStyle/>
          <a:p>
            <a:r>
              <a:rPr lang="en-US" b="1" dirty="0"/>
              <a:t>Do the Skeptic Test</a:t>
            </a:r>
            <a:br>
              <a:rPr lang="en-US" b="1" dirty="0"/>
            </a:br>
            <a:endParaRPr lang="en-US" dirty="0"/>
          </a:p>
        </p:txBody>
      </p:sp>
      <p:sp>
        <p:nvSpPr>
          <p:cNvPr id="3" name="Content Placeholder 2">
            <a:extLst>
              <a:ext uri="{FF2B5EF4-FFF2-40B4-BE49-F238E27FC236}">
                <a16:creationId xmlns:a16="http://schemas.microsoft.com/office/drawing/2014/main" id="{8D96AA59-4C67-184B-8FC2-DC706B41F9E6}"/>
              </a:ext>
            </a:extLst>
          </p:cNvPr>
          <p:cNvSpPr>
            <a:spLocks noGrp="1"/>
          </p:cNvSpPr>
          <p:nvPr>
            <p:ph idx="1"/>
          </p:nvPr>
        </p:nvSpPr>
        <p:spPr/>
        <p:txBody>
          <a:bodyPr/>
          <a:lstStyle/>
          <a:p>
            <a:r>
              <a:rPr lang="en-US" dirty="0"/>
              <a:t>Before sending your design doc to others to review, take a pass at it pretending to be the reviewer. What questions and doubts might you have about this design? Then address them preemptively.</a:t>
            </a:r>
          </a:p>
        </p:txBody>
      </p:sp>
    </p:spTree>
    <p:extLst>
      <p:ext uri="{BB962C8B-B14F-4D97-AF65-F5344CB8AC3E}">
        <p14:creationId xmlns:p14="http://schemas.microsoft.com/office/powerpoint/2010/main" val="27225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805A-FD38-AD46-A2AE-F96306B9892B}"/>
              </a:ext>
            </a:extLst>
          </p:cNvPr>
          <p:cNvSpPr>
            <a:spLocks noGrp="1"/>
          </p:cNvSpPr>
          <p:nvPr>
            <p:ph type="title"/>
          </p:nvPr>
        </p:nvSpPr>
        <p:spPr/>
        <p:txBody>
          <a:bodyPr/>
          <a:lstStyle/>
          <a:p>
            <a:r>
              <a:rPr lang="en-US" b="1" dirty="0"/>
              <a:t>Do the Vacation Test</a:t>
            </a:r>
            <a:br>
              <a:rPr lang="en-US" b="1" dirty="0"/>
            </a:br>
            <a:endParaRPr lang="en-US" dirty="0"/>
          </a:p>
        </p:txBody>
      </p:sp>
      <p:sp>
        <p:nvSpPr>
          <p:cNvPr id="3" name="Content Placeholder 2">
            <a:extLst>
              <a:ext uri="{FF2B5EF4-FFF2-40B4-BE49-F238E27FC236}">
                <a16:creationId xmlns:a16="http://schemas.microsoft.com/office/drawing/2014/main" id="{C63EF7E9-B391-2847-ABDA-44324D9F81FB}"/>
              </a:ext>
            </a:extLst>
          </p:cNvPr>
          <p:cNvSpPr>
            <a:spLocks noGrp="1"/>
          </p:cNvSpPr>
          <p:nvPr>
            <p:ph idx="1"/>
          </p:nvPr>
        </p:nvSpPr>
        <p:spPr/>
        <p:txBody>
          <a:bodyPr/>
          <a:lstStyle/>
          <a:p>
            <a:r>
              <a:rPr lang="en-US" dirty="0"/>
              <a:t>If you go on a long vacation now with no internet access, can someone on your team read the doc and implement it as you intended?</a:t>
            </a:r>
          </a:p>
          <a:p>
            <a:r>
              <a:rPr lang="en-US" dirty="0"/>
              <a:t>The main goal of a design doc is not knowledge sharing, but this is a good way to evaluate for clarity so that others can actually give you useful feedback.</a:t>
            </a:r>
          </a:p>
          <a:p>
            <a:endParaRPr lang="en-US" dirty="0"/>
          </a:p>
        </p:txBody>
      </p:sp>
    </p:spTree>
    <p:extLst>
      <p:ext uri="{BB962C8B-B14F-4D97-AF65-F5344CB8AC3E}">
        <p14:creationId xmlns:p14="http://schemas.microsoft.com/office/powerpoint/2010/main" val="356503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8610-7EA7-AD4B-9D39-D848F0EECF40}"/>
              </a:ext>
            </a:extLst>
          </p:cNvPr>
          <p:cNvSpPr>
            <a:spLocks noGrp="1"/>
          </p:cNvSpPr>
          <p:nvPr>
            <p:ph type="title"/>
          </p:nvPr>
        </p:nvSpPr>
        <p:spPr/>
        <p:txBody>
          <a:bodyPr/>
          <a:lstStyle/>
          <a:p>
            <a:r>
              <a:rPr lang="en-US" b="1" dirty="0"/>
              <a:t>Process</a:t>
            </a:r>
            <a:br>
              <a:rPr lang="en-US" b="1" dirty="0"/>
            </a:br>
            <a:endParaRPr lang="en-US" dirty="0"/>
          </a:p>
        </p:txBody>
      </p:sp>
      <p:sp>
        <p:nvSpPr>
          <p:cNvPr id="3" name="Content Placeholder 2">
            <a:extLst>
              <a:ext uri="{FF2B5EF4-FFF2-40B4-BE49-F238E27FC236}">
                <a16:creationId xmlns:a16="http://schemas.microsoft.com/office/drawing/2014/main" id="{85BDB1CC-FC24-BA4B-8FDA-ED301CC00D79}"/>
              </a:ext>
            </a:extLst>
          </p:cNvPr>
          <p:cNvSpPr>
            <a:spLocks noGrp="1"/>
          </p:cNvSpPr>
          <p:nvPr>
            <p:ph idx="1"/>
          </p:nvPr>
        </p:nvSpPr>
        <p:spPr/>
        <p:txBody>
          <a:bodyPr>
            <a:normAutofit/>
          </a:bodyPr>
          <a:lstStyle/>
          <a:p>
            <a:pPr marL="0" indent="0">
              <a:buNone/>
            </a:pPr>
            <a:r>
              <a:rPr lang="en-US" dirty="0"/>
              <a:t>A successful design doc might actually lead to an outcome like this:</a:t>
            </a:r>
          </a:p>
          <a:p>
            <a:r>
              <a:rPr lang="en-US" sz="2400" dirty="0"/>
              <a:t>You spend 5 days writing the design doc, this forces you to think through different parts of the technical architecture</a:t>
            </a:r>
          </a:p>
          <a:p>
            <a:r>
              <a:rPr lang="en-US" sz="2400" dirty="0"/>
              <a:t>You get feedback from reviewers that X is the riskiest part of the proposed architecture</a:t>
            </a:r>
          </a:p>
          <a:p>
            <a:r>
              <a:rPr lang="en-US" sz="2400" dirty="0"/>
              <a:t>You decide to implement X first to de-risk the project</a:t>
            </a:r>
          </a:p>
          <a:p>
            <a:r>
              <a:rPr lang="en-US" sz="2400" dirty="0"/>
              <a:t>3 days later, you figure out that X is either not possible, or far more difficult than you originally intended</a:t>
            </a:r>
          </a:p>
          <a:p>
            <a:r>
              <a:rPr lang="en-US" sz="2400" dirty="0"/>
              <a:t>You decide to stop working on this project and prioritize other work instead</a:t>
            </a:r>
          </a:p>
          <a:p>
            <a:endParaRPr lang="en-US" dirty="0"/>
          </a:p>
        </p:txBody>
      </p:sp>
    </p:spTree>
    <p:extLst>
      <p:ext uri="{BB962C8B-B14F-4D97-AF65-F5344CB8AC3E}">
        <p14:creationId xmlns:p14="http://schemas.microsoft.com/office/powerpoint/2010/main" val="280985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6ACF-C82B-1240-A4DD-5A44BDDA78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16B843-C80F-8D4B-8B89-96B70E04907E}"/>
              </a:ext>
            </a:extLst>
          </p:cNvPr>
          <p:cNvSpPr>
            <a:spLocks noGrp="1"/>
          </p:cNvSpPr>
          <p:nvPr>
            <p:ph idx="1"/>
          </p:nvPr>
        </p:nvSpPr>
        <p:spPr/>
        <p:txBody>
          <a:bodyPr/>
          <a:lstStyle/>
          <a:p>
            <a:pPr marL="0" indent="0">
              <a:buNone/>
            </a:pPr>
            <a:r>
              <a:rPr lang="en-US" dirty="0"/>
              <a:t>The article is split into 4 sections:</a:t>
            </a:r>
          </a:p>
          <a:p>
            <a:r>
              <a:rPr lang="en-US" sz="2000" b="1" dirty="0"/>
              <a:t>Why</a:t>
            </a:r>
            <a:r>
              <a:rPr lang="en-US" sz="2000" dirty="0"/>
              <a:t> write a design document</a:t>
            </a:r>
          </a:p>
          <a:p>
            <a:r>
              <a:rPr lang="en-US" sz="2000" b="1" dirty="0"/>
              <a:t>What </a:t>
            </a:r>
            <a:r>
              <a:rPr lang="en-US" sz="2000" dirty="0"/>
              <a:t>to include in a design document</a:t>
            </a:r>
          </a:p>
          <a:p>
            <a:r>
              <a:rPr lang="en-US" sz="2000" b="1" dirty="0"/>
              <a:t>How</a:t>
            </a:r>
            <a:r>
              <a:rPr lang="en-US" sz="2000" dirty="0"/>
              <a:t> to write it</a:t>
            </a:r>
          </a:p>
          <a:p>
            <a:r>
              <a:rPr lang="en-US" sz="2000" dirty="0"/>
              <a:t>The </a:t>
            </a:r>
            <a:r>
              <a:rPr lang="en-US" sz="2000" b="1" dirty="0"/>
              <a:t>process</a:t>
            </a:r>
            <a:r>
              <a:rPr lang="en-US" sz="2000" dirty="0"/>
              <a:t> around it</a:t>
            </a:r>
          </a:p>
        </p:txBody>
      </p:sp>
    </p:spTree>
    <p:extLst>
      <p:ext uri="{BB962C8B-B14F-4D97-AF65-F5344CB8AC3E}">
        <p14:creationId xmlns:p14="http://schemas.microsoft.com/office/powerpoint/2010/main" val="301499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CE16-D993-904D-ABD1-980BB2304E29}"/>
              </a:ext>
            </a:extLst>
          </p:cNvPr>
          <p:cNvSpPr>
            <a:spLocks noGrp="1"/>
          </p:cNvSpPr>
          <p:nvPr>
            <p:ph type="title"/>
          </p:nvPr>
        </p:nvSpPr>
        <p:spPr/>
        <p:txBody>
          <a:bodyPr/>
          <a:lstStyle/>
          <a:p>
            <a:r>
              <a:rPr lang="en-US" b="1" dirty="0"/>
              <a:t>Why write a design document?</a:t>
            </a:r>
            <a:br>
              <a:rPr lang="en-US" b="1" dirty="0"/>
            </a:br>
            <a:endParaRPr lang="en-US" dirty="0"/>
          </a:p>
        </p:txBody>
      </p:sp>
      <p:sp>
        <p:nvSpPr>
          <p:cNvPr id="3" name="Content Placeholder 2">
            <a:extLst>
              <a:ext uri="{FF2B5EF4-FFF2-40B4-BE49-F238E27FC236}">
                <a16:creationId xmlns:a16="http://schemas.microsoft.com/office/drawing/2014/main" id="{414F271B-FBB9-9541-A478-DF899E3E5963}"/>
              </a:ext>
            </a:extLst>
          </p:cNvPr>
          <p:cNvSpPr>
            <a:spLocks noGrp="1"/>
          </p:cNvSpPr>
          <p:nvPr>
            <p:ph idx="1"/>
          </p:nvPr>
        </p:nvSpPr>
        <p:spPr/>
        <p:txBody>
          <a:bodyPr>
            <a:normAutofit fontScale="92500" lnSpcReduction="10000"/>
          </a:bodyPr>
          <a:lstStyle/>
          <a:p>
            <a:r>
              <a:rPr lang="en-US" dirty="0"/>
              <a:t>A design doc — also known as a technical spec — is a description of how you plan to solve a problem.</a:t>
            </a:r>
          </a:p>
          <a:p>
            <a:r>
              <a:rPr lang="en-US" b="1" dirty="0"/>
              <a:t>A design doc is the most useful tool for making sure the right work gets done.</a:t>
            </a:r>
            <a:endParaRPr lang="en-US" dirty="0"/>
          </a:p>
          <a:p>
            <a:r>
              <a:rPr lang="en-US" dirty="0"/>
              <a:t>The main goal of a design doc is to make you more effective by forcing you to think through the design and gather feedback from others. People often think the point of a design doc is to to teach others about some system or serve as documentation later on. While those can be beneficial side effects, they are </a:t>
            </a:r>
            <a:r>
              <a:rPr lang="en-US" b="1" dirty="0"/>
              <a:t>not</a:t>
            </a:r>
            <a:r>
              <a:rPr lang="en-US" dirty="0"/>
              <a:t> the goal in and of themselves.</a:t>
            </a:r>
          </a:p>
          <a:p>
            <a:r>
              <a:rPr lang="en-US" dirty="0"/>
              <a:t>As a general rule of thumb, if you are working on a project that might take 1 engineer-month or more, you should write a design doc. But don’t stop there — a lot of smaller projects could benefit from a mini design doc too.</a:t>
            </a:r>
          </a:p>
          <a:p>
            <a:endParaRPr lang="en-US" dirty="0"/>
          </a:p>
        </p:txBody>
      </p:sp>
    </p:spTree>
    <p:extLst>
      <p:ext uri="{BB962C8B-B14F-4D97-AF65-F5344CB8AC3E}">
        <p14:creationId xmlns:p14="http://schemas.microsoft.com/office/powerpoint/2010/main" val="375988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CD54-FC13-534F-A673-D8AE18A722E8}"/>
              </a:ext>
            </a:extLst>
          </p:cNvPr>
          <p:cNvSpPr>
            <a:spLocks noGrp="1"/>
          </p:cNvSpPr>
          <p:nvPr>
            <p:ph type="title"/>
          </p:nvPr>
        </p:nvSpPr>
        <p:spPr/>
        <p:txBody>
          <a:bodyPr/>
          <a:lstStyle/>
          <a:p>
            <a:r>
              <a:rPr lang="en-US" b="1" dirty="0"/>
              <a:t>What to include in a design doc?</a:t>
            </a:r>
            <a:br>
              <a:rPr lang="en-US" b="1" dirty="0"/>
            </a:br>
            <a:endParaRPr lang="en-US" dirty="0"/>
          </a:p>
        </p:txBody>
      </p:sp>
      <p:sp>
        <p:nvSpPr>
          <p:cNvPr id="3" name="Content Placeholder 2">
            <a:extLst>
              <a:ext uri="{FF2B5EF4-FFF2-40B4-BE49-F238E27FC236}">
                <a16:creationId xmlns:a16="http://schemas.microsoft.com/office/drawing/2014/main" id="{EC545C68-5386-D749-936B-3FD60C52BC75}"/>
              </a:ext>
            </a:extLst>
          </p:cNvPr>
          <p:cNvSpPr>
            <a:spLocks noGrp="1"/>
          </p:cNvSpPr>
          <p:nvPr>
            <p:ph idx="1"/>
          </p:nvPr>
        </p:nvSpPr>
        <p:spPr/>
        <p:txBody>
          <a:bodyPr/>
          <a:lstStyle/>
          <a:p>
            <a:r>
              <a:rPr lang="en-US" dirty="0"/>
              <a:t>A design doc describes the solution to a problem. Since the nature of each problem is different, naturally you’d want to structure your design doc differently.</a:t>
            </a:r>
          </a:p>
        </p:txBody>
      </p:sp>
    </p:spTree>
    <p:extLst>
      <p:ext uri="{BB962C8B-B14F-4D97-AF65-F5344CB8AC3E}">
        <p14:creationId xmlns:p14="http://schemas.microsoft.com/office/powerpoint/2010/main" val="306374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75B5-E7AA-914A-A784-C143518EF2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3A8BA0-C7BE-144D-B72A-AEC9CE1E0061}"/>
              </a:ext>
            </a:extLst>
          </p:cNvPr>
          <p:cNvSpPr>
            <a:spLocks noGrp="1"/>
          </p:cNvSpPr>
          <p:nvPr>
            <p:ph idx="1"/>
          </p:nvPr>
        </p:nvSpPr>
        <p:spPr/>
        <p:txBody>
          <a:bodyPr/>
          <a:lstStyle/>
          <a:p>
            <a:r>
              <a:rPr lang="en-US" b="1" dirty="0"/>
              <a:t>Title and People</a:t>
            </a:r>
          </a:p>
          <a:p>
            <a:pPr marL="0" indent="0">
              <a:buNone/>
            </a:pPr>
            <a:r>
              <a:rPr lang="en-US" dirty="0"/>
              <a:t>The title of your design doc, the</a:t>
            </a:r>
            <a:r>
              <a:rPr lang="en-US" b="1" i="1" dirty="0"/>
              <a:t> </a:t>
            </a:r>
            <a:r>
              <a:rPr lang="en-US" dirty="0"/>
              <a:t>author(s) (should be the same as the list of people planning to work on this project), the reviewer(s)</a:t>
            </a:r>
            <a:r>
              <a:rPr lang="en-US" b="1" dirty="0"/>
              <a:t> </a:t>
            </a:r>
            <a:r>
              <a:rPr lang="en-US" dirty="0"/>
              <a:t>of the doc (we’ll talk more about that in the Process section below), and the date this document was last updated.</a:t>
            </a:r>
          </a:p>
          <a:p>
            <a:endParaRPr lang="en-US" dirty="0"/>
          </a:p>
        </p:txBody>
      </p:sp>
    </p:spTree>
    <p:extLst>
      <p:ext uri="{BB962C8B-B14F-4D97-AF65-F5344CB8AC3E}">
        <p14:creationId xmlns:p14="http://schemas.microsoft.com/office/powerpoint/2010/main" val="197253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786C-DC04-0049-917A-22DD62DB06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217E53-2EB9-5A4F-B238-B1BC34A1CE36}"/>
              </a:ext>
            </a:extLst>
          </p:cNvPr>
          <p:cNvSpPr>
            <a:spLocks noGrp="1"/>
          </p:cNvSpPr>
          <p:nvPr>
            <p:ph idx="1"/>
          </p:nvPr>
        </p:nvSpPr>
        <p:spPr/>
        <p:txBody>
          <a:bodyPr/>
          <a:lstStyle/>
          <a:p>
            <a:r>
              <a:rPr lang="en-US" b="1" dirty="0"/>
              <a:t>Overview</a:t>
            </a:r>
          </a:p>
          <a:p>
            <a:pPr marL="0" indent="0">
              <a:buNone/>
            </a:pPr>
            <a:r>
              <a:rPr lang="en-US" dirty="0"/>
              <a:t>A high level summary that every engineer at the company should understand and use to decide if it’s useful for them to read the rest of the doc. It should be 3 paragraphs max.</a:t>
            </a:r>
          </a:p>
          <a:p>
            <a:endParaRPr lang="en-US" dirty="0"/>
          </a:p>
        </p:txBody>
      </p:sp>
    </p:spTree>
    <p:extLst>
      <p:ext uri="{BB962C8B-B14F-4D97-AF65-F5344CB8AC3E}">
        <p14:creationId xmlns:p14="http://schemas.microsoft.com/office/powerpoint/2010/main" val="428174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23D4-28E8-F541-8C35-BCC95069E6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328D43-F990-7148-88C7-AA5FC9C2A5D2}"/>
              </a:ext>
            </a:extLst>
          </p:cNvPr>
          <p:cNvSpPr>
            <a:spLocks noGrp="1"/>
          </p:cNvSpPr>
          <p:nvPr>
            <p:ph idx="1"/>
          </p:nvPr>
        </p:nvSpPr>
        <p:spPr/>
        <p:txBody>
          <a:bodyPr/>
          <a:lstStyle/>
          <a:p>
            <a:r>
              <a:rPr lang="en-US" b="1" dirty="0"/>
              <a:t>Context</a:t>
            </a:r>
          </a:p>
          <a:p>
            <a:pPr marL="0" indent="0">
              <a:buNone/>
            </a:pPr>
            <a:r>
              <a:rPr lang="en-US" dirty="0"/>
              <a:t>A description of the problem at hand, why this project is necessary, what people need to know to assess this project, and how it fits into the technical strategy, product strategy, or the team’s quarterly goals.</a:t>
            </a:r>
          </a:p>
          <a:p>
            <a:endParaRPr lang="en-US" dirty="0"/>
          </a:p>
        </p:txBody>
      </p:sp>
    </p:spTree>
    <p:extLst>
      <p:ext uri="{BB962C8B-B14F-4D97-AF65-F5344CB8AC3E}">
        <p14:creationId xmlns:p14="http://schemas.microsoft.com/office/powerpoint/2010/main" val="100388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2939-97CF-E840-BA03-1224A447FB26}"/>
              </a:ext>
            </a:extLst>
          </p:cNvPr>
          <p:cNvSpPr>
            <a:spLocks noGrp="1"/>
          </p:cNvSpPr>
          <p:nvPr>
            <p:ph type="title"/>
          </p:nvPr>
        </p:nvSpPr>
        <p:spPr/>
        <p:txBody>
          <a:bodyPr/>
          <a:lstStyle/>
          <a:p>
            <a:r>
              <a:rPr lang="en-US" b="1" dirty="0"/>
              <a:t>Goals and Non-Goals</a:t>
            </a:r>
            <a:br>
              <a:rPr lang="en-US" b="1" dirty="0"/>
            </a:br>
            <a:endParaRPr lang="en-US" dirty="0"/>
          </a:p>
        </p:txBody>
      </p:sp>
      <p:sp>
        <p:nvSpPr>
          <p:cNvPr id="3" name="Content Placeholder 2">
            <a:extLst>
              <a:ext uri="{FF2B5EF4-FFF2-40B4-BE49-F238E27FC236}">
                <a16:creationId xmlns:a16="http://schemas.microsoft.com/office/drawing/2014/main" id="{74698D93-8FE1-1248-9A79-CE2D0B483617}"/>
              </a:ext>
            </a:extLst>
          </p:cNvPr>
          <p:cNvSpPr>
            <a:spLocks noGrp="1"/>
          </p:cNvSpPr>
          <p:nvPr>
            <p:ph idx="1"/>
          </p:nvPr>
        </p:nvSpPr>
        <p:spPr/>
        <p:txBody>
          <a:bodyPr/>
          <a:lstStyle/>
          <a:p>
            <a:pPr marL="0" indent="0">
              <a:buNone/>
            </a:pPr>
            <a:endParaRPr lang="en-US" b="1" dirty="0"/>
          </a:p>
          <a:p>
            <a:pPr marL="0" indent="0">
              <a:buNone/>
            </a:pPr>
            <a:r>
              <a:rPr lang="en-US" dirty="0"/>
              <a:t>The Goals section should:</a:t>
            </a:r>
          </a:p>
          <a:p>
            <a:r>
              <a:rPr lang="en-US" dirty="0"/>
              <a:t>describe the user-driven impact of your project — where your user might be another engineering team or even another technical system</a:t>
            </a:r>
          </a:p>
          <a:p>
            <a:r>
              <a:rPr lang="en-US" dirty="0"/>
              <a:t>specify how to measure success using metrics — bonus points if you can link to a dashboard that tracks those metrics</a:t>
            </a:r>
          </a:p>
          <a:p>
            <a:r>
              <a:rPr lang="en-US" dirty="0"/>
              <a:t>Non-Goals are equally important to describe which problems you </a:t>
            </a:r>
            <a:r>
              <a:rPr lang="en-US" b="1" dirty="0"/>
              <a:t>won’t</a:t>
            </a:r>
            <a:r>
              <a:rPr lang="en-US" dirty="0"/>
              <a:t> be fixing so everyone is on the same page.</a:t>
            </a:r>
          </a:p>
          <a:p>
            <a:endParaRPr lang="en-US" dirty="0"/>
          </a:p>
        </p:txBody>
      </p:sp>
    </p:spTree>
    <p:extLst>
      <p:ext uri="{BB962C8B-B14F-4D97-AF65-F5344CB8AC3E}">
        <p14:creationId xmlns:p14="http://schemas.microsoft.com/office/powerpoint/2010/main" val="2620528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1416</Words>
  <Application>Microsoft Macintosh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How to write a good software design doc </vt:lpstr>
      <vt:lpstr>PowerPoint Presentation</vt:lpstr>
      <vt:lpstr>PowerPoint Presentation</vt:lpstr>
      <vt:lpstr>Why write a design document? </vt:lpstr>
      <vt:lpstr>What to include in a design doc? </vt:lpstr>
      <vt:lpstr>PowerPoint Presentation</vt:lpstr>
      <vt:lpstr>PowerPoint Presentation</vt:lpstr>
      <vt:lpstr>PowerPoint Presentation</vt:lpstr>
      <vt:lpstr>Goals and Non-Goals </vt:lpstr>
      <vt:lpstr>Milestones </vt:lpstr>
      <vt:lpstr>Existing Solution </vt:lpstr>
      <vt:lpstr>Proposed Solution </vt:lpstr>
      <vt:lpstr>Alternative Solutions </vt:lpstr>
      <vt:lpstr>Testability, Monitoring and Alerting </vt:lpstr>
      <vt:lpstr>Cross-Team Impact </vt:lpstr>
      <vt:lpstr>Open Questions </vt:lpstr>
      <vt:lpstr>Detailed Scoping and Timeline </vt:lpstr>
      <vt:lpstr>How to write it </vt:lpstr>
      <vt:lpstr>Add lots of charts and diagrams </vt:lpstr>
      <vt:lpstr>Include numbers </vt:lpstr>
      <vt:lpstr>Try to be funny </vt:lpstr>
      <vt:lpstr>Do the Skeptic Test </vt:lpstr>
      <vt:lpstr>Do the Vacation Test </vt:lpstr>
      <vt:lpstr>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to write a good software design doc </dc:title>
  <dc:creator>Razib hayat Khan</dc:creator>
  <cp:lastModifiedBy>Razib hayat Khan</cp:lastModifiedBy>
  <cp:revision>5</cp:revision>
  <dcterms:created xsi:type="dcterms:W3CDTF">2019-06-12T09:21:37Z</dcterms:created>
  <dcterms:modified xsi:type="dcterms:W3CDTF">2019-06-12T10:21:55Z</dcterms:modified>
</cp:coreProperties>
</file>