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sldIdLst>
    <p:sldId id="256" r:id="rId2"/>
    <p:sldId id="284" r:id="rId3"/>
    <p:sldId id="285" r:id="rId4"/>
    <p:sldId id="257" r:id="rId5"/>
    <p:sldId id="286" r:id="rId6"/>
    <p:sldId id="288" r:id="rId7"/>
    <p:sldId id="295" r:id="rId8"/>
    <p:sldId id="289" r:id="rId9"/>
    <p:sldId id="290" r:id="rId10"/>
    <p:sldId id="291" r:id="rId11"/>
    <p:sldId id="287" r:id="rId12"/>
    <p:sldId id="292" r:id="rId13"/>
    <p:sldId id="293" r:id="rId14"/>
    <p:sldId id="294" r:id="rId15"/>
    <p:sldId id="283" r:id="rId1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07A11-8F88-497B-BC6B-55810E1C625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B3831-8456-45EE-84A5-DCEF02E59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3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-5" smtClean="0">
                <a:latin typeface="Lato"/>
                <a:cs typeface="Lato"/>
              </a:rPr>
              <a:t>CSE-715 Project Presentation and Demonstration by Group 15</a:t>
            </a:r>
            <a:endParaRPr sz="1200">
              <a:latin typeface="Lato"/>
              <a:cs typeface="Lato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2BD14-DA3F-4153-BB0A-A4B191D36F21}" type="datetime1">
              <a:rPr lang="en-US" smtClean="0"/>
              <a:t>5/8/2021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23944"/>
                </a:solidFill>
                <a:latin typeface="UnDotum"/>
                <a:cs typeface="UnDotum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-5" smtClean="0">
                <a:latin typeface="Lato"/>
                <a:cs typeface="Lato"/>
              </a:rPr>
              <a:t>CSE-715 Project Presentation and Demonstration by Group 15</a:t>
            </a:r>
            <a:endParaRPr sz="1200">
              <a:latin typeface="Lato"/>
              <a:cs typeface="Lato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347E3-99FB-4980-AB2A-B47996602B6B}" type="datetime1">
              <a:rPr lang="en-US" smtClean="0"/>
              <a:t>5/8/2021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23944"/>
                </a:solidFill>
                <a:latin typeface="UnDotum"/>
                <a:cs typeface="UnDotum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-5" smtClean="0">
                <a:latin typeface="Lato"/>
                <a:cs typeface="Lato"/>
              </a:rPr>
              <a:t>CSE-715 Project Presentation and Demonstration by Group 15</a:t>
            </a:r>
            <a:endParaRPr sz="1200">
              <a:latin typeface="Lato"/>
              <a:cs typeface="Lato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E277A-EBFD-4C4B-A371-4D1FEAB2AB56}" type="datetime1">
              <a:rPr lang="en-US" smtClean="0"/>
              <a:t>5/8/2021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23944"/>
                </a:solidFill>
                <a:latin typeface="UnDotum"/>
                <a:cs typeface="UnDotum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-5" smtClean="0">
                <a:latin typeface="Lato"/>
                <a:cs typeface="Lato"/>
              </a:rPr>
              <a:t>CSE-715 Project Presentation and Demonstration by Group 15</a:t>
            </a:r>
            <a:endParaRPr sz="1200">
              <a:latin typeface="Lato"/>
              <a:cs typeface="Lato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6DE6D-7933-4ECE-927B-81EEE0705D26}" type="datetime1">
              <a:rPr lang="en-US" smtClean="0"/>
              <a:t>5/8/2021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23944"/>
                </a:solidFill>
                <a:latin typeface="UnDotum"/>
                <a:cs typeface="UnDotum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-5" smtClean="0">
                <a:latin typeface="Lato"/>
                <a:cs typeface="Lato"/>
              </a:rPr>
              <a:t>CSE-715 Project Presentation and Demonstration by Group 15</a:t>
            </a:r>
            <a:endParaRPr sz="1200">
              <a:latin typeface="Lato"/>
              <a:cs typeface="Lato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16E24-A609-4B19-BD2A-ACAB05C43931}" type="datetime1">
              <a:rPr lang="en-US" smtClean="0"/>
              <a:t>5/8/2021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23944"/>
                </a:solidFill>
                <a:latin typeface="UnDotum"/>
                <a:cs typeface="UnDotum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2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582923" y="1551432"/>
            <a:ext cx="5561330" cy="3592195"/>
          </a:xfrm>
          <a:custGeom>
            <a:avLst/>
            <a:gdLst/>
            <a:ahLst/>
            <a:cxnLst/>
            <a:rect l="l" t="t" r="r" b="b"/>
            <a:pathLst>
              <a:path w="5561330" h="3592195">
                <a:moveTo>
                  <a:pt x="5561076" y="0"/>
                </a:moveTo>
                <a:lnTo>
                  <a:pt x="0" y="3592067"/>
                </a:lnTo>
                <a:lnTo>
                  <a:pt x="5561076" y="3592067"/>
                </a:lnTo>
                <a:lnTo>
                  <a:pt x="556107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823972"/>
            <a:ext cx="7370445" cy="2319655"/>
          </a:xfrm>
          <a:custGeom>
            <a:avLst/>
            <a:gdLst/>
            <a:ahLst/>
            <a:cxnLst/>
            <a:rect l="l" t="t" r="r" b="b"/>
            <a:pathLst>
              <a:path w="7370445" h="2319654">
                <a:moveTo>
                  <a:pt x="0" y="0"/>
                </a:moveTo>
                <a:lnTo>
                  <a:pt x="0" y="2319527"/>
                </a:lnTo>
                <a:lnTo>
                  <a:pt x="7370064" y="2319527"/>
                </a:lnTo>
                <a:lnTo>
                  <a:pt x="0" y="0"/>
                </a:lnTo>
                <a:close/>
              </a:path>
            </a:pathLst>
          </a:custGeom>
          <a:solidFill>
            <a:srgbClr val="C4A0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143999" cy="51434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02692" y="205740"/>
            <a:ext cx="8738870" cy="4732020"/>
          </a:xfrm>
          <a:custGeom>
            <a:avLst/>
            <a:gdLst/>
            <a:ahLst/>
            <a:cxnLst/>
            <a:rect l="l" t="t" r="r" b="b"/>
            <a:pathLst>
              <a:path w="8738870" h="4732020">
                <a:moveTo>
                  <a:pt x="8738616" y="0"/>
                </a:moveTo>
                <a:lnTo>
                  <a:pt x="0" y="0"/>
                </a:lnTo>
                <a:lnTo>
                  <a:pt x="0" y="4732020"/>
                </a:lnTo>
                <a:lnTo>
                  <a:pt x="8738616" y="4732020"/>
                </a:lnTo>
                <a:lnTo>
                  <a:pt x="87386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3625" y="496011"/>
            <a:ext cx="7616748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718182"/>
            <a:ext cx="7524750" cy="2563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63395" y="4602128"/>
            <a:ext cx="6492875" cy="214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-5" smtClean="0">
                <a:latin typeface="Lato"/>
                <a:cs typeface="Lato"/>
              </a:rPr>
              <a:t>CSE-715 Project Presentation and Demonstration by Group 15</a:t>
            </a:r>
            <a:endParaRPr sz="1200">
              <a:latin typeface="Lato"/>
              <a:cs typeface="Lato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91DD9-7C1F-4032-94A3-A582D8621942}" type="datetime1">
              <a:rPr lang="en-US" smtClean="0"/>
              <a:t>5/8/2021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58732" y="4637766"/>
            <a:ext cx="228600" cy="198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23944"/>
                </a:solidFill>
                <a:latin typeface="UnDotum"/>
                <a:cs typeface="UnDotum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20320" y="13123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2823972"/>
              <a:ext cx="7370445" cy="2319655"/>
            </a:xfrm>
            <a:custGeom>
              <a:avLst/>
              <a:gdLst/>
              <a:ahLst/>
              <a:cxnLst/>
              <a:rect l="l" t="t" r="r" b="b"/>
              <a:pathLst>
                <a:path w="7370445" h="2319654">
                  <a:moveTo>
                    <a:pt x="0" y="0"/>
                  </a:moveTo>
                  <a:lnTo>
                    <a:pt x="0" y="2319527"/>
                  </a:lnTo>
                  <a:lnTo>
                    <a:pt x="7370064" y="2319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9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2923" y="1551432"/>
              <a:ext cx="5561330" cy="3592195"/>
            </a:xfrm>
            <a:custGeom>
              <a:avLst/>
              <a:gdLst/>
              <a:ahLst/>
              <a:cxnLst/>
              <a:rect l="l" t="t" r="r" b="b"/>
              <a:pathLst>
                <a:path w="5561330" h="3592195">
                  <a:moveTo>
                    <a:pt x="5561076" y="0"/>
                  </a:moveTo>
                  <a:lnTo>
                    <a:pt x="0" y="3592067"/>
                  </a:lnTo>
                  <a:lnTo>
                    <a:pt x="5561076" y="3592067"/>
                  </a:lnTo>
                  <a:lnTo>
                    <a:pt x="5561076" y="0"/>
                  </a:lnTo>
                  <a:close/>
                </a:path>
              </a:pathLst>
            </a:custGeom>
            <a:solidFill>
              <a:srgbClr val="C4A0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58155" y="0"/>
              <a:ext cx="4086225" cy="2052955"/>
            </a:xfrm>
            <a:custGeom>
              <a:avLst/>
              <a:gdLst/>
              <a:ahLst/>
              <a:cxnLst/>
              <a:rect l="l" t="t" r="r" b="b"/>
              <a:pathLst>
                <a:path w="4086225" h="2052955">
                  <a:moveTo>
                    <a:pt x="4085844" y="0"/>
                  </a:moveTo>
                  <a:lnTo>
                    <a:pt x="0" y="0"/>
                  </a:lnTo>
                  <a:lnTo>
                    <a:pt x="4085844" y="2052827"/>
                  </a:lnTo>
                  <a:lnTo>
                    <a:pt x="4085844" y="0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3999" cy="51434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2692" y="0"/>
              <a:ext cx="8738870" cy="4937760"/>
            </a:xfrm>
            <a:custGeom>
              <a:avLst/>
              <a:gdLst/>
              <a:ahLst/>
              <a:cxnLst/>
              <a:rect l="l" t="t" r="r" b="b"/>
              <a:pathLst>
                <a:path w="8738870" h="4937760">
                  <a:moveTo>
                    <a:pt x="8738616" y="205740"/>
                  </a:moveTo>
                  <a:lnTo>
                    <a:pt x="1987575" y="205740"/>
                  </a:lnTo>
                  <a:lnTo>
                    <a:pt x="2302764" y="0"/>
                  </a:lnTo>
                  <a:lnTo>
                    <a:pt x="2162429" y="0"/>
                  </a:lnTo>
                  <a:lnTo>
                    <a:pt x="1847240" y="205740"/>
                  </a:lnTo>
                  <a:lnTo>
                    <a:pt x="1733067" y="205740"/>
                  </a:lnTo>
                  <a:lnTo>
                    <a:pt x="2048256" y="0"/>
                  </a:lnTo>
                  <a:lnTo>
                    <a:pt x="1907921" y="0"/>
                  </a:lnTo>
                  <a:lnTo>
                    <a:pt x="1592732" y="205740"/>
                  </a:lnTo>
                  <a:lnTo>
                    <a:pt x="1478559" y="205740"/>
                  </a:lnTo>
                  <a:lnTo>
                    <a:pt x="1793748" y="0"/>
                  </a:lnTo>
                  <a:lnTo>
                    <a:pt x="1653413" y="0"/>
                  </a:lnTo>
                  <a:lnTo>
                    <a:pt x="1338224" y="205740"/>
                  </a:lnTo>
                  <a:lnTo>
                    <a:pt x="0" y="205740"/>
                  </a:lnTo>
                  <a:lnTo>
                    <a:pt x="0" y="4937760"/>
                  </a:lnTo>
                  <a:lnTo>
                    <a:pt x="8738616" y="4937760"/>
                  </a:lnTo>
                  <a:lnTo>
                    <a:pt x="8738616" y="2057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7057644" y="4571"/>
              <a:ext cx="1851660" cy="753110"/>
            </a:xfrm>
            <a:custGeom>
              <a:avLst/>
              <a:gdLst/>
              <a:ahLst/>
              <a:cxnLst/>
              <a:rect l="l" t="t" r="r" b="b"/>
              <a:pathLst>
                <a:path w="1851659" h="753110">
                  <a:moveTo>
                    <a:pt x="1249680" y="0"/>
                  </a:moveTo>
                  <a:lnTo>
                    <a:pt x="1189736" y="0"/>
                  </a:lnTo>
                  <a:lnTo>
                    <a:pt x="0" y="752856"/>
                  </a:lnTo>
                  <a:lnTo>
                    <a:pt x="59944" y="752856"/>
                  </a:lnTo>
                  <a:lnTo>
                    <a:pt x="1249680" y="0"/>
                  </a:lnTo>
                  <a:close/>
                </a:path>
                <a:path w="1851659" h="753110">
                  <a:moveTo>
                    <a:pt x="1549908" y="0"/>
                  </a:moveTo>
                  <a:lnTo>
                    <a:pt x="1489964" y="0"/>
                  </a:lnTo>
                  <a:lnTo>
                    <a:pt x="300228" y="752856"/>
                  </a:lnTo>
                  <a:lnTo>
                    <a:pt x="360172" y="752856"/>
                  </a:lnTo>
                  <a:lnTo>
                    <a:pt x="1549908" y="0"/>
                  </a:lnTo>
                  <a:close/>
                </a:path>
                <a:path w="1851659" h="753110">
                  <a:moveTo>
                    <a:pt x="1851660" y="0"/>
                  </a:moveTo>
                  <a:lnTo>
                    <a:pt x="1791716" y="0"/>
                  </a:lnTo>
                  <a:lnTo>
                    <a:pt x="601980" y="752856"/>
                  </a:lnTo>
                  <a:lnTo>
                    <a:pt x="661924" y="752856"/>
                  </a:lnTo>
                  <a:lnTo>
                    <a:pt x="1851660" y="0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53200" y="4218432"/>
              <a:ext cx="2390140" cy="925194"/>
            </a:xfrm>
            <a:custGeom>
              <a:avLst/>
              <a:gdLst/>
              <a:ahLst/>
              <a:cxnLst/>
              <a:rect l="l" t="t" r="r" b="b"/>
              <a:pathLst>
                <a:path w="2390140" h="925195">
                  <a:moveTo>
                    <a:pt x="1612392" y="0"/>
                  </a:moveTo>
                  <a:lnTo>
                    <a:pt x="1461770" y="0"/>
                  </a:lnTo>
                  <a:lnTo>
                    <a:pt x="0" y="925068"/>
                  </a:lnTo>
                  <a:lnTo>
                    <a:pt x="150622" y="925068"/>
                  </a:lnTo>
                  <a:lnTo>
                    <a:pt x="1612392" y="0"/>
                  </a:lnTo>
                  <a:close/>
                </a:path>
                <a:path w="2390140" h="925195">
                  <a:moveTo>
                    <a:pt x="2001012" y="0"/>
                  </a:moveTo>
                  <a:lnTo>
                    <a:pt x="1850390" y="0"/>
                  </a:lnTo>
                  <a:lnTo>
                    <a:pt x="388620" y="925068"/>
                  </a:lnTo>
                  <a:lnTo>
                    <a:pt x="539242" y="925068"/>
                  </a:lnTo>
                  <a:lnTo>
                    <a:pt x="2001012" y="0"/>
                  </a:lnTo>
                  <a:close/>
                </a:path>
                <a:path w="2390140" h="925195">
                  <a:moveTo>
                    <a:pt x="2389632" y="0"/>
                  </a:moveTo>
                  <a:lnTo>
                    <a:pt x="2239010" y="0"/>
                  </a:lnTo>
                  <a:lnTo>
                    <a:pt x="777240" y="925068"/>
                  </a:lnTo>
                  <a:lnTo>
                    <a:pt x="927862" y="925068"/>
                  </a:lnTo>
                  <a:lnTo>
                    <a:pt x="23896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2318" y="4331208"/>
              <a:ext cx="2087880" cy="812800"/>
            </a:xfrm>
            <a:custGeom>
              <a:avLst/>
              <a:gdLst/>
              <a:ahLst/>
              <a:cxnLst/>
              <a:rect l="l" t="t" r="r" b="b"/>
              <a:pathLst>
                <a:path w="2087880" h="812800">
                  <a:moveTo>
                    <a:pt x="1406169" y="0"/>
                  </a:moveTo>
                  <a:lnTo>
                    <a:pt x="1283614" y="0"/>
                  </a:lnTo>
                  <a:lnTo>
                    <a:pt x="0" y="812292"/>
                  </a:lnTo>
                  <a:lnTo>
                    <a:pt x="122542" y="812292"/>
                  </a:lnTo>
                  <a:lnTo>
                    <a:pt x="1406169" y="0"/>
                  </a:lnTo>
                  <a:close/>
                </a:path>
                <a:path w="2087880" h="812800">
                  <a:moveTo>
                    <a:pt x="1746021" y="0"/>
                  </a:moveTo>
                  <a:lnTo>
                    <a:pt x="1624990" y="0"/>
                  </a:lnTo>
                  <a:lnTo>
                    <a:pt x="341376" y="812292"/>
                  </a:lnTo>
                  <a:lnTo>
                    <a:pt x="462394" y="812292"/>
                  </a:lnTo>
                  <a:lnTo>
                    <a:pt x="1746021" y="0"/>
                  </a:lnTo>
                  <a:close/>
                </a:path>
                <a:path w="2087880" h="812800">
                  <a:moveTo>
                    <a:pt x="2087397" y="0"/>
                  </a:moveTo>
                  <a:lnTo>
                    <a:pt x="1966366" y="0"/>
                  </a:lnTo>
                  <a:lnTo>
                    <a:pt x="682752" y="812292"/>
                  </a:lnTo>
                  <a:lnTo>
                    <a:pt x="803770" y="812292"/>
                  </a:lnTo>
                  <a:lnTo>
                    <a:pt x="2087397" y="0"/>
                  </a:lnTo>
                  <a:close/>
                </a:path>
              </a:pathLst>
            </a:custGeom>
            <a:solidFill>
              <a:srgbClr val="0079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77412" y="2666910"/>
            <a:ext cx="438467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 smtClean="0">
                <a:latin typeface="Cambria" panose="02040503050406030204" pitchFamily="18" charset="0"/>
                <a:ea typeface="Cambria" panose="02040503050406030204" pitchFamily="18" charset="0"/>
              </a:rPr>
              <a:t>Project Presentation and Demonstration</a:t>
            </a:r>
            <a:br>
              <a:rPr lang="en-US" sz="1600" spc="-5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600" spc="-5" dirty="0" smtClean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n-US" sz="1600" i="1" spc="-5" dirty="0" smtClean="0">
                <a:latin typeface="Cambria" panose="02040503050406030204" pitchFamily="18" charset="0"/>
                <a:ea typeface="Cambria" panose="02040503050406030204" pitchFamily="18" charset="0"/>
              </a:rPr>
              <a:t>Group 15</a:t>
            </a:r>
            <a:endParaRPr sz="16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5368" y="3486378"/>
            <a:ext cx="3609340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endParaRPr sz="1300" dirty="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84882" y="973074"/>
            <a:ext cx="4111118" cy="726481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388110" marR="30480" indent="-1350645">
              <a:lnSpc>
                <a:spcPts val="1670"/>
              </a:lnSpc>
              <a:spcBef>
                <a:spcPts val="165"/>
              </a:spcBef>
            </a:pPr>
            <a:r>
              <a:rPr lang="en-US" sz="1600" b="1" spc="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CSE-715: 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Neural Network and Fuzzy System</a:t>
            </a:r>
          </a:p>
          <a:p>
            <a:pPr marL="1388110" marR="30480" indent="-1350645" algn="ctr">
              <a:lnSpc>
                <a:spcPts val="1670"/>
              </a:lnSpc>
              <a:spcBef>
                <a:spcPts val="165"/>
              </a:spcBef>
            </a:pP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Spring 2021</a:t>
            </a:r>
          </a:p>
          <a:p>
            <a:pPr marL="1388110" marR="30480" indent="-1350645">
              <a:lnSpc>
                <a:spcPts val="1670"/>
              </a:lnSpc>
              <a:spcBef>
                <a:spcPts val="165"/>
              </a:spcBef>
            </a:pPr>
            <a:endParaRPr sz="1400" dirty="0">
              <a:latin typeface="Carlito"/>
              <a:cs typeface="Carli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8234" y="3294710"/>
            <a:ext cx="4498975" cy="0"/>
          </a:xfrm>
          <a:custGeom>
            <a:avLst/>
            <a:gdLst/>
            <a:ahLst/>
            <a:cxnLst/>
            <a:rect l="l" t="t" r="r" b="b"/>
            <a:pathLst>
              <a:path w="4498975">
                <a:moveTo>
                  <a:pt x="0" y="0"/>
                </a:moveTo>
                <a:lnTo>
                  <a:pt x="4498848" y="0"/>
                </a:lnTo>
              </a:path>
            </a:pathLst>
          </a:custGeom>
          <a:ln w="9525">
            <a:solidFill>
              <a:srgbClr val="AE7A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974463" y="3430594"/>
            <a:ext cx="3877310" cy="536044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lang="en-US" sz="1500" b="1" spc="-5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BRAC University</a:t>
            </a: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1300" i="1" spc="-5" dirty="0" smtClean="0"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Dep</a:t>
            </a:r>
            <a:r>
              <a:rPr lang="en-US" sz="1300" i="1" spc="-5" dirty="0" smtClean="0"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artment</a:t>
            </a:r>
            <a:r>
              <a:rPr sz="1300" i="1" spc="-5" dirty="0" smtClean="0"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 </a:t>
            </a:r>
            <a:r>
              <a:rPr sz="1300" i="1" spc="-10" dirty="0"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of </a:t>
            </a:r>
            <a:r>
              <a:rPr sz="1300" i="1" spc="-5" dirty="0"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Computer Science </a:t>
            </a:r>
            <a:r>
              <a:rPr sz="1300" i="1" dirty="0"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and</a:t>
            </a:r>
            <a:r>
              <a:rPr sz="1300" i="1" spc="15" dirty="0"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 </a:t>
            </a:r>
            <a:r>
              <a:rPr sz="1300" i="1" spc="-5" dirty="0"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Engineering</a:t>
            </a:r>
            <a:endParaRPr sz="1300" dirty="0">
              <a:latin typeface="Cambria" panose="02040503050406030204" pitchFamily="18" charset="0"/>
              <a:ea typeface="Cambria" panose="02040503050406030204" pitchFamily="18" charset="0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60332" y="4639157"/>
            <a:ext cx="1016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000" dirty="0">
              <a:latin typeface="UnDotum"/>
              <a:cs typeface="UnDotum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389" y="1873482"/>
            <a:ext cx="1781424" cy="1486107"/>
          </a:xfrm>
          <a:prstGeom prst="rect">
            <a:avLst/>
          </a:prstGeom>
        </p:spPr>
      </p:pic>
      <p:sp>
        <p:nvSpPr>
          <p:cNvPr id="22" name="object 12"/>
          <p:cNvSpPr txBox="1">
            <a:spLocks/>
          </p:cNvSpPr>
          <p:nvPr/>
        </p:nvSpPr>
        <p:spPr>
          <a:xfrm>
            <a:off x="377412" y="3367149"/>
            <a:ext cx="438467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12700" marR="5080">
              <a:spcBef>
                <a:spcPts val="95"/>
              </a:spcBef>
            </a:pPr>
            <a:r>
              <a:rPr lang="en-US" sz="1600" kern="0" spc="-5" dirty="0" smtClean="0">
                <a:latin typeface="Cambria" panose="02040503050406030204" pitchFamily="18" charset="0"/>
                <a:ea typeface="Cambria" panose="02040503050406030204" pitchFamily="18" charset="0"/>
              </a:rPr>
              <a:t>A Hybrid Neural Network Model based </a:t>
            </a:r>
            <a:r>
              <a:rPr lang="en-US" sz="1600" kern="0" spc="-5" dirty="0">
                <a:latin typeface="Cambria" panose="02040503050406030204" pitchFamily="18" charset="0"/>
                <a:ea typeface="Cambria" panose="02040503050406030204" pitchFamily="18" charset="0"/>
              </a:rPr>
              <a:t>Sentiment Analysis of Twitter Data for US Airline Service</a:t>
            </a:r>
            <a:endParaRPr lang="en-US" sz="1600" kern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spc="-5" smtClean="0"/>
              <a:t>1</a:t>
            </a:fld>
            <a:endParaRPr lang="en-US"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1950"/>
            <a:ext cx="7616748" cy="551739"/>
          </a:xfrm>
        </p:spPr>
        <p:txBody>
          <a:bodyPr/>
          <a:lstStyle/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Experimental Results and  Comparison (Contd..)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spc="-5" smtClean="0"/>
              <a:t>10</a:t>
            </a:fld>
            <a:endParaRPr lang="en-US" spc="-5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193271"/>
              </p:ext>
            </p:extLst>
          </p:nvPr>
        </p:nvGraphicFramePr>
        <p:xfrm>
          <a:off x="1828800" y="1452109"/>
          <a:ext cx="5715000" cy="288844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802955197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353409598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449937524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67787995"/>
                    </a:ext>
                  </a:extLst>
                </a:gridCol>
              </a:tblGrid>
              <a:tr h="2514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Classifiers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Precision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Recall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F1 Score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196253"/>
                  </a:ext>
                </a:extLst>
              </a:tr>
              <a:tr h="2514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Decision Tree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63%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64.6%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64.5%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657361"/>
                  </a:ext>
                </a:extLst>
              </a:tr>
              <a:tr h="3008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Random Forest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85.6%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86.5%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86.5%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524807"/>
                  </a:ext>
                </a:extLst>
              </a:tr>
              <a:tr h="2514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SVM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81.2%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84.4%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84.8%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981669"/>
                  </a:ext>
                </a:extLst>
              </a:tr>
              <a:tr h="4274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Gaussian</a:t>
                      </a:r>
                      <a:r>
                        <a:rPr lang="en-US" sz="1200" baseline="0" dirty="0" smtClean="0"/>
                        <a:t> Naïve Bayes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64.2%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64.7%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64.6%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160565"/>
                  </a:ext>
                </a:extLst>
              </a:tr>
              <a:tr h="2514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Adaboost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84.5%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83.5%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83.5%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11207"/>
                  </a:ext>
                </a:extLst>
              </a:tr>
              <a:tr h="4274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Logistic</a:t>
                      </a:r>
                      <a:r>
                        <a:rPr lang="en-US" sz="1200" baseline="0" dirty="0" smtClean="0"/>
                        <a:t> Regression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81%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81.6%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81.9%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494367"/>
                  </a:ext>
                </a:extLst>
              </a:tr>
              <a:tr h="251448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KNN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59%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59.2%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59.3%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524801"/>
                  </a:ext>
                </a:extLst>
              </a:tr>
              <a:tr h="30085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Proposed Model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85.66%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87.33%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87.66%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1423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38400" y="4391413"/>
            <a:ext cx="4951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Table: Comparison of classification results with </a:t>
            </a:r>
            <a:r>
              <a:rPr lang="en-US" sz="1100" dirty="0" smtClean="0"/>
              <a:t>proposed model</a:t>
            </a:r>
            <a:endParaRPr lang="en-US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08221"/>
            <a:ext cx="931706" cy="62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9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625" y="285750"/>
            <a:ext cx="7616748" cy="1323439"/>
          </a:xfrm>
        </p:spPr>
        <p:txBody>
          <a:bodyPr/>
          <a:lstStyle/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Experimental Results and  Comparison (Contd..)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spc="-5" smtClean="0"/>
              <a:t>11</a:t>
            </a:fld>
            <a:endParaRPr lang="en-US" spc="-5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300490"/>
              </p:ext>
            </p:extLst>
          </p:nvPr>
        </p:nvGraphicFramePr>
        <p:xfrm>
          <a:off x="1066800" y="1352550"/>
          <a:ext cx="6855332" cy="28184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13833">
                  <a:extLst>
                    <a:ext uri="{9D8B030D-6E8A-4147-A177-3AD203B41FA5}">
                      <a16:colId xmlns:a16="http://schemas.microsoft.com/office/drawing/2014/main" val="4069119351"/>
                    </a:ext>
                  </a:extLst>
                </a:gridCol>
                <a:gridCol w="2000570">
                  <a:extLst>
                    <a:ext uri="{9D8B030D-6E8A-4147-A177-3AD203B41FA5}">
                      <a16:colId xmlns:a16="http://schemas.microsoft.com/office/drawing/2014/main" val="3119626053"/>
                    </a:ext>
                  </a:extLst>
                </a:gridCol>
                <a:gridCol w="1427096">
                  <a:extLst>
                    <a:ext uri="{9D8B030D-6E8A-4147-A177-3AD203B41FA5}">
                      <a16:colId xmlns:a16="http://schemas.microsoft.com/office/drawing/2014/main" val="3171674501"/>
                    </a:ext>
                  </a:extLst>
                </a:gridCol>
                <a:gridCol w="1713833">
                  <a:extLst>
                    <a:ext uri="{9D8B030D-6E8A-4147-A177-3AD203B41FA5}">
                      <a16:colId xmlns:a16="http://schemas.microsoft.com/office/drawing/2014/main" val="820283453"/>
                    </a:ext>
                  </a:extLst>
                </a:gridCol>
              </a:tblGrid>
              <a:tr h="2921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Reference </a:t>
                      </a:r>
                      <a:endParaRPr lang="en-US"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Embedding </a:t>
                      </a:r>
                      <a:endParaRPr lang="en-US"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</a:t>
                      </a:r>
                      <a:endParaRPr lang="en-US"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Accuracy</a:t>
                      </a:r>
                      <a:endParaRPr lang="en-US"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38425"/>
                  </a:ext>
                </a:extLst>
              </a:tr>
              <a:tr h="292134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[4]</a:t>
                      </a:r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FastText</a:t>
                      </a:r>
                      <a:r>
                        <a:rPr lang="en-US" sz="120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Embedding </a:t>
                      </a:r>
                    </a:p>
                    <a:p>
                      <a:pPr algn="l"/>
                      <a:endParaRPr lang="en-US" sz="1200" baseline="0" dirty="0" smtClean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l"/>
                      <a:r>
                        <a:rPr lang="en-US" sz="120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Character Embedding</a:t>
                      </a:r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CNN</a:t>
                      </a:r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70.34%</a:t>
                      </a:r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260684"/>
                  </a:ext>
                </a:extLst>
              </a:tr>
              <a:tr h="4382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CNN</a:t>
                      </a:r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71.22%</a:t>
                      </a:r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25743553"/>
                  </a:ext>
                </a:extLst>
              </a:tr>
              <a:tr h="2921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[5]</a:t>
                      </a:r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Character Embedding</a:t>
                      </a:r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CNN</a:t>
                      </a:r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63.43%</a:t>
                      </a:r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410955"/>
                  </a:ext>
                </a:extLst>
              </a:tr>
              <a:tr h="292134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[6]</a:t>
                      </a:r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FastText</a:t>
                      </a:r>
                      <a:r>
                        <a:rPr lang="en-US" sz="1200" baseline="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Embedding</a:t>
                      </a:r>
                      <a:endParaRPr lang="en-US" sz="1200" baseline="0" dirty="0" smtClean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l"/>
                      <a:r>
                        <a:rPr lang="en-US" sz="120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Word Embedding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Character Embedding</a:t>
                      </a:r>
                    </a:p>
                    <a:p>
                      <a:pPr algn="l"/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LSTM</a:t>
                      </a:r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68.17%</a:t>
                      </a:r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947957"/>
                  </a:ext>
                </a:extLst>
              </a:tr>
              <a:tr h="2921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CNN</a:t>
                      </a:r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69.45%</a:t>
                      </a:r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607803"/>
                  </a:ext>
                </a:extLst>
              </a:tr>
              <a:tr h="3651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CNN</a:t>
                      </a:r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72.37%</a:t>
                      </a:r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22537245"/>
                  </a:ext>
                </a:extLst>
              </a:tr>
              <a:tr h="51123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Proposed</a:t>
                      </a:r>
                      <a:r>
                        <a:rPr lang="en-US" sz="1200" b="1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Model</a:t>
                      </a:r>
                      <a:endParaRPr lang="en-US" sz="12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Meta Data + TF-IDF + Trainable</a:t>
                      </a:r>
                      <a:r>
                        <a:rPr lang="en-US" sz="1200" b="1" baseline="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Embedding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DNN</a:t>
                      </a:r>
                      <a:r>
                        <a:rPr lang="en-US" sz="1200" b="1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+ CNN</a:t>
                      </a:r>
                      <a:endParaRPr lang="en-US" sz="12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91%</a:t>
                      </a:r>
                      <a:endParaRPr lang="en-US" sz="12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29474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85899" y="4316706"/>
            <a:ext cx="6172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Table: Comparison of classification results of </a:t>
            </a:r>
            <a:r>
              <a:rPr lang="en-US" sz="1100" dirty="0" smtClean="0"/>
              <a:t>various deep </a:t>
            </a:r>
            <a:r>
              <a:rPr lang="en-US" sz="1100" dirty="0"/>
              <a:t>learning models with the proposed model based </a:t>
            </a:r>
            <a:r>
              <a:rPr lang="en-US" sz="1100" dirty="0" smtClean="0"/>
              <a:t>upon accuracy </a:t>
            </a:r>
            <a:r>
              <a:rPr lang="en-US" sz="1100" dirty="0"/>
              <a:t>values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08221"/>
            <a:ext cx="931706" cy="62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625" y="496011"/>
            <a:ext cx="7616748" cy="892552"/>
          </a:xfrm>
        </p:spPr>
        <p:txBody>
          <a:bodyPr/>
          <a:lstStyle/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Conclusion and Future Work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718182"/>
            <a:ext cx="7950200" cy="2246769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 paper applies empirically to data science and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sentiment research based on neural network.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new form of deep learning with different features to classify emotions.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Thus will create a more robust model by increasing the number of tweets contributing to improved rating accuracy.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spc="-5" smtClean="0"/>
              <a:t>12</a:t>
            </a:fld>
            <a:endParaRPr lang="en-US" spc="-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08221"/>
            <a:ext cx="931706" cy="62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2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625" y="496011"/>
            <a:ext cx="7616748" cy="892552"/>
          </a:xfrm>
        </p:spPr>
        <p:txBody>
          <a:bodyPr/>
          <a:lstStyle/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625" y="1276350"/>
            <a:ext cx="7524750" cy="2985433"/>
          </a:xfrm>
        </p:spPr>
        <p:txBody>
          <a:bodyPr/>
          <a:lstStyle/>
          <a:p>
            <a:pPr algn="just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[1]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Rane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A., &amp; Kumar, A. (2018, July). Sentiment classification system of Twitter data for US airline service analysis. In 2018 IEEE 42nd Annual Computer Software and Applications Conference (COMPSAC) (Vol. 1, pp. 769-773). IEEE.</a:t>
            </a:r>
          </a:p>
          <a:p>
            <a:endParaRPr lang="en-US" sz="16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[2]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Yadu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R., &amp; Shukla, R. (2020). Sentimental Classification Method of Twitter Data for Indian Air Asia Services Analysis (No. 3409).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EasyChair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[3]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Hashida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S., Tamura, K., Sakai, T. (2018, October). Classifying sightseeing tweets using convolutional neural networks with multi-channel distributed representation. In 2018 IEEE International Conference on Systems, Man, and Cybernetics (SMC) (pp. 178-183). IEEE.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spc="-5" smtClean="0"/>
              <a:t>13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61161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625" y="496011"/>
            <a:ext cx="7616748" cy="492443"/>
          </a:xfrm>
        </p:spPr>
        <p:txBody>
          <a:bodyPr/>
          <a:lstStyle/>
          <a:p>
            <a:pPr algn="ctr"/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 (Contd..)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624" y="1352550"/>
            <a:ext cx="7895107" cy="2739211"/>
          </a:xfrm>
        </p:spPr>
        <p:txBody>
          <a:bodyPr/>
          <a:lstStyle/>
          <a:p>
            <a:pPr algn="just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[4] Y. Kim, Y.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Jernite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D. Sontag, and M. A. Rush, “Character-Aware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Neural Language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Models,” in Proceedings of the Thirtieth AAAI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Conference on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Artificial Intelligence, 2016, pp. 2741–2749.</a:t>
            </a:r>
          </a:p>
          <a:p>
            <a:pPr algn="just"/>
            <a:endParaRPr lang="en-US" sz="16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[5] Zhang, X., Zhao, J., &amp;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LeCun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Y. (2015). Character-level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convolutional networks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 text classification.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arXiv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preprint arXiv:1509.01626.</a:t>
            </a:r>
          </a:p>
          <a:p>
            <a:pPr algn="just"/>
            <a:endParaRPr lang="en-US" sz="16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[6]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Amasyali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M. F.,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Taskopr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¨ u, H., &amp; C¸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aliskan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K. (2018, October). Words,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Meanings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Characters in Sentiment Analysis. In 2018 Innovations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Intelligent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Systems and Applications Conference (ASYU) (pp. 1-6). IEEE.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spc="-5" smtClean="0"/>
              <a:t>14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42119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1657350"/>
            <a:ext cx="48006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spc="-5" dirty="0">
                <a:solidFill>
                  <a:srgbClr val="22394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Thank</a:t>
            </a:r>
            <a:r>
              <a:rPr sz="7200" spc="-95" dirty="0">
                <a:solidFill>
                  <a:srgbClr val="22394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7200" dirty="0">
                <a:solidFill>
                  <a:srgbClr val="22394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You</a:t>
            </a:r>
            <a:endParaRPr sz="7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143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Submitted By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1200" y="5143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Submitted To 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200" y="939437"/>
            <a:ext cx="259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Moin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Mostakim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Lecturer, 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Department of CSE,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BRAC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University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626" y="1031770"/>
            <a:ext cx="366437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Rashik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Hasnat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ID: 20266010</a:t>
            </a:r>
          </a:p>
          <a:p>
            <a:endParaRPr lang="en-US" sz="1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Khan Md. Hasib</a:t>
            </a:r>
            <a:b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ID: 20266015</a:t>
            </a:r>
          </a:p>
          <a:p>
            <a:endParaRPr lang="en-US" sz="1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  <a:cs typeface="Vrinda"/>
              </a:rPr>
              <a:t>Md. </a:t>
            </a:r>
            <a:r>
              <a:rPr lang="en-US" sz="1400" dirty="0" err="1" smtClean="0">
                <a:latin typeface="Cambria" panose="02040503050406030204" pitchFamily="18" charset="0"/>
                <a:ea typeface="Cambria" panose="02040503050406030204" pitchFamily="18" charset="0"/>
                <a:cs typeface="Vrinda"/>
              </a:rPr>
              <a:t>Intekhabul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  <a:cs typeface="Vrinda"/>
              </a:rPr>
              <a:t> Hafiz </a:t>
            </a:r>
          </a:p>
          <a:p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  <a:cs typeface="Vrinda"/>
              </a:rPr>
              <a:t>ID: 20366023</a:t>
            </a:r>
          </a:p>
          <a:p>
            <a:endParaRPr lang="en-US" sz="1400" dirty="0">
              <a:latin typeface="Cambria" panose="02040503050406030204" pitchFamily="18" charset="0"/>
              <a:ea typeface="Cambria" panose="02040503050406030204" pitchFamily="18" charset="0"/>
              <a:cs typeface="Vrinda"/>
            </a:endParaRPr>
          </a:p>
          <a:p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  <a:cs typeface="Vrinda"/>
              </a:rPr>
              <a:t>Mohammad </a:t>
            </a:r>
            <a:r>
              <a:rPr lang="en-US" sz="1400" dirty="0" err="1" smtClean="0">
                <a:latin typeface="Cambria" panose="02040503050406030204" pitchFamily="18" charset="0"/>
                <a:ea typeface="Cambria" panose="02040503050406030204" pitchFamily="18" charset="0"/>
                <a:cs typeface="Vrinda"/>
              </a:rPr>
              <a:t>Ashekur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  <a:cs typeface="Vrinda"/>
              </a:rPr>
              <a:t> Rahman</a:t>
            </a:r>
          </a:p>
          <a:p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  <a:cs typeface="Vrinda"/>
              </a:rPr>
              <a:t>ID: 21166025</a:t>
            </a:r>
          </a:p>
          <a:p>
            <a:endParaRPr lang="en-US" sz="1400" dirty="0">
              <a:latin typeface="Cambria" panose="02040503050406030204" pitchFamily="18" charset="0"/>
              <a:ea typeface="Cambria" panose="02040503050406030204" pitchFamily="18" charset="0"/>
              <a:cs typeface="Vrinda"/>
            </a:endParaRPr>
          </a:p>
          <a:p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  <a:cs typeface="Vrinda"/>
              </a:rPr>
              <a:t>Mir </a:t>
            </a:r>
            <a:r>
              <a:rPr lang="en-US" sz="1400" dirty="0" err="1" smtClean="0">
                <a:latin typeface="Cambria" panose="02040503050406030204" pitchFamily="18" charset="0"/>
                <a:ea typeface="Cambria" panose="02040503050406030204" pitchFamily="18" charset="0"/>
                <a:cs typeface="Vrinda"/>
              </a:rPr>
              <a:t>Lubna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  <a:cs typeface="Vrinda"/>
              </a:rPr>
              <a:t> Latif</a:t>
            </a:r>
          </a:p>
          <a:p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  <a:cs typeface="Vrinda"/>
              </a:rPr>
              <a:t>ID: 21166044</a:t>
            </a:r>
          </a:p>
          <a:p>
            <a:endParaRPr lang="en-US" sz="1400" dirty="0">
              <a:latin typeface="Cambria" panose="02040503050406030204" pitchFamily="18" charset="0"/>
              <a:ea typeface="Cambria" panose="02040503050406030204" pitchFamily="18" charset="0"/>
              <a:cs typeface="Vrinda"/>
            </a:endParaRPr>
          </a:p>
          <a:p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  <a:cs typeface="Vrinda"/>
              </a:rPr>
              <a:t>Mohammad Tariqul Islam </a:t>
            </a:r>
            <a:r>
              <a:rPr lang="en-US" sz="1400" dirty="0" err="1" smtClean="0">
                <a:latin typeface="Cambria" panose="02040503050406030204" pitchFamily="18" charset="0"/>
                <a:ea typeface="Cambria" panose="02040503050406030204" pitchFamily="18" charset="0"/>
                <a:cs typeface="Vrinda"/>
              </a:rPr>
              <a:t>Tuhin</a:t>
            </a:r>
            <a:endParaRPr lang="en-US" sz="1400" dirty="0" smtClean="0">
              <a:latin typeface="Cambria" panose="02040503050406030204" pitchFamily="18" charset="0"/>
              <a:ea typeface="Cambria" panose="02040503050406030204" pitchFamily="18" charset="0"/>
              <a:cs typeface="Vrinda"/>
            </a:endParaRPr>
          </a:p>
          <a:p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  <a:cs typeface="Vrinda"/>
              </a:rPr>
              <a:t>ID: 21166037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  <a:cs typeface="Vrinda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spc="-5" smtClean="0"/>
              <a:t>2</a:t>
            </a:fld>
            <a:endParaRPr lang="en-US" spc="-5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08221"/>
            <a:ext cx="931706" cy="62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2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625" y="496011"/>
            <a:ext cx="7616748" cy="461665"/>
          </a:xfrm>
        </p:spPr>
        <p:txBody>
          <a:bodyPr/>
          <a:lstStyle/>
          <a:p>
            <a:pPr algn="ctr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Outline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135840"/>
            <a:ext cx="7524750" cy="360098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Introduction &amp; Objectives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Review of Related Literature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Proposed Methodology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Experimental Results and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Comparison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Conclusion and Future Plans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spc="-5" smtClean="0"/>
              <a:t>3</a:t>
            </a:fld>
            <a:endParaRPr lang="en-US" spc="-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08221"/>
            <a:ext cx="931706" cy="62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1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361950"/>
            <a:ext cx="3124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4534" y="1341886"/>
            <a:ext cx="7357466" cy="27703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Over the last two decades, the aviation industry has grown very dynamically.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1600" dirty="0" smtClean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Sentiment analysis may be a key approach to the analysis of inputs to reduce the problem.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1600" dirty="0" smtClean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Twitter is an online microblogging website used by more than 100 million people, more than one-sixth of the world's population.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1600" dirty="0" smtClean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Twitter is a much better reliable source of knowledge as people post it and real suggestions and reviews to support them in their study practices.</a:t>
            </a:r>
          </a:p>
          <a:p>
            <a:pPr marL="342900" marR="5080" indent="-330835" algn="just">
              <a:lnSpc>
                <a:spcPct val="114999"/>
              </a:lnSpc>
              <a:spcBef>
                <a:spcPts val="95"/>
              </a:spcBef>
              <a:buFont typeface="Noto Sans Symbols"/>
              <a:buChar char="➢"/>
              <a:tabLst>
                <a:tab pos="343535" algn="l"/>
              </a:tabLst>
            </a:pPr>
            <a:endParaRPr sz="1600" dirty="0">
              <a:latin typeface="Carlito"/>
              <a:cs typeface="Carli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08221"/>
            <a:ext cx="931706" cy="6220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625" y="496011"/>
            <a:ext cx="7616748" cy="1015663"/>
          </a:xfrm>
        </p:spPr>
        <p:txBody>
          <a:bodyPr/>
          <a:lstStyle/>
          <a:p>
            <a:pPr algn="ctr"/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Objectives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623" y="1657350"/>
            <a:ext cx="7524750" cy="200054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Analyze the twitter US airline sentiment.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Identify features of US airline with different deep-learning approaches for term embedding and classify sentimental documents.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Classify the concatenation features of twitter US airline sentiment and compare the results with state of art models.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spc="-5" smtClean="0"/>
              <a:t>5</a:t>
            </a:fld>
            <a:endParaRPr lang="en-US" spc="-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08221"/>
            <a:ext cx="931706" cy="62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7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625" y="285751"/>
            <a:ext cx="7616748" cy="954107"/>
          </a:xfrm>
        </p:spPr>
        <p:txBody>
          <a:bodyPr/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Proposed Methodology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666750"/>
            <a:ext cx="7524750" cy="427809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Preprocessing</a:t>
            </a:r>
          </a:p>
          <a:p>
            <a:pPr marL="457200" indent="-457200">
              <a:buAutoNum type="alphaUcPeriod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segment comprises tweets taken from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CrowdFlower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Twitter US Airline Sentiment.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experimental data collection has extracted a total of 14640 tweets.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 Deep Neural Network (DNN) Feature Extraction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tweets are converted to metadata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 before applying 4 layers of DNN.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 Convolutional Neural Network (CNN) Feature Extraction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Tweets are translated to trainable embedded numeric vectors, embedding is generated in the background for all specific characters.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spc="-5" smtClean="0"/>
              <a:t>6</a:t>
            </a:fld>
            <a:endParaRPr lang="en-US" spc="-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08221"/>
            <a:ext cx="931706" cy="62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6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625" y="496011"/>
            <a:ext cx="7616748" cy="461665"/>
          </a:xfrm>
        </p:spPr>
        <p:txBody>
          <a:bodyPr/>
          <a:lstStyle/>
          <a:p>
            <a:pPr algn="ctr"/>
            <a:r>
              <a:rPr lang="en-US" dirty="0" smtClean="0"/>
              <a:t>Dataset 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spc="-5" smtClean="0"/>
              <a:t>7</a:t>
            </a:fld>
            <a:endParaRPr lang="en-US" spc="-5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202312"/>
              </p:ext>
            </p:extLst>
          </p:nvPr>
        </p:nvGraphicFramePr>
        <p:xfrm>
          <a:off x="2667000" y="1992630"/>
          <a:ext cx="3962400" cy="1402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23744674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666141886"/>
                    </a:ext>
                  </a:extLst>
                </a:gridCol>
              </a:tblGrid>
              <a:tr h="3574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Sentiment </a:t>
                      </a:r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Tweets Count</a:t>
                      </a:r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878657"/>
                  </a:ext>
                </a:extLst>
              </a:tr>
              <a:tr h="3024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Positive</a:t>
                      </a:r>
                      <a:endParaRPr lang="en-US"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2363</a:t>
                      </a:r>
                      <a:endParaRPr lang="en-US"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663319"/>
                  </a:ext>
                </a:extLst>
              </a:tr>
              <a:tr h="3024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Negative</a:t>
                      </a:r>
                      <a:endParaRPr lang="en-US"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9178</a:t>
                      </a:r>
                      <a:endParaRPr lang="en-US"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18535"/>
                  </a:ext>
                </a:extLst>
              </a:tr>
              <a:tr h="3024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Neutral</a:t>
                      </a:r>
                      <a:endParaRPr lang="en-US"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3099</a:t>
                      </a:r>
                      <a:endParaRPr lang="en-US"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18459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32768" y="3486150"/>
            <a:ext cx="3278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Table: Distribution of Tweets sentiment of the dataset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3434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801" y="438150"/>
            <a:ext cx="7616748" cy="533400"/>
          </a:xfrm>
        </p:spPr>
        <p:txBody>
          <a:bodyPr/>
          <a:lstStyle/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Proposed Methodology (Contd..)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spc="-5" smtClean="0"/>
              <a:t>8</a:t>
            </a:fld>
            <a:endParaRPr lang="en-US" spc="-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00150"/>
            <a:ext cx="6411071" cy="22958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5600" y="3732010"/>
            <a:ext cx="1952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Figure: Proposed Methodology</a:t>
            </a:r>
            <a:endParaRPr lang="en-US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08221"/>
            <a:ext cx="931706" cy="62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4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625" y="496011"/>
            <a:ext cx="7616748" cy="892552"/>
          </a:xfrm>
        </p:spPr>
        <p:txBody>
          <a:bodyPr/>
          <a:lstStyle/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Experimental Results and 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Comparison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spc="-5" smtClean="0"/>
              <a:t>9</a:t>
            </a:fld>
            <a:endParaRPr lang="en-US" spc="-5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445320"/>
              </p:ext>
            </p:extLst>
          </p:nvPr>
        </p:nvGraphicFramePr>
        <p:xfrm>
          <a:off x="2057400" y="1809751"/>
          <a:ext cx="5105400" cy="12694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676396765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169524557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63340388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32337180"/>
                    </a:ext>
                  </a:extLst>
                </a:gridCol>
              </a:tblGrid>
              <a:tr h="3550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Sentiment </a:t>
                      </a:r>
                      <a:endParaRPr lang="en-US" sz="14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Precision </a:t>
                      </a:r>
                      <a:endParaRPr lang="en-US" sz="14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Recall </a:t>
                      </a:r>
                      <a:endParaRPr lang="en-US" sz="14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  <a:endParaRPr lang="en-US" sz="14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722432"/>
                  </a:ext>
                </a:extLst>
              </a:tr>
              <a:tr h="2241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Positive </a:t>
                      </a:r>
                      <a:endParaRPr lang="en-US" sz="14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79%</a:t>
                      </a:r>
                      <a:endParaRPr lang="en-US" sz="14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80%</a:t>
                      </a:r>
                      <a:endParaRPr lang="en-US" sz="14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871744"/>
                  </a:ext>
                </a:extLst>
              </a:tr>
              <a:tr h="2056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en-US" sz="14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99%</a:t>
                      </a:r>
                      <a:endParaRPr lang="en-US" sz="1400" b="1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465945"/>
                  </a:ext>
                </a:extLst>
              </a:tr>
              <a:tr h="2056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Neutral</a:t>
                      </a:r>
                      <a:endParaRPr lang="en-US" sz="14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79%</a:t>
                      </a:r>
                      <a:endParaRPr lang="en-US" sz="14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83%</a:t>
                      </a:r>
                      <a:endParaRPr lang="en-US" sz="14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85%</a:t>
                      </a:r>
                      <a:endParaRPr lang="en-US" sz="14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6076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38400" y="3257550"/>
            <a:ext cx="480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Table: Obtained test results of the proposed model </a:t>
            </a:r>
            <a:r>
              <a:rPr lang="en-US" sz="1100" dirty="0" smtClean="0">
                <a:latin typeface="Cambria" panose="02040503050406030204" pitchFamily="18" charset="0"/>
                <a:ea typeface="Cambria" panose="02040503050406030204" pitchFamily="18" charset="0"/>
              </a:rPr>
              <a:t>for 3-class </a:t>
            </a:r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08221"/>
            <a:ext cx="931706" cy="62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2653</TotalTime>
  <Words>914</Words>
  <Application>Microsoft Office PowerPoint</Application>
  <PresentationFormat>On-screen Show (16:9)</PresentationFormat>
  <Paragraphs>203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Cambria</vt:lpstr>
      <vt:lpstr>Carlito</vt:lpstr>
      <vt:lpstr>Lato</vt:lpstr>
      <vt:lpstr>Noto Sans Symbols</vt:lpstr>
      <vt:lpstr>Times New Roman</vt:lpstr>
      <vt:lpstr>UnDotum</vt:lpstr>
      <vt:lpstr>Vrinda</vt:lpstr>
      <vt:lpstr>Wingdings</vt:lpstr>
      <vt:lpstr>Office Theme</vt:lpstr>
      <vt:lpstr>Project Presentation and Demonstration - Group 15</vt:lpstr>
      <vt:lpstr>PowerPoint Presentation</vt:lpstr>
      <vt:lpstr>Outline</vt:lpstr>
      <vt:lpstr>Introduction</vt:lpstr>
      <vt:lpstr>Objectives </vt:lpstr>
      <vt:lpstr>Proposed Methodology </vt:lpstr>
      <vt:lpstr>Dataset Preprocessing</vt:lpstr>
      <vt:lpstr>Proposed Methodology (Contd..) </vt:lpstr>
      <vt:lpstr>Experimental Results and Comparison </vt:lpstr>
      <vt:lpstr>Experimental Results and  Comparison (Contd..) </vt:lpstr>
      <vt:lpstr>Experimental Results and  Comparison (Contd..) </vt:lpstr>
      <vt:lpstr>Conclusion and Future Work </vt:lpstr>
      <vt:lpstr>References </vt:lpstr>
      <vt:lpstr>References (Contd..)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Study of Deep Learning-based Finger Vein Biometric Authentication System</dc:title>
  <dc:creator>Tonmoy Hosssain</dc:creator>
  <cp:lastModifiedBy>USER</cp:lastModifiedBy>
  <cp:revision>25</cp:revision>
  <dcterms:created xsi:type="dcterms:W3CDTF">2021-05-05T09:03:26Z</dcterms:created>
  <dcterms:modified xsi:type="dcterms:W3CDTF">2021-05-08T09:52:39Z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2021-01-01T00:00:00Z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2021-05-05T00:00:00Z</vt:filetime>
  </property>
</Properties>
</file>