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563c9ba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563c9ba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563c9ba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563c9ba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563c9ba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563c9ba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563c9ba2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563c9ba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563c9ba2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563c9ba2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7270" l="4390" r="-4390" t="0"/>
          <a:stretch/>
        </p:blipFill>
        <p:spPr>
          <a:xfrm>
            <a:off x="736975" y="334500"/>
            <a:ext cx="7819450" cy="4474525"/>
          </a:xfrm>
          <a:prstGeom prst="rect">
            <a:avLst/>
          </a:prstGeom>
          <a:noFill/>
          <a:ln>
            <a:noFill/>
          </a:ln>
        </p:spPr>
      </p:pic>
      <p:sp>
        <p:nvSpPr>
          <p:cNvPr id="55" name="Google Shape;55;p13"/>
          <p:cNvSpPr txBox="1"/>
          <p:nvPr/>
        </p:nvSpPr>
        <p:spPr>
          <a:xfrm>
            <a:off x="2228475" y="2360700"/>
            <a:ext cx="5001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highlight>
                  <a:srgbClr val="FFFF00"/>
                </a:highlight>
              </a:rPr>
              <a:t>FLOWCHARTS &amp; DIAGRAMS</a:t>
            </a:r>
            <a:endParaRPr b="1" sz="230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90000"/>
                </a:solidFill>
                <a:highlight>
                  <a:schemeClr val="accent6"/>
                </a:highlight>
              </a:rPr>
              <a:t>Diagram</a:t>
            </a:r>
            <a:endParaRPr b="1">
              <a:solidFill>
                <a:srgbClr val="990000"/>
              </a:solidFill>
              <a:highlight>
                <a:schemeClr val="accent6"/>
              </a:highlight>
            </a:endParaRPr>
          </a:p>
        </p:txBody>
      </p:sp>
      <p:pic>
        <p:nvPicPr>
          <p:cNvPr id="61" name="Google Shape;61;p14"/>
          <p:cNvPicPr preferRelativeResize="0"/>
          <p:nvPr/>
        </p:nvPicPr>
        <p:blipFill>
          <a:blip r:embed="rId3">
            <a:alphaModFix/>
          </a:blip>
          <a:stretch>
            <a:fillRect/>
          </a:stretch>
        </p:blipFill>
        <p:spPr>
          <a:xfrm>
            <a:off x="2619975" y="1159150"/>
            <a:ext cx="3111013"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chemeClr val="accent6"/>
                </a:highlight>
              </a:rPr>
              <a:t>Flowchart</a:t>
            </a:r>
            <a:endParaRPr b="1">
              <a:highlight>
                <a:schemeClr val="accent6"/>
              </a:highlight>
            </a:endParaRPr>
          </a:p>
        </p:txBody>
      </p:sp>
      <p:pic>
        <p:nvPicPr>
          <p:cNvPr id="67" name="Google Shape;67;p15"/>
          <p:cNvPicPr preferRelativeResize="0"/>
          <p:nvPr/>
        </p:nvPicPr>
        <p:blipFill>
          <a:blip r:embed="rId3">
            <a:alphaModFix/>
          </a:blip>
          <a:stretch>
            <a:fillRect/>
          </a:stretch>
        </p:blipFill>
        <p:spPr>
          <a:xfrm>
            <a:off x="2646400" y="1203025"/>
            <a:ext cx="3851200" cy="3940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FF0000"/>
                </a:solidFill>
                <a:highlight>
                  <a:srgbClr val="FFFFFF"/>
                </a:highlight>
              </a:rPr>
              <a:t>Read the Instructions</a:t>
            </a:r>
            <a:endParaRPr b="1" sz="1650">
              <a:solidFill>
                <a:srgbClr val="FF0000"/>
              </a:solidFill>
              <a:highlight>
                <a:srgbClr val="FFFFFF"/>
              </a:highlight>
            </a:endParaRPr>
          </a:p>
          <a:p>
            <a:pPr indent="0" lvl="0" marL="0" rtl="0" algn="l">
              <a:spcBef>
                <a:spcPts val="3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Read the instruction carefully, paying particular attention to how many words you’re allowed to write for the answer.</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The instructions for our sample diagram question state that you must,</a:t>
            </a:r>
            <a:endParaRPr sz="1350">
              <a:solidFill>
                <a:srgbClr val="222222"/>
              </a:solidFill>
              <a:highlight>
                <a:srgbClr val="FFFFFF"/>
              </a:highlight>
            </a:endParaRPr>
          </a:p>
          <a:p>
            <a:pPr indent="0" lvl="0" marL="0" rtl="0" algn="ctr">
              <a:spcBef>
                <a:spcPts val="1400"/>
              </a:spcBef>
              <a:spcAft>
                <a:spcPts val="0"/>
              </a:spcAft>
              <a:buClr>
                <a:schemeClr val="dk1"/>
              </a:buClr>
              <a:buSzPts val="1100"/>
              <a:buFont typeface="Arial"/>
              <a:buNone/>
            </a:pPr>
            <a:br>
              <a:rPr lang="en" sz="1350">
                <a:solidFill>
                  <a:srgbClr val="222222"/>
                </a:solidFill>
                <a:highlight>
                  <a:srgbClr val="FFFFFF"/>
                </a:highlight>
              </a:rPr>
            </a:br>
            <a:r>
              <a:rPr i="1" lang="en" sz="1350">
                <a:solidFill>
                  <a:srgbClr val="222222"/>
                </a:solidFill>
                <a:highlight>
                  <a:srgbClr val="FFFFFF"/>
                </a:highlight>
              </a:rPr>
              <a:t>Write </a:t>
            </a:r>
            <a:r>
              <a:rPr b="1" i="1" lang="en" sz="1350">
                <a:solidFill>
                  <a:srgbClr val="222222"/>
                </a:solidFill>
                <a:highlight>
                  <a:srgbClr val="FFFFFF"/>
                </a:highlight>
              </a:rPr>
              <a:t>NO MORE THAN THREE WORDS AND/OR A NUMBER </a:t>
            </a:r>
            <a:r>
              <a:rPr i="1" lang="en" sz="1350">
                <a:solidFill>
                  <a:srgbClr val="222222"/>
                </a:solidFill>
                <a:highlight>
                  <a:srgbClr val="FFFFFF"/>
                </a:highlight>
              </a:rPr>
              <a:t>for each answer.</a:t>
            </a:r>
            <a:endParaRPr i="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 </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If you write more than three words, your answer will be marked incorrect even if the information you give is correct.</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Other questions might tell you to write </a:t>
            </a:r>
            <a:r>
              <a:rPr b="1" i="1" lang="en" sz="1350">
                <a:solidFill>
                  <a:srgbClr val="222222"/>
                </a:solidFill>
                <a:highlight>
                  <a:srgbClr val="FFFFFF"/>
                </a:highlight>
              </a:rPr>
              <a:t>NO MORE THAN TWO WORDS</a:t>
            </a:r>
            <a:r>
              <a:rPr lang="en" sz="1350">
                <a:solidFill>
                  <a:srgbClr val="222222"/>
                </a:solidFill>
                <a:highlight>
                  <a:srgbClr val="FFFFFF"/>
                </a:highlight>
              </a:rPr>
              <a:t> or </a:t>
            </a:r>
            <a:r>
              <a:rPr b="1" i="1" lang="en" sz="1350">
                <a:solidFill>
                  <a:srgbClr val="222222"/>
                </a:solidFill>
                <a:highlight>
                  <a:srgbClr val="FFFFFF"/>
                </a:highlight>
              </a:rPr>
              <a:t>ONLY ONE WORD</a:t>
            </a:r>
            <a:r>
              <a:rPr lang="en" sz="1350">
                <a:solidFill>
                  <a:srgbClr val="222222"/>
                </a:solidFill>
                <a:highlight>
                  <a:srgbClr val="FFFFFF"/>
                </a:highlight>
              </a:rPr>
              <a:t>, so be careful.</a:t>
            </a:r>
            <a:endParaRPr sz="1350">
              <a:solidFill>
                <a:srgbClr val="222222"/>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CC0000"/>
                </a:solidFill>
                <a:highlight>
                  <a:srgbClr val="FFFFFF"/>
                </a:highlight>
              </a:rPr>
              <a:t>Read the Labels &amp; Title</a:t>
            </a:r>
            <a:endParaRPr b="1" sz="1650">
              <a:solidFill>
                <a:srgbClr val="CC0000"/>
              </a:solidFill>
              <a:highlight>
                <a:srgbClr val="FFFFFF"/>
              </a:highlight>
            </a:endParaRPr>
          </a:p>
          <a:p>
            <a:pPr indent="0" lvl="0" marL="0" rtl="0" algn="l">
              <a:spcBef>
                <a:spcPts val="300"/>
              </a:spcBef>
              <a:spcAft>
                <a:spcPts val="0"/>
              </a:spcAft>
              <a:buNone/>
            </a:pPr>
            <a:r>
              <a:t/>
            </a:r>
            <a:endParaRPr/>
          </a:p>
        </p:txBody>
      </p:sp>
      <p:sp>
        <p:nvSpPr>
          <p:cNvPr id="79" name="Google Shape;79;p17"/>
          <p:cNvSpPr txBox="1"/>
          <p:nvPr>
            <p:ph idx="1" type="body"/>
          </p:nvPr>
        </p:nvSpPr>
        <p:spPr>
          <a:xfrm>
            <a:off x="4893450" y="2117575"/>
            <a:ext cx="4086000" cy="113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22222"/>
                </a:solidFill>
                <a:highlight>
                  <a:srgbClr val="FFFFFF"/>
                </a:highlight>
              </a:rPr>
              <a:t>Learn as much as you can from the title and existing labels. The information you get from them will help you to understand the diagram and give you clues as to what the speaker(s) will talk about.</a:t>
            </a:r>
            <a:endParaRPr/>
          </a:p>
        </p:txBody>
      </p:sp>
      <p:pic>
        <p:nvPicPr>
          <p:cNvPr id="80" name="Google Shape;80;p17"/>
          <p:cNvPicPr preferRelativeResize="0"/>
          <p:nvPr/>
        </p:nvPicPr>
        <p:blipFill>
          <a:blip r:embed="rId3">
            <a:alphaModFix/>
          </a:blip>
          <a:stretch>
            <a:fillRect/>
          </a:stretch>
        </p:blipFill>
        <p:spPr>
          <a:xfrm>
            <a:off x="1047650" y="1152475"/>
            <a:ext cx="3637425"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CC0000"/>
                </a:solidFill>
                <a:highlight>
                  <a:srgbClr val="FFFFFF"/>
                </a:highlight>
              </a:rPr>
              <a:t>Predict the Answers</a:t>
            </a:r>
            <a:endParaRPr b="1" sz="1650">
              <a:solidFill>
                <a:srgbClr val="CC0000"/>
              </a:solidFill>
              <a:highlight>
                <a:srgbClr val="FFFFFF"/>
              </a:highlight>
            </a:endParaRPr>
          </a:p>
          <a:p>
            <a:pPr indent="0" lvl="0" marL="0" rtl="0" algn="l">
              <a:spcBef>
                <a:spcPts val="300"/>
              </a:spcBef>
              <a:spcAft>
                <a:spcPts val="0"/>
              </a:spcAft>
              <a:buNone/>
            </a:pPr>
            <a:r>
              <a:t/>
            </a:r>
            <a:endParaRPr/>
          </a:p>
        </p:txBody>
      </p:sp>
      <p:sp>
        <p:nvSpPr>
          <p:cNvPr id="86" name="Google Shape;86;p18"/>
          <p:cNvSpPr txBox="1"/>
          <p:nvPr>
            <p:ph idx="1" type="body"/>
          </p:nvPr>
        </p:nvSpPr>
        <p:spPr>
          <a:xfrm>
            <a:off x="311700" y="922175"/>
            <a:ext cx="4801200" cy="2778000"/>
          </a:xfrm>
          <a:prstGeom prst="rect">
            <a:avLst/>
          </a:prstGeom>
        </p:spPr>
        <p:txBody>
          <a:bodyPr anchorCtr="0" anchor="t" bIns="91425" lIns="91425" spcFirstLastPara="1" rIns="91425" wrap="square" tIns="91425">
            <a:normAutofit lnSpcReduction="20000"/>
          </a:bodyPr>
          <a:lstStyle/>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Try to predict what the answers might be. This will focus your mind on what to listen out for in the recording.</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Occasionally, you’ll be able to predict the actual word but mostly it’s one of these things that you’ll be able to determine:</a:t>
            </a:r>
            <a:endParaRPr sz="1350">
              <a:solidFill>
                <a:srgbClr val="222222"/>
              </a:solidFill>
              <a:highlight>
                <a:srgbClr val="FFFFFF"/>
              </a:highlight>
            </a:endParaRPr>
          </a:p>
          <a:p>
            <a:pPr indent="-314325" lvl="0" marL="457200" rtl="0" algn="l">
              <a:spcBef>
                <a:spcPts val="1400"/>
              </a:spcBef>
              <a:spcAft>
                <a:spcPts val="0"/>
              </a:spcAft>
              <a:buClr>
                <a:srgbClr val="222222"/>
              </a:buClr>
              <a:buSzPts val="1350"/>
              <a:buChar char="●"/>
            </a:pPr>
            <a:r>
              <a:rPr b="1" lang="en" sz="1350">
                <a:solidFill>
                  <a:srgbClr val="222222"/>
                </a:solidFill>
                <a:highlight>
                  <a:srgbClr val="FFFFFF"/>
                </a:highlight>
              </a:rPr>
              <a:t>The type of information required, e.g. a name, a number, a percentage.</a:t>
            </a:r>
            <a:endParaRPr b="1"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b="1" lang="en" sz="1350">
                <a:solidFill>
                  <a:srgbClr val="222222"/>
                </a:solidFill>
                <a:highlight>
                  <a:srgbClr val="FFFFFF"/>
                </a:highlight>
              </a:rPr>
              <a:t>The type of word required, e.g. noun, adjective, verb.</a:t>
            </a:r>
            <a:endParaRPr b="1" sz="1350">
              <a:solidFill>
                <a:srgbClr val="222222"/>
              </a:solidFill>
              <a:highlight>
                <a:srgbClr val="FFFFFF"/>
              </a:highlight>
            </a:endParaRPr>
          </a:p>
          <a:p>
            <a:pPr indent="0" lvl="0" marL="0" rtl="0" algn="l">
              <a:spcBef>
                <a:spcPts val="14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5194875" y="132550"/>
            <a:ext cx="3637425" cy="4686324"/>
          </a:xfrm>
          <a:prstGeom prst="rect">
            <a:avLst/>
          </a:prstGeom>
          <a:noFill/>
          <a:ln>
            <a:noFill/>
          </a:ln>
        </p:spPr>
      </p:pic>
      <p:sp>
        <p:nvSpPr>
          <p:cNvPr id="88" name="Google Shape;88;p18"/>
          <p:cNvSpPr txBox="1"/>
          <p:nvPr/>
        </p:nvSpPr>
        <p:spPr>
          <a:xfrm>
            <a:off x="440875" y="3261575"/>
            <a:ext cx="4801200" cy="207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Clr>
                <a:schemeClr val="dk1"/>
              </a:buClr>
              <a:buSzPts val="1100"/>
              <a:buFont typeface="Arial"/>
              <a:buNone/>
            </a:pPr>
            <a:r>
              <a:rPr b="1" lang="en" sz="1350">
                <a:solidFill>
                  <a:srgbClr val="222222"/>
                </a:solidFill>
                <a:highlight>
                  <a:srgbClr val="FFFFFF"/>
                </a:highlight>
              </a:rPr>
              <a:t>Predictions:</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23  –  </a:t>
            </a:r>
            <a:r>
              <a:rPr lang="en" sz="1350">
                <a:solidFill>
                  <a:srgbClr val="222222"/>
                </a:solidFill>
                <a:highlight>
                  <a:srgbClr val="FFFFFF"/>
                </a:highlight>
              </a:rPr>
              <a:t>a verb</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24  –  </a:t>
            </a:r>
            <a:r>
              <a:rPr lang="en" sz="1350">
                <a:solidFill>
                  <a:srgbClr val="222222"/>
                </a:solidFill>
                <a:highlight>
                  <a:srgbClr val="FFFFFF"/>
                </a:highlight>
              </a:rPr>
              <a:t>a number (measurement)</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25  –  </a:t>
            </a:r>
            <a:r>
              <a:rPr lang="en" sz="1350">
                <a:solidFill>
                  <a:srgbClr val="222222"/>
                </a:solidFill>
                <a:highlight>
                  <a:srgbClr val="FFFFFF"/>
                </a:highlight>
              </a:rPr>
              <a:t>a noun</a:t>
            </a:r>
            <a:endParaRPr sz="1350">
              <a:solidFill>
                <a:srgbClr val="222222"/>
              </a:solidFill>
              <a:highlight>
                <a:srgbClr val="FFFFFF"/>
              </a:highlight>
            </a:endParaRPr>
          </a:p>
          <a:p>
            <a:pPr indent="0" lvl="0" marL="0" rtl="0" algn="l">
              <a:spcBef>
                <a:spcPts val="14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