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62F307F-5FBD-46DC-B067-3059E698D15B}">
  <a:tblStyle styleId="{662F307F-5FBD-46DC-B067-3059E698D15B}" styleName="Table_0">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B8683451-8194-4DF6-B7FA-87D9F977EB7F}" styleName="Table_1">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6" Type="http://schemas.openxmlformats.org/officeDocument/2006/relationships/slide" Target="slides/slide10.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3c19a7548c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3c19a7548c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3c19a7548c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3c19a7548c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23c19a7548c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23c19a7548c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23c19a7548c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23c19a7548c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23c19a7548c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23c19a7548c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23c19a7548c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23c19a7548c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3c19a7548c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23c19a7548c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3c19a7548c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3c19a7548c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3c19a7548c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3c19a7548c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26800" y="0"/>
            <a:ext cx="9170800" cy="4963474"/>
          </a:xfrm>
          <a:prstGeom prst="rect">
            <a:avLst/>
          </a:prstGeom>
          <a:noFill/>
          <a:ln>
            <a:noFill/>
          </a:ln>
        </p:spPr>
      </p:pic>
      <p:sp>
        <p:nvSpPr>
          <p:cNvPr id="55" name="Google Shape;55;p13"/>
          <p:cNvSpPr txBox="1"/>
          <p:nvPr>
            <p:ph type="ctrTitle"/>
          </p:nvPr>
        </p:nvSpPr>
        <p:spPr>
          <a:xfrm>
            <a:off x="1629950" y="1836900"/>
            <a:ext cx="3446100" cy="578700"/>
          </a:xfrm>
          <a:prstGeom prst="rect">
            <a:avLst/>
          </a:prstGeom>
        </p:spPr>
        <p:txBody>
          <a:bodyPr anchorCtr="0" anchor="b" bIns="91425" lIns="91425" spcFirstLastPara="1" rIns="91425" wrap="square" tIns="91425">
            <a:normAutofit/>
          </a:bodyPr>
          <a:lstStyle/>
          <a:p>
            <a:pPr indent="0" lvl="0" marL="0" rtl="0" algn="l">
              <a:lnSpc>
                <a:spcPct val="130000"/>
              </a:lnSpc>
              <a:spcBef>
                <a:spcPts val="700"/>
              </a:spcBef>
              <a:spcAft>
                <a:spcPts val="600"/>
              </a:spcAft>
              <a:buNone/>
            </a:pPr>
            <a:r>
              <a:rPr b="1" lang="en" sz="2550">
                <a:solidFill>
                  <a:srgbClr val="222222"/>
                </a:solidFill>
                <a:highlight>
                  <a:srgbClr val="FFFFFF"/>
                </a:highlight>
                <a:latin typeface="Comic Sans MS"/>
                <a:ea typeface="Comic Sans MS"/>
                <a:cs typeface="Comic Sans MS"/>
                <a:sym typeface="Comic Sans MS"/>
              </a:rPr>
              <a:t>Listening Strategies</a:t>
            </a:r>
            <a:endParaRPr>
              <a:latin typeface="Comic Sans MS"/>
              <a:ea typeface="Comic Sans MS"/>
              <a:cs typeface="Comic Sans MS"/>
              <a:sym typeface="Comic Sans M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2"/>
          <p:cNvSpPr txBox="1"/>
          <p:nvPr/>
        </p:nvSpPr>
        <p:spPr>
          <a:xfrm>
            <a:off x="4397700" y="752850"/>
            <a:ext cx="4474800" cy="3208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400"/>
              </a:spcBef>
              <a:spcAft>
                <a:spcPts val="0"/>
              </a:spcAft>
              <a:buNone/>
            </a:pPr>
            <a:r>
              <a:rPr i="1" lang="en" sz="1350">
                <a:solidFill>
                  <a:srgbClr val="222222"/>
                </a:solidFill>
                <a:highlight>
                  <a:srgbClr val="F2F2F2"/>
                </a:highlight>
              </a:rPr>
              <a:t>If you want something with a bit of character, Carlton House is quite unusual – it's a very old building that was originally a large private house. It was bought by the Vannis chain and they completely </a:t>
            </a:r>
            <a:r>
              <a:rPr i="1" lang="en" sz="1350" u="sng">
                <a:solidFill>
                  <a:srgbClr val="222222"/>
                </a:solidFill>
                <a:highlight>
                  <a:srgbClr val="F2F2F2"/>
                </a:highlight>
              </a:rPr>
              <a:t>refurbished</a:t>
            </a:r>
            <a:r>
              <a:rPr i="1" lang="en" sz="1350">
                <a:solidFill>
                  <a:srgbClr val="222222"/>
                </a:solidFill>
                <a:highlight>
                  <a:srgbClr val="F2F2F2"/>
                </a:highlight>
              </a:rPr>
              <a:t> it – they took their first guests just a few months ago but it's already got an excellent reputation. That's a five star hotel. Or there's the Imperial, which is a much more modern building. That also has its own gym and it has internet connection and </a:t>
            </a:r>
            <a:r>
              <a:rPr i="1" lang="en" sz="1350" u="sng">
                <a:solidFill>
                  <a:srgbClr val="222222"/>
                </a:solidFill>
                <a:highlight>
                  <a:srgbClr val="F2F2F2"/>
                </a:highlight>
              </a:rPr>
              <a:t>meetings</a:t>
            </a:r>
            <a:r>
              <a:rPr i="1" lang="en" sz="1350">
                <a:solidFill>
                  <a:srgbClr val="222222"/>
                </a:solidFill>
                <a:highlight>
                  <a:srgbClr val="F2F2F2"/>
                </a:highlight>
              </a:rPr>
              <a:t> rooms – it's used for </a:t>
            </a:r>
            <a:r>
              <a:rPr i="1" lang="en" sz="1350" u="sng">
                <a:solidFill>
                  <a:srgbClr val="222222"/>
                </a:solidFill>
                <a:highlight>
                  <a:srgbClr val="F2F2F2"/>
                </a:highlight>
              </a:rPr>
              <a:t>conferences</a:t>
            </a:r>
            <a:r>
              <a:rPr i="1" lang="en" sz="1350">
                <a:solidFill>
                  <a:srgbClr val="222222"/>
                </a:solidFill>
                <a:highlight>
                  <a:srgbClr val="F2F2F2"/>
                </a:highlight>
              </a:rPr>
              <a:t> and corporate </a:t>
            </a:r>
            <a:r>
              <a:rPr i="1" lang="en" sz="1350" u="sng">
                <a:solidFill>
                  <a:srgbClr val="222222"/>
                </a:solidFill>
                <a:highlight>
                  <a:srgbClr val="F2F2F2"/>
                </a:highlight>
              </a:rPr>
              <a:t>events</a:t>
            </a:r>
            <a:r>
              <a:rPr i="1" lang="en" sz="1350">
                <a:solidFill>
                  <a:srgbClr val="222222"/>
                </a:solidFill>
                <a:highlight>
                  <a:srgbClr val="F2F2F2"/>
                </a:highlight>
              </a:rPr>
              <a:t> as well as private guests. That's five star as well.</a:t>
            </a:r>
            <a:endParaRPr i="1" sz="1350">
              <a:solidFill>
                <a:srgbClr val="222222"/>
              </a:solidFill>
              <a:highlight>
                <a:srgbClr val="F2F2F2"/>
              </a:highlight>
            </a:endParaRPr>
          </a:p>
          <a:p>
            <a:pPr indent="0" lvl="0" marL="0" rtl="0" algn="l">
              <a:spcBef>
                <a:spcPts val="1400"/>
              </a:spcBef>
              <a:spcAft>
                <a:spcPts val="0"/>
              </a:spcAft>
              <a:buNone/>
            </a:pPr>
            <a:r>
              <a:t/>
            </a:r>
            <a:endParaRPr/>
          </a:p>
        </p:txBody>
      </p:sp>
      <p:pic>
        <p:nvPicPr>
          <p:cNvPr id="113" name="Google Shape;113;p22"/>
          <p:cNvPicPr preferRelativeResize="0"/>
          <p:nvPr/>
        </p:nvPicPr>
        <p:blipFill>
          <a:blip r:embed="rId3">
            <a:alphaModFix/>
          </a:blip>
          <a:stretch>
            <a:fillRect/>
          </a:stretch>
        </p:blipFill>
        <p:spPr>
          <a:xfrm>
            <a:off x="152400" y="152400"/>
            <a:ext cx="3782375" cy="46482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290725"/>
            <a:ext cx="8520600" cy="572700"/>
          </a:xfrm>
          <a:prstGeom prst="rect">
            <a:avLst/>
          </a:prstGeom>
        </p:spPr>
        <p:txBody>
          <a:bodyPr anchorCtr="0" anchor="t" bIns="91425" lIns="91425" spcFirstLastPara="1" rIns="91425" wrap="square" tIns="91425">
            <a:noAutofit/>
          </a:bodyPr>
          <a:lstStyle/>
          <a:p>
            <a:pPr indent="0" lvl="0" marL="25400" rtl="0" algn="ctr">
              <a:lnSpc>
                <a:spcPct val="130000"/>
              </a:lnSpc>
              <a:spcBef>
                <a:spcPts val="1300"/>
              </a:spcBef>
              <a:spcAft>
                <a:spcPts val="0"/>
              </a:spcAft>
              <a:buSzPts val="990"/>
              <a:buNone/>
            </a:pPr>
            <a:r>
              <a:rPr b="1" lang="en" sz="1695">
                <a:solidFill>
                  <a:srgbClr val="CC0000"/>
                </a:solidFill>
                <a:highlight>
                  <a:srgbClr val="FFFFFF"/>
                </a:highlight>
              </a:rPr>
              <a:t>Test Sections</a:t>
            </a:r>
            <a:endParaRPr b="1" sz="1695">
              <a:solidFill>
                <a:srgbClr val="CC0000"/>
              </a:solidFill>
              <a:highlight>
                <a:srgbClr val="FFFFFF"/>
              </a:highlight>
            </a:endParaRPr>
          </a:p>
          <a:p>
            <a:pPr indent="0" lvl="0" marL="0" rtl="0" algn="l">
              <a:spcBef>
                <a:spcPts val="300"/>
              </a:spcBef>
              <a:spcAft>
                <a:spcPts val="0"/>
              </a:spcAft>
              <a:buSzPts val="990"/>
              <a:buNone/>
            </a:pPr>
            <a:r>
              <a:t/>
            </a:r>
            <a:endParaRPr sz="2520"/>
          </a:p>
        </p:txBody>
      </p:sp>
      <p:sp>
        <p:nvSpPr>
          <p:cNvPr id="61" name="Google Shape;61;p14"/>
          <p:cNvSpPr txBox="1"/>
          <p:nvPr>
            <p:ph idx="1" type="body"/>
          </p:nvPr>
        </p:nvSpPr>
        <p:spPr>
          <a:xfrm>
            <a:off x="427425" y="670525"/>
            <a:ext cx="8404800" cy="3444300"/>
          </a:xfrm>
          <a:prstGeom prst="rect">
            <a:avLst/>
          </a:prstGeom>
        </p:spPr>
        <p:txBody>
          <a:bodyPr anchorCtr="0" anchor="t" bIns="91425" lIns="91425" spcFirstLastPara="1" rIns="91425" wrap="square" tIns="91425">
            <a:noAutofit/>
          </a:bodyPr>
          <a:lstStyle/>
          <a:p>
            <a:pPr indent="0" lvl="0" marL="0" rtl="0" algn="l">
              <a:spcBef>
                <a:spcPts val="700"/>
              </a:spcBef>
              <a:spcAft>
                <a:spcPts val="0"/>
              </a:spcAft>
              <a:buNone/>
            </a:pPr>
            <a:r>
              <a:rPr lang="en" sz="1300">
                <a:solidFill>
                  <a:schemeClr val="dk1"/>
                </a:solidFill>
                <a:highlight>
                  <a:srgbClr val="FFFFFF"/>
                </a:highlight>
              </a:rPr>
              <a:t>There are </a:t>
            </a:r>
            <a:r>
              <a:rPr b="1" lang="en" sz="1300">
                <a:solidFill>
                  <a:schemeClr val="dk1"/>
                </a:solidFill>
                <a:highlight>
                  <a:srgbClr val="FFFFFF"/>
                </a:highlight>
              </a:rPr>
              <a:t>4 parts </a:t>
            </a:r>
            <a:r>
              <a:rPr lang="en" sz="1300">
                <a:solidFill>
                  <a:schemeClr val="dk1"/>
                </a:solidFill>
                <a:highlight>
                  <a:srgbClr val="FFFFFF"/>
                </a:highlight>
              </a:rPr>
              <a:t>or sections to the IELTS Listening test. </a:t>
            </a:r>
            <a:r>
              <a:rPr lang="en" sz="1300">
                <a:solidFill>
                  <a:schemeClr val="dk1"/>
                </a:solidFill>
              </a:rPr>
              <a:t>Each section is based on one “audio story”. Each section will also contain 10 questions. The total number of questions = 40. </a:t>
            </a:r>
            <a:endParaRPr sz="1300">
              <a:solidFill>
                <a:schemeClr val="dk1"/>
              </a:solidFill>
              <a:highlight>
                <a:srgbClr val="FFFFFF"/>
              </a:highlight>
            </a:endParaRPr>
          </a:p>
          <a:p>
            <a:pPr indent="0" lvl="0" marL="0" rtl="0" algn="l">
              <a:spcBef>
                <a:spcPts val="1400"/>
              </a:spcBef>
              <a:spcAft>
                <a:spcPts val="0"/>
              </a:spcAft>
              <a:buNone/>
            </a:pPr>
            <a:r>
              <a:rPr b="1" lang="en" sz="1300">
                <a:solidFill>
                  <a:srgbClr val="351C75"/>
                </a:solidFill>
                <a:highlight>
                  <a:srgbClr val="FFFFFF"/>
                </a:highlight>
              </a:rPr>
              <a:t>Section 1 </a:t>
            </a:r>
            <a:r>
              <a:rPr b="1" lang="en" sz="1300">
                <a:solidFill>
                  <a:schemeClr val="dk1"/>
                </a:solidFill>
                <a:highlight>
                  <a:srgbClr val="FFFFFF"/>
                </a:highlight>
              </a:rPr>
              <a:t>– </a:t>
            </a:r>
            <a:r>
              <a:rPr lang="en" sz="1300">
                <a:solidFill>
                  <a:schemeClr val="dk1"/>
                </a:solidFill>
                <a:highlight>
                  <a:srgbClr val="FFFFFF"/>
                </a:highlight>
              </a:rPr>
              <a:t>A conversation between two people set in an everyday social context (e.g. booking tickets to the theatre).</a:t>
            </a:r>
            <a:endParaRPr sz="1300">
              <a:solidFill>
                <a:schemeClr val="dk1"/>
              </a:solidFill>
              <a:highlight>
                <a:srgbClr val="FFFFFF"/>
              </a:highlight>
            </a:endParaRPr>
          </a:p>
          <a:p>
            <a:pPr indent="0" lvl="0" marL="0" rtl="0" algn="l">
              <a:spcBef>
                <a:spcPts val="1400"/>
              </a:spcBef>
              <a:spcAft>
                <a:spcPts val="0"/>
              </a:spcAft>
              <a:buNone/>
            </a:pPr>
            <a:r>
              <a:rPr b="1" lang="en" sz="1300">
                <a:solidFill>
                  <a:srgbClr val="CC0000"/>
                </a:solidFill>
                <a:highlight>
                  <a:srgbClr val="FFFFFF"/>
                </a:highlight>
              </a:rPr>
              <a:t>Section 2</a:t>
            </a:r>
            <a:r>
              <a:rPr b="1" lang="en" sz="1300">
                <a:solidFill>
                  <a:schemeClr val="dk1"/>
                </a:solidFill>
                <a:highlight>
                  <a:srgbClr val="FFFFFF"/>
                </a:highlight>
              </a:rPr>
              <a:t> – </a:t>
            </a:r>
            <a:r>
              <a:rPr lang="en" sz="1300">
                <a:solidFill>
                  <a:schemeClr val="dk1"/>
                </a:solidFill>
                <a:highlight>
                  <a:srgbClr val="FFFFFF"/>
                </a:highlight>
              </a:rPr>
              <a:t>A monologue set in an everyday social context (e.g. a welcome talk for new college students).</a:t>
            </a:r>
            <a:endParaRPr sz="1300">
              <a:solidFill>
                <a:schemeClr val="dk1"/>
              </a:solidFill>
              <a:highlight>
                <a:srgbClr val="FFFFFF"/>
              </a:highlight>
            </a:endParaRPr>
          </a:p>
          <a:p>
            <a:pPr indent="0" lvl="0" marL="0" rtl="0" algn="l">
              <a:spcBef>
                <a:spcPts val="1400"/>
              </a:spcBef>
              <a:spcAft>
                <a:spcPts val="0"/>
              </a:spcAft>
              <a:buNone/>
            </a:pPr>
            <a:r>
              <a:rPr b="1" lang="en" sz="1300">
                <a:solidFill>
                  <a:srgbClr val="38761D"/>
                </a:solidFill>
                <a:highlight>
                  <a:srgbClr val="FFFFFF"/>
                </a:highlight>
              </a:rPr>
              <a:t>Section 3 </a:t>
            </a:r>
            <a:r>
              <a:rPr b="1" lang="en" sz="1300">
                <a:solidFill>
                  <a:schemeClr val="dk1"/>
                </a:solidFill>
                <a:highlight>
                  <a:srgbClr val="FFFFFF"/>
                </a:highlight>
              </a:rPr>
              <a:t>– </a:t>
            </a:r>
            <a:r>
              <a:rPr lang="en" sz="1300">
                <a:solidFill>
                  <a:schemeClr val="dk1"/>
                </a:solidFill>
                <a:highlight>
                  <a:srgbClr val="FFFFFF"/>
                </a:highlight>
              </a:rPr>
              <a:t>A conversation between up to four people set in an educational or training context (e.g. a group of students discussing a university assignment).</a:t>
            </a:r>
            <a:endParaRPr sz="1300">
              <a:solidFill>
                <a:schemeClr val="dk1"/>
              </a:solidFill>
              <a:highlight>
                <a:srgbClr val="FFFFFF"/>
              </a:highlight>
            </a:endParaRPr>
          </a:p>
          <a:p>
            <a:pPr indent="0" lvl="0" marL="0" rtl="0" algn="l">
              <a:spcBef>
                <a:spcPts val="1400"/>
              </a:spcBef>
              <a:spcAft>
                <a:spcPts val="0"/>
              </a:spcAft>
              <a:buNone/>
            </a:pPr>
            <a:r>
              <a:rPr b="1" lang="en" sz="1300">
                <a:solidFill>
                  <a:srgbClr val="B45F06"/>
                </a:solidFill>
                <a:highlight>
                  <a:srgbClr val="FFFFFF"/>
                </a:highlight>
              </a:rPr>
              <a:t>Section 4</a:t>
            </a:r>
            <a:r>
              <a:rPr b="1" lang="en" sz="1300">
                <a:solidFill>
                  <a:srgbClr val="222222"/>
                </a:solidFill>
                <a:highlight>
                  <a:srgbClr val="FFFFFF"/>
                </a:highlight>
              </a:rPr>
              <a:t> – </a:t>
            </a:r>
            <a:r>
              <a:rPr lang="en" sz="1300">
                <a:solidFill>
                  <a:srgbClr val="222222"/>
                </a:solidFill>
                <a:highlight>
                  <a:srgbClr val="FFFFFF"/>
                </a:highlight>
              </a:rPr>
              <a:t>A monologue on an academic subject (e.g. a lecture on wildlife).</a:t>
            </a:r>
            <a:endParaRPr sz="1300">
              <a:solidFill>
                <a:srgbClr val="222222"/>
              </a:solidFill>
              <a:highlight>
                <a:srgbClr val="FFFFFF"/>
              </a:highlight>
            </a:endParaRPr>
          </a:p>
          <a:p>
            <a:pPr indent="0" lvl="0" marL="0" rtl="0" algn="l">
              <a:spcBef>
                <a:spcPts val="1400"/>
              </a:spcBef>
              <a:spcAft>
                <a:spcPts val="1200"/>
              </a:spcAft>
              <a:buNone/>
            </a:pPr>
            <a:r>
              <a:t/>
            </a:r>
            <a:endParaRPr/>
          </a:p>
        </p:txBody>
      </p:sp>
      <p:graphicFrame>
        <p:nvGraphicFramePr>
          <p:cNvPr id="62" name="Google Shape;62;p14"/>
          <p:cNvGraphicFramePr/>
          <p:nvPr/>
        </p:nvGraphicFramePr>
        <p:xfrm>
          <a:off x="1658025" y="3449325"/>
          <a:ext cx="3000000" cy="3000000"/>
        </p:xfrm>
        <a:graphic>
          <a:graphicData uri="http://schemas.openxmlformats.org/drawingml/2006/table">
            <a:tbl>
              <a:tblPr>
                <a:noFill/>
                <a:tableStyleId>{662F307F-5FBD-46DC-B067-3059E698D15B}</a:tableStyleId>
              </a:tblPr>
              <a:tblGrid>
                <a:gridCol w="666750"/>
                <a:gridCol w="1495425"/>
                <a:gridCol w="2295525"/>
                <a:gridCol w="1485900"/>
              </a:tblGrid>
              <a:tr h="12700">
                <a:tc>
                  <a:txBody>
                    <a:bodyPr/>
                    <a:lstStyle/>
                    <a:p>
                      <a:pPr indent="0" lvl="0" marL="0" rtl="0" algn="l">
                        <a:spcBef>
                          <a:spcPts val="0"/>
                        </a:spcBef>
                        <a:spcAft>
                          <a:spcPts val="0"/>
                        </a:spcAft>
                        <a:buNone/>
                      </a:pPr>
                      <a:r>
                        <a:rPr lang="en" sz="1200"/>
                        <a:t>Section </a:t>
                      </a:r>
                      <a:endParaRPr sz="1200"/>
                    </a:p>
                  </a:txBody>
                  <a:tcPr marT="63500" marB="63500" marR="63500" marL="63500">
                    <a:solidFill>
                      <a:srgbClr val="CFE2F3"/>
                    </a:solidFill>
                  </a:tcPr>
                </a:tc>
                <a:tc>
                  <a:txBody>
                    <a:bodyPr/>
                    <a:lstStyle/>
                    <a:p>
                      <a:pPr indent="0" lvl="0" marL="0" rtl="0" algn="l">
                        <a:spcBef>
                          <a:spcPts val="0"/>
                        </a:spcBef>
                        <a:spcAft>
                          <a:spcPts val="0"/>
                        </a:spcAft>
                        <a:buNone/>
                      </a:pPr>
                      <a:r>
                        <a:rPr lang="en" sz="1200"/>
                        <a:t>Level of Difficulty</a:t>
                      </a:r>
                      <a:endParaRPr sz="1200"/>
                    </a:p>
                  </a:txBody>
                  <a:tcPr marT="63500" marB="63500" marR="63500" marL="63500">
                    <a:solidFill>
                      <a:srgbClr val="CFE2F3"/>
                    </a:solidFill>
                  </a:tcPr>
                </a:tc>
                <a:tc>
                  <a:txBody>
                    <a:bodyPr/>
                    <a:lstStyle/>
                    <a:p>
                      <a:pPr indent="0" lvl="0" marL="0" rtl="0" algn="l">
                        <a:spcBef>
                          <a:spcPts val="0"/>
                        </a:spcBef>
                        <a:spcAft>
                          <a:spcPts val="0"/>
                        </a:spcAft>
                        <a:buNone/>
                      </a:pPr>
                      <a:r>
                        <a:rPr lang="en" sz="1200"/>
                        <a:t>Interaction Pattern </a:t>
                      </a:r>
                      <a:endParaRPr sz="1200"/>
                    </a:p>
                  </a:txBody>
                  <a:tcPr marT="63500" marB="63500" marR="63500" marL="63500">
                    <a:solidFill>
                      <a:srgbClr val="CFE2F3"/>
                    </a:solidFill>
                  </a:tcPr>
                </a:tc>
                <a:tc>
                  <a:txBody>
                    <a:bodyPr/>
                    <a:lstStyle/>
                    <a:p>
                      <a:pPr indent="0" lvl="0" marL="0" rtl="0" algn="l">
                        <a:spcBef>
                          <a:spcPts val="0"/>
                        </a:spcBef>
                        <a:spcAft>
                          <a:spcPts val="0"/>
                        </a:spcAft>
                        <a:buNone/>
                      </a:pPr>
                      <a:r>
                        <a:rPr lang="en" sz="1200"/>
                        <a:t>Subject/ Topic</a:t>
                      </a:r>
                      <a:endParaRPr sz="1200"/>
                    </a:p>
                  </a:txBody>
                  <a:tcPr marT="63500" marB="63500" marR="63500" marL="63500">
                    <a:solidFill>
                      <a:srgbClr val="CFE2F3"/>
                    </a:solidFill>
                  </a:tcPr>
                </a:tc>
              </a:tr>
              <a:tr h="279400">
                <a:tc>
                  <a:txBody>
                    <a:bodyPr/>
                    <a:lstStyle/>
                    <a:p>
                      <a:pPr indent="0" lvl="0" marL="0" rtl="0" algn="l">
                        <a:spcBef>
                          <a:spcPts val="0"/>
                        </a:spcBef>
                        <a:spcAft>
                          <a:spcPts val="0"/>
                        </a:spcAft>
                        <a:buNone/>
                      </a:pPr>
                      <a:r>
                        <a:rPr lang="en" sz="1200"/>
                        <a:t>1 </a:t>
                      </a:r>
                      <a:endParaRPr sz="1200"/>
                    </a:p>
                  </a:txBody>
                  <a:tcPr marT="63500" marB="63500" marR="63500" marL="63500"/>
                </a:tc>
                <a:tc>
                  <a:txBody>
                    <a:bodyPr/>
                    <a:lstStyle/>
                    <a:p>
                      <a:pPr indent="0" lvl="0" marL="0" rtl="0" algn="l">
                        <a:spcBef>
                          <a:spcPts val="0"/>
                        </a:spcBef>
                        <a:spcAft>
                          <a:spcPts val="0"/>
                        </a:spcAft>
                        <a:buNone/>
                      </a:pPr>
                      <a:r>
                        <a:rPr lang="en" sz="1200"/>
                        <a:t>Easy</a:t>
                      </a:r>
                      <a:endParaRPr sz="1200"/>
                    </a:p>
                  </a:txBody>
                  <a:tcPr marT="63500" marB="63500" marR="63500" marL="63500"/>
                </a:tc>
                <a:tc>
                  <a:txBody>
                    <a:bodyPr/>
                    <a:lstStyle/>
                    <a:p>
                      <a:pPr indent="0" lvl="0" marL="0" rtl="0" algn="l">
                        <a:spcBef>
                          <a:spcPts val="0"/>
                        </a:spcBef>
                        <a:spcAft>
                          <a:spcPts val="0"/>
                        </a:spcAft>
                        <a:buNone/>
                      </a:pPr>
                      <a:r>
                        <a:rPr lang="en" sz="1200"/>
                        <a:t>Dialogue </a:t>
                      </a:r>
                      <a:endParaRPr sz="1200"/>
                    </a:p>
                  </a:txBody>
                  <a:tcPr marT="63500" marB="63500" marR="63500" marL="63500"/>
                </a:tc>
                <a:tc rowSpan="4">
                  <a:txBody>
                    <a:bodyPr/>
                    <a:lstStyle/>
                    <a:p>
                      <a:pPr indent="0" lvl="0" marL="0" rtl="0" algn="l">
                        <a:spcBef>
                          <a:spcPts val="0"/>
                        </a:spcBef>
                        <a:spcAft>
                          <a:spcPts val="0"/>
                        </a:spcAft>
                        <a:buNone/>
                      </a:pPr>
                      <a:r>
                        <a:rPr lang="en" sz="1200"/>
                        <a:t>Any </a:t>
                      </a:r>
                      <a:endParaRPr sz="1200"/>
                    </a:p>
                  </a:txBody>
                  <a:tcPr marT="63500" marB="63500" marR="63500" marL="63500"/>
                </a:tc>
              </a:tr>
              <a:tr h="279400">
                <a:tc>
                  <a:txBody>
                    <a:bodyPr/>
                    <a:lstStyle/>
                    <a:p>
                      <a:pPr indent="0" lvl="0" marL="0" rtl="0" algn="l">
                        <a:spcBef>
                          <a:spcPts val="0"/>
                        </a:spcBef>
                        <a:spcAft>
                          <a:spcPts val="0"/>
                        </a:spcAft>
                        <a:buNone/>
                      </a:pPr>
                      <a:r>
                        <a:rPr lang="en" sz="1200"/>
                        <a:t>2</a:t>
                      </a:r>
                      <a:endParaRPr sz="1200"/>
                    </a:p>
                  </a:txBody>
                  <a:tcPr marT="63500" marB="63500" marR="63500" marL="63500"/>
                </a:tc>
                <a:tc>
                  <a:txBody>
                    <a:bodyPr/>
                    <a:lstStyle/>
                    <a:p>
                      <a:pPr indent="0" lvl="0" marL="0" rtl="0" algn="l">
                        <a:spcBef>
                          <a:spcPts val="0"/>
                        </a:spcBef>
                        <a:spcAft>
                          <a:spcPts val="0"/>
                        </a:spcAft>
                        <a:buNone/>
                      </a:pPr>
                      <a:r>
                        <a:rPr lang="en" sz="1200"/>
                        <a:t>Slightly harder </a:t>
                      </a:r>
                      <a:endParaRPr sz="1200"/>
                    </a:p>
                  </a:txBody>
                  <a:tcPr marT="63500" marB="63500" marR="63500" marL="63500"/>
                </a:tc>
                <a:tc>
                  <a:txBody>
                    <a:bodyPr/>
                    <a:lstStyle/>
                    <a:p>
                      <a:pPr indent="0" lvl="0" marL="0" rtl="0" algn="l">
                        <a:spcBef>
                          <a:spcPts val="0"/>
                        </a:spcBef>
                        <a:spcAft>
                          <a:spcPts val="0"/>
                        </a:spcAft>
                        <a:buNone/>
                      </a:pPr>
                      <a:r>
                        <a:rPr lang="en" sz="1200"/>
                        <a:t>Dialogue/Monologue </a:t>
                      </a:r>
                      <a:endParaRPr sz="1200"/>
                    </a:p>
                  </a:txBody>
                  <a:tcPr marT="63500" marB="63500" marR="63500" marL="63500"/>
                </a:tc>
                <a:tc vMerge="1"/>
              </a:tr>
              <a:tr h="279400">
                <a:tc>
                  <a:txBody>
                    <a:bodyPr/>
                    <a:lstStyle/>
                    <a:p>
                      <a:pPr indent="0" lvl="0" marL="0" rtl="0" algn="l">
                        <a:spcBef>
                          <a:spcPts val="0"/>
                        </a:spcBef>
                        <a:spcAft>
                          <a:spcPts val="0"/>
                        </a:spcAft>
                        <a:buNone/>
                      </a:pPr>
                      <a:r>
                        <a:rPr lang="en" sz="1200"/>
                        <a:t>3</a:t>
                      </a:r>
                      <a:endParaRPr sz="1200"/>
                    </a:p>
                  </a:txBody>
                  <a:tcPr marT="63500" marB="63500" marR="63500" marL="63500"/>
                </a:tc>
                <a:tc>
                  <a:txBody>
                    <a:bodyPr/>
                    <a:lstStyle/>
                    <a:p>
                      <a:pPr indent="0" lvl="0" marL="0" rtl="0" algn="l">
                        <a:spcBef>
                          <a:spcPts val="0"/>
                        </a:spcBef>
                        <a:spcAft>
                          <a:spcPts val="0"/>
                        </a:spcAft>
                        <a:buNone/>
                      </a:pPr>
                      <a:r>
                        <a:rPr lang="en" sz="1200"/>
                        <a:t>Hard</a:t>
                      </a:r>
                      <a:endParaRPr sz="1200"/>
                    </a:p>
                  </a:txBody>
                  <a:tcPr marT="63500" marB="63500" marR="63500" marL="63500"/>
                </a:tc>
                <a:tc>
                  <a:txBody>
                    <a:bodyPr/>
                    <a:lstStyle/>
                    <a:p>
                      <a:pPr indent="0" lvl="0" marL="0" rtl="0" algn="l">
                        <a:spcBef>
                          <a:spcPts val="0"/>
                        </a:spcBef>
                        <a:spcAft>
                          <a:spcPts val="0"/>
                        </a:spcAft>
                        <a:buNone/>
                      </a:pPr>
                      <a:r>
                        <a:rPr lang="en" sz="1200"/>
                        <a:t>Dialogue/Monologue </a:t>
                      </a:r>
                      <a:endParaRPr sz="1200"/>
                    </a:p>
                  </a:txBody>
                  <a:tcPr marT="63500" marB="63500" marR="63500" marL="63500"/>
                </a:tc>
                <a:tc vMerge="1"/>
              </a:tr>
              <a:tr h="279400">
                <a:tc>
                  <a:txBody>
                    <a:bodyPr/>
                    <a:lstStyle/>
                    <a:p>
                      <a:pPr indent="0" lvl="0" marL="0" rtl="0" algn="l">
                        <a:spcBef>
                          <a:spcPts val="0"/>
                        </a:spcBef>
                        <a:spcAft>
                          <a:spcPts val="0"/>
                        </a:spcAft>
                        <a:buNone/>
                      </a:pPr>
                      <a:r>
                        <a:rPr lang="en" sz="1200"/>
                        <a:t>4</a:t>
                      </a:r>
                      <a:endParaRPr sz="1200"/>
                    </a:p>
                  </a:txBody>
                  <a:tcPr marT="63500" marB="63500" marR="63500" marL="63500"/>
                </a:tc>
                <a:tc>
                  <a:txBody>
                    <a:bodyPr/>
                    <a:lstStyle/>
                    <a:p>
                      <a:pPr indent="0" lvl="0" marL="0" rtl="0" algn="l">
                        <a:spcBef>
                          <a:spcPts val="0"/>
                        </a:spcBef>
                        <a:spcAft>
                          <a:spcPts val="0"/>
                        </a:spcAft>
                        <a:buNone/>
                      </a:pPr>
                      <a:r>
                        <a:rPr lang="en" sz="1200"/>
                        <a:t>Even harder</a:t>
                      </a:r>
                      <a:endParaRPr sz="1200"/>
                    </a:p>
                  </a:txBody>
                  <a:tcPr marT="63500" marB="63500" marR="63500" marL="63500"/>
                </a:tc>
                <a:tc>
                  <a:txBody>
                    <a:bodyPr/>
                    <a:lstStyle/>
                    <a:p>
                      <a:pPr indent="0" lvl="0" marL="0" rtl="0" algn="l">
                        <a:spcBef>
                          <a:spcPts val="0"/>
                        </a:spcBef>
                        <a:spcAft>
                          <a:spcPts val="0"/>
                        </a:spcAft>
                        <a:buNone/>
                      </a:pPr>
                      <a:r>
                        <a:rPr lang="en" sz="1200"/>
                        <a:t>Dialogue/Monologue </a:t>
                      </a:r>
                      <a:endParaRPr sz="1200"/>
                    </a:p>
                  </a:txBody>
                  <a:tcPr marT="63500" marB="63500" marR="63500" marL="63500"/>
                </a:tc>
                <a:tc vMerge="1"/>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graphicFrame>
        <p:nvGraphicFramePr>
          <p:cNvPr id="67" name="Google Shape;67;p15"/>
          <p:cNvGraphicFramePr/>
          <p:nvPr/>
        </p:nvGraphicFramePr>
        <p:xfrm>
          <a:off x="4483875" y="1536700"/>
          <a:ext cx="3000000" cy="3000000"/>
        </p:xfrm>
        <a:graphic>
          <a:graphicData uri="http://schemas.openxmlformats.org/drawingml/2006/table">
            <a:tbl>
              <a:tblPr>
                <a:solidFill>
                  <a:srgbClr val="FFFFFF"/>
                </a:solidFill>
                <a:tableStyleId>{B8683451-8194-4DF6-B7FA-87D9F977EB7F}</a:tableStyleId>
              </a:tblPr>
              <a:tblGrid>
                <a:gridCol w="4086000"/>
              </a:tblGrid>
              <a:tr h="1219150">
                <a:tc>
                  <a:txBody>
                    <a:bodyPr/>
                    <a:lstStyle/>
                    <a:p>
                      <a:pPr indent="0" lvl="0" marL="457200" rtl="0" algn="ctr">
                        <a:lnSpc>
                          <a:spcPct val="115000"/>
                        </a:lnSpc>
                        <a:spcBef>
                          <a:spcPts val="700"/>
                        </a:spcBef>
                        <a:spcAft>
                          <a:spcPts val="0"/>
                        </a:spcAft>
                        <a:buNone/>
                      </a:pPr>
                      <a:r>
                        <a:rPr b="1" lang="en" sz="1750">
                          <a:solidFill>
                            <a:srgbClr val="CC0000"/>
                          </a:solidFill>
                          <a:highlight>
                            <a:srgbClr val="FFFFFF"/>
                          </a:highlight>
                        </a:rPr>
                        <a:t>Question Analysis</a:t>
                      </a:r>
                      <a:endParaRPr b="1" sz="1750">
                        <a:solidFill>
                          <a:srgbClr val="CC0000"/>
                        </a:solidFill>
                        <a:highlight>
                          <a:srgbClr val="FFFFFF"/>
                        </a:highlight>
                      </a:endParaRPr>
                    </a:p>
                    <a:p>
                      <a:pPr indent="0" lvl="0" marL="457200" rtl="0" algn="ctr">
                        <a:lnSpc>
                          <a:spcPct val="115000"/>
                        </a:lnSpc>
                        <a:spcBef>
                          <a:spcPts val="1400"/>
                        </a:spcBef>
                        <a:spcAft>
                          <a:spcPts val="0"/>
                        </a:spcAft>
                        <a:buNone/>
                      </a:pPr>
                      <a:r>
                        <a:rPr b="1" lang="en" sz="1750">
                          <a:solidFill>
                            <a:srgbClr val="CC0000"/>
                          </a:solidFill>
                          <a:highlight>
                            <a:srgbClr val="FFFFFF"/>
                          </a:highlight>
                        </a:rPr>
                        <a:t>Answer Prediction</a:t>
                      </a:r>
                      <a:endParaRPr b="1" sz="1750">
                        <a:solidFill>
                          <a:srgbClr val="CC0000"/>
                        </a:solidFill>
                        <a:highlight>
                          <a:srgbClr val="FFFFFF"/>
                        </a:highlight>
                      </a:endParaRPr>
                    </a:p>
                    <a:p>
                      <a:pPr indent="0" lvl="0" marL="457200" rtl="0" algn="ctr">
                        <a:lnSpc>
                          <a:spcPct val="115000"/>
                        </a:lnSpc>
                        <a:spcBef>
                          <a:spcPts val="1400"/>
                        </a:spcBef>
                        <a:spcAft>
                          <a:spcPts val="1400"/>
                        </a:spcAft>
                        <a:buNone/>
                      </a:pPr>
                      <a:r>
                        <a:rPr b="1" lang="en" sz="1750">
                          <a:solidFill>
                            <a:srgbClr val="CC0000"/>
                          </a:solidFill>
                          <a:highlight>
                            <a:srgbClr val="FFFFFF"/>
                          </a:highlight>
                        </a:rPr>
                        <a:t>Keyword Clues</a:t>
                      </a:r>
                      <a:endParaRPr b="1" sz="1750">
                        <a:solidFill>
                          <a:srgbClr val="CC0000"/>
                        </a:solidFill>
                        <a:highlight>
                          <a:srgbClr val="FFFFFF"/>
                        </a:highlight>
                      </a:endParaRPr>
                    </a:p>
                  </a:txBody>
                  <a:tcPr marT="91425" marB="91425" marR="91425" marL="91425">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tcPr>
                </a:tc>
              </a:tr>
            </a:tbl>
          </a:graphicData>
        </a:graphic>
      </p:graphicFrame>
      <p:pic>
        <p:nvPicPr>
          <p:cNvPr id="68" name="Google Shape;68;p15"/>
          <p:cNvPicPr preferRelativeResize="0"/>
          <p:nvPr/>
        </p:nvPicPr>
        <p:blipFill>
          <a:blip r:embed="rId3">
            <a:alphaModFix/>
          </a:blip>
          <a:stretch>
            <a:fillRect/>
          </a:stretch>
        </p:blipFill>
        <p:spPr>
          <a:xfrm>
            <a:off x="1011988" y="1378900"/>
            <a:ext cx="3956770" cy="2041525"/>
          </a:xfrm>
          <a:prstGeom prst="rect">
            <a:avLst/>
          </a:prstGeom>
          <a:noFill/>
          <a:ln>
            <a:noFill/>
          </a:ln>
        </p:spPr>
      </p:pic>
      <p:sp>
        <p:nvSpPr>
          <p:cNvPr id="69" name="Google Shape;69;p15"/>
          <p:cNvSpPr txBox="1"/>
          <p:nvPr>
            <p:ph idx="4294967295" type="ctrTitle"/>
          </p:nvPr>
        </p:nvSpPr>
        <p:spPr>
          <a:xfrm>
            <a:off x="2848950" y="630100"/>
            <a:ext cx="3446100" cy="578700"/>
          </a:xfrm>
          <a:prstGeom prst="rect">
            <a:avLst/>
          </a:prstGeom>
        </p:spPr>
        <p:txBody>
          <a:bodyPr anchorCtr="0" anchor="t" bIns="91425" lIns="91425" spcFirstLastPara="1" rIns="91425" wrap="square" tIns="91425">
            <a:normAutofit/>
          </a:bodyPr>
          <a:lstStyle/>
          <a:p>
            <a:pPr indent="0" lvl="0" marL="0" rtl="0" algn="l">
              <a:lnSpc>
                <a:spcPct val="130000"/>
              </a:lnSpc>
              <a:spcBef>
                <a:spcPts val="700"/>
              </a:spcBef>
              <a:spcAft>
                <a:spcPts val="600"/>
              </a:spcAft>
              <a:buNone/>
            </a:pPr>
            <a:r>
              <a:rPr b="1" lang="en" sz="2550">
                <a:solidFill>
                  <a:srgbClr val="222222"/>
                </a:solidFill>
                <a:highlight>
                  <a:srgbClr val="FFFFFF"/>
                </a:highlight>
                <a:latin typeface="Comic Sans MS"/>
                <a:ea typeface="Comic Sans MS"/>
                <a:cs typeface="Comic Sans MS"/>
                <a:sym typeface="Comic Sans MS"/>
              </a:rPr>
              <a:t>Listening Strategies</a:t>
            </a:r>
            <a:endParaRPr>
              <a:latin typeface="Comic Sans MS"/>
              <a:ea typeface="Comic Sans MS"/>
              <a:cs typeface="Comic Sans MS"/>
              <a:sym typeface="Comic Sans M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650750"/>
            <a:ext cx="8520600" cy="572700"/>
          </a:xfrm>
          <a:prstGeom prst="rect">
            <a:avLst/>
          </a:prstGeom>
        </p:spPr>
        <p:txBody>
          <a:bodyPr anchorCtr="0" anchor="t" bIns="91425" lIns="91425" spcFirstLastPara="1" rIns="91425" wrap="square" tIns="91425">
            <a:normAutofit fontScale="90000"/>
          </a:bodyPr>
          <a:lstStyle/>
          <a:p>
            <a:pPr indent="0" lvl="0" marL="25400" rtl="0" algn="ctr">
              <a:lnSpc>
                <a:spcPct val="130000"/>
              </a:lnSpc>
              <a:spcBef>
                <a:spcPts val="1700"/>
              </a:spcBef>
              <a:spcAft>
                <a:spcPts val="0"/>
              </a:spcAft>
              <a:buClr>
                <a:schemeClr val="dk1"/>
              </a:buClr>
              <a:buSzPct val="56410"/>
              <a:buFont typeface="Arial"/>
              <a:buNone/>
            </a:pPr>
            <a:r>
              <a:rPr b="1" lang="en" sz="1950">
                <a:solidFill>
                  <a:srgbClr val="351C75"/>
                </a:solidFill>
                <a:highlight>
                  <a:srgbClr val="FFFFFF"/>
                </a:highlight>
              </a:rPr>
              <a:t>Question Analysis</a:t>
            </a:r>
            <a:endParaRPr b="1" sz="1950">
              <a:solidFill>
                <a:srgbClr val="351C75"/>
              </a:solidFill>
              <a:highlight>
                <a:srgbClr val="FFFFFF"/>
              </a:highlight>
            </a:endParaRPr>
          </a:p>
          <a:p>
            <a:pPr indent="0" lvl="0" marL="0" rtl="0" algn="l">
              <a:spcBef>
                <a:spcPts val="400"/>
              </a:spcBef>
              <a:spcAft>
                <a:spcPts val="0"/>
              </a:spcAft>
              <a:buNone/>
            </a:pPr>
            <a:r>
              <a:t/>
            </a:r>
            <a:endParaRPr/>
          </a:p>
        </p:txBody>
      </p:sp>
      <p:graphicFrame>
        <p:nvGraphicFramePr>
          <p:cNvPr id="75" name="Google Shape;75;p16"/>
          <p:cNvGraphicFramePr/>
          <p:nvPr/>
        </p:nvGraphicFramePr>
        <p:xfrm>
          <a:off x="1063113" y="3238500"/>
          <a:ext cx="3000000" cy="3000000"/>
        </p:xfrm>
        <a:graphic>
          <a:graphicData uri="http://schemas.openxmlformats.org/drawingml/2006/table">
            <a:tbl>
              <a:tblPr>
                <a:noFill/>
                <a:tableStyleId>{B8683451-8194-4DF6-B7FA-87D9F977EB7F}</a:tableStyleId>
              </a:tblPr>
              <a:tblGrid>
                <a:gridCol w="678125"/>
                <a:gridCol w="6339650"/>
              </a:tblGrid>
              <a:tr h="1047750">
                <a:tc>
                  <a:txBody>
                    <a:bodyPr/>
                    <a:lstStyle/>
                    <a:p>
                      <a:pPr indent="0" lvl="0" marL="0" rtl="0" algn="l">
                        <a:spcBef>
                          <a:spcPts val="0"/>
                        </a:spcBef>
                        <a:spcAft>
                          <a:spcPts val="0"/>
                        </a:spcAft>
                        <a:buNone/>
                      </a:pPr>
                      <a:r>
                        <a:t/>
                      </a:r>
                      <a:endParaRPr/>
                    </a:p>
                  </a:txBody>
                  <a:tcPr marT="91425" marB="91425" marR="91425" marL="91425">
                    <a:lnL cap="flat" cmpd="sng" w="9525">
                      <a:solidFill>
                        <a:schemeClr val="accent6"/>
                      </a:solidFill>
                      <a:prstDash val="solid"/>
                      <a:round/>
                      <a:headEnd len="sm" w="sm" type="none"/>
                      <a:tailEnd len="sm" w="sm" type="none"/>
                    </a:lnL>
                    <a:lnR cap="flat" cmpd="sng" w="9525">
                      <a:solidFill>
                        <a:schemeClr val="accent6"/>
                      </a:solidFill>
                      <a:prstDash val="solid"/>
                      <a:round/>
                      <a:headEnd len="sm" w="sm" type="none"/>
                      <a:tailEnd len="sm" w="sm" type="none"/>
                    </a:lnR>
                    <a:lnT cap="flat" cmpd="sng" w="9525">
                      <a:solidFill>
                        <a:schemeClr val="accent6"/>
                      </a:solidFill>
                      <a:prstDash val="solid"/>
                      <a:round/>
                      <a:headEnd len="sm" w="sm" type="none"/>
                      <a:tailEnd len="sm" w="sm" type="none"/>
                    </a:lnT>
                    <a:lnB cap="flat" cmpd="sng" w="9525">
                      <a:solidFill>
                        <a:schemeClr val="accent6"/>
                      </a:solidFill>
                      <a:prstDash val="solid"/>
                      <a:round/>
                      <a:headEnd len="sm" w="sm" type="none"/>
                      <a:tailEnd len="sm" w="sm" type="none"/>
                    </a:lnB>
                  </a:tcPr>
                </a:tc>
                <a:tc>
                  <a:txBody>
                    <a:bodyPr/>
                    <a:lstStyle/>
                    <a:p>
                      <a:pPr indent="0" lvl="0" marL="0" rtl="0" algn="l">
                        <a:lnSpc>
                          <a:spcPct val="115000"/>
                        </a:lnSpc>
                        <a:spcBef>
                          <a:spcPts val="600"/>
                        </a:spcBef>
                        <a:spcAft>
                          <a:spcPts val="0"/>
                        </a:spcAft>
                        <a:buNone/>
                      </a:pPr>
                      <a:r>
                        <a:rPr b="1" lang="en" sz="1350">
                          <a:solidFill>
                            <a:srgbClr val="38761D"/>
                          </a:solidFill>
                          <a:highlight>
                            <a:srgbClr val="FFFFFF"/>
                          </a:highlight>
                        </a:rPr>
                        <a:t>a)</a:t>
                      </a:r>
                      <a:r>
                        <a:rPr b="1" lang="en" sz="700">
                          <a:solidFill>
                            <a:srgbClr val="38761D"/>
                          </a:solidFill>
                          <a:highlight>
                            <a:srgbClr val="FFFFFF"/>
                          </a:highlight>
                          <a:latin typeface="Times New Roman"/>
                          <a:ea typeface="Times New Roman"/>
                          <a:cs typeface="Times New Roman"/>
                          <a:sym typeface="Times New Roman"/>
                        </a:rPr>
                        <a:t>    </a:t>
                      </a:r>
                      <a:r>
                        <a:rPr b="1" lang="en" sz="1350">
                          <a:solidFill>
                            <a:srgbClr val="38761D"/>
                          </a:solidFill>
                          <a:highlight>
                            <a:srgbClr val="FFFFFF"/>
                          </a:highlight>
                        </a:rPr>
                        <a:t>Which section of the test are they in?</a:t>
                      </a:r>
                      <a:endParaRPr b="1" sz="1350">
                        <a:solidFill>
                          <a:srgbClr val="38761D"/>
                        </a:solidFill>
                        <a:highlight>
                          <a:srgbClr val="FFFFFF"/>
                        </a:highlight>
                      </a:endParaRPr>
                    </a:p>
                    <a:p>
                      <a:pPr indent="0" lvl="0" marL="0" rtl="0" algn="l">
                        <a:lnSpc>
                          <a:spcPct val="115000"/>
                        </a:lnSpc>
                        <a:spcBef>
                          <a:spcPts val="1200"/>
                        </a:spcBef>
                        <a:spcAft>
                          <a:spcPts val="0"/>
                        </a:spcAft>
                        <a:buNone/>
                      </a:pPr>
                      <a:r>
                        <a:rPr b="1" lang="en" sz="1350">
                          <a:solidFill>
                            <a:srgbClr val="38761D"/>
                          </a:solidFill>
                          <a:highlight>
                            <a:srgbClr val="FFFFFF"/>
                          </a:highlight>
                        </a:rPr>
                        <a:t>b)</a:t>
                      </a:r>
                      <a:r>
                        <a:rPr b="1" lang="en" sz="700">
                          <a:solidFill>
                            <a:srgbClr val="38761D"/>
                          </a:solidFill>
                          <a:highlight>
                            <a:srgbClr val="FFFFFF"/>
                          </a:highlight>
                          <a:latin typeface="Times New Roman"/>
                          <a:ea typeface="Times New Roman"/>
                          <a:cs typeface="Times New Roman"/>
                          <a:sym typeface="Times New Roman"/>
                        </a:rPr>
                        <a:t>     </a:t>
                      </a:r>
                      <a:r>
                        <a:rPr b="1" lang="en" sz="1350">
                          <a:solidFill>
                            <a:srgbClr val="38761D"/>
                          </a:solidFill>
                          <a:highlight>
                            <a:srgbClr val="FFFFFF"/>
                          </a:highlight>
                        </a:rPr>
                        <a:t>What type of questions are they?</a:t>
                      </a:r>
                      <a:endParaRPr b="1" sz="1350">
                        <a:solidFill>
                          <a:srgbClr val="38761D"/>
                        </a:solidFill>
                        <a:highlight>
                          <a:srgbClr val="FFFFFF"/>
                        </a:highlight>
                      </a:endParaRPr>
                    </a:p>
                    <a:p>
                      <a:pPr indent="0" lvl="0" marL="0" rtl="0" algn="l">
                        <a:lnSpc>
                          <a:spcPct val="115000"/>
                        </a:lnSpc>
                        <a:spcBef>
                          <a:spcPts val="1200"/>
                        </a:spcBef>
                        <a:spcAft>
                          <a:spcPts val="1200"/>
                        </a:spcAft>
                        <a:buNone/>
                      </a:pPr>
                      <a:r>
                        <a:rPr b="1" lang="en" sz="1350">
                          <a:solidFill>
                            <a:srgbClr val="38761D"/>
                          </a:solidFill>
                          <a:highlight>
                            <a:srgbClr val="FFFFFF"/>
                          </a:highlight>
                        </a:rPr>
                        <a:t>c)</a:t>
                      </a:r>
                      <a:r>
                        <a:rPr b="1" lang="en" sz="700">
                          <a:solidFill>
                            <a:srgbClr val="38761D"/>
                          </a:solidFill>
                          <a:highlight>
                            <a:srgbClr val="FFFFFF"/>
                          </a:highlight>
                          <a:latin typeface="Times New Roman"/>
                          <a:ea typeface="Times New Roman"/>
                          <a:cs typeface="Times New Roman"/>
                          <a:sym typeface="Times New Roman"/>
                        </a:rPr>
                        <a:t>     </a:t>
                      </a:r>
                      <a:r>
                        <a:rPr b="1" lang="en" sz="1350">
                          <a:solidFill>
                            <a:srgbClr val="38761D"/>
                          </a:solidFill>
                          <a:highlight>
                            <a:srgbClr val="FFFFFF"/>
                          </a:highlight>
                        </a:rPr>
                        <a:t>What sort of information do you need to listen for?</a:t>
                      </a:r>
                      <a:endParaRPr b="1" sz="1350">
                        <a:solidFill>
                          <a:srgbClr val="38761D"/>
                        </a:solidFill>
                        <a:highlight>
                          <a:srgbClr val="FFFFFF"/>
                        </a:highlight>
                      </a:endParaRPr>
                    </a:p>
                  </a:txBody>
                  <a:tcPr marT="91425" marB="91425" marR="91425" marL="91425">
                    <a:lnL cap="flat" cmpd="sng" w="9525">
                      <a:solidFill>
                        <a:schemeClr val="accent6"/>
                      </a:solidFill>
                      <a:prstDash val="solid"/>
                      <a:round/>
                      <a:headEnd len="sm" w="sm" type="none"/>
                      <a:tailEnd len="sm" w="sm" type="none"/>
                    </a:lnL>
                    <a:lnR cap="flat" cmpd="sng" w="9525">
                      <a:solidFill>
                        <a:schemeClr val="accent6"/>
                      </a:solidFill>
                      <a:prstDash val="solid"/>
                      <a:round/>
                      <a:headEnd len="sm" w="sm" type="none"/>
                      <a:tailEnd len="sm" w="sm" type="none"/>
                    </a:lnR>
                    <a:lnT cap="flat" cmpd="sng" w="9525">
                      <a:solidFill>
                        <a:schemeClr val="accent6"/>
                      </a:solidFill>
                      <a:prstDash val="solid"/>
                      <a:round/>
                      <a:headEnd len="sm" w="sm" type="none"/>
                      <a:tailEnd len="sm" w="sm" type="none"/>
                    </a:lnT>
                    <a:lnB cap="flat" cmpd="sng" w="9525">
                      <a:solidFill>
                        <a:schemeClr val="accent6"/>
                      </a:solidFill>
                      <a:prstDash val="solid"/>
                      <a:round/>
                      <a:headEnd len="sm" w="sm" type="none"/>
                      <a:tailEnd len="sm" w="sm" type="none"/>
                    </a:lnB>
                  </a:tcPr>
                </a:tc>
              </a:tr>
            </a:tbl>
          </a:graphicData>
        </a:graphic>
      </p:graphicFrame>
      <p:sp>
        <p:nvSpPr>
          <p:cNvPr id="76" name="Google Shape;76;p16"/>
          <p:cNvSpPr txBox="1"/>
          <p:nvPr/>
        </p:nvSpPr>
        <p:spPr>
          <a:xfrm>
            <a:off x="217350" y="1082388"/>
            <a:ext cx="8709300" cy="2322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700"/>
              </a:spcBef>
              <a:spcAft>
                <a:spcPts val="0"/>
              </a:spcAft>
              <a:buNone/>
            </a:pPr>
            <a:r>
              <a:rPr lang="en" sz="1350">
                <a:solidFill>
                  <a:srgbClr val="222222"/>
                </a:solidFill>
                <a:highlight>
                  <a:srgbClr val="FFFFFF"/>
                </a:highlight>
              </a:rPr>
              <a:t>The listening test contains four recordings. Before listening to each of them you will be given time (around 20-35 seconds) to read the questions they relate to.</a:t>
            </a:r>
            <a:endParaRPr sz="1350">
              <a:solidFill>
                <a:srgbClr val="222222"/>
              </a:solidFill>
              <a:highlight>
                <a:srgbClr val="FFFFFF"/>
              </a:highlight>
            </a:endParaRPr>
          </a:p>
          <a:p>
            <a:pPr indent="0" lvl="0" marL="0" rtl="0" algn="l">
              <a:lnSpc>
                <a:spcPct val="115000"/>
              </a:lnSpc>
              <a:spcBef>
                <a:spcPts val="1400"/>
              </a:spcBef>
              <a:spcAft>
                <a:spcPts val="0"/>
              </a:spcAft>
              <a:buNone/>
            </a:pPr>
            <a:r>
              <a:rPr lang="en" sz="1350">
                <a:solidFill>
                  <a:srgbClr val="222222"/>
                </a:solidFill>
                <a:highlight>
                  <a:srgbClr val="FFFFFF"/>
                </a:highlight>
              </a:rPr>
              <a:t>Use this time well. It might not sound very long but it’s long enough to do the important preparation work that will enable you to complete the questions successfully.</a:t>
            </a:r>
            <a:endParaRPr sz="1350">
              <a:solidFill>
                <a:srgbClr val="222222"/>
              </a:solidFill>
              <a:highlight>
                <a:srgbClr val="FFFFFF"/>
              </a:highlight>
            </a:endParaRPr>
          </a:p>
          <a:p>
            <a:pPr indent="0" lvl="0" marL="0" rtl="0" algn="l">
              <a:lnSpc>
                <a:spcPct val="115000"/>
              </a:lnSpc>
              <a:spcBef>
                <a:spcPts val="1400"/>
              </a:spcBef>
              <a:spcAft>
                <a:spcPts val="1400"/>
              </a:spcAft>
              <a:buNone/>
            </a:pPr>
            <a:r>
              <a:rPr lang="en" sz="1350">
                <a:solidFill>
                  <a:srgbClr val="222222"/>
                </a:solidFill>
                <a:highlight>
                  <a:srgbClr val="FFFFFF"/>
                </a:highlight>
              </a:rPr>
              <a:t>When analysing the questions, there are 3 key things to note:</a:t>
            </a:r>
            <a:endParaRPr sz="1350">
              <a:solidFill>
                <a:srgbClr val="222222"/>
              </a:solidFill>
              <a:highlight>
                <a:srgbClr val="FFFFFF"/>
              </a:highligh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25400" rtl="0" algn="ctr">
              <a:lnSpc>
                <a:spcPct val="130000"/>
              </a:lnSpc>
              <a:spcBef>
                <a:spcPts val="1300"/>
              </a:spcBef>
              <a:spcAft>
                <a:spcPts val="0"/>
              </a:spcAft>
              <a:buClr>
                <a:schemeClr val="dk1"/>
              </a:buClr>
              <a:buSzPct val="55462"/>
              <a:buFont typeface="Arial"/>
              <a:buNone/>
            </a:pPr>
            <a:r>
              <a:rPr b="1" lang="en" sz="1983">
                <a:solidFill>
                  <a:srgbClr val="CC0000"/>
                </a:solidFill>
                <a:highlight>
                  <a:srgbClr val="FFFFFF"/>
                </a:highlight>
              </a:rPr>
              <a:t>Question Types</a:t>
            </a:r>
            <a:endParaRPr b="1" sz="1983">
              <a:solidFill>
                <a:srgbClr val="CC0000"/>
              </a:solidFill>
              <a:highlight>
                <a:srgbClr val="FFFFFF"/>
              </a:highlight>
            </a:endParaRPr>
          </a:p>
          <a:p>
            <a:pPr indent="0" lvl="0" marL="0" rtl="0" algn="l">
              <a:spcBef>
                <a:spcPts val="300"/>
              </a:spcBef>
              <a:spcAft>
                <a:spcPts val="0"/>
              </a:spcAft>
              <a:buNone/>
            </a:pPr>
            <a:r>
              <a:t/>
            </a:r>
            <a:endParaRPr/>
          </a:p>
        </p:txBody>
      </p:sp>
      <p:pic>
        <p:nvPicPr>
          <p:cNvPr id="82" name="Google Shape;82;p17"/>
          <p:cNvPicPr preferRelativeResize="0"/>
          <p:nvPr/>
        </p:nvPicPr>
        <p:blipFill>
          <a:blip r:embed="rId3">
            <a:alphaModFix/>
          </a:blip>
          <a:stretch>
            <a:fillRect/>
          </a:stretch>
        </p:blipFill>
        <p:spPr>
          <a:xfrm>
            <a:off x="797250" y="1401600"/>
            <a:ext cx="7586651" cy="31632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25400" rtl="0" algn="ctr">
              <a:lnSpc>
                <a:spcPct val="130000"/>
              </a:lnSpc>
              <a:spcBef>
                <a:spcPts val="1700"/>
              </a:spcBef>
              <a:spcAft>
                <a:spcPts val="0"/>
              </a:spcAft>
              <a:buClr>
                <a:schemeClr val="dk1"/>
              </a:buClr>
              <a:buSzPct val="56410"/>
              <a:buFont typeface="Arial"/>
              <a:buNone/>
            </a:pPr>
            <a:r>
              <a:rPr b="1" lang="en" sz="1950">
                <a:solidFill>
                  <a:srgbClr val="38761D"/>
                </a:solidFill>
                <a:highlight>
                  <a:srgbClr val="FFFFFF"/>
                </a:highlight>
              </a:rPr>
              <a:t>Answer Prediction</a:t>
            </a:r>
            <a:endParaRPr b="1" sz="1950">
              <a:solidFill>
                <a:srgbClr val="38761D"/>
              </a:solidFill>
              <a:highlight>
                <a:srgbClr val="FFFFFF"/>
              </a:highlight>
            </a:endParaRPr>
          </a:p>
          <a:p>
            <a:pPr indent="0" lvl="0" marL="0" rtl="0" algn="l">
              <a:spcBef>
                <a:spcPts val="400"/>
              </a:spcBef>
              <a:spcAft>
                <a:spcPts val="0"/>
              </a:spcAft>
              <a:buNone/>
            </a:pPr>
            <a:r>
              <a:t/>
            </a:r>
            <a:endParaRPr/>
          </a:p>
        </p:txBody>
      </p:sp>
      <p:graphicFrame>
        <p:nvGraphicFramePr>
          <p:cNvPr id="88" name="Google Shape;88;p18"/>
          <p:cNvGraphicFramePr/>
          <p:nvPr/>
        </p:nvGraphicFramePr>
        <p:xfrm>
          <a:off x="153125" y="2884875"/>
          <a:ext cx="3000000" cy="3000000"/>
        </p:xfrm>
        <a:graphic>
          <a:graphicData uri="http://schemas.openxmlformats.org/drawingml/2006/table">
            <a:tbl>
              <a:tblPr>
                <a:noFill/>
                <a:tableStyleId>{B8683451-8194-4DF6-B7FA-87D9F977EB7F}</a:tableStyleId>
              </a:tblPr>
              <a:tblGrid>
                <a:gridCol w="774025"/>
                <a:gridCol w="7330550"/>
              </a:tblGrid>
              <a:tr h="1143000">
                <a:tc>
                  <a:txBody>
                    <a:bodyPr/>
                    <a:lstStyle/>
                    <a:p>
                      <a:pPr indent="0" lvl="0" marL="0" rtl="0" algn="l">
                        <a:spcBef>
                          <a:spcPts val="0"/>
                        </a:spcBef>
                        <a:spcAft>
                          <a:spcPts val="0"/>
                        </a:spcAft>
                        <a:buNone/>
                      </a:pPr>
                      <a:r>
                        <a:t/>
                      </a:r>
                      <a:endParaRPr/>
                    </a:p>
                  </a:txBody>
                  <a:tcPr marT="91425" marB="91425" marR="91425" marL="91425"/>
                </a:tc>
                <a:tc>
                  <a:txBody>
                    <a:bodyPr/>
                    <a:lstStyle/>
                    <a:p>
                      <a:pPr indent="-314325" lvl="0" marL="457200" rtl="0" algn="l">
                        <a:lnSpc>
                          <a:spcPct val="115000"/>
                        </a:lnSpc>
                        <a:spcBef>
                          <a:spcPts val="1200"/>
                        </a:spcBef>
                        <a:spcAft>
                          <a:spcPts val="0"/>
                        </a:spcAft>
                        <a:buClr>
                          <a:srgbClr val="073763"/>
                        </a:buClr>
                        <a:buSzPts val="1350"/>
                        <a:buChar char="●"/>
                      </a:pPr>
                      <a:r>
                        <a:rPr b="1" lang="en" sz="1350">
                          <a:solidFill>
                            <a:srgbClr val="073763"/>
                          </a:solidFill>
                          <a:highlight>
                            <a:srgbClr val="FFFFFF"/>
                          </a:highlight>
                        </a:rPr>
                        <a:t>The type of information required, e.g. name, date, phone number, percentage, price, place name.</a:t>
                      </a:r>
                      <a:endParaRPr b="1" sz="1350">
                        <a:solidFill>
                          <a:srgbClr val="073763"/>
                        </a:solidFill>
                        <a:highlight>
                          <a:srgbClr val="FFFFFF"/>
                        </a:highlight>
                      </a:endParaRPr>
                    </a:p>
                    <a:p>
                      <a:pPr indent="-314325" lvl="0" marL="457200" rtl="0" algn="l">
                        <a:lnSpc>
                          <a:spcPct val="115000"/>
                        </a:lnSpc>
                        <a:spcBef>
                          <a:spcPts val="0"/>
                        </a:spcBef>
                        <a:spcAft>
                          <a:spcPts val="0"/>
                        </a:spcAft>
                        <a:buClr>
                          <a:srgbClr val="073763"/>
                        </a:buClr>
                        <a:buSzPts val="1350"/>
                        <a:buChar char="●"/>
                      </a:pPr>
                      <a:r>
                        <a:rPr b="1" lang="en" sz="1350">
                          <a:solidFill>
                            <a:srgbClr val="073763"/>
                          </a:solidFill>
                          <a:highlight>
                            <a:srgbClr val="FFFFFF"/>
                          </a:highlight>
                        </a:rPr>
                        <a:t>The type of word required, e.g. noun, adjective, verb.</a:t>
                      </a:r>
                      <a:endParaRPr b="1" sz="1350">
                        <a:solidFill>
                          <a:srgbClr val="073763"/>
                        </a:solidFill>
                        <a:highlight>
                          <a:srgbClr val="FFFFFF"/>
                        </a:highlight>
                      </a:endParaRPr>
                    </a:p>
                    <a:p>
                      <a:pPr indent="-314325" lvl="0" marL="457200" rtl="0" algn="l">
                        <a:lnSpc>
                          <a:spcPct val="115000"/>
                        </a:lnSpc>
                        <a:spcBef>
                          <a:spcPts val="0"/>
                        </a:spcBef>
                        <a:spcAft>
                          <a:spcPts val="0"/>
                        </a:spcAft>
                        <a:buClr>
                          <a:srgbClr val="073763"/>
                        </a:buClr>
                        <a:buSzPts val="1350"/>
                        <a:buChar char="●"/>
                      </a:pPr>
                      <a:r>
                        <a:rPr b="1" lang="en" sz="1350">
                          <a:solidFill>
                            <a:srgbClr val="073763"/>
                          </a:solidFill>
                          <a:highlight>
                            <a:srgbClr val="FFFFFF"/>
                          </a:highlight>
                        </a:rPr>
                        <a:t>Synonyms or paraphrasing that might be used, e.g. ‘a half’ for ‘50%’, ‘located in the countryside’ for ‘is in a rural area’.</a:t>
                      </a:r>
                      <a:endParaRPr b="1" sz="1350">
                        <a:solidFill>
                          <a:srgbClr val="073763"/>
                        </a:solidFill>
                        <a:highlight>
                          <a:srgbClr val="FFFFFF"/>
                        </a:highlight>
                      </a:endParaRPr>
                    </a:p>
                  </a:txBody>
                  <a:tcPr marT="91425" marB="91425" marR="91425" marL="91425"/>
                </a:tc>
              </a:tr>
            </a:tbl>
          </a:graphicData>
        </a:graphic>
      </p:graphicFrame>
      <p:sp>
        <p:nvSpPr>
          <p:cNvPr id="89" name="Google Shape;89;p18"/>
          <p:cNvSpPr txBox="1"/>
          <p:nvPr/>
        </p:nvSpPr>
        <p:spPr>
          <a:xfrm>
            <a:off x="706050" y="1206675"/>
            <a:ext cx="7731900" cy="16782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700"/>
              </a:spcBef>
              <a:spcAft>
                <a:spcPts val="0"/>
              </a:spcAft>
              <a:buNone/>
            </a:pPr>
            <a:r>
              <a:rPr lang="en" sz="1350">
                <a:solidFill>
                  <a:srgbClr val="222222"/>
                </a:solidFill>
                <a:highlight>
                  <a:srgbClr val="FFFFFF"/>
                </a:highlight>
              </a:rPr>
              <a:t>To predict an answer is to say what type of word you think it will be based on the evidence you have. That evidence will be in the question clues we’ve just been talking about and the information in the questions.</a:t>
            </a:r>
            <a:endParaRPr sz="1350">
              <a:solidFill>
                <a:srgbClr val="222222"/>
              </a:solidFill>
              <a:highlight>
                <a:srgbClr val="FFFFFF"/>
              </a:highlight>
            </a:endParaRPr>
          </a:p>
          <a:p>
            <a:pPr indent="0" lvl="0" marL="0" rtl="0" algn="l">
              <a:lnSpc>
                <a:spcPct val="115000"/>
              </a:lnSpc>
              <a:spcBef>
                <a:spcPts val="1400"/>
              </a:spcBef>
              <a:spcAft>
                <a:spcPts val="1400"/>
              </a:spcAft>
              <a:buNone/>
            </a:pPr>
            <a:r>
              <a:rPr lang="en" sz="1350">
                <a:solidFill>
                  <a:srgbClr val="222222"/>
                </a:solidFill>
                <a:highlight>
                  <a:srgbClr val="FFFFFF"/>
                </a:highlight>
              </a:rPr>
              <a:t>Here are some things you may be able to predict:</a:t>
            </a:r>
            <a:endParaRPr sz="1350">
              <a:solidFill>
                <a:srgbClr val="222222"/>
              </a:solidFill>
              <a:highlight>
                <a:srgbClr val="FFFFFF"/>
              </a:highligh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pic>
        <p:nvPicPr>
          <p:cNvPr id="94" name="Google Shape;94;p19"/>
          <p:cNvPicPr preferRelativeResize="0"/>
          <p:nvPr/>
        </p:nvPicPr>
        <p:blipFill>
          <a:blip r:embed="rId3">
            <a:alphaModFix/>
          </a:blip>
          <a:stretch>
            <a:fillRect/>
          </a:stretch>
        </p:blipFill>
        <p:spPr>
          <a:xfrm>
            <a:off x="152400" y="152400"/>
            <a:ext cx="4785350" cy="4838700"/>
          </a:xfrm>
          <a:prstGeom prst="rect">
            <a:avLst/>
          </a:prstGeom>
          <a:noFill/>
          <a:ln>
            <a:noFill/>
          </a:ln>
        </p:spPr>
      </p:pic>
      <p:sp>
        <p:nvSpPr>
          <p:cNvPr id="95" name="Google Shape;95;p19"/>
          <p:cNvSpPr txBox="1"/>
          <p:nvPr/>
        </p:nvSpPr>
        <p:spPr>
          <a:xfrm>
            <a:off x="5233500" y="667800"/>
            <a:ext cx="3214800" cy="3807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700"/>
              </a:spcBef>
              <a:spcAft>
                <a:spcPts val="0"/>
              </a:spcAft>
              <a:buClr>
                <a:schemeClr val="dk1"/>
              </a:buClr>
              <a:buSzPts val="1100"/>
              <a:buFont typeface="Arial"/>
              <a:buNone/>
            </a:pPr>
            <a:r>
              <a:rPr lang="en" sz="1350">
                <a:solidFill>
                  <a:srgbClr val="222222"/>
                </a:solidFill>
                <a:highlight>
                  <a:srgbClr val="FFFFFF"/>
                </a:highlight>
              </a:rPr>
              <a:t>These are the answer predictions we can make:</a:t>
            </a:r>
            <a:endParaRPr sz="1350">
              <a:solidFill>
                <a:srgbClr val="222222"/>
              </a:solidFill>
              <a:highlight>
                <a:srgbClr val="FFFFFF"/>
              </a:highlight>
            </a:endParaRPr>
          </a:p>
          <a:p>
            <a:pPr indent="0" lvl="0" marL="0" rtl="0" algn="l">
              <a:lnSpc>
                <a:spcPct val="115000"/>
              </a:lnSpc>
              <a:spcBef>
                <a:spcPts val="1400"/>
              </a:spcBef>
              <a:spcAft>
                <a:spcPts val="0"/>
              </a:spcAft>
              <a:buClr>
                <a:schemeClr val="dk1"/>
              </a:buClr>
              <a:buSzPts val="1100"/>
              <a:buFont typeface="Arial"/>
              <a:buNone/>
            </a:pPr>
            <a:r>
              <a:rPr b="1" lang="en" sz="1350">
                <a:solidFill>
                  <a:srgbClr val="222222"/>
                </a:solidFill>
                <a:highlight>
                  <a:srgbClr val="FFFFFF"/>
                </a:highlight>
              </a:rPr>
              <a:t>1 – a surname</a:t>
            </a:r>
            <a:endParaRPr b="1" sz="1350">
              <a:solidFill>
                <a:srgbClr val="222222"/>
              </a:solidFill>
              <a:highlight>
                <a:srgbClr val="FFFFFF"/>
              </a:highlight>
            </a:endParaRPr>
          </a:p>
          <a:p>
            <a:pPr indent="0" lvl="0" marL="0" rtl="0" algn="l">
              <a:lnSpc>
                <a:spcPct val="115000"/>
              </a:lnSpc>
              <a:spcBef>
                <a:spcPts val="1400"/>
              </a:spcBef>
              <a:spcAft>
                <a:spcPts val="0"/>
              </a:spcAft>
              <a:buClr>
                <a:schemeClr val="dk1"/>
              </a:buClr>
              <a:buSzPts val="1100"/>
              <a:buFont typeface="Arial"/>
              <a:buNone/>
            </a:pPr>
            <a:r>
              <a:rPr b="1" lang="en" sz="1350">
                <a:solidFill>
                  <a:srgbClr val="222222"/>
                </a:solidFill>
                <a:highlight>
                  <a:srgbClr val="FFFFFF"/>
                </a:highlight>
              </a:rPr>
              <a:t>2 – the college name</a:t>
            </a:r>
            <a:endParaRPr b="1" sz="1350">
              <a:solidFill>
                <a:srgbClr val="222222"/>
              </a:solidFill>
              <a:highlight>
                <a:srgbClr val="FFFFFF"/>
              </a:highlight>
            </a:endParaRPr>
          </a:p>
          <a:p>
            <a:pPr indent="0" lvl="0" marL="0" rtl="0" algn="l">
              <a:lnSpc>
                <a:spcPct val="115000"/>
              </a:lnSpc>
              <a:spcBef>
                <a:spcPts val="1400"/>
              </a:spcBef>
              <a:spcAft>
                <a:spcPts val="0"/>
              </a:spcAft>
              <a:buClr>
                <a:schemeClr val="dk1"/>
              </a:buClr>
              <a:buSzPts val="1100"/>
              <a:buFont typeface="Arial"/>
              <a:buNone/>
            </a:pPr>
            <a:r>
              <a:rPr b="1" lang="en" sz="1350">
                <a:solidFill>
                  <a:srgbClr val="222222"/>
                </a:solidFill>
                <a:highlight>
                  <a:srgbClr val="FFFFFF"/>
                </a:highlight>
              </a:rPr>
              <a:t>3 – a postcode made up of letters and numbers</a:t>
            </a:r>
            <a:endParaRPr b="1" sz="1350">
              <a:solidFill>
                <a:srgbClr val="222222"/>
              </a:solidFill>
              <a:highlight>
                <a:srgbClr val="FFFFFF"/>
              </a:highlight>
            </a:endParaRPr>
          </a:p>
          <a:p>
            <a:pPr indent="0" lvl="0" marL="0" rtl="0" algn="l">
              <a:lnSpc>
                <a:spcPct val="115000"/>
              </a:lnSpc>
              <a:spcBef>
                <a:spcPts val="1400"/>
              </a:spcBef>
              <a:spcAft>
                <a:spcPts val="0"/>
              </a:spcAft>
              <a:buClr>
                <a:schemeClr val="dk1"/>
              </a:buClr>
              <a:buSzPts val="1100"/>
              <a:buFont typeface="Arial"/>
              <a:buNone/>
            </a:pPr>
            <a:r>
              <a:rPr b="1" lang="en" sz="1350">
                <a:solidFill>
                  <a:srgbClr val="222222"/>
                </a:solidFill>
                <a:highlight>
                  <a:srgbClr val="FFFFFF"/>
                </a:highlight>
              </a:rPr>
              <a:t>4 &amp; 5 – numbers of measurement</a:t>
            </a:r>
            <a:endParaRPr b="1" sz="1350">
              <a:solidFill>
                <a:srgbClr val="222222"/>
              </a:solidFill>
              <a:highlight>
                <a:srgbClr val="FFFFFF"/>
              </a:highlight>
            </a:endParaRPr>
          </a:p>
          <a:p>
            <a:pPr indent="0" lvl="0" marL="0" rtl="0" algn="l">
              <a:lnSpc>
                <a:spcPct val="115000"/>
              </a:lnSpc>
              <a:spcBef>
                <a:spcPts val="1400"/>
              </a:spcBef>
              <a:spcAft>
                <a:spcPts val="0"/>
              </a:spcAft>
              <a:buClr>
                <a:schemeClr val="dk1"/>
              </a:buClr>
              <a:buSzPts val="1100"/>
              <a:buFont typeface="Arial"/>
              <a:buNone/>
            </a:pPr>
            <a:r>
              <a:rPr b="1" lang="en" sz="1350">
                <a:solidFill>
                  <a:srgbClr val="222222"/>
                </a:solidFill>
                <a:highlight>
                  <a:srgbClr val="FFFFFF"/>
                </a:highlight>
              </a:rPr>
              <a:t>6 &amp; 7 – nouns (items in the box)</a:t>
            </a:r>
            <a:endParaRPr b="1" sz="1350">
              <a:solidFill>
                <a:srgbClr val="222222"/>
              </a:solidFill>
              <a:highlight>
                <a:srgbClr val="FFFFFF"/>
              </a:highlight>
            </a:endParaRPr>
          </a:p>
          <a:p>
            <a:pPr indent="0" lvl="0" marL="0" rtl="0" algn="l">
              <a:lnSpc>
                <a:spcPct val="115000"/>
              </a:lnSpc>
              <a:spcBef>
                <a:spcPts val="1400"/>
              </a:spcBef>
              <a:spcAft>
                <a:spcPts val="0"/>
              </a:spcAft>
              <a:buClr>
                <a:schemeClr val="dk1"/>
              </a:buClr>
              <a:buSzPts val="1100"/>
              <a:buFont typeface="Arial"/>
              <a:buNone/>
            </a:pPr>
            <a:r>
              <a:rPr b="1" lang="en" sz="1350">
                <a:solidFill>
                  <a:srgbClr val="222222"/>
                </a:solidFill>
                <a:highlight>
                  <a:srgbClr val="FFFFFF"/>
                </a:highlight>
              </a:rPr>
              <a:t>8 – numbers written as a price</a:t>
            </a:r>
            <a:endParaRPr b="1" sz="1350">
              <a:solidFill>
                <a:srgbClr val="222222"/>
              </a:solidFill>
              <a:highlight>
                <a:srgbClr val="FFFFFF"/>
              </a:highlight>
            </a:endParaRPr>
          </a:p>
          <a:p>
            <a:pPr indent="0" lvl="0" marL="0" rtl="0" algn="l">
              <a:spcBef>
                <a:spcPts val="140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25400" rtl="0" algn="ctr">
              <a:lnSpc>
                <a:spcPct val="130000"/>
              </a:lnSpc>
              <a:spcBef>
                <a:spcPts val="1700"/>
              </a:spcBef>
              <a:spcAft>
                <a:spcPts val="0"/>
              </a:spcAft>
              <a:buClr>
                <a:schemeClr val="dk1"/>
              </a:buClr>
              <a:buSzPct val="56410"/>
              <a:buFont typeface="Arial"/>
              <a:buNone/>
            </a:pPr>
            <a:r>
              <a:rPr b="1" lang="en" sz="1950">
                <a:solidFill>
                  <a:srgbClr val="CC0000"/>
                </a:solidFill>
                <a:highlight>
                  <a:srgbClr val="FFFFFF"/>
                </a:highlight>
              </a:rPr>
              <a:t>Keyword Clues</a:t>
            </a:r>
            <a:endParaRPr b="1" sz="1950">
              <a:solidFill>
                <a:srgbClr val="CC0000"/>
              </a:solidFill>
              <a:highlight>
                <a:srgbClr val="FFFFFF"/>
              </a:highlight>
            </a:endParaRPr>
          </a:p>
          <a:p>
            <a:pPr indent="0" lvl="0" marL="0" rtl="0" algn="l">
              <a:spcBef>
                <a:spcPts val="400"/>
              </a:spcBef>
              <a:spcAft>
                <a:spcPts val="0"/>
              </a:spcAft>
              <a:buNone/>
            </a:pPr>
            <a:r>
              <a:t/>
            </a:r>
            <a:endParaRPr/>
          </a:p>
        </p:txBody>
      </p:sp>
      <p:sp>
        <p:nvSpPr>
          <p:cNvPr id="101" name="Google Shape;101;p20"/>
          <p:cNvSpPr txBox="1"/>
          <p:nvPr/>
        </p:nvSpPr>
        <p:spPr>
          <a:xfrm>
            <a:off x="834100" y="1609225"/>
            <a:ext cx="8139600" cy="1715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700"/>
              </a:spcBef>
              <a:spcAft>
                <a:spcPts val="0"/>
              </a:spcAft>
              <a:buClr>
                <a:schemeClr val="dk1"/>
              </a:buClr>
              <a:buSzPts val="1100"/>
              <a:buFont typeface="Arial"/>
              <a:buNone/>
            </a:pPr>
            <a:r>
              <a:rPr lang="en" sz="1350">
                <a:solidFill>
                  <a:srgbClr val="222222"/>
                </a:solidFill>
                <a:highlight>
                  <a:srgbClr val="FFFFFF"/>
                </a:highlight>
              </a:rPr>
              <a:t>Item number three in our list of IELTS listening strategies is also to do with prediction but particularly relevant for questions containing a lot of text as opposed to a diagram, map, plan or table.</a:t>
            </a:r>
            <a:endParaRPr sz="1350">
              <a:solidFill>
                <a:srgbClr val="222222"/>
              </a:solidFill>
              <a:highlight>
                <a:srgbClr val="FFFFFF"/>
              </a:highlight>
            </a:endParaRPr>
          </a:p>
          <a:p>
            <a:pPr indent="0" lvl="0" marL="0" rtl="0" algn="l">
              <a:lnSpc>
                <a:spcPct val="115000"/>
              </a:lnSpc>
              <a:spcBef>
                <a:spcPts val="1400"/>
              </a:spcBef>
              <a:spcAft>
                <a:spcPts val="0"/>
              </a:spcAft>
              <a:buClr>
                <a:schemeClr val="dk1"/>
              </a:buClr>
              <a:buSzPts val="1100"/>
              <a:buFont typeface="Arial"/>
              <a:buNone/>
            </a:pPr>
            <a:r>
              <a:rPr lang="en" sz="1350">
                <a:solidFill>
                  <a:srgbClr val="222222"/>
                </a:solidFill>
                <a:highlight>
                  <a:srgbClr val="FFFFFF"/>
                </a:highlight>
              </a:rPr>
              <a:t>The technique is to identify the keywords or phrases in the question. Why? Because the answers will very likely be synonyms or paraphrasing of these.</a:t>
            </a:r>
            <a:endParaRPr sz="1350">
              <a:solidFill>
                <a:srgbClr val="222222"/>
              </a:solidFill>
              <a:highlight>
                <a:srgbClr val="FFFFFF"/>
              </a:highlight>
            </a:endParaRPr>
          </a:p>
          <a:p>
            <a:pPr indent="0" lvl="0" marL="0" rtl="0" algn="l">
              <a:spcBef>
                <a:spcPts val="140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pic>
        <p:nvPicPr>
          <p:cNvPr id="106" name="Google Shape;106;p21"/>
          <p:cNvPicPr preferRelativeResize="0"/>
          <p:nvPr/>
        </p:nvPicPr>
        <p:blipFill>
          <a:blip r:embed="rId3">
            <a:alphaModFix/>
          </a:blip>
          <a:stretch>
            <a:fillRect/>
          </a:stretch>
        </p:blipFill>
        <p:spPr>
          <a:xfrm>
            <a:off x="152400" y="152400"/>
            <a:ext cx="3782375" cy="4648200"/>
          </a:xfrm>
          <a:prstGeom prst="rect">
            <a:avLst/>
          </a:prstGeom>
          <a:noFill/>
          <a:ln>
            <a:noFill/>
          </a:ln>
        </p:spPr>
      </p:pic>
      <p:pic>
        <p:nvPicPr>
          <p:cNvPr id="107" name="Google Shape;107;p21"/>
          <p:cNvPicPr preferRelativeResize="0"/>
          <p:nvPr/>
        </p:nvPicPr>
        <p:blipFill>
          <a:blip r:embed="rId4">
            <a:alphaModFix/>
          </a:blip>
          <a:stretch>
            <a:fillRect/>
          </a:stretch>
        </p:blipFill>
        <p:spPr>
          <a:xfrm>
            <a:off x="3831900" y="152400"/>
            <a:ext cx="5159701" cy="47082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