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445A17-F20F-4B4C-A9C4-41DD9C4E589E}">
  <a:tblStyle styleId="{73445A17-F20F-4B4C-A9C4-41DD9C4E58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962774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03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c121900f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c121900f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78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3c121900f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3c121900f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01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c121900f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3c121900f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65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3c121900f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3c121900f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81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3c121900f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3c121900f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70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3c121900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3c121900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576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c121900f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c121900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96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3c121900f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3c121900f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963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c121900f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c121900f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948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0" y="178594"/>
            <a:ext cx="9144003" cy="47863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907950"/>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100"/>
              </a:spcBef>
              <a:spcAft>
                <a:spcPts val="300"/>
              </a:spcAft>
              <a:buClr>
                <a:schemeClr val="dk1"/>
              </a:buClr>
              <a:buSzPct val="68275"/>
              <a:buFont typeface="Arial"/>
              <a:buNone/>
            </a:pPr>
            <a:r>
              <a:rPr lang="en" sz="1611" b="1">
                <a:solidFill>
                  <a:srgbClr val="0B5394"/>
                </a:solidFill>
                <a:highlight>
                  <a:srgbClr val="FFFFFF"/>
                </a:highlight>
              </a:rPr>
              <a:t>Watch out for Distractors</a:t>
            </a:r>
            <a:endParaRPr>
              <a:solidFill>
                <a:srgbClr val="0B5394"/>
              </a:solidFill>
            </a:endParaRPr>
          </a:p>
        </p:txBody>
      </p:sp>
      <p:sp>
        <p:nvSpPr>
          <p:cNvPr id="112" name="Google Shape;112;p22"/>
          <p:cNvSpPr txBox="1">
            <a:spLocks noGrp="1"/>
          </p:cNvSpPr>
          <p:nvPr>
            <p:ph type="body" idx="1"/>
          </p:nvPr>
        </p:nvSpPr>
        <p:spPr>
          <a:xfrm>
            <a:off x="388850" y="1936850"/>
            <a:ext cx="8520600" cy="194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450">
                <a:solidFill>
                  <a:srgbClr val="222222"/>
                </a:solidFill>
                <a:highlight>
                  <a:srgbClr val="FFFFFF"/>
                </a:highlight>
              </a:rPr>
              <a:t>So, a distractor is a word or a phrase that changes or corrects the original piece of information given. There will almost certainly be some in the recording so beware.</a:t>
            </a:r>
            <a:endParaRPr sz="14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450">
                <a:solidFill>
                  <a:srgbClr val="222222"/>
                </a:solidFill>
                <a:highlight>
                  <a:srgbClr val="FFFFFF"/>
                </a:highlight>
              </a:rPr>
              <a:t>The best approach to marking the correct answers is to put a tick beside an answer you think is correct but continue to listen carefully in case you find that it’s wrong after all. If it is, you can quickly change the tick to a cross and eliminate the answer from further consideration.</a:t>
            </a:r>
            <a:endParaRPr sz="1450">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420" b="1">
                <a:solidFill>
                  <a:srgbClr val="990000"/>
                </a:solidFill>
              </a:rPr>
              <a:t>MCQ</a:t>
            </a:r>
            <a:endParaRPr sz="2420" b="1">
              <a:solidFill>
                <a:srgbClr val="990000"/>
              </a:solidFill>
            </a:endParaRPr>
          </a:p>
        </p:txBody>
      </p:sp>
      <p:graphicFrame>
        <p:nvGraphicFramePr>
          <p:cNvPr id="62" name="Google Shape;62;p14"/>
          <p:cNvGraphicFramePr/>
          <p:nvPr/>
        </p:nvGraphicFramePr>
        <p:xfrm>
          <a:off x="623638" y="2185975"/>
          <a:ext cx="7773125" cy="1351758"/>
        </p:xfrm>
        <a:graphic>
          <a:graphicData uri="http://schemas.openxmlformats.org/drawingml/2006/table">
            <a:tbl>
              <a:tblPr>
                <a:noFill/>
                <a:tableStyleId>{73445A17-F20F-4B4C-A9C4-41DD9C4E589E}</a:tableStyleId>
              </a:tblPr>
              <a:tblGrid>
                <a:gridCol w="811325"/>
                <a:gridCol w="6961800"/>
              </a:tblGrid>
              <a:tr h="1219200">
                <a:tc>
                  <a:txBody>
                    <a:bodyPr/>
                    <a:lstStyle/>
                    <a:p>
                      <a:pPr marL="0" lvl="0" indent="0" algn="l" rtl="0">
                        <a:spcBef>
                          <a:spcPts val="0"/>
                        </a:spcBef>
                        <a:spcAft>
                          <a:spcPts val="0"/>
                        </a:spcAft>
                        <a:buNone/>
                      </a:pPr>
                      <a:endParaRPr dirty="0"/>
                    </a:p>
                  </a:txBody>
                  <a:tcPr marL="91425" marR="91425" marT="91425" marB="91425">
                    <a:lnR w="9525" cap="flat" cmpd="sng">
                      <a:solidFill>
                        <a:schemeClr val="accent6"/>
                      </a:solidFill>
                      <a:prstDash val="solid"/>
                      <a:round/>
                      <a:headEnd type="none" w="sm" len="sm"/>
                      <a:tailEnd type="none" w="sm" len="sm"/>
                    </a:lnR>
                  </a:tcPr>
                </a:tc>
                <a:tc>
                  <a:txBody>
                    <a:bodyPr/>
                    <a:lstStyle/>
                    <a:p>
                      <a:pPr marL="0" lvl="0" indent="0" algn="l" rtl="0">
                        <a:lnSpc>
                          <a:spcPct val="115000"/>
                        </a:lnSpc>
                        <a:spcBef>
                          <a:spcPts val="600"/>
                        </a:spcBef>
                        <a:spcAft>
                          <a:spcPts val="0"/>
                        </a:spcAft>
                        <a:buNone/>
                      </a:pPr>
                      <a:r>
                        <a:rPr lang="en" sz="1450" b="1" dirty="0">
                          <a:solidFill>
                            <a:srgbClr val="222222"/>
                          </a:solidFill>
                          <a:highlight>
                            <a:srgbClr val="FFFFFF"/>
                          </a:highlight>
                        </a:rPr>
                        <a:t>1)  </a:t>
                      </a:r>
                      <a:r>
                        <a:rPr lang="en" sz="1450" b="1" dirty="0">
                          <a:solidFill>
                            <a:srgbClr val="351C75"/>
                          </a:solidFill>
                          <a:highlight>
                            <a:srgbClr val="FFFFFF"/>
                          </a:highlight>
                        </a:rPr>
                        <a:t>Single questions</a:t>
                      </a:r>
                      <a:r>
                        <a:rPr lang="en" sz="1450" dirty="0">
                          <a:solidFill>
                            <a:srgbClr val="222222"/>
                          </a:solidFill>
                          <a:highlight>
                            <a:srgbClr val="FFFFFF"/>
                          </a:highlight>
                        </a:rPr>
                        <a:t> with a choice of 3 answers (A, B or C). Occasionally, there may be 4 options.</a:t>
                      </a:r>
                      <a:endParaRPr sz="1450" dirty="0">
                        <a:solidFill>
                          <a:srgbClr val="222222"/>
                        </a:solidFill>
                        <a:highlight>
                          <a:srgbClr val="FFFFFF"/>
                        </a:highlight>
                      </a:endParaRPr>
                    </a:p>
                    <a:p>
                      <a:pPr marL="0" lvl="0" indent="0" algn="l" rtl="0">
                        <a:lnSpc>
                          <a:spcPct val="115000"/>
                        </a:lnSpc>
                        <a:spcBef>
                          <a:spcPts val="1200"/>
                        </a:spcBef>
                        <a:spcAft>
                          <a:spcPts val="1200"/>
                        </a:spcAft>
                        <a:buNone/>
                      </a:pPr>
                      <a:r>
                        <a:rPr lang="en" sz="1450" b="1" dirty="0">
                          <a:solidFill>
                            <a:srgbClr val="222222"/>
                          </a:solidFill>
                          <a:highlight>
                            <a:srgbClr val="FFFFFF"/>
                          </a:highlight>
                        </a:rPr>
                        <a:t>2)  </a:t>
                      </a:r>
                      <a:r>
                        <a:rPr lang="en" sz="1450" b="1" dirty="0">
                          <a:solidFill>
                            <a:srgbClr val="0B5394"/>
                          </a:solidFill>
                          <a:highlight>
                            <a:srgbClr val="FFFFFF"/>
                          </a:highlight>
                        </a:rPr>
                        <a:t>List questions</a:t>
                      </a:r>
                      <a:r>
                        <a:rPr lang="en" sz="1450" dirty="0">
                          <a:solidFill>
                            <a:srgbClr val="222222"/>
                          </a:solidFill>
                          <a:highlight>
                            <a:srgbClr val="FFFFFF"/>
                          </a:highlight>
                        </a:rPr>
                        <a:t>. These have a longer list of possible answers and you must select more than one as specified in the question.</a:t>
                      </a:r>
                      <a:endParaRPr sz="1450" dirty="0">
                        <a:solidFill>
                          <a:srgbClr val="222222"/>
                        </a:solidFill>
                        <a:highlight>
                          <a:srgbClr val="FFFFFF"/>
                        </a:highlight>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r>
            </a:tbl>
          </a:graphicData>
        </a:graphic>
      </p:graphicFrame>
      <p:sp>
        <p:nvSpPr>
          <p:cNvPr id="63" name="Google Shape;63;p14"/>
          <p:cNvSpPr txBox="1"/>
          <p:nvPr/>
        </p:nvSpPr>
        <p:spPr>
          <a:xfrm>
            <a:off x="883450" y="1350150"/>
            <a:ext cx="7847700" cy="92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700"/>
              </a:spcBef>
              <a:spcAft>
                <a:spcPts val="0"/>
              </a:spcAft>
              <a:buNone/>
            </a:pPr>
            <a:r>
              <a:rPr lang="en" sz="1450" dirty="0">
                <a:solidFill>
                  <a:srgbClr val="222222"/>
                </a:solidFill>
                <a:highlight>
                  <a:srgbClr val="FFFFFF"/>
                </a:highlight>
              </a:rPr>
              <a:t>In multiple choice questions, you are required to choose the correct answer from a list of options. There are two main types of question:</a:t>
            </a:r>
            <a:endParaRPr sz="1450" dirty="0">
              <a:solidFill>
                <a:srgbClr val="222222"/>
              </a:solidFill>
              <a:highlight>
                <a:srgbClr val="FFFFFF"/>
              </a:highlight>
            </a:endParaRPr>
          </a:p>
          <a:p>
            <a:pPr marL="0" lvl="0" indent="0" algn="l" rtl="0">
              <a:lnSpc>
                <a:spcPct val="115000"/>
              </a:lnSpc>
              <a:spcBef>
                <a:spcPts val="1400"/>
              </a:spcBef>
              <a:spcAft>
                <a:spcPts val="0"/>
              </a:spcAft>
              <a:buNone/>
            </a:pP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0909"/>
              <a:buFont typeface="Arial"/>
              <a:buNone/>
            </a:pPr>
            <a:r>
              <a:rPr lang="en" sz="2420" b="1">
                <a:solidFill>
                  <a:srgbClr val="990000"/>
                </a:solidFill>
              </a:rPr>
              <a:t>MCQ</a:t>
            </a:r>
            <a:endParaRPr/>
          </a:p>
        </p:txBody>
      </p:sp>
      <p:pic>
        <p:nvPicPr>
          <p:cNvPr id="69" name="Google Shape;69;p15"/>
          <p:cNvPicPr preferRelativeResize="0"/>
          <p:nvPr/>
        </p:nvPicPr>
        <p:blipFill>
          <a:blip r:embed="rId3">
            <a:alphaModFix/>
          </a:blip>
          <a:stretch>
            <a:fillRect/>
          </a:stretch>
        </p:blipFill>
        <p:spPr>
          <a:xfrm>
            <a:off x="499575" y="1363000"/>
            <a:ext cx="4089074" cy="3304725"/>
          </a:xfrm>
          <a:prstGeom prst="rect">
            <a:avLst/>
          </a:prstGeom>
          <a:noFill/>
          <a:ln>
            <a:noFill/>
          </a:ln>
        </p:spPr>
      </p:pic>
      <p:pic>
        <p:nvPicPr>
          <p:cNvPr id="70" name="Google Shape;70;p15"/>
          <p:cNvPicPr preferRelativeResize="0"/>
          <p:nvPr/>
        </p:nvPicPr>
        <p:blipFill>
          <a:blip r:embed="rId4">
            <a:alphaModFix/>
          </a:blip>
          <a:stretch>
            <a:fillRect/>
          </a:stretch>
        </p:blipFill>
        <p:spPr>
          <a:xfrm>
            <a:off x="4479125" y="1673075"/>
            <a:ext cx="4213400" cy="251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66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C00000"/>
                </a:solidFill>
              </a:rPr>
              <a:t>Strategies</a:t>
            </a:r>
            <a:endParaRPr dirty="0">
              <a:solidFill>
                <a:srgbClr val="C00000"/>
              </a:solidFill>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None/>
            </a:pPr>
            <a:endParaRPr sz="1450" dirty="0">
              <a:solidFill>
                <a:srgbClr val="222222"/>
              </a:solidFill>
              <a:highlight>
                <a:srgbClr val="FFFFFF"/>
              </a:highlight>
            </a:endParaRPr>
          </a:p>
          <a:p>
            <a:pPr marL="25400" lvl="0" indent="0" algn="l" rtl="0">
              <a:lnSpc>
                <a:spcPct val="130000"/>
              </a:lnSpc>
              <a:spcBef>
                <a:spcPts val="1400"/>
              </a:spcBef>
              <a:spcAft>
                <a:spcPts val="0"/>
              </a:spcAft>
              <a:buNone/>
            </a:pPr>
            <a:r>
              <a:rPr lang="en" sz="1500" b="1" dirty="0">
                <a:solidFill>
                  <a:srgbClr val="FF9900"/>
                </a:solidFill>
                <a:highlight>
                  <a:srgbClr val="FFFFFF"/>
                </a:highlight>
              </a:rPr>
              <a:t>Read the Question</a:t>
            </a:r>
            <a:endParaRPr sz="1450" dirty="0">
              <a:solidFill>
                <a:srgbClr val="FF9900"/>
              </a:solidFill>
              <a:highlight>
                <a:srgbClr val="FFFFFF"/>
              </a:highlight>
            </a:endParaRPr>
          </a:p>
          <a:p>
            <a:pPr marL="0" lvl="0" indent="0" algn="l" rtl="0">
              <a:spcBef>
                <a:spcPts val="700"/>
              </a:spcBef>
              <a:spcAft>
                <a:spcPts val="0"/>
              </a:spcAft>
              <a:buClr>
                <a:schemeClr val="dk1"/>
              </a:buClr>
              <a:buSzPts val="1100"/>
              <a:buFont typeface="Arial"/>
              <a:buNone/>
            </a:pPr>
            <a:r>
              <a:rPr lang="en" sz="1450" dirty="0">
                <a:solidFill>
                  <a:srgbClr val="222222"/>
                </a:solidFill>
                <a:highlight>
                  <a:srgbClr val="FFFFFF"/>
                </a:highlight>
              </a:rPr>
              <a:t>You will have a short time to prepare before the speaker or speakers begin talking. First, read the question very carefully to ensure that you know exactly what you have to do.</a:t>
            </a:r>
            <a:endParaRPr sz="1450" dirty="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450" dirty="0">
                <a:solidFill>
                  <a:srgbClr val="222222"/>
                </a:solidFill>
                <a:highlight>
                  <a:srgbClr val="FFFFFF"/>
                </a:highlight>
              </a:rPr>
              <a:t>Particularly note the type of question – single with 3 options or list selection with 2 or more answers to identify. For our sample question, we must choose 3 answers. Underline or circle the 3 to remind you.</a:t>
            </a:r>
            <a:endParaRPr sz="1450" dirty="0">
              <a:solidFill>
                <a:srgbClr val="222222"/>
              </a:solidFill>
              <a:highlight>
                <a:srgbClr val="FFFFFF"/>
              </a:highlight>
            </a:endParaRPr>
          </a:p>
          <a:p>
            <a:pPr marL="0" lvl="0" indent="0" algn="l" rtl="0">
              <a:spcBef>
                <a:spcPts val="14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5400" lvl="0" indent="0" algn="l" rtl="0">
              <a:lnSpc>
                <a:spcPct val="130000"/>
              </a:lnSpc>
              <a:spcBef>
                <a:spcPts val="1100"/>
              </a:spcBef>
              <a:spcAft>
                <a:spcPts val="0"/>
              </a:spcAft>
              <a:buClr>
                <a:schemeClr val="dk1"/>
              </a:buClr>
              <a:buSzPts val="1100"/>
              <a:buFont typeface="Arial"/>
              <a:buNone/>
            </a:pPr>
            <a:r>
              <a:rPr lang="en" sz="1500" b="1">
                <a:solidFill>
                  <a:srgbClr val="38761D"/>
                </a:solidFill>
                <a:highlight>
                  <a:srgbClr val="FFFFFF"/>
                </a:highlight>
              </a:rPr>
              <a:t>Look for a Title</a:t>
            </a:r>
            <a:endParaRPr sz="1500" b="1">
              <a:solidFill>
                <a:srgbClr val="38761D"/>
              </a:solidFill>
              <a:highlight>
                <a:srgbClr val="FFFFFF"/>
              </a:highlight>
            </a:endParaRPr>
          </a:p>
          <a:p>
            <a:pPr marL="0" lvl="0" indent="0" algn="l" rtl="0">
              <a:spcBef>
                <a:spcPts val="300"/>
              </a:spcBef>
              <a:spcAft>
                <a:spcPts val="0"/>
              </a:spcAft>
              <a:buNone/>
            </a:pPr>
            <a:endParaRPr sz="1450">
              <a:solidFill>
                <a:srgbClr val="222222"/>
              </a:solidFill>
              <a:highlight>
                <a:srgbClr val="FFFFFF"/>
              </a:highlight>
            </a:endParaRPr>
          </a:p>
          <a:p>
            <a:pPr marL="0" lvl="0" indent="0" algn="l" rtl="0">
              <a:spcBef>
                <a:spcPts val="1200"/>
              </a:spcBef>
              <a:spcAft>
                <a:spcPts val="1200"/>
              </a:spcAft>
              <a:buNone/>
            </a:pPr>
            <a:r>
              <a:rPr lang="en" sz="1450">
                <a:solidFill>
                  <a:srgbClr val="222222"/>
                </a:solidFill>
                <a:highlight>
                  <a:srgbClr val="FFFFFF"/>
                </a:highlight>
              </a:rPr>
              <a:t>Not every question will have a title but if there is one, it will tell you the context of the question. This will help you to understand the answers listed and give you a big clue as to what sort of information will be contained in the recording.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579775"/>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100"/>
              </a:spcBef>
              <a:spcAft>
                <a:spcPts val="0"/>
              </a:spcAft>
              <a:buClr>
                <a:schemeClr val="dk1"/>
              </a:buClr>
              <a:buSzPct val="68275"/>
              <a:buFont typeface="Arial"/>
              <a:buNone/>
            </a:pPr>
            <a:r>
              <a:rPr lang="en" sz="1611" b="1">
                <a:solidFill>
                  <a:srgbClr val="BF9000"/>
                </a:solidFill>
                <a:highlight>
                  <a:srgbClr val="FFFFFF"/>
                </a:highlight>
              </a:rPr>
              <a:t>Underline the Key Word in the Question</a:t>
            </a:r>
            <a:endParaRPr sz="1611" b="1">
              <a:solidFill>
                <a:srgbClr val="BF9000"/>
              </a:solidFill>
              <a:highlight>
                <a:srgbClr val="FFFFFF"/>
              </a:highlight>
            </a:endParaRPr>
          </a:p>
          <a:p>
            <a:pPr marL="0" lvl="0" indent="0" algn="l" rtl="0">
              <a:spcBef>
                <a:spcPts val="300"/>
              </a:spcBef>
              <a:spcAft>
                <a:spcPts val="0"/>
              </a:spcAft>
              <a:buNone/>
            </a:pPr>
            <a:endParaRPr sz="1450">
              <a:solidFill>
                <a:srgbClr val="222222"/>
              </a:solidFill>
              <a:highlight>
                <a:srgbClr val="FFFFFF"/>
              </a:highlight>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700"/>
              </a:spcBef>
              <a:spcAft>
                <a:spcPts val="0"/>
              </a:spcAft>
              <a:buClr>
                <a:schemeClr val="dk1"/>
              </a:buClr>
              <a:buSzPct val="75862"/>
              <a:buFont typeface="Arial"/>
              <a:buNone/>
            </a:pPr>
            <a:r>
              <a:rPr lang="en" sz="1450">
                <a:solidFill>
                  <a:srgbClr val="222222"/>
                </a:solidFill>
                <a:highlight>
                  <a:srgbClr val="FFFFFF"/>
                </a:highlight>
              </a:rPr>
              <a:t>Underline or highlight the key word in the question. For example, in this question, it is ‘recommended’.</a:t>
            </a:r>
            <a:endParaRPr sz="1450">
              <a:solidFill>
                <a:srgbClr val="222222"/>
              </a:solidFill>
              <a:highlight>
                <a:srgbClr val="FFFFFF"/>
              </a:highlight>
            </a:endParaRPr>
          </a:p>
          <a:p>
            <a:pPr marL="0" lvl="0" indent="0" algn="ctr" rtl="0">
              <a:spcBef>
                <a:spcPts val="1400"/>
              </a:spcBef>
              <a:spcAft>
                <a:spcPts val="0"/>
              </a:spcAft>
              <a:buClr>
                <a:schemeClr val="dk1"/>
              </a:buClr>
              <a:buSzPct val="75862"/>
              <a:buFont typeface="Arial"/>
              <a:buNone/>
            </a:pPr>
            <a:r>
              <a:rPr lang="en" sz="1450">
                <a:solidFill>
                  <a:srgbClr val="222222"/>
                </a:solidFill>
                <a:highlight>
                  <a:srgbClr val="FFFFFF"/>
                </a:highlight>
              </a:rPr>
              <a:t>What 3 items are you </a:t>
            </a:r>
            <a:r>
              <a:rPr lang="en" sz="1350" b="1" u="sng">
                <a:solidFill>
                  <a:srgbClr val="222222"/>
                </a:solidFill>
                <a:highlight>
                  <a:srgbClr val="FFFFFF"/>
                </a:highlight>
              </a:rPr>
              <a:t>recommended</a:t>
            </a:r>
            <a:r>
              <a:rPr lang="en" sz="1450">
                <a:solidFill>
                  <a:srgbClr val="222222"/>
                </a:solidFill>
                <a:highlight>
                  <a:srgbClr val="FFFFFF"/>
                </a:highlight>
              </a:rPr>
              <a:t> to take with you to the spa?</a:t>
            </a:r>
            <a:endParaRPr sz="1450">
              <a:solidFill>
                <a:srgbClr val="222222"/>
              </a:solidFill>
              <a:highlight>
                <a:srgbClr val="FFFFFF"/>
              </a:highlight>
            </a:endParaRPr>
          </a:p>
          <a:p>
            <a:pPr marL="0" lvl="0" indent="0" algn="l" rtl="0">
              <a:spcBef>
                <a:spcPts val="1400"/>
              </a:spcBef>
              <a:spcAft>
                <a:spcPts val="0"/>
              </a:spcAft>
              <a:buClr>
                <a:schemeClr val="dk1"/>
              </a:buClr>
              <a:buSzPct val="100000"/>
              <a:buFont typeface="Arial"/>
              <a:buNone/>
            </a:pPr>
            <a:endParaRPr sz="1100">
              <a:solidFill>
                <a:schemeClr val="dk1"/>
              </a:solidFill>
            </a:endParaRPr>
          </a:p>
          <a:p>
            <a:pPr marL="0" lvl="0" indent="0" algn="l" rtl="0">
              <a:spcBef>
                <a:spcPts val="700"/>
              </a:spcBef>
              <a:spcAft>
                <a:spcPts val="0"/>
              </a:spcAft>
              <a:buClr>
                <a:schemeClr val="dk1"/>
              </a:buClr>
              <a:buSzPct val="75862"/>
              <a:buFont typeface="Arial"/>
              <a:buNone/>
            </a:pPr>
            <a:r>
              <a:rPr lang="en" sz="1450">
                <a:solidFill>
                  <a:srgbClr val="222222"/>
                </a:solidFill>
                <a:highlight>
                  <a:srgbClr val="FFFFFF"/>
                </a:highlight>
              </a:rPr>
              <a:t>The question is telling us that we must select 3 items that the speaker will recommend that we take with us on the spa day, that is, things we ‘should’ take.</a:t>
            </a:r>
            <a:endParaRPr sz="1450">
              <a:solidFill>
                <a:srgbClr val="222222"/>
              </a:solidFill>
              <a:highlight>
                <a:srgbClr val="FFFFFF"/>
              </a:highlight>
            </a:endParaRPr>
          </a:p>
          <a:p>
            <a:pPr marL="0" lvl="0" indent="0" algn="l" rtl="0">
              <a:spcBef>
                <a:spcPts val="1400"/>
              </a:spcBef>
              <a:spcAft>
                <a:spcPts val="0"/>
              </a:spcAft>
              <a:buClr>
                <a:schemeClr val="dk1"/>
              </a:buClr>
              <a:buSzPct val="75862"/>
              <a:buFont typeface="Arial"/>
              <a:buNone/>
            </a:pPr>
            <a:r>
              <a:rPr lang="en" sz="1450">
                <a:solidFill>
                  <a:srgbClr val="222222"/>
                </a:solidFill>
                <a:highlight>
                  <a:srgbClr val="FFFFFF"/>
                </a:highlight>
              </a:rPr>
              <a:t>However, don’t expect the word ‘recommend’ to be used throughout the recording. The speaker isn’t going to say, “I recommend that you take a towel and I recommend that you wear a watch.” Synonyms and paraphrasing will be used extensively, so think of some words that might be used instead, including negatives for things you should not take. For example,</a:t>
            </a:r>
            <a:endParaRPr sz="1450">
              <a:solidFill>
                <a:srgbClr val="222222"/>
              </a:solidFill>
              <a:highlight>
                <a:srgbClr val="FFFFFF"/>
              </a:highlight>
            </a:endParaRPr>
          </a:p>
          <a:p>
            <a:pPr marL="0" lvl="0" indent="0" algn="ctr" rtl="0">
              <a:spcBef>
                <a:spcPts val="1400"/>
              </a:spcBef>
              <a:spcAft>
                <a:spcPts val="0"/>
              </a:spcAft>
              <a:buClr>
                <a:schemeClr val="dk1"/>
              </a:buClr>
              <a:buSzPct val="75862"/>
              <a:buFont typeface="Arial"/>
              <a:buNone/>
            </a:pPr>
            <a:r>
              <a:rPr lang="en" sz="1450" b="1">
                <a:solidFill>
                  <a:srgbClr val="222222"/>
                </a:solidFill>
                <a:highlight>
                  <a:srgbClr val="FFFFFF"/>
                </a:highlight>
              </a:rPr>
              <a:t>“You must…”, “It’s advisable...”, “You shouldn’t…”</a:t>
            </a:r>
            <a:endParaRPr sz="1450" b="1">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100"/>
              </a:spcBef>
              <a:spcAft>
                <a:spcPts val="0"/>
              </a:spcAft>
              <a:buClr>
                <a:schemeClr val="dk1"/>
              </a:buClr>
              <a:buSzPct val="68275"/>
              <a:buFont typeface="Arial"/>
              <a:buNone/>
            </a:pPr>
            <a:r>
              <a:rPr lang="en" sz="1611" b="1">
                <a:solidFill>
                  <a:srgbClr val="CC0000"/>
                </a:solidFill>
                <a:highlight>
                  <a:srgbClr val="FFFFFF"/>
                </a:highlight>
              </a:rPr>
              <a:t>Think of Synonyms</a:t>
            </a:r>
            <a:endParaRPr sz="1611" b="1">
              <a:solidFill>
                <a:srgbClr val="CC0000"/>
              </a:solidFill>
              <a:highlight>
                <a:srgbClr val="FFFFFF"/>
              </a:highlight>
            </a:endParaRPr>
          </a:p>
          <a:p>
            <a:pPr marL="0" lvl="0" indent="0" algn="l" rtl="0">
              <a:spcBef>
                <a:spcPts val="300"/>
              </a:spcBef>
              <a:spcAft>
                <a:spcPts val="0"/>
              </a:spcAft>
              <a:buNone/>
            </a:pP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450">
                <a:solidFill>
                  <a:srgbClr val="222222"/>
                </a:solidFill>
                <a:highlight>
                  <a:srgbClr val="FFFFFF"/>
                </a:highlight>
              </a:rPr>
              <a:t>Expect to hear all the answer options in the recording, not just the correct answers. You will have to listen very carefully to determine if each item is or is not recommended.</a:t>
            </a:r>
            <a:endParaRPr sz="14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450">
                <a:solidFill>
                  <a:srgbClr val="222222"/>
                </a:solidFill>
                <a:highlight>
                  <a:srgbClr val="FFFFFF"/>
                </a:highlight>
              </a:rPr>
              <a:t>Synonyms will definitely be used for some of the words, so scan the list and see if you can quickly think of any synonyms or related words. An example might be some specific items of fruit for answer (c) instead of the word ‘fruit’.</a:t>
            </a:r>
            <a:endParaRPr sz="14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450">
                <a:solidFill>
                  <a:srgbClr val="222222"/>
                </a:solidFill>
                <a:highlight>
                  <a:srgbClr val="FFFFFF"/>
                </a:highlight>
              </a:rPr>
              <a:t>So, you are not looking for the exact words but the same meaning.</a:t>
            </a:r>
            <a:endParaRPr sz="14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450">
                <a:solidFill>
                  <a:srgbClr val="222222"/>
                </a:solidFill>
                <a:highlight>
                  <a:srgbClr val="FFFFFF"/>
                </a:highlight>
              </a:rPr>
              <a:t>Also, be aware that the answers will not be in the same order as you’ll hear them in the recording.</a:t>
            </a:r>
            <a:endParaRPr sz="1450">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568875" y="657925"/>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100"/>
              </a:spcBef>
              <a:spcAft>
                <a:spcPts val="0"/>
              </a:spcAft>
              <a:buClr>
                <a:schemeClr val="dk1"/>
              </a:buClr>
              <a:buSzPct val="73333"/>
              <a:buFont typeface="Arial"/>
              <a:buNone/>
            </a:pPr>
            <a:r>
              <a:rPr lang="en" sz="1500" b="1">
                <a:solidFill>
                  <a:srgbClr val="222222"/>
                </a:solidFill>
                <a:highlight>
                  <a:srgbClr val="FFFFFF"/>
                </a:highlight>
              </a:rPr>
              <a:t> </a:t>
            </a:r>
            <a:r>
              <a:rPr lang="en" sz="1611" b="1">
                <a:solidFill>
                  <a:srgbClr val="674EA7"/>
                </a:solidFill>
                <a:highlight>
                  <a:srgbClr val="FFFFFF"/>
                </a:highlight>
              </a:rPr>
              <a:t>Identify the Difference</a:t>
            </a:r>
            <a:endParaRPr sz="1611" b="1">
              <a:solidFill>
                <a:srgbClr val="674EA7"/>
              </a:solidFill>
              <a:highlight>
                <a:srgbClr val="FFFFFF"/>
              </a:highlight>
            </a:endParaRPr>
          </a:p>
          <a:p>
            <a:pPr marL="0" lvl="0" indent="0" algn="l" rtl="0">
              <a:spcBef>
                <a:spcPts val="300"/>
              </a:spcBef>
              <a:spcAft>
                <a:spcPts val="0"/>
              </a:spcAft>
              <a:buNone/>
            </a:pPr>
            <a:endParaRPr/>
          </a:p>
        </p:txBody>
      </p:sp>
      <p:graphicFrame>
        <p:nvGraphicFramePr>
          <p:cNvPr id="99" name="Google Shape;99;p20"/>
          <p:cNvGraphicFramePr/>
          <p:nvPr>
            <p:extLst>
              <p:ext uri="{D42A27DB-BD31-4B8C-83A1-F6EECF244321}">
                <p14:modId xmlns:p14="http://schemas.microsoft.com/office/powerpoint/2010/main" val="1684735557"/>
              </p:ext>
            </p:extLst>
          </p:nvPr>
        </p:nvGraphicFramePr>
        <p:xfrm>
          <a:off x="4421500" y="1837388"/>
          <a:ext cx="4722500" cy="1409700"/>
        </p:xfrm>
        <a:graphic>
          <a:graphicData uri="http://schemas.openxmlformats.org/drawingml/2006/table">
            <a:tbl>
              <a:tblPr>
                <a:noFill/>
                <a:tableStyleId>{73445A17-F20F-4B4C-A9C4-41DD9C4E589E}</a:tableStyleId>
              </a:tblPr>
              <a:tblGrid>
                <a:gridCol w="456325"/>
                <a:gridCol w="4266175"/>
              </a:tblGrid>
              <a:tr h="14097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p>
                      <a:pPr marL="457200" lvl="0" indent="-314325" algn="l" rtl="0">
                        <a:lnSpc>
                          <a:spcPct val="115000"/>
                        </a:lnSpc>
                        <a:spcBef>
                          <a:spcPts val="1200"/>
                        </a:spcBef>
                        <a:spcAft>
                          <a:spcPts val="0"/>
                        </a:spcAft>
                        <a:buClr>
                          <a:srgbClr val="222222"/>
                        </a:buClr>
                        <a:buSzPts val="1350"/>
                        <a:buChar char="●"/>
                      </a:pPr>
                      <a:r>
                        <a:rPr lang="en" sz="1450" b="1" dirty="0">
                          <a:solidFill>
                            <a:srgbClr val="222222"/>
                          </a:solidFill>
                          <a:highlight>
                            <a:srgbClr val="FFFFFF"/>
                          </a:highlight>
                        </a:rPr>
                        <a:t>You </a:t>
                      </a:r>
                      <a:r>
                        <a:rPr lang="en" sz="1450" b="1" u="sng" dirty="0">
                          <a:solidFill>
                            <a:srgbClr val="222222"/>
                          </a:solidFill>
                          <a:highlight>
                            <a:srgbClr val="FFFFFF"/>
                          </a:highlight>
                        </a:rPr>
                        <a:t>must take</a:t>
                      </a:r>
                      <a:r>
                        <a:rPr lang="en" sz="1450" b="1" dirty="0">
                          <a:solidFill>
                            <a:srgbClr val="222222"/>
                          </a:solidFill>
                          <a:highlight>
                            <a:srgbClr val="FFFFFF"/>
                          </a:highlight>
                        </a:rPr>
                        <a:t> a towel.</a:t>
                      </a:r>
                      <a:endParaRPr sz="1450" b="1" dirty="0">
                        <a:solidFill>
                          <a:srgbClr val="222222"/>
                        </a:solidFill>
                        <a:highlight>
                          <a:srgbClr val="FFFFFF"/>
                        </a:highlight>
                      </a:endParaRPr>
                    </a:p>
                    <a:p>
                      <a:pPr marL="457200" lvl="0" indent="-314325" algn="l" rtl="0">
                        <a:lnSpc>
                          <a:spcPct val="115000"/>
                        </a:lnSpc>
                        <a:spcBef>
                          <a:spcPts val="0"/>
                        </a:spcBef>
                        <a:spcAft>
                          <a:spcPts val="0"/>
                        </a:spcAft>
                        <a:buClr>
                          <a:srgbClr val="222222"/>
                        </a:buClr>
                        <a:buSzPts val="1350"/>
                        <a:buChar char="●"/>
                      </a:pPr>
                      <a:r>
                        <a:rPr lang="en" sz="1450" b="1" dirty="0">
                          <a:solidFill>
                            <a:srgbClr val="222222"/>
                          </a:solidFill>
                          <a:highlight>
                            <a:srgbClr val="FFFFFF"/>
                          </a:highlight>
                        </a:rPr>
                        <a:t>You </a:t>
                      </a:r>
                      <a:r>
                        <a:rPr lang="en" sz="1450" b="1" u="sng" dirty="0">
                          <a:solidFill>
                            <a:srgbClr val="222222"/>
                          </a:solidFill>
                          <a:highlight>
                            <a:srgbClr val="FFFFFF"/>
                          </a:highlight>
                        </a:rPr>
                        <a:t>can borrow</a:t>
                      </a:r>
                      <a:r>
                        <a:rPr lang="en" sz="1450" b="1" dirty="0">
                          <a:solidFill>
                            <a:srgbClr val="222222"/>
                          </a:solidFill>
                          <a:highlight>
                            <a:srgbClr val="FFFFFF"/>
                          </a:highlight>
                        </a:rPr>
                        <a:t> a towel.</a:t>
                      </a:r>
                      <a:endParaRPr sz="1450" b="1" dirty="0">
                        <a:solidFill>
                          <a:srgbClr val="222222"/>
                        </a:solidFill>
                        <a:highlight>
                          <a:srgbClr val="FFFFFF"/>
                        </a:highlight>
                      </a:endParaRPr>
                    </a:p>
                    <a:p>
                      <a:pPr marL="457200" lvl="0" indent="-314325" algn="l" rtl="0">
                        <a:lnSpc>
                          <a:spcPct val="115000"/>
                        </a:lnSpc>
                        <a:spcBef>
                          <a:spcPts val="0"/>
                        </a:spcBef>
                        <a:spcAft>
                          <a:spcPts val="0"/>
                        </a:spcAft>
                        <a:buClr>
                          <a:srgbClr val="222222"/>
                        </a:buClr>
                        <a:buSzPts val="1350"/>
                        <a:buChar char="●"/>
                      </a:pPr>
                      <a:r>
                        <a:rPr lang="en" sz="1450" b="1" dirty="0">
                          <a:solidFill>
                            <a:srgbClr val="222222"/>
                          </a:solidFill>
                          <a:highlight>
                            <a:srgbClr val="FFFFFF"/>
                          </a:highlight>
                        </a:rPr>
                        <a:t>A towel will be </a:t>
                      </a:r>
                      <a:r>
                        <a:rPr lang="en" sz="1450" b="1" u="sng" dirty="0">
                          <a:solidFill>
                            <a:srgbClr val="222222"/>
                          </a:solidFill>
                          <a:highlight>
                            <a:srgbClr val="FFFFFF"/>
                          </a:highlight>
                        </a:rPr>
                        <a:t>provided</a:t>
                      </a:r>
                      <a:r>
                        <a:rPr lang="en" sz="1450" b="1" dirty="0">
                          <a:solidFill>
                            <a:srgbClr val="222222"/>
                          </a:solidFill>
                          <a:highlight>
                            <a:srgbClr val="FFFFFF"/>
                          </a:highlight>
                        </a:rPr>
                        <a:t>.</a:t>
                      </a:r>
                      <a:endParaRPr sz="1450" b="1" dirty="0">
                        <a:solidFill>
                          <a:srgbClr val="222222"/>
                        </a:solidFill>
                        <a:highlight>
                          <a:srgbClr val="FFFFFF"/>
                        </a:highlight>
                      </a:endParaRPr>
                    </a:p>
                  </a:txBody>
                  <a:tcPr marL="91425" marR="91425" marT="91425" marB="91425"/>
                </a:tc>
              </a:tr>
            </a:tbl>
          </a:graphicData>
        </a:graphic>
      </p:graphicFrame>
      <p:sp>
        <p:nvSpPr>
          <p:cNvPr id="100" name="Google Shape;100;p20"/>
          <p:cNvSpPr txBox="1"/>
          <p:nvPr/>
        </p:nvSpPr>
        <p:spPr>
          <a:xfrm>
            <a:off x="729125" y="1230625"/>
            <a:ext cx="37692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700"/>
              </a:spcBef>
              <a:spcAft>
                <a:spcPts val="1400"/>
              </a:spcAft>
              <a:buNone/>
            </a:pPr>
            <a:r>
              <a:rPr lang="en" sz="1450">
                <a:solidFill>
                  <a:srgbClr val="222222"/>
                </a:solidFill>
                <a:highlight>
                  <a:srgbClr val="FFFFFF"/>
                </a:highlight>
              </a:rPr>
              <a:t>In single questions with a choice of 3 or 4 answers, the answers may be similar in some way to try and catch you out. If this is the case, underline any key words that will help you to work out the difference in meaning between them. An example for our question might be:</a:t>
            </a:r>
            <a:endParaRPr sz="1450">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100"/>
              </a:spcBef>
              <a:spcAft>
                <a:spcPts val="0"/>
              </a:spcAft>
              <a:buClr>
                <a:schemeClr val="dk1"/>
              </a:buClr>
              <a:buSzPct val="68275"/>
              <a:buFont typeface="Arial"/>
              <a:buNone/>
            </a:pPr>
            <a:r>
              <a:rPr lang="en" sz="1611" b="1">
                <a:solidFill>
                  <a:srgbClr val="0B5394"/>
                </a:solidFill>
                <a:highlight>
                  <a:srgbClr val="FFFFFF"/>
                </a:highlight>
              </a:rPr>
              <a:t>Watch out for Distractors</a:t>
            </a:r>
            <a:endParaRPr sz="1611" b="1">
              <a:solidFill>
                <a:srgbClr val="0B5394"/>
              </a:solidFill>
              <a:highlight>
                <a:srgbClr val="FFFFFF"/>
              </a:highlight>
            </a:endParaRPr>
          </a:p>
          <a:p>
            <a:pPr marL="0" lvl="0" indent="0" algn="l" rtl="0">
              <a:spcBef>
                <a:spcPts val="300"/>
              </a:spcBef>
              <a:spcAft>
                <a:spcPts val="0"/>
              </a:spcAft>
              <a:buNone/>
            </a:pP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700"/>
              </a:spcBef>
              <a:spcAft>
                <a:spcPts val="0"/>
              </a:spcAft>
              <a:buClr>
                <a:schemeClr val="dk1"/>
              </a:buClr>
              <a:buSzPct val="75862"/>
              <a:buFont typeface="Arial"/>
              <a:buNone/>
            </a:pPr>
            <a:r>
              <a:rPr lang="en" sz="1450">
                <a:solidFill>
                  <a:srgbClr val="222222"/>
                </a:solidFill>
                <a:highlight>
                  <a:srgbClr val="FFFFFF"/>
                </a:highlight>
              </a:rPr>
              <a:t>We already know that all the answers in the list will probably be included in the text, so you need to listen carefully to identify the correct ones. Particularly listen out for distractors as the examiners love to try and trick you into picking the wrong answers.</a:t>
            </a:r>
            <a:endParaRPr sz="1450">
              <a:solidFill>
                <a:srgbClr val="222222"/>
              </a:solidFill>
              <a:highlight>
                <a:srgbClr val="FFFFFF"/>
              </a:highlight>
            </a:endParaRPr>
          </a:p>
          <a:p>
            <a:pPr marL="0" lvl="0" indent="0" algn="l" rtl="0">
              <a:spcBef>
                <a:spcPts val="1400"/>
              </a:spcBef>
              <a:spcAft>
                <a:spcPts val="0"/>
              </a:spcAft>
              <a:buClr>
                <a:schemeClr val="dk1"/>
              </a:buClr>
              <a:buSzPct val="75862"/>
              <a:buFont typeface="Arial"/>
              <a:buNone/>
            </a:pPr>
            <a:r>
              <a:rPr lang="en" sz="1450">
                <a:solidFill>
                  <a:srgbClr val="222222"/>
                </a:solidFill>
                <a:highlight>
                  <a:srgbClr val="FFFFFF"/>
                </a:highlight>
              </a:rPr>
              <a:t>The way they do this is to give you an answer and then take it away again.</a:t>
            </a:r>
            <a:endParaRPr sz="1450">
              <a:solidFill>
                <a:srgbClr val="222222"/>
              </a:solidFill>
              <a:highlight>
                <a:srgbClr val="FFFFFF"/>
              </a:highlight>
            </a:endParaRPr>
          </a:p>
          <a:p>
            <a:pPr marL="0" lvl="0" indent="0" algn="l" rtl="0">
              <a:spcBef>
                <a:spcPts val="1400"/>
              </a:spcBef>
              <a:spcAft>
                <a:spcPts val="0"/>
              </a:spcAft>
              <a:buClr>
                <a:schemeClr val="dk1"/>
              </a:buClr>
              <a:buSzPct val="75862"/>
              <a:buFont typeface="Arial"/>
              <a:buNone/>
            </a:pPr>
            <a:r>
              <a:rPr lang="en" sz="1450">
                <a:solidFill>
                  <a:srgbClr val="222222"/>
                </a:solidFill>
                <a:highlight>
                  <a:srgbClr val="FFFFFF"/>
                </a:highlight>
              </a:rPr>
              <a:t>Here are some sentences containing distractors. I’ve highlighted the relevant words.</a:t>
            </a:r>
            <a:endParaRPr sz="1450">
              <a:solidFill>
                <a:srgbClr val="222222"/>
              </a:solidFill>
              <a:highlight>
                <a:srgbClr val="FFFFFF"/>
              </a:highlight>
            </a:endParaRPr>
          </a:p>
          <a:p>
            <a:pPr marL="457200" lvl="0" indent="-307895" algn="l" rtl="0">
              <a:spcBef>
                <a:spcPts val="1400"/>
              </a:spcBef>
              <a:spcAft>
                <a:spcPts val="0"/>
              </a:spcAft>
              <a:buClr>
                <a:srgbClr val="222222"/>
              </a:buClr>
              <a:buSzPct val="93103"/>
              <a:buChar char="●"/>
            </a:pPr>
            <a:r>
              <a:rPr lang="en" sz="1450">
                <a:solidFill>
                  <a:srgbClr val="222222"/>
                </a:solidFill>
                <a:highlight>
                  <a:srgbClr val="FFFFFF"/>
                </a:highlight>
              </a:rPr>
              <a:t>I always recommend taking a packed lunch </a:t>
            </a:r>
            <a:r>
              <a:rPr lang="en" sz="1450" b="1" u="sng">
                <a:solidFill>
                  <a:srgbClr val="222222"/>
                </a:solidFill>
                <a:highlight>
                  <a:srgbClr val="FFFFFF"/>
                </a:highlight>
              </a:rPr>
              <a:t>but</a:t>
            </a:r>
            <a:r>
              <a:rPr lang="en" sz="1450">
                <a:solidFill>
                  <a:srgbClr val="222222"/>
                </a:solidFill>
                <a:highlight>
                  <a:srgbClr val="FFFFFF"/>
                </a:highlight>
              </a:rPr>
              <a:t> the spa are providing complimentary refreshments for your visit so you won’t need to.</a:t>
            </a:r>
            <a:endParaRPr sz="1450">
              <a:solidFill>
                <a:srgbClr val="222222"/>
              </a:solidFill>
              <a:highlight>
                <a:srgbClr val="FFFFFF"/>
              </a:highlight>
            </a:endParaRPr>
          </a:p>
          <a:p>
            <a:pPr marL="457200" lvl="0" indent="-307895" algn="l" rtl="0">
              <a:spcBef>
                <a:spcPts val="0"/>
              </a:spcBef>
              <a:spcAft>
                <a:spcPts val="0"/>
              </a:spcAft>
              <a:buClr>
                <a:srgbClr val="222222"/>
              </a:buClr>
              <a:buSzPct val="93103"/>
              <a:buChar char="●"/>
            </a:pPr>
            <a:r>
              <a:rPr lang="en" sz="1450">
                <a:solidFill>
                  <a:srgbClr val="222222"/>
                </a:solidFill>
                <a:highlight>
                  <a:srgbClr val="FFFFFF"/>
                </a:highlight>
              </a:rPr>
              <a:t>The coach will be returning to the hotel at 5.30 p.m. </a:t>
            </a:r>
            <a:r>
              <a:rPr lang="en" sz="1450" b="1" u="sng">
                <a:solidFill>
                  <a:srgbClr val="222222"/>
                </a:solidFill>
                <a:highlight>
                  <a:srgbClr val="FFFFFF"/>
                </a:highlight>
              </a:rPr>
              <a:t>No, sorry</a:t>
            </a:r>
            <a:r>
              <a:rPr lang="en" sz="1450">
                <a:solidFill>
                  <a:srgbClr val="222222"/>
                </a:solidFill>
                <a:highlight>
                  <a:srgbClr val="FFFFFF"/>
                </a:highlight>
              </a:rPr>
              <a:t>, we’ve changed it to 6 o’clock to avoid the worst of the rush hour traffic.</a:t>
            </a:r>
            <a:endParaRPr sz="1450">
              <a:solidFill>
                <a:srgbClr val="222222"/>
              </a:solidFill>
              <a:highlight>
                <a:srgbClr val="FFFFFF"/>
              </a:highlight>
            </a:endParaRPr>
          </a:p>
          <a:p>
            <a:pPr marL="457200" lvl="0" indent="-307895" algn="l" rtl="0">
              <a:spcBef>
                <a:spcPts val="0"/>
              </a:spcBef>
              <a:spcAft>
                <a:spcPts val="0"/>
              </a:spcAft>
              <a:buClr>
                <a:srgbClr val="222222"/>
              </a:buClr>
              <a:buSzPct val="93103"/>
              <a:buChar char="●"/>
            </a:pPr>
            <a:r>
              <a:rPr lang="en" sz="1450">
                <a:solidFill>
                  <a:srgbClr val="222222"/>
                </a:solidFill>
                <a:highlight>
                  <a:srgbClr val="FFFFFF"/>
                </a:highlight>
              </a:rPr>
              <a:t>I don’t usually advise taking any money as everything is included. </a:t>
            </a:r>
            <a:r>
              <a:rPr lang="en" sz="1450" b="1" u="sng">
                <a:solidFill>
                  <a:srgbClr val="222222"/>
                </a:solidFill>
                <a:highlight>
                  <a:srgbClr val="FFFFFF"/>
                </a:highlight>
              </a:rPr>
              <a:t>However</a:t>
            </a:r>
            <a:r>
              <a:rPr lang="en" sz="1450" b="1">
                <a:solidFill>
                  <a:srgbClr val="222222"/>
                </a:solidFill>
                <a:highlight>
                  <a:srgbClr val="FFFFFF"/>
                </a:highlight>
              </a:rPr>
              <a:t>,</a:t>
            </a:r>
            <a:r>
              <a:rPr lang="en" sz="1450">
                <a:solidFill>
                  <a:srgbClr val="222222"/>
                </a:solidFill>
                <a:highlight>
                  <a:srgbClr val="FFFFFF"/>
                </a:highlight>
              </a:rPr>
              <a:t> they have a home pamper kit promotion on at the moment so you might like to treat yourself.</a:t>
            </a:r>
            <a:endParaRPr sz="1450">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850</Words>
  <Application>Microsoft Office PowerPoint</Application>
  <PresentationFormat>On-screen Show (16:9)</PresentationFormat>
  <Paragraphs>41</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PowerPoint Presentation</vt:lpstr>
      <vt:lpstr>MCQ</vt:lpstr>
      <vt:lpstr>MCQ</vt:lpstr>
      <vt:lpstr>Strategies</vt:lpstr>
      <vt:lpstr>PowerPoint Presentation</vt:lpstr>
      <vt:lpstr>Underline the Key Word in the Question </vt:lpstr>
      <vt:lpstr>Think of Synonyms </vt:lpstr>
      <vt:lpstr> Identify the Difference </vt:lpstr>
      <vt:lpstr>Watch out for Distractors </vt:lpstr>
      <vt:lpstr>Watch out for Distractors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cp:revision>
  <dcterms:modified xsi:type="dcterms:W3CDTF">2023-08-28T08:14:46Z</dcterms:modified>
</cp:coreProperties>
</file>