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0" roundtripDataSignature="AMtx7miesfe+bf4ffxjZLYZia47ZVCY8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9ccebf9ea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9ccebf9ea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b="0" l="0" r="0" t="0"/>
          <a:stretch/>
        </p:blipFill>
        <p:spPr>
          <a:xfrm>
            <a:off x="1026800" y="1157275"/>
            <a:ext cx="7267125" cy="3628075"/>
          </a:xfrm>
          <a:prstGeom prst="rect">
            <a:avLst/>
          </a:prstGeom>
          <a:noFill/>
          <a:ln>
            <a:noFill/>
          </a:ln>
        </p:spPr>
      </p:pic>
      <p:sp>
        <p:nvSpPr>
          <p:cNvPr id="55" name="Google Shape;55;p1"/>
          <p:cNvSpPr txBox="1"/>
          <p:nvPr>
            <p:ph idx="4294967295" type="title"/>
          </p:nvPr>
        </p:nvSpPr>
        <p:spPr>
          <a:xfrm>
            <a:off x="311700" y="584575"/>
            <a:ext cx="8520600" cy="572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b="1" lang="en" sz="1800">
                <a:solidFill>
                  <a:srgbClr val="CC0000"/>
                </a:solidFill>
              </a:rPr>
              <a:t>MAP TYPE</a:t>
            </a:r>
            <a:r>
              <a:rPr b="1" lang="en" sz="1800"/>
              <a:t> </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g29ccebf9ea0_0_1"/>
          <p:cNvPicPr preferRelativeResize="0"/>
          <p:nvPr/>
        </p:nvPicPr>
        <p:blipFill>
          <a:blip r:embed="rId3">
            <a:alphaModFix/>
          </a:blip>
          <a:stretch>
            <a:fillRect/>
          </a:stretch>
        </p:blipFill>
        <p:spPr>
          <a:xfrm>
            <a:off x="152400" y="887250"/>
            <a:ext cx="3692376" cy="4103849"/>
          </a:xfrm>
          <a:prstGeom prst="rect">
            <a:avLst/>
          </a:prstGeom>
          <a:noFill/>
          <a:ln>
            <a:noFill/>
          </a:ln>
        </p:spPr>
      </p:pic>
      <p:pic>
        <p:nvPicPr>
          <p:cNvPr id="109" name="Google Shape;109;g29ccebf9ea0_0_1"/>
          <p:cNvPicPr preferRelativeResize="0"/>
          <p:nvPr/>
        </p:nvPicPr>
        <p:blipFill>
          <a:blip r:embed="rId4">
            <a:alphaModFix/>
          </a:blip>
          <a:stretch>
            <a:fillRect/>
          </a:stretch>
        </p:blipFill>
        <p:spPr>
          <a:xfrm>
            <a:off x="152400" y="152400"/>
            <a:ext cx="8839200" cy="681381"/>
          </a:xfrm>
          <a:prstGeom prst="rect">
            <a:avLst/>
          </a:prstGeom>
          <a:noFill/>
          <a:ln>
            <a:noFill/>
          </a:ln>
        </p:spPr>
      </p:pic>
      <p:pic>
        <p:nvPicPr>
          <p:cNvPr id="110" name="Google Shape;110;g29ccebf9ea0_0_1"/>
          <p:cNvPicPr preferRelativeResize="0"/>
          <p:nvPr/>
        </p:nvPicPr>
        <p:blipFill rotWithShape="1">
          <a:blip r:embed="rId5">
            <a:alphaModFix/>
          </a:blip>
          <a:srcRect b="0" l="9146" r="9698" t="0"/>
          <a:stretch/>
        </p:blipFill>
        <p:spPr>
          <a:xfrm>
            <a:off x="3754750" y="542400"/>
            <a:ext cx="5053500" cy="42282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0"/>
          <p:cNvSpPr txBox="1"/>
          <p:nvPr>
            <p:ph idx="1" type="body"/>
          </p:nvPr>
        </p:nvSpPr>
        <p:spPr>
          <a:xfrm>
            <a:off x="3870500" y="450075"/>
            <a:ext cx="5026200" cy="4350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700"/>
              </a:spcBef>
              <a:spcAft>
                <a:spcPts val="0"/>
              </a:spcAft>
              <a:buClr>
                <a:schemeClr val="dk1"/>
              </a:buClr>
              <a:buSzPts val="1100"/>
              <a:buFont typeface="Arial"/>
              <a:buNone/>
            </a:pPr>
            <a:r>
              <a:rPr lang="en" sz="1350">
                <a:solidFill>
                  <a:srgbClr val="222222"/>
                </a:solidFill>
                <a:highlight>
                  <a:srgbClr val="FFFFFF"/>
                </a:highlight>
              </a:rPr>
              <a:t>The houses immediately </a:t>
            </a:r>
            <a:r>
              <a:rPr b="1" lang="en" sz="1350" u="sng">
                <a:solidFill>
                  <a:srgbClr val="222222"/>
                </a:solidFill>
                <a:highlight>
                  <a:srgbClr val="FFFFFF"/>
                </a:highlight>
              </a:rPr>
              <a:t>to the north</a:t>
            </a:r>
            <a:r>
              <a:rPr lang="en" sz="1350">
                <a:solidFill>
                  <a:srgbClr val="222222"/>
                </a:solidFill>
                <a:highlight>
                  <a:srgbClr val="FFFFFF"/>
                </a:highlight>
              </a:rPr>
              <a:t> and </a:t>
            </a:r>
            <a:r>
              <a:rPr b="1" lang="en" sz="1350" u="sng">
                <a:solidFill>
                  <a:srgbClr val="222222"/>
                </a:solidFill>
                <a:highlight>
                  <a:srgbClr val="FFFFFF"/>
                </a:highlight>
              </a:rPr>
              <a:t>south</a:t>
            </a:r>
            <a:r>
              <a:rPr lang="en" sz="1350">
                <a:solidFill>
                  <a:srgbClr val="222222"/>
                </a:solidFill>
                <a:highlight>
                  <a:srgbClr val="FFFFFF"/>
                </a:highlight>
              </a:rPr>
              <a:t> of the Post Office are very </a:t>
            </a:r>
            <a:r>
              <a:rPr b="1" lang="en" sz="1350" u="sng">
                <a:solidFill>
                  <a:srgbClr val="222222"/>
                </a:solidFill>
                <a:highlight>
                  <a:srgbClr val="FFFFFF"/>
                </a:highlight>
              </a:rPr>
              <a:t>near</a:t>
            </a:r>
            <a:r>
              <a:rPr lang="en" sz="1350">
                <a:solidFill>
                  <a:srgbClr val="222222"/>
                </a:solidFill>
                <a:highlight>
                  <a:srgbClr val="FFFFFF"/>
                </a:highlight>
              </a:rPr>
              <a:t> the river.</a:t>
            </a:r>
            <a:endParaRPr sz="1350">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lang="en" sz="1350">
                <a:solidFill>
                  <a:srgbClr val="222222"/>
                </a:solidFill>
                <a:highlight>
                  <a:srgbClr val="FFFFFF"/>
                </a:highlight>
              </a:rPr>
              <a:t>The bridge is just beyond the final row of houses </a:t>
            </a:r>
            <a:r>
              <a:rPr b="1" lang="en" sz="1350" u="sng">
                <a:solidFill>
                  <a:srgbClr val="222222"/>
                </a:solidFill>
                <a:highlight>
                  <a:srgbClr val="FFFFFF"/>
                </a:highlight>
              </a:rPr>
              <a:t>heading north</a:t>
            </a:r>
            <a:r>
              <a:rPr lang="en" sz="1350">
                <a:solidFill>
                  <a:srgbClr val="222222"/>
                </a:solidFill>
                <a:highlight>
                  <a:srgbClr val="FFFFFF"/>
                </a:highlight>
              </a:rPr>
              <a:t>.</a:t>
            </a:r>
            <a:endParaRPr sz="1350">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lang="en" sz="1350">
                <a:solidFill>
                  <a:srgbClr val="222222"/>
                </a:solidFill>
                <a:highlight>
                  <a:srgbClr val="FFFFFF"/>
                </a:highlight>
              </a:rPr>
              <a:t>After crossing the bridge, take the</a:t>
            </a:r>
            <a:r>
              <a:rPr b="1" lang="en" sz="1350">
                <a:solidFill>
                  <a:srgbClr val="222222"/>
                </a:solidFill>
                <a:highlight>
                  <a:srgbClr val="FFFFFF"/>
                </a:highlight>
              </a:rPr>
              <a:t> </a:t>
            </a:r>
            <a:r>
              <a:rPr b="1" lang="en" sz="1350" u="sng">
                <a:solidFill>
                  <a:srgbClr val="222222"/>
                </a:solidFill>
                <a:highlight>
                  <a:srgbClr val="FFFFFF"/>
                </a:highlight>
              </a:rPr>
              <a:t>second turning</a:t>
            </a:r>
            <a:r>
              <a:rPr lang="en" sz="1350">
                <a:solidFill>
                  <a:srgbClr val="222222"/>
                </a:solidFill>
                <a:highlight>
                  <a:srgbClr val="FFFFFF"/>
                </a:highlight>
              </a:rPr>
              <a:t> </a:t>
            </a:r>
            <a:r>
              <a:rPr b="1" lang="en" sz="1350" u="sng">
                <a:solidFill>
                  <a:srgbClr val="222222"/>
                </a:solidFill>
                <a:highlight>
                  <a:srgbClr val="FFFFFF"/>
                </a:highlight>
              </a:rPr>
              <a:t>on the left</a:t>
            </a:r>
            <a:r>
              <a:rPr lang="en" sz="1350">
                <a:solidFill>
                  <a:srgbClr val="222222"/>
                </a:solidFill>
                <a:highlight>
                  <a:srgbClr val="FFFFFF"/>
                </a:highlight>
              </a:rPr>
              <a:t> and you’ll see the retirement home </a:t>
            </a:r>
            <a:r>
              <a:rPr b="1" lang="en" sz="1350" u="sng">
                <a:solidFill>
                  <a:srgbClr val="222222"/>
                </a:solidFill>
                <a:highlight>
                  <a:srgbClr val="FFFFFF"/>
                </a:highlight>
              </a:rPr>
              <a:t>straight ahead</a:t>
            </a:r>
            <a:r>
              <a:rPr lang="en" sz="1350">
                <a:solidFill>
                  <a:srgbClr val="222222"/>
                </a:solidFill>
                <a:highlight>
                  <a:srgbClr val="FFFFFF"/>
                </a:highlight>
              </a:rPr>
              <a:t>.</a:t>
            </a:r>
            <a:endParaRPr sz="1350">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lang="en" sz="1350">
                <a:solidFill>
                  <a:srgbClr val="222222"/>
                </a:solidFill>
                <a:highlight>
                  <a:srgbClr val="FFFFFF"/>
                </a:highlight>
              </a:rPr>
              <a:t>The retirement home is </a:t>
            </a:r>
            <a:r>
              <a:rPr b="1" lang="en" sz="1350" u="sng">
                <a:solidFill>
                  <a:srgbClr val="222222"/>
                </a:solidFill>
                <a:highlight>
                  <a:srgbClr val="FFFFFF"/>
                </a:highlight>
              </a:rPr>
              <a:t>just southeast</a:t>
            </a:r>
            <a:r>
              <a:rPr lang="en" sz="1350">
                <a:solidFill>
                  <a:srgbClr val="222222"/>
                </a:solidFill>
                <a:highlight>
                  <a:srgbClr val="FFFFFF"/>
                </a:highlight>
              </a:rPr>
              <a:t> of the primary school.</a:t>
            </a:r>
            <a:endParaRPr sz="1350">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lang="en" sz="1350">
                <a:solidFill>
                  <a:srgbClr val="222222"/>
                </a:solidFill>
                <a:highlight>
                  <a:srgbClr val="FFFFFF"/>
                </a:highlight>
              </a:rPr>
              <a:t>The post office is </a:t>
            </a:r>
            <a:r>
              <a:rPr b="1" lang="en" sz="1350" u="sng">
                <a:solidFill>
                  <a:srgbClr val="222222"/>
                </a:solidFill>
                <a:highlight>
                  <a:srgbClr val="FFFFFF"/>
                </a:highlight>
              </a:rPr>
              <a:t>to the northwest</a:t>
            </a:r>
            <a:r>
              <a:rPr lang="en" sz="1350">
                <a:solidFill>
                  <a:srgbClr val="222222"/>
                </a:solidFill>
                <a:highlight>
                  <a:srgbClr val="FFFFFF"/>
                </a:highlight>
              </a:rPr>
              <a:t> of the retirement home.</a:t>
            </a:r>
            <a:endParaRPr sz="1350">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lang="en" sz="1350">
                <a:solidFill>
                  <a:srgbClr val="222222"/>
                </a:solidFill>
                <a:highlight>
                  <a:srgbClr val="FFFFFF"/>
                </a:highlight>
              </a:rPr>
              <a:t>The village of Stokeford is </a:t>
            </a:r>
            <a:r>
              <a:rPr b="1" lang="en" sz="1350" u="sng">
                <a:solidFill>
                  <a:srgbClr val="222222"/>
                </a:solidFill>
                <a:highlight>
                  <a:srgbClr val="FFFFFF"/>
                </a:highlight>
              </a:rPr>
              <a:t>slightly east</a:t>
            </a:r>
            <a:r>
              <a:rPr lang="en" sz="1350">
                <a:solidFill>
                  <a:srgbClr val="222222"/>
                </a:solidFill>
                <a:highlight>
                  <a:srgbClr val="FFFFFF"/>
                </a:highlight>
              </a:rPr>
              <a:t> of the River Stoke.</a:t>
            </a:r>
            <a:endParaRPr sz="1350">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lang="en" sz="1350">
                <a:solidFill>
                  <a:srgbClr val="222222"/>
                </a:solidFill>
                <a:highlight>
                  <a:srgbClr val="FFFFFF"/>
                </a:highlight>
              </a:rPr>
              <a:t>There is a housing estate to the </a:t>
            </a:r>
            <a:r>
              <a:rPr b="1" lang="en" sz="1350" u="sng">
                <a:solidFill>
                  <a:srgbClr val="222222"/>
                </a:solidFill>
                <a:highlight>
                  <a:srgbClr val="FFFFFF"/>
                </a:highlight>
              </a:rPr>
              <a:t>west side</a:t>
            </a:r>
            <a:r>
              <a:rPr lang="en" sz="1350">
                <a:solidFill>
                  <a:srgbClr val="222222"/>
                </a:solidFill>
                <a:highlight>
                  <a:srgbClr val="FFFFFF"/>
                </a:highlight>
              </a:rPr>
              <a:t> of the retirement home.</a:t>
            </a:r>
            <a:endParaRPr sz="1350">
              <a:solidFill>
                <a:srgbClr val="222222"/>
              </a:solidFill>
              <a:highlight>
                <a:srgbClr val="FFFFFF"/>
              </a:highlight>
            </a:endParaRPr>
          </a:p>
          <a:p>
            <a:pPr indent="0" lvl="0" marL="0" rtl="0" algn="l">
              <a:lnSpc>
                <a:spcPct val="115000"/>
              </a:lnSpc>
              <a:spcBef>
                <a:spcPts val="1400"/>
              </a:spcBef>
              <a:spcAft>
                <a:spcPts val="1200"/>
              </a:spcAft>
              <a:buSzPts val="1800"/>
              <a:buNone/>
            </a:pPr>
            <a:r>
              <a:t/>
            </a:r>
            <a:endParaRPr/>
          </a:p>
        </p:txBody>
      </p:sp>
      <p:pic>
        <p:nvPicPr>
          <p:cNvPr id="116" name="Google Shape;116;p10"/>
          <p:cNvPicPr preferRelativeResize="0"/>
          <p:nvPr/>
        </p:nvPicPr>
        <p:blipFill rotWithShape="1">
          <a:blip r:embed="rId3">
            <a:alphaModFix/>
          </a:blip>
          <a:srcRect b="0" l="0" r="0" t="0"/>
          <a:stretch/>
        </p:blipFill>
        <p:spPr>
          <a:xfrm>
            <a:off x="152400" y="152400"/>
            <a:ext cx="3501400" cy="44767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700"/>
              </a:spcBef>
              <a:spcAft>
                <a:spcPts val="600"/>
              </a:spcAft>
              <a:buClr>
                <a:schemeClr val="dk1"/>
              </a:buClr>
              <a:buSzPct val="55000"/>
              <a:buFont typeface="Arial"/>
              <a:buNone/>
            </a:pPr>
            <a:r>
              <a:rPr b="1" lang="en" sz="2000">
                <a:solidFill>
                  <a:srgbClr val="CC0000"/>
                </a:solidFill>
                <a:highlight>
                  <a:srgbClr val="FFFFFF"/>
                </a:highlight>
              </a:rPr>
              <a:t>Map Vocabulary</a:t>
            </a:r>
            <a:endParaRPr/>
          </a:p>
        </p:txBody>
      </p:sp>
      <p:pic>
        <p:nvPicPr>
          <p:cNvPr id="122" name="Google Shape;122;p11"/>
          <p:cNvPicPr preferRelativeResize="0"/>
          <p:nvPr/>
        </p:nvPicPr>
        <p:blipFill rotWithShape="1">
          <a:blip r:embed="rId3">
            <a:alphaModFix/>
          </a:blip>
          <a:srcRect b="0" l="0" r="0" t="0"/>
          <a:stretch/>
        </p:blipFill>
        <p:spPr>
          <a:xfrm>
            <a:off x="2196950" y="1607325"/>
            <a:ext cx="4605325" cy="2120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12"/>
          <p:cNvPicPr preferRelativeResize="0"/>
          <p:nvPr/>
        </p:nvPicPr>
        <p:blipFill rotWithShape="1">
          <a:blip r:embed="rId3">
            <a:alphaModFix/>
          </a:blip>
          <a:srcRect b="0" l="0" r="0" t="0"/>
          <a:stretch/>
        </p:blipFill>
        <p:spPr>
          <a:xfrm>
            <a:off x="242425" y="371000"/>
            <a:ext cx="3975250" cy="3795225"/>
          </a:xfrm>
          <a:prstGeom prst="rect">
            <a:avLst/>
          </a:prstGeom>
          <a:noFill/>
          <a:ln>
            <a:noFill/>
          </a:ln>
        </p:spPr>
      </p:pic>
      <p:sp>
        <p:nvSpPr>
          <p:cNvPr id="128" name="Google Shape;128;p12"/>
          <p:cNvSpPr txBox="1"/>
          <p:nvPr/>
        </p:nvSpPr>
        <p:spPr>
          <a:xfrm>
            <a:off x="4397700" y="591500"/>
            <a:ext cx="4539300" cy="3643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700"/>
              </a:spcBef>
              <a:spcAft>
                <a:spcPts val="0"/>
              </a:spcAft>
              <a:buClr>
                <a:schemeClr val="dk1"/>
              </a:buClr>
              <a:buSzPts val="1100"/>
              <a:buFont typeface="Arial"/>
              <a:buNone/>
            </a:pPr>
            <a:r>
              <a:rPr b="0" i="0" lang="en" sz="1350" u="none" cap="none" strike="noStrike">
                <a:solidFill>
                  <a:srgbClr val="222222"/>
                </a:solidFill>
                <a:highlight>
                  <a:srgbClr val="FFFFFF"/>
                </a:highlight>
                <a:latin typeface="Arial"/>
                <a:ea typeface="Arial"/>
                <a:cs typeface="Arial"/>
                <a:sym typeface="Arial"/>
              </a:rPr>
              <a:t>The chemist is </a:t>
            </a:r>
            <a:r>
              <a:rPr b="1" i="0" lang="en" sz="1350" u="sng" cap="none" strike="noStrike">
                <a:solidFill>
                  <a:srgbClr val="222222"/>
                </a:solidFill>
                <a:highlight>
                  <a:srgbClr val="FFFFFF"/>
                </a:highlight>
                <a:latin typeface="Arial"/>
                <a:ea typeface="Arial"/>
                <a:cs typeface="Arial"/>
                <a:sym typeface="Arial"/>
              </a:rPr>
              <a:t>opposite</a:t>
            </a:r>
            <a:r>
              <a:rPr b="0" i="0" lang="en" sz="1350" u="none" cap="none" strike="noStrike">
                <a:solidFill>
                  <a:srgbClr val="222222"/>
                </a:solidFill>
                <a:highlight>
                  <a:srgbClr val="FFFFFF"/>
                </a:highlight>
                <a:latin typeface="Arial"/>
                <a:ea typeface="Arial"/>
                <a:cs typeface="Arial"/>
                <a:sym typeface="Arial"/>
              </a:rPr>
              <a:t> a supermarket.</a:t>
            </a:r>
            <a:endParaRPr b="0" i="0" sz="1350" u="none" cap="none" strike="noStrike">
              <a:solidFill>
                <a:srgbClr val="222222"/>
              </a:solidFill>
              <a:highlight>
                <a:srgbClr val="FFFFFF"/>
              </a:highlight>
              <a:latin typeface="Arial"/>
              <a:ea typeface="Arial"/>
              <a:cs typeface="Arial"/>
              <a:sym typeface="Arial"/>
            </a:endParaRPr>
          </a:p>
          <a:p>
            <a:pPr indent="0" lvl="0" marL="0" marR="0" rtl="0" algn="l">
              <a:lnSpc>
                <a:spcPct val="115000"/>
              </a:lnSpc>
              <a:spcBef>
                <a:spcPts val="1400"/>
              </a:spcBef>
              <a:spcAft>
                <a:spcPts val="0"/>
              </a:spcAft>
              <a:buClr>
                <a:schemeClr val="dk1"/>
              </a:buClr>
              <a:buSzPts val="1100"/>
              <a:buFont typeface="Arial"/>
              <a:buNone/>
            </a:pPr>
            <a:r>
              <a:rPr b="0" i="0" lang="en" sz="1350" u="none" cap="none" strike="noStrike">
                <a:solidFill>
                  <a:srgbClr val="222222"/>
                </a:solidFill>
                <a:highlight>
                  <a:srgbClr val="FFFFFF"/>
                </a:highlight>
                <a:latin typeface="Arial"/>
                <a:ea typeface="Arial"/>
                <a:cs typeface="Arial"/>
                <a:sym typeface="Arial"/>
              </a:rPr>
              <a:t>They are going to build new houses </a:t>
            </a:r>
            <a:r>
              <a:rPr b="1" i="0" lang="en" sz="1350" u="sng" cap="none" strike="noStrike">
                <a:solidFill>
                  <a:srgbClr val="222222"/>
                </a:solidFill>
                <a:highlight>
                  <a:srgbClr val="FFFFFF"/>
                </a:highlight>
                <a:latin typeface="Arial"/>
                <a:ea typeface="Arial"/>
                <a:cs typeface="Arial"/>
                <a:sym typeface="Arial"/>
              </a:rPr>
              <a:t>across the road</a:t>
            </a:r>
            <a:r>
              <a:rPr b="0" i="0" lang="en" sz="1350" u="none" cap="none" strike="noStrike">
                <a:solidFill>
                  <a:srgbClr val="222222"/>
                </a:solidFill>
                <a:highlight>
                  <a:srgbClr val="FFFFFF"/>
                </a:highlight>
                <a:latin typeface="Arial"/>
                <a:ea typeface="Arial"/>
                <a:cs typeface="Arial"/>
                <a:sym typeface="Arial"/>
              </a:rPr>
              <a:t> from the school at point G.</a:t>
            </a:r>
            <a:endParaRPr b="0" i="0" sz="1350" u="none" cap="none" strike="noStrike">
              <a:solidFill>
                <a:srgbClr val="222222"/>
              </a:solidFill>
              <a:highlight>
                <a:srgbClr val="FFFFFF"/>
              </a:highlight>
              <a:latin typeface="Arial"/>
              <a:ea typeface="Arial"/>
              <a:cs typeface="Arial"/>
              <a:sym typeface="Arial"/>
            </a:endParaRPr>
          </a:p>
          <a:p>
            <a:pPr indent="0" lvl="0" marL="0" marR="0" rtl="0" algn="l">
              <a:lnSpc>
                <a:spcPct val="115000"/>
              </a:lnSpc>
              <a:spcBef>
                <a:spcPts val="1400"/>
              </a:spcBef>
              <a:spcAft>
                <a:spcPts val="0"/>
              </a:spcAft>
              <a:buClr>
                <a:schemeClr val="dk1"/>
              </a:buClr>
              <a:buSzPts val="1100"/>
              <a:buFont typeface="Arial"/>
              <a:buNone/>
            </a:pPr>
            <a:r>
              <a:rPr b="0" i="0" lang="en" sz="1350" u="none" cap="none" strike="noStrike">
                <a:solidFill>
                  <a:srgbClr val="222222"/>
                </a:solidFill>
                <a:highlight>
                  <a:srgbClr val="FFFFFF"/>
                </a:highlight>
                <a:latin typeface="Arial"/>
                <a:ea typeface="Arial"/>
                <a:cs typeface="Arial"/>
                <a:sym typeface="Arial"/>
              </a:rPr>
              <a:t>There is a supermarket on the </a:t>
            </a:r>
            <a:r>
              <a:rPr b="1" i="0" lang="en" sz="1350" u="sng" cap="none" strike="noStrike">
                <a:solidFill>
                  <a:srgbClr val="222222"/>
                </a:solidFill>
                <a:highlight>
                  <a:srgbClr val="FFFFFF"/>
                </a:highlight>
                <a:latin typeface="Arial"/>
                <a:ea typeface="Arial"/>
                <a:cs typeface="Arial"/>
                <a:sym typeface="Arial"/>
              </a:rPr>
              <a:t>same side</a:t>
            </a:r>
            <a:r>
              <a:rPr b="0" i="0" lang="en" sz="1350" u="none" cap="none" strike="noStrike">
                <a:solidFill>
                  <a:srgbClr val="222222"/>
                </a:solidFill>
                <a:highlight>
                  <a:srgbClr val="FFFFFF"/>
                </a:highlight>
                <a:latin typeface="Arial"/>
                <a:ea typeface="Arial"/>
                <a:cs typeface="Arial"/>
                <a:sym typeface="Arial"/>
              </a:rPr>
              <a:t> of the road as the library.</a:t>
            </a:r>
            <a:endParaRPr b="0" i="0" sz="1350" u="none" cap="none" strike="noStrike">
              <a:solidFill>
                <a:srgbClr val="222222"/>
              </a:solidFill>
              <a:highlight>
                <a:srgbClr val="FFFFFF"/>
              </a:highlight>
              <a:latin typeface="Arial"/>
              <a:ea typeface="Arial"/>
              <a:cs typeface="Arial"/>
              <a:sym typeface="Arial"/>
            </a:endParaRPr>
          </a:p>
          <a:p>
            <a:pPr indent="0" lvl="0" marL="0" marR="0" rtl="0" algn="l">
              <a:lnSpc>
                <a:spcPct val="115000"/>
              </a:lnSpc>
              <a:spcBef>
                <a:spcPts val="1400"/>
              </a:spcBef>
              <a:spcAft>
                <a:spcPts val="0"/>
              </a:spcAft>
              <a:buClr>
                <a:schemeClr val="dk1"/>
              </a:buClr>
              <a:buSzPts val="1100"/>
              <a:buFont typeface="Arial"/>
              <a:buNone/>
            </a:pPr>
            <a:r>
              <a:rPr b="0" i="0" lang="en" sz="1350" u="none" cap="none" strike="noStrike">
                <a:solidFill>
                  <a:srgbClr val="222222"/>
                </a:solidFill>
                <a:highlight>
                  <a:srgbClr val="FFFFFF"/>
                </a:highlight>
                <a:latin typeface="Arial"/>
                <a:ea typeface="Arial"/>
                <a:cs typeface="Arial"/>
                <a:sym typeface="Arial"/>
              </a:rPr>
              <a:t>Walk west along High Street and you’ll pass the library </a:t>
            </a:r>
            <a:r>
              <a:rPr b="1" i="0" lang="en" sz="1350" u="sng" cap="none" strike="noStrike">
                <a:solidFill>
                  <a:srgbClr val="222222"/>
                </a:solidFill>
                <a:highlight>
                  <a:srgbClr val="FFFFFF"/>
                </a:highlight>
                <a:latin typeface="Arial"/>
                <a:ea typeface="Arial"/>
                <a:cs typeface="Arial"/>
                <a:sym typeface="Arial"/>
              </a:rPr>
              <a:t>before you get to</a:t>
            </a:r>
            <a:r>
              <a:rPr b="0" i="0" lang="en" sz="1350" u="none" cap="none" strike="noStrike">
                <a:solidFill>
                  <a:srgbClr val="222222"/>
                </a:solidFill>
                <a:highlight>
                  <a:srgbClr val="FFFFFF"/>
                </a:highlight>
                <a:latin typeface="Arial"/>
                <a:ea typeface="Arial"/>
                <a:cs typeface="Arial"/>
                <a:sym typeface="Arial"/>
              </a:rPr>
              <a:t> the </a:t>
            </a:r>
            <a:r>
              <a:rPr b="1" i="0" lang="en" sz="1350" u="sng" cap="none" strike="noStrike">
                <a:solidFill>
                  <a:srgbClr val="222222"/>
                </a:solidFill>
                <a:highlight>
                  <a:srgbClr val="FFFFFF"/>
                </a:highlight>
                <a:latin typeface="Arial"/>
                <a:ea typeface="Arial"/>
                <a:cs typeface="Arial"/>
                <a:sym typeface="Arial"/>
              </a:rPr>
              <a:t>junction</a:t>
            </a:r>
            <a:r>
              <a:rPr b="0" i="0" lang="en" sz="1350" u="none" cap="none" strike="noStrike">
                <a:solidFill>
                  <a:srgbClr val="222222"/>
                </a:solidFill>
                <a:highlight>
                  <a:srgbClr val="FFFFFF"/>
                </a:highlight>
                <a:latin typeface="Arial"/>
                <a:ea typeface="Arial"/>
                <a:cs typeface="Arial"/>
                <a:sym typeface="Arial"/>
              </a:rPr>
              <a:t> with Station Road.</a:t>
            </a:r>
            <a:endParaRPr b="0" i="0" sz="1350" u="none" cap="none" strike="noStrike">
              <a:solidFill>
                <a:srgbClr val="222222"/>
              </a:solidFill>
              <a:highlight>
                <a:srgbClr val="FFFFFF"/>
              </a:highlight>
              <a:latin typeface="Arial"/>
              <a:ea typeface="Arial"/>
              <a:cs typeface="Arial"/>
              <a:sym typeface="Arial"/>
            </a:endParaRPr>
          </a:p>
          <a:p>
            <a:pPr indent="0" lvl="0" marL="0" marR="0" rtl="0" algn="l">
              <a:lnSpc>
                <a:spcPct val="115000"/>
              </a:lnSpc>
              <a:spcBef>
                <a:spcPts val="1400"/>
              </a:spcBef>
              <a:spcAft>
                <a:spcPts val="0"/>
              </a:spcAft>
              <a:buClr>
                <a:schemeClr val="dk1"/>
              </a:buClr>
              <a:buSzPts val="1100"/>
              <a:buFont typeface="Arial"/>
              <a:buNone/>
            </a:pPr>
            <a:r>
              <a:rPr b="0" i="0" lang="en" sz="1350" u="none" cap="none" strike="noStrike">
                <a:solidFill>
                  <a:srgbClr val="222222"/>
                </a:solidFill>
                <a:highlight>
                  <a:srgbClr val="FFFFFF"/>
                </a:highlight>
                <a:latin typeface="Arial"/>
                <a:ea typeface="Arial"/>
                <a:cs typeface="Arial"/>
                <a:sym typeface="Arial"/>
              </a:rPr>
              <a:t>The bank is on a </a:t>
            </a:r>
            <a:r>
              <a:rPr b="1" i="0" lang="en" sz="1350" u="sng" cap="none" strike="noStrike">
                <a:solidFill>
                  <a:srgbClr val="222222"/>
                </a:solidFill>
                <a:highlight>
                  <a:srgbClr val="FFFFFF"/>
                </a:highlight>
                <a:latin typeface="Arial"/>
                <a:ea typeface="Arial"/>
                <a:cs typeface="Arial"/>
                <a:sym typeface="Arial"/>
              </a:rPr>
              <a:t>dead end</a:t>
            </a:r>
            <a:r>
              <a:rPr b="0" i="0" lang="en" sz="1350" u="none" cap="none" strike="noStrike">
                <a:solidFill>
                  <a:srgbClr val="222222"/>
                </a:solidFill>
                <a:highlight>
                  <a:srgbClr val="FFFFFF"/>
                </a:highlight>
                <a:latin typeface="Arial"/>
                <a:ea typeface="Arial"/>
                <a:cs typeface="Arial"/>
                <a:sym typeface="Arial"/>
              </a:rPr>
              <a:t> road that </a:t>
            </a:r>
            <a:r>
              <a:rPr b="1" i="0" lang="en" sz="1350" u="sng" cap="none" strike="noStrike">
                <a:solidFill>
                  <a:srgbClr val="222222"/>
                </a:solidFill>
                <a:highlight>
                  <a:srgbClr val="FFFFFF"/>
                </a:highlight>
                <a:latin typeface="Arial"/>
                <a:ea typeface="Arial"/>
                <a:cs typeface="Arial"/>
                <a:sym typeface="Arial"/>
              </a:rPr>
              <a:t>leads off</a:t>
            </a:r>
            <a:r>
              <a:rPr b="0" i="0" lang="en" sz="1350" u="none" cap="none" strike="noStrike">
                <a:solidFill>
                  <a:srgbClr val="222222"/>
                </a:solidFill>
                <a:highlight>
                  <a:srgbClr val="FFFFFF"/>
                </a:highlight>
                <a:latin typeface="Arial"/>
                <a:ea typeface="Arial"/>
                <a:cs typeface="Arial"/>
                <a:sym typeface="Arial"/>
              </a:rPr>
              <a:t> the High Street.</a:t>
            </a:r>
            <a:endParaRPr b="0" i="0" sz="1350" u="none" cap="none" strike="noStrike">
              <a:solidFill>
                <a:srgbClr val="222222"/>
              </a:solidFill>
              <a:highlight>
                <a:srgbClr val="FFFFFF"/>
              </a:highlight>
              <a:latin typeface="Arial"/>
              <a:ea typeface="Arial"/>
              <a:cs typeface="Arial"/>
              <a:sym typeface="Arial"/>
            </a:endParaRPr>
          </a:p>
          <a:p>
            <a:pPr indent="0" lvl="0" marL="0" marR="0" rtl="0" algn="l">
              <a:lnSpc>
                <a:spcPct val="115000"/>
              </a:lnSpc>
              <a:spcBef>
                <a:spcPts val="140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13"/>
          <p:cNvPicPr preferRelativeResize="0"/>
          <p:nvPr/>
        </p:nvPicPr>
        <p:blipFill rotWithShape="1">
          <a:blip r:embed="rId3">
            <a:alphaModFix/>
          </a:blip>
          <a:srcRect b="0" l="0" r="0" t="0"/>
          <a:stretch/>
        </p:blipFill>
        <p:spPr>
          <a:xfrm>
            <a:off x="152400" y="525551"/>
            <a:ext cx="5003950" cy="4180749"/>
          </a:xfrm>
          <a:prstGeom prst="rect">
            <a:avLst/>
          </a:prstGeom>
          <a:noFill/>
          <a:ln>
            <a:noFill/>
          </a:ln>
        </p:spPr>
      </p:pic>
      <p:sp>
        <p:nvSpPr>
          <p:cNvPr id="134" name="Google Shape;134;p13"/>
          <p:cNvSpPr txBox="1"/>
          <p:nvPr/>
        </p:nvSpPr>
        <p:spPr>
          <a:xfrm>
            <a:off x="5465000" y="809875"/>
            <a:ext cx="3369000" cy="3813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700"/>
              </a:spcBef>
              <a:spcAft>
                <a:spcPts val="0"/>
              </a:spcAft>
              <a:buClr>
                <a:schemeClr val="dk1"/>
              </a:buClr>
              <a:buSzPts val="1100"/>
              <a:buFont typeface="Arial"/>
              <a:buNone/>
            </a:pPr>
            <a:r>
              <a:rPr b="0" i="0" lang="en" sz="1350" u="none" cap="none" strike="noStrike">
                <a:solidFill>
                  <a:srgbClr val="222222"/>
                </a:solidFill>
                <a:highlight>
                  <a:srgbClr val="FFFFFF"/>
                </a:highlight>
                <a:latin typeface="Arial"/>
                <a:ea typeface="Arial"/>
                <a:cs typeface="Arial"/>
                <a:sym typeface="Arial"/>
              </a:rPr>
              <a:t>The school is situated on a </a:t>
            </a:r>
            <a:r>
              <a:rPr b="1" i="0" lang="en" sz="1350" u="sng" cap="none" strike="noStrike">
                <a:solidFill>
                  <a:srgbClr val="222222"/>
                </a:solidFill>
                <a:highlight>
                  <a:srgbClr val="FFFFFF"/>
                </a:highlight>
                <a:latin typeface="Arial"/>
                <a:ea typeface="Arial"/>
                <a:cs typeface="Arial"/>
                <a:sym typeface="Arial"/>
              </a:rPr>
              <a:t>bend</a:t>
            </a:r>
            <a:r>
              <a:rPr b="0" i="0" lang="en" sz="1350" u="none" cap="none" strike="noStrike">
                <a:solidFill>
                  <a:srgbClr val="222222"/>
                </a:solidFill>
                <a:highlight>
                  <a:srgbClr val="FFFFFF"/>
                </a:highlight>
                <a:latin typeface="Arial"/>
                <a:ea typeface="Arial"/>
                <a:cs typeface="Arial"/>
                <a:sym typeface="Arial"/>
              </a:rPr>
              <a:t> in the dual carriageway.</a:t>
            </a:r>
            <a:endParaRPr b="0" i="0" sz="1350" u="none" cap="none" strike="noStrike">
              <a:solidFill>
                <a:srgbClr val="222222"/>
              </a:solidFill>
              <a:highlight>
                <a:srgbClr val="FFFFFF"/>
              </a:highlight>
              <a:latin typeface="Arial"/>
              <a:ea typeface="Arial"/>
              <a:cs typeface="Arial"/>
              <a:sym typeface="Arial"/>
            </a:endParaRPr>
          </a:p>
          <a:p>
            <a:pPr indent="0" lvl="0" marL="0" marR="0" rtl="0" algn="l">
              <a:lnSpc>
                <a:spcPct val="115000"/>
              </a:lnSpc>
              <a:spcBef>
                <a:spcPts val="1400"/>
              </a:spcBef>
              <a:spcAft>
                <a:spcPts val="0"/>
              </a:spcAft>
              <a:buClr>
                <a:schemeClr val="dk1"/>
              </a:buClr>
              <a:buSzPts val="1100"/>
              <a:buFont typeface="Arial"/>
              <a:buNone/>
            </a:pPr>
            <a:r>
              <a:rPr b="0" i="0" lang="en" sz="1350" u="none" cap="none" strike="noStrike">
                <a:solidFill>
                  <a:srgbClr val="222222"/>
                </a:solidFill>
                <a:highlight>
                  <a:srgbClr val="FFFFFF"/>
                </a:highlight>
                <a:latin typeface="Arial"/>
                <a:ea typeface="Arial"/>
                <a:cs typeface="Arial"/>
                <a:sym typeface="Arial"/>
              </a:rPr>
              <a:t>The bus station is on the right </a:t>
            </a:r>
            <a:r>
              <a:rPr b="1" i="0" lang="en" sz="1350" u="sng" cap="none" strike="noStrike">
                <a:solidFill>
                  <a:srgbClr val="222222"/>
                </a:solidFill>
                <a:highlight>
                  <a:srgbClr val="FFFFFF"/>
                </a:highlight>
                <a:latin typeface="Arial"/>
                <a:ea typeface="Arial"/>
                <a:cs typeface="Arial"/>
                <a:sym typeface="Arial"/>
              </a:rPr>
              <a:t>just past</a:t>
            </a:r>
            <a:r>
              <a:rPr b="0" i="0" lang="en" sz="1350" u="none" cap="none" strike="noStrike">
                <a:solidFill>
                  <a:srgbClr val="222222"/>
                </a:solidFill>
                <a:highlight>
                  <a:srgbClr val="FFFFFF"/>
                </a:highlight>
                <a:latin typeface="Arial"/>
                <a:ea typeface="Arial"/>
                <a:cs typeface="Arial"/>
                <a:sym typeface="Arial"/>
              </a:rPr>
              <a:t> the shopping centre.</a:t>
            </a:r>
            <a:endParaRPr b="0" i="0" sz="1350" u="none" cap="none" strike="noStrike">
              <a:solidFill>
                <a:srgbClr val="222222"/>
              </a:solidFill>
              <a:highlight>
                <a:srgbClr val="FFFFFF"/>
              </a:highlight>
              <a:latin typeface="Arial"/>
              <a:ea typeface="Arial"/>
              <a:cs typeface="Arial"/>
              <a:sym typeface="Arial"/>
            </a:endParaRPr>
          </a:p>
          <a:p>
            <a:pPr indent="0" lvl="0" marL="0" marR="0" rtl="0" algn="l">
              <a:lnSpc>
                <a:spcPct val="115000"/>
              </a:lnSpc>
              <a:spcBef>
                <a:spcPts val="1400"/>
              </a:spcBef>
              <a:spcAft>
                <a:spcPts val="0"/>
              </a:spcAft>
              <a:buClr>
                <a:schemeClr val="dk1"/>
              </a:buClr>
              <a:buSzPts val="1100"/>
              <a:buFont typeface="Arial"/>
              <a:buNone/>
            </a:pPr>
            <a:r>
              <a:rPr b="0" i="0" lang="en" sz="1350" u="none" cap="none" strike="noStrike">
                <a:solidFill>
                  <a:srgbClr val="222222"/>
                </a:solidFill>
                <a:highlight>
                  <a:srgbClr val="FFFFFF"/>
                </a:highlight>
                <a:latin typeface="Arial"/>
                <a:ea typeface="Arial"/>
                <a:cs typeface="Arial"/>
                <a:sym typeface="Arial"/>
              </a:rPr>
              <a:t>The town centre has a pedestrian walkway running </a:t>
            </a:r>
            <a:r>
              <a:rPr b="1" i="0" lang="en" sz="1350" u="sng" cap="none" strike="noStrike">
                <a:solidFill>
                  <a:srgbClr val="222222"/>
                </a:solidFill>
                <a:highlight>
                  <a:srgbClr val="FFFFFF"/>
                </a:highlight>
                <a:latin typeface="Arial"/>
                <a:ea typeface="Arial"/>
                <a:cs typeface="Arial"/>
                <a:sym typeface="Arial"/>
              </a:rPr>
              <a:t>alongside</a:t>
            </a:r>
            <a:r>
              <a:rPr b="0" i="0" lang="en" sz="1350" u="none" cap="none" strike="noStrike">
                <a:solidFill>
                  <a:srgbClr val="222222"/>
                </a:solidFill>
                <a:highlight>
                  <a:srgbClr val="FFFFFF"/>
                </a:highlight>
                <a:latin typeface="Arial"/>
                <a:ea typeface="Arial"/>
                <a:cs typeface="Arial"/>
                <a:sym typeface="Arial"/>
              </a:rPr>
              <a:t> a row of </a:t>
            </a:r>
            <a:r>
              <a:rPr b="1" i="0" lang="en" sz="1350" u="sng" cap="none" strike="noStrike">
                <a:solidFill>
                  <a:srgbClr val="222222"/>
                </a:solidFill>
                <a:highlight>
                  <a:srgbClr val="FFFFFF"/>
                </a:highlight>
                <a:latin typeface="Arial"/>
                <a:ea typeface="Arial"/>
                <a:cs typeface="Arial"/>
                <a:sym typeface="Arial"/>
              </a:rPr>
              <a:t>adjoining</a:t>
            </a:r>
            <a:r>
              <a:rPr b="0" i="0" lang="en" sz="1350" u="none" cap="none" strike="noStrike">
                <a:solidFill>
                  <a:srgbClr val="222222"/>
                </a:solidFill>
                <a:highlight>
                  <a:srgbClr val="FFFFFF"/>
                </a:highlight>
                <a:latin typeface="Arial"/>
                <a:ea typeface="Arial"/>
                <a:cs typeface="Arial"/>
                <a:sym typeface="Arial"/>
              </a:rPr>
              <a:t> shops.</a:t>
            </a:r>
            <a:endParaRPr b="0" i="0" sz="1350" u="none" cap="none" strike="noStrike">
              <a:solidFill>
                <a:srgbClr val="222222"/>
              </a:solidFill>
              <a:highlight>
                <a:srgbClr val="FFFFFF"/>
              </a:highlight>
              <a:latin typeface="Arial"/>
              <a:ea typeface="Arial"/>
              <a:cs typeface="Arial"/>
              <a:sym typeface="Arial"/>
            </a:endParaRPr>
          </a:p>
          <a:p>
            <a:pPr indent="0" lvl="0" marL="0" marR="0" rtl="0" algn="l">
              <a:lnSpc>
                <a:spcPct val="115000"/>
              </a:lnSpc>
              <a:spcBef>
                <a:spcPts val="1400"/>
              </a:spcBef>
              <a:spcAft>
                <a:spcPts val="0"/>
              </a:spcAft>
              <a:buClr>
                <a:schemeClr val="dk1"/>
              </a:buClr>
              <a:buSzPts val="1100"/>
              <a:buFont typeface="Arial"/>
              <a:buNone/>
            </a:pPr>
            <a:r>
              <a:rPr b="0" i="0" lang="en" sz="1350" u="none" cap="none" strike="noStrike">
                <a:solidFill>
                  <a:srgbClr val="222222"/>
                </a:solidFill>
                <a:highlight>
                  <a:srgbClr val="FFFFFF"/>
                </a:highlight>
                <a:latin typeface="Arial"/>
                <a:ea typeface="Arial"/>
                <a:cs typeface="Arial"/>
                <a:sym typeface="Arial"/>
              </a:rPr>
              <a:t>After passing the school on your right, </a:t>
            </a:r>
            <a:r>
              <a:rPr b="1" i="0" lang="en" sz="1350" u="sng" cap="none" strike="noStrike">
                <a:solidFill>
                  <a:srgbClr val="222222"/>
                </a:solidFill>
                <a:highlight>
                  <a:srgbClr val="FFFFFF"/>
                </a:highlight>
                <a:latin typeface="Arial"/>
                <a:ea typeface="Arial"/>
                <a:cs typeface="Arial"/>
                <a:sym typeface="Arial"/>
              </a:rPr>
              <a:t>carry straight on</a:t>
            </a:r>
            <a:r>
              <a:rPr b="0" i="0" lang="en" sz="1350" u="none" cap="none" strike="noStrike">
                <a:solidFill>
                  <a:srgbClr val="222222"/>
                </a:solidFill>
                <a:highlight>
                  <a:srgbClr val="FFFFFF"/>
                </a:highlight>
                <a:latin typeface="Arial"/>
                <a:ea typeface="Arial"/>
                <a:cs typeface="Arial"/>
                <a:sym typeface="Arial"/>
              </a:rPr>
              <a:t> and you’ll see the park on your left around the next bend.</a:t>
            </a:r>
            <a:endParaRPr b="0" i="0" sz="1350" u="none" cap="none" strike="noStrike">
              <a:solidFill>
                <a:srgbClr val="222222"/>
              </a:solidFill>
              <a:highlight>
                <a:srgbClr val="FFFFFF"/>
              </a:highlight>
              <a:latin typeface="Arial"/>
              <a:ea typeface="Arial"/>
              <a:cs typeface="Arial"/>
              <a:sym typeface="Arial"/>
            </a:endParaRPr>
          </a:p>
          <a:p>
            <a:pPr indent="0" lvl="0" marL="0" marR="0" rtl="0" algn="l">
              <a:lnSpc>
                <a:spcPct val="100000"/>
              </a:lnSpc>
              <a:spcBef>
                <a:spcPts val="14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715050"/>
            <a:ext cx="8520600" cy="572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b="1" lang="en" sz="1800">
                <a:solidFill>
                  <a:srgbClr val="CC0000"/>
                </a:solidFill>
              </a:rPr>
              <a:t>MAPS</a:t>
            </a:r>
            <a:r>
              <a:rPr b="1" lang="en" sz="1800"/>
              <a:t> </a:t>
            </a:r>
            <a:endParaRPr sz="1800"/>
          </a:p>
        </p:txBody>
      </p:sp>
      <p:sp>
        <p:nvSpPr>
          <p:cNvPr id="61" name="Google Shape;6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br>
              <a:rPr b="1" lang="en" sz="1100">
                <a:solidFill>
                  <a:schemeClr val="dk1"/>
                </a:solidFill>
              </a:rPr>
            </a:br>
            <a:r>
              <a:rPr lang="en" sz="1500">
                <a:solidFill>
                  <a:schemeClr val="dk1"/>
                </a:solidFill>
              </a:rPr>
              <a:t>You are required to </a:t>
            </a:r>
            <a:r>
              <a:rPr lang="en" sz="1500">
                <a:solidFill>
                  <a:schemeClr val="dk1"/>
                </a:solidFill>
                <a:highlight>
                  <a:srgbClr val="CFE2F3"/>
                </a:highlight>
              </a:rPr>
              <a:t>match the names of the locations</a:t>
            </a:r>
            <a:r>
              <a:rPr lang="en" sz="1500">
                <a:solidFill>
                  <a:schemeClr val="dk1"/>
                </a:solidFill>
              </a:rPr>
              <a:t> mentioned in the question with </a:t>
            </a:r>
            <a:r>
              <a:rPr lang="en" sz="1500">
                <a:solidFill>
                  <a:schemeClr val="dk1"/>
                </a:solidFill>
                <a:highlight>
                  <a:srgbClr val="CFE2F3"/>
                </a:highlight>
              </a:rPr>
              <a:t>the unknown locations</a:t>
            </a:r>
            <a:r>
              <a:rPr lang="en" sz="1500">
                <a:solidFill>
                  <a:schemeClr val="dk1"/>
                </a:solidFill>
              </a:rPr>
              <a:t> marked in the diagram (usually marked as A,B,C etc.)</a:t>
            </a:r>
            <a:br>
              <a:rPr b="1" lang="en" sz="1500">
                <a:solidFill>
                  <a:schemeClr val="dk1"/>
                </a:solidFill>
              </a:rPr>
            </a:br>
            <a:br>
              <a:rPr b="1" lang="en" sz="1500">
                <a:solidFill>
                  <a:schemeClr val="dk1"/>
                </a:solidFill>
              </a:rPr>
            </a:br>
            <a:r>
              <a:rPr b="1" lang="en" sz="1500">
                <a:solidFill>
                  <a:srgbClr val="CC0000"/>
                </a:solidFill>
              </a:rPr>
              <a:t>Strategy: </a:t>
            </a:r>
            <a:endParaRPr b="1" sz="1500">
              <a:solidFill>
                <a:srgbClr val="CC0000"/>
              </a:solidFill>
            </a:endParaRPr>
          </a:p>
          <a:p>
            <a:pPr indent="0" lvl="0" marL="0" rtl="0" algn="l">
              <a:lnSpc>
                <a:spcPct val="115000"/>
              </a:lnSpc>
              <a:spcBef>
                <a:spcPts val="0"/>
              </a:spcBef>
              <a:spcAft>
                <a:spcPts val="0"/>
              </a:spcAft>
              <a:buClr>
                <a:schemeClr val="dk1"/>
              </a:buClr>
              <a:buSzPts val="1100"/>
              <a:buFont typeface="Arial"/>
              <a:buNone/>
            </a:pPr>
            <a:br>
              <a:rPr b="1" lang="en" sz="1500">
                <a:solidFill>
                  <a:schemeClr val="dk1"/>
                </a:solidFill>
              </a:rPr>
            </a:br>
            <a:r>
              <a:rPr b="1" lang="en" sz="1500">
                <a:solidFill>
                  <a:srgbClr val="38761D"/>
                </a:solidFill>
              </a:rPr>
              <a:t>Step 1:</a:t>
            </a:r>
            <a:r>
              <a:rPr lang="en" sz="1500">
                <a:solidFill>
                  <a:srgbClr val="38761D"/>
                </a:solidFill>
              </a:rPr>
              <a:t> </a:t>
            </a:r>
            <a:r>
              <a:rPr lang="en" sz="1500">
                <a:solidFill>
                  <a:schemeClr val="dk1"/>
                </a:solidFill>
              </a:rPr>
              <a:t>At first familiarise yourself with the diagram given in the question. Know where all the “named” locations are before the audio plays. </a:t>
            </a:r>
            <a:br>
              <a:rPr lang="en" sz="1500">
                <a:solidFill>
                  <a:schemeClr val="dk1"/>
                </a:solidFill>
              </a:rPr>
            </a:br>
            <a:r>
              <a:rPr b="1" lang="en" sz="1500">
                <a:solidFill>
                  <a:srgbClr val="BF9000"/>
                </a:solidFill>
              </a:rPr>
              <a:t>Step 2:</a:t>
            </a:r>
            <a:r>
              <a:rPr lang="en" sz="1500">
                <a:solidFill>
                  <a:schemeClr val="dk1"/>
                </a:solidFill>
              </a:rPr>
              <a:t> While the audio plays, physically track the tour with your finger. Match the unknown locations with the named locations.</a:t>
            </a:r>
            <a:br>
              <a:rPr lang="en" sz="1500">
                <a:solidFill>
                  <a:schemeClr val="dk1"/>
                </a:solidFill>
              </a:rPr>
            </a:br>
            <a:r>
              <a:rPr b="1" lang="en" sz="1500">
                <a:solidFill>
                  <a:srgbClr val="E06666"/>
                </a:solidFill>
              </a:rPr>
              <a:t>Step 3</a:t>
            </a:r>
            <a:r>
              <a:rPr b="1" lang="en" sz="1500">
                <a:solidFill>
                  <a:srgbClr val="3C78D8"/>
                </a:solidFill>
              </a:rPr>
              <a:t>:</a:t>
            </a:r>
            <a:r>
              <a:rPr lang="en" sz="1500">
                <a:solidFill>
                  <a:schemeClr val="dk1"/>
                </a:solidFill>
              </a:rPr>
              <a:t> Be patient. Only go to the location that the audio tells you to go to.</a:t>
            </a:r>
            <a:br>
              <a:rPr lang="en" sz="1500">
                <a:solidFill>
                  <a:schemeClr val="dk1"/>
                </a:solidFill>
              </a:rPr>
            </a:br>
            <a:br>
              <a:rPr lang="en" sz="1500">
                <a:solidFill>
                  <a:schemeClr val="dk1"/>
                </a:solidFill>
              </a:rPr>
            </a:b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61110"/>
              <a:buFont typeface="Arial"/>
              <a:buNone/>
            </a:pPr>
            <a:r>
              <a:rPr b="1" lang="en" sz="1800">
                <a:solidFill>
                  <a:srgbClr val="CC0000"/>
                </a:solidFill>
              </a:rPr>
              <a:t>MAPS</a:t>
            </a:r>
            <a:r>
              <a:rPr b="1" lang="en" sz="1800"/>
              <a:t> </a:t>
            </a:r>
            <a:endParaRPr/>
          </a:p>
        </p:txBody>
      </p:sp>
      <p:sp>
        <p:nvSpPr>
          <p:cNvPr id="67" name="Google Shape;6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b="1" lang="en" sz="1500">
                <a:solidFill>
                  <a:srgbClr val="FF0000"/>
                </a:solidFill>
              </a:rPr>
              <a:t>Be careful:</a:t>
            </a:r>
            <a:endParaRPr b="1" sz="1500">
              <a:solidFill>
                <a:srgbClr val="FF0000"/>
              </a:solidFill>
            </a:endParaRPr>
          </a:p>
          <a:p>
            <a:pPr indent="0" lvl="0" marL="0" rtl="0" algn="l">
              <a:lnSpc>
                <a:spcPct val="115000"/>
              </a:lnSpc>
              <a:spcBef>
                <a:spcPts val="0"/>
              </a:spcBef>
              <a:spcAft>
                <a:spcPts val="0"/>
              </a:spcAft>
              <a:buClr>
                <a:schemeClr val="dk1"/>
              </a:buClr>
              <a:buSzPts val="1100"/>
              <a:buFont typeface="Arial"/>
              <a:buNone/>
            </a:pPr>
            <a:br>
              <a:rPr lang="en" sz="1500">
                <a:solidFill>
                  <a:schemeClr val="dk1"/>
                </a:solidFill>
              </a:rPr>
            </a:br>
            <a:r>
              <a:rPr lang="en" sz="1500">
                <a:solidFill>
                  <a:schemeClr val="dk1"/>
                </a:solidFill>
                <a:highlight>
                  <a:srgbClr val="C9DAF8"/>
                </a:highlight>
              </a:rPr>
              <a:t>Try not to panic.</a:t>
            </a:r>
            <a:r>
              <a:rPr lang="en" sz="1500">
                <a:solidFill>
                  <a:schemeClr val="dk1"/>
                </a:solidFill>
              </a:rPr>
              <a:t> Try to follow the guidelines correctly. Practice. </a:t>
            </a:r>
            <a:br>
              <a:rPr lang="en" sz="1500">
                <a:solidFill>
                  <a:schemeClr val="dk1"/>
                </a:solidFill>
              </a:rPr>
            </a:br>
            <a:br>
              <a:rPr lang="en" sz="1500">
                <a:solidFill>
                  <a:schemeClr val="dk1"/>
                </a:solidFill>
              </a:rPr>
            </a:br>
            <a:r>
              <a:rPr lang="en" sz="1500">
                <a:solidFill>
                  <a:schemeClr val="dk1"/>
                </a:solidFill>
                <a:highlight>
                  <a:srgbClr val="C9DAF8"/>
                </a:highlight>
              </a:rPr>
              <a:t>Try not to be impatient.</a:t>
            </a:r>
            <a:r>
              <a:rPr lang="en" sz="1500">
                <a:solidFill>
                  <a:schemeClr val="dk1"/>
                </a:solidFill>
              </a:rPr>
              <a:t> Do not guess &amp; go too far away from the area the tour is telling you to go to. </a:t>
            </a:r>
            <a:br>
              <a:rPr lang="en" sz="1500">
                <a:solidFill>
                  <a:schemeClr val="dk1"/>
                </a:solidFill>
              </a:rPr>
            </a:br>
            <a:br>
              <a:rPr lang="en" sz="1500">
                <a:solidFill>
                  <a:schemeClr val="dk1"/>
                </a:solidFill>
              </a:rPr>
            </a:br>
            <a:r>
              <a:rPr lang="en" sz="1500">
                <a:solidFill>
                  <a:schemeClr val="dk1"/>
                </a:solidFill>
                <a:highlight>
                  <a:srgbClr val="C9DAF8"/>
                </a:highlight>
              </a:rPr>
              <a:t>Learn to skip questions when you get lost.</a:t>
            </a:r>
            <a:r>
              <a:rPr lang="en" sz="1500">
                <a:solidFill>
                  <a:schemeClr val="dk1"/>
                </a:solidFill>
              </a:rPr>
              <a:t> If you get lost halfway through any one question’s instructions, take a deep breath and skip it. Move on to the next question and get ready for the next set of instructions. Forget about the previous error, and try saving the score for the rest of the question. </a:t>
            </a:r>
            <a:br>
              <a:rPr lang="en" sz="1500">
                <a:solidFill>
                  <a:schemeClr val="dk1"/>
                </a:solidFill>
              </a:rPr>
            </a:br>
            <a:br>
              <a:rPr lang="en" sz="1500">
                <a:solidFill>
                  <a:schemeClr val="dk1"/>
                </a:solidFill>
              </a:rPr>
            </a:b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ph type="title"/>
          </p:nvPr>
        </p:nvSpPr>
        <p:spPr>
          <a:xfrm>
            <a:off x="311700" y="579775"/>
            <a:ext cx="8520600" cy="5727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700"/>
              </a:spcBef>
              <a:spcAft>
                <a:spcPts val="0"/>
              </a:spcAft>
              <a:buClr>
                <a:schemeClr val="dk1"/>
              </a:buClr>
              <a:buSzPct val="55000"/>
              <a:buFont typeface="Arial"/>
              <a:buNone/>
            </a:pPr>
            <a:r>
              <a:rPr b="1" lang="en" sz="2000">
                <a:solidFill>
                  <a:srgbClr val="CC0000"/>
                </a:solidFill>
                <a:highlight>
                  <a:srgbClr val="FFFFFF"/>
                </a:highlight>
              </a:rPr>
              <a:t>Map Vocabulary</a:t>
            </a:r>
            <a:endParaRPr b="1" sz="2000">
              <a:solidFill>
                <a:srgbClr val="CC0000"/>
              </a:solidFill>
              <a:highlight>
                <a:srgbClr val="FFFFFF"/>
              </a:highlight>
            </a:endParaRPr>
          </a:p>
          <a:p>
            <a:pPr indent="0" lvl="0" marL="0" rtl="0" algn="l">
              <a:lnSpc>
                <a:spcPct val="100000"/>
              </a:lnSpc>
              <a:spcBef>
                <a:spcPts val="600"/>
              </a:spcBef>
              <a:spcAft>
                <a:spcPts val="0"/>
              </a:spcAft>
              <a:buSzPct val="111111"/>
              <a:buNone/>
            </a:pPr>
            <a:r>
              <a:t/>
            </a:r>
            <a:endParaRPr/>
          </a:p>
        </p:txBody>
      </p:sp>
      <p:sp>
        <p:nvSpPr>
          <p:cNvPr id="73" name="Google Shape;73;p4"/>
          <p:cNvSpPr txBox="1"/>
          <p:nvPr>
            <p:ph idx="1" type="body"/>
          </p:nvPr>
        </p:nvSpPr>
        <p:spPr>
          <a:xfrm>
            <a:off x="430525" y="1396800"/>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700"/>
              </a:spcBef>
              <a:spcAft>
                <a:spcPts val="0"/>
              </a:spcAft>
              <a:buClr>
                <a:schemeClr val="dk1"/>
              </a:buClr>
              <a:buSzPts val="1100"/>
              <a:buFont typeface="Arial"/>
              <a:buNone/>
            </a:pPr>
            <a:r>
              <a:rPr lang="en" sz="1400">
                <a:solidFill>
                  <a:srgbClr val="222222"/>
                </a:solidFill>
                <a:highlight>
                  <a:srgbClr val="FFFFFF"/>
                </a:highlight>
              </a:rPr>
              <a:t>To do well in map and plan questions, you need to understand the language of </a:t>
            </a:r>
            <a:r>
              <a:rPr lang="en" sz="1400" u="sng">
                <a:solidFill>
                  <a:srgbClr val="222222"/>
                </a:solidFill>
                <a:highlight>
                  <a:srgbClr val="FFFFFF"/>
                </a:highlight>
              </a:rPr>
              <a:t>location</a:t>
            </a:r>
            <a:r>
              <a:rPr lang="en" sz="1400">
                <a:solidFill>
                  <a:srgbClr val="222222"/>
                </a:solidFill>
                <a:highlight>
                  <a:srgbClr val="FFFFFF"/>
                </a:highlight>
              </a:rPr>
              <a:t>, especially prepositions of place, and </a:t>
            </a:r>
            <a:r>
              <a:rPr lang="en" sz="1400" u="sng">
                <a:solidFill>
                  <a:srgbClr val="222222"/>
                </a:solidFill>
                <a:highlight>
                  <a:srgbClr val="FFFFFF"/>
                </a:highlight>
              </a:rPr>
              <a:t>direction</a:t>
            </a:r>
            <a:r>
              <a:rPr lang="en" sz="1400">
                <a:solidFill>
                  <a:srgbClr val="222222"/>
                </a:solidFill>
                <a:highlight>
                  <a:srgbClr val="FFFFFF"/>
                </a:highlight>
              </a:rPr>
              <a:t>.</a:t>
            </a:r>
            <a:endParaRPr sz="1400">
              <a:solidFill>
                <a:srgbClr val="222222"/>
              </a:solidFill>
              <a:highlight>
                <a:srgbClr val="FFFFFF"/>
              </a:highlight>
            </a:endParaRPr>
          </a:p>
          <a:p>
            <a:pPr indent="0" lvl="0" marL="0" rtl="0" algn="l">
              <a:lnSpc>
                <a:spcPct val="115000"/>
              </a:lnSpc>
              <a:spcBef>
                <a:spcPts val="1400"/>
              </a:spcBef>
              <a:spcAft>
                <a:spcPts val="0"/>
              </a:spcAft>
              <a:buSzPts val="1800"/>
              <a:buNone/>
            </a:pPr>
            <a:r>
              <a:rPr lang="en" sz="1400">
                <a:solidFill>
                  <a:srgbClr val="222222"/>
                </a:solidFill>
                <a:highlight>
                  <a:srgbClr val="FFFFFF"/>
                </a:highlight>
              </a:rPr>
              <a:t>Here are definitions of these two types of vocabulary to make sure that you understand the difference between them, and a few examples of each type.</a:t>
            </a:r>
            <a:endParaRPr sz="1400">
              <a:solidFill>
                <a:srgbClr val="222222"/>
              </a:solidFill>
              <a:highlight>
                <a:srgbClr val="FFFFFF"/>
              </a:highlight>
            </a:endParaRPr>
          </a:p>
          <a:p>
            <a:pPr indent="0" lvl="0" marL="0" rtl="0" algn="ctr">
              <a:lnSpc>
                <a:spcPct val="115000"/>
              </a:lnSpc>
              <a:spcBef>
                <a:spcPts val="1400"/>
              </a:spcBef>
              <a:spcAft>
                <a:spcPts val="0"/>
              </a:spcAft>
              <a:buClr>
                <a:schemeClr val="dk1"/>
              </a:buClr>
              <a:buSzPts val="1100"/>
              <a:buFont typeface="Arial"/>
              <a:buNone/>
            </a:pPr>
            <a:r>
              <a:t/>
            </a:r>
            <a:endParaRPr sz="1400">
              <a:solidFill>
                <a:srgbClr val="222222"/>
              </a:solidFill>
              <a:highlight>
                <a:srgbClr val="FFFFFF"/>
              </a:highlight>
            </a:endParaRPr>
          </a:p>
          <a:p>
            <a:pPr indent="-317500" lvl="0" marL="457200" rtl="0" algn="ctr">
              <a:lnSpc>
                <a:spcPct val="115000"/>
              </a:lnSpc>
              <a:spcBef>
                <a:spcPts val="1400"/>
              </a:spcBef>
              <a:spcAft>
                <a:spcPts val="0"/>
              </a:spcAft>
              <a:buClr>
                <a:srgbClr val="222222"/>
              </a:buClr>
              <a:buSzPts val="1400"/>
              <a:buChar char="●"/>
            </a:pPr>
            <a:r>
              <a:rPr b="1" lang="en" sz="1400">
                <a:solidFill>
                  <a:srgbClr val="222222"/>
                </a:solidFill>
                <a:highlight>
                  <a:schemeClr val="accent6"/>
                </a:highlight>
              </a:rPr>
              <a:t>Location – where something is in relation to another object or place.</a:t>
            </a:r>
            <a:endParaRPr b="1" sz="1400">
              <a:solidFill>
                <a:srgbClr val="222222"/>
              </a:solidFill>
              <a:highlight>
                <a:schemeClr val="accent6"/>
              </a:highlight>
            </a:endParaRPr>
          </a:p>
          <a:p>
            <a:pPr indent="-317500" lvl="0" marL="457200" rtl="0" algn="ctr">
              <a:lnSpc>
                <a:spcPct val="115000"/>
              </a:lnSpc>
              <a:spcBef>
                <a:spcPts val="0"/>
              </a:spcBef>
              <a:spcAft>
                <a:spcPts val="0"/>
              </a:spcAft>
              <a:buClr>
                <a:srgbClr val="222222"/>
              </a:buClr>
              <a:buSzPts val="1400"/>
              <a:buChar char="●"/>
            </a:pPr>
            <a:r>
              <a:rPr b="1" lang="en" sz="1400">
                <a:solidFill>
                  <a:srgbClr val="222222"/>
                </a:solidFill>
                <a:highlight>
                  <a:schemeClr val="accent6"/>
                </a:highlight>
              </a:rPr>
              <a:t>Direction – the position towards which someone moves or faces.</a:t>
            </a:r>
            <a:endParaRPr b="1" sz="1400">
              <a:solidFill>
                <a:srgbClr val="222222"/>
              </a:solidFill>
              <a:highlight>
                <a:schemeClr val="accent6"/>
              </a:highlight>
            </a:endParaRPr>
          </a:p>
          <a:p>
            <a:pPr indent="0" lvl="0" marL="0" rtl="0" algn="l">
              <a:lnSpc>
                <a:spcPct val="115000"/>
              </a:lnSpc>
              <a:spcBef>
                <a:spcPts val="1400"/>
              </a:spcBef>
              <a:spcAft>
                <a:spcPts val="120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5"/>
          <p:cNvPicPr preferRelativeResize="0"/>
          <p:nvPr/>
        </p:nvPicPr>
        <p:blipFill rotWithShape="1">
          <a:blip r:embed="rId3">
            <a:alphaModFix/>
          </a:blip>
          <a:srcRect b="0" l="0" r="0" t="0"/>
          <a:stretch/>
        </p:blipFill>
        <p:spPr>
          <a:xfrm>
            <a:off x="1076375" y="968825"/>
            <a:ext cx="7140375" cy="3205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700"/>
              </a:spcBef>
              <a:spcAft>
                <a:spcPts val="600"/>
              </a:spcAft>
              <a:buClr>
                <a:schemeClr val="dk1"/>
              </a:buClr>
              <a:buSzPct val="55000"/>
              <a:buFont typeface="Arial"/>
              <a:buNone/>
            </a:pPr>
            <a:r>
              <a:rPr b="1" lang="en" sz="2000">
                <a:solidFill>
                  <a:srgbClr val="CC0000"/>
                </a:solidFill>
                <a:highlight>
                  <a:srgbClr val="FFFFFF"/>
                </a:highlight>
              </a:rPr>
              <a:t>Map Vocabulary</a:t>
            </a:r>
            <a:endParaRPr/>
          </a:p>
        </p:txBody>
      </p:sp>
      <p:pic>
        <p:nvPicPr>
          <p:cNvPr id="84" name="Google Shape;84;p6"/>
          <p:cNvPicPr preferRelativeResize="0"/>
          <p:nvPr/>
        </p:nvPicPr>
        <p:blipFill rotWithShape="1">
          <a:blip r:embed="rId3">
            <a:alphaModFix/>
          </a:blip>
          <a:srcRect b="0" l="0" r="0" t="0"/>
          <a:stretch/>
        </p:blipFill>
        <p:spPr>
          <a:xfrm>
            <a:off x="0" y="925825"/>
            <a:ext cx="5799300" cy="3639050"/>
          </a:xfrm>
          <a:prstGeom prst="rect">
            <a:avLst/>
          </a:prstGeom>
          <a:noFill/>
          <a:ln>
            <a:noFill/>
          </a:ln>
        </p:spPr>
      </p:pic>
      <p:sp>
        <p:nvSpPr>
          <p:cNvPr id="85" name="Google Shape;85;p6"/>
          <p:cNvSpPr txBox="1"/>
          <p:nvPr/>
        </p:nvSpPr>
        <p:spPr>
          <a:xfrm>
            <a:off x="5297775" y="1170200"/>
            <a:ext cx="3754800" cy="3389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700"/>
              </a:spcBef>
              <a:spcAft>
                <a:spcPts val="0"/>
              </a:spcAft>
              <a:buClr>
                <a:schemeClr val="dk1"/>
              </a:buClr>
              <a:buSzPts val="1100"/>
              <a:buFont typeface="Arial"/>
              <a:buNone/>
            </a:pPr>
            <a:r>
              <a:rPr b="0" i="0" lang="en" sz="1350" u="none" cap="none" strike="noStrike">
                <a:solidFill>
                  <a:srgbClr val="351C75"/>
                </a:solidFill>
                <a:highlight>
                  <a:srgbClr val="FFFFFF"/>
                </a:highlight>
                <a:latin typeface="Arial"/>
                <a:ea typeface="Arial"/>
                <a:cs typeface="Arial"/>
                <a:sym typeface="Arial"/>
              </a:rPr>
              <a:t>The entrance is </a:t>
            </a:r>
            <a:r>
              <a:rPr b="1" i="0" lang="en" sz="1350" u="sng" cap="none" strike="noStrike">
                <a:solidFill>
                  <a:srgbClr val="351C75"/>
                </a:solidFill>
                <a:highlight>
                  <a:srgbClr val="FFFFFF"/>
                </a:highlight>
                <a:latin typeface="Arial"/>
                <a:ea typeface="Arial"/>
                <a:cs typeface="Arial"/>
                <a:sym typeface="Arial"/>
              </a:rPr>
              <a:t>in front of</a:t>
            </a:r>
            <a:r>
              <a:rPr b="0" i="0" lang="en" sz="1350" u="none" cap="none" strike="noStrike">
                <a:solidFill>
                  <a:srgbClr val="351C75"/>
                </a:solidFill>
                <a:highlight>
                  <a:srgbClr val="FFFFFF"/>
                </a:highlight>
                <a:latin typeface="Arial"/>
                <a:ea typeface="Arial"/>
                <a:cs typeface="Arial"/>
                <a:sym typeface="Arial"/>
              </a:rPr>
              <a:t> the reception desk.</a:t>
            </a:r>
            <a:endParaRPr b="0" i="0" sz="1350" u="none" cap="none" strike="noStrike">
              <a:solidFill>
                <a:srgbClr val="351C75"/>
              </a:solidFill>
              <a:highlight>
                <a:srgbClr val="FFFFFF"/>
              </a:highlight>
              <a:latin typeface="Arial"/>
              <a:ea typeface="Arial"/>
              <a:cs typeface="Arial"/>
              <a:sym typeface="Arial"/>
            </a:endParaRPr>
          </a:p>
          <a:p>
            <a:pPr indent="0" lvl="0" marL="0" marR="0" rtl="0" algn="l">
              <a:lnSpc>
                <a:spcPct val="115000"/>
              </a:lnSpc>
              <a:spcBef>
                <a:spcPts val="1400"/>
              </a:spcBef>
              <a:spcAft>
                <a:spcPts val="0"/>
              </a:spcAft>
              <a:buClr>
                <a:schemeClr val="dk1"/>
              </a:buClr>
              <a:buSzPts val="1100"/>
              <a:buFont typeface="Arial"/>
              <a:buNone/>
            </a:pPr>
            <a:r>
              <a:rPr b="0" i="0" lang="en" sz="1350" u="none" cap="none" strike="noStrike">
                <a:solidFill>
                  <a:srgbClr val="351C75"/>
                </a:solidFill>
                <a:highlight>
                  <a:srgbClr val="FFFFFF"/>
                </a:highlight>
                <a:latin typeface="Arial"/>
                <a:ea typeface="Arial"/>
                <a:cs typeface="Arial"/>
                <a:sym typeface="Arial"/>
              </a:rPr>
              <a:t>The reception desk is </a:t>
            </a:r>
            <a:r>
              <a:rPr b="1" i="0" lang="en" sz="1350" u="sng" cap="none" strike="noStrike">
                <a:solidFill>
                  <a:srgbClr val="351C75"/>
                </a:solidFill>
                <a:highlight>
                  <a:srgbClr val="FFFFFF"/>
                </a:highlight>
                <a:latin typeface="Arial"/>
                <a:ea typeface="Arial"/>
                <a:cs typeface="Arial"/>
                <a:sym typeface="Arial"/>
              </a:rPr>
              <a:t>facing</a:t>
            </a:r>
            <a:r>
              <a:rPr b="0" i="0" lang="en" sz="1350" u="none" cap="none" strike="noStrike">
                <a:solidFill>
                  <a:srgbClr val="351C75"/>
                </a:solidFill>
                <a:highlight>
                  <a:srgbClr val="FFFFFF"/>
                </a:highlight>
                <a:latin typeface="Arial"/>
                <a:ea typeface="Arial"/>
                <a:cs typeface="Arial"/>
                <a:sym typeface="Arial"/>
              </a:rPr>
              <a:t> the entrance.</a:t>
            </a:r>
            <a:endParaRPr b="0" i="0" sz="1350" u="none" cap="none" strike="noStrike">
              <a:solidFill>
                <a:srgbClr val="351C75"/>
              </a:solidFill>
              <a:highlight>
                <a:srgbClr val="FFFFFF"/>
              </a:highlight>
              <a:latin typeface="Arial"/>
              <a:ea typeface="Arial"/>
              <a:cs typeface="Arial"/>
              <a:sym typeface="Arial"/>
            </a:endParaRPr>
          </a:p>
          <a:p>
            <a:pPr indent="0" lvl="0" marL="0" marR="0" rtl="0" algn="l">
              <a:lnSpc>
                <a:spcPct val="115000"/>
              </a:lnSpc>
              <a:spcBef>
                <a:spcPts val="1400"/>
              </a:spcBef>
              <a:spcAft>
                <a:spcPts val="0"/>
              </a:spcAft>
              <a:buClr>
                <a:schemeClr val="dk1"/>
              </a:buClr>
              <a:buSzPts val="1100"/>
              <a:buFont typeface="Arial"/>
              <a:buNone/>
            </a:pPr>
            <a:r>
              <a:rPr b="0" i="0" lang="en" sz="1350" u="none" cap="none" strike="noStrike">
                <a:solidFill>
                  <a:srgbClr val="351C75"/>
                </a:solidFill>
                <a:highlight>
                  <a:srgbClr val="FFFFFF"/>
                </a:highlight>
                <a:latin typeface="Arial"/>
                <a:ea typeface="Arial"/>
                <a:cs typeface="Arial"/>
                <a:sym typeface="Arial"/>
              </a:rPr>
              <a:t>The pool is </a:t>
            </a:r>
            <a:r>
              <a:rPr b="1" i="0" lang="en" sz="1350" u="sng" cap="none" strike="noStrike">
                <a:solidFill>
                  <a:srgbClr val="351C75"/>
                </a:solidFill>
                <a:highlight>
                  <a:srgbClr val="FFFFFF"/>
                </a:highlight>
                <a:latin typeface="Arial"/>
                <a:ea typeface="Arial"/>
                <a:cs typeface="Arial"/>
                <a:sym typeface="Arial"/>
              </a:rPr>
              <a:t>in the centre of</a:t>
            </a:r>
            <a:r>
              <a:rPr b="0" i="0" lang="en" sz="1350" u="none" cap="none" strike="noStrike">
                <a:solidFill>
                  <a:srgbClr val="351C75"/>
                </a:solidFill>
                <a:highlight>
                  <a:srgbClr val="FFFFFF"/>
                </a:highlight>
                <a:latin typeface="Arial"/>
                <a:ea typeface="Arial"/>
                <a:cs typeface="Arial"/>
                <a:sym typeface="Arial"/>
              </a:rPr>
              <a:t> / </a:t>
            </a:r>
            <a:r>
              <a:rPr b="1" i="0" lang="en" sz="1350" u="sng" cap="none" strike="noStrike">
                <a:solidFill>
                  <a:srgbClr val="351C75"/>
                </a:solidFill>
                <a:highlight>
                  <a:srgbClr val="FFFFFF"/>
                </a:highlight>
                <a:latin typeface="Arial"/>
                <a:ea typeface="Arial"/>
                <a:cs typeface="Arial"/>
                <a:sym typeface="Arial"/>
              </a:rPr>
              <a:t>in the middle of</a:t>
            </a:r>
            <a:r>
              <a:rPr b="0" i="0" lang="en" sz="1350" u="none" cap="none" strike="noStrike">
                <a:solidFill>
                  <a:srgbClr val="351C75"/>
                </a:solidFill>
                <a:highlight>
                  <a:srgbClr val="FFFFFF"/>
                </a:highlight>
                <a:latin typeface="Arial"/>
                <a:ea typeface="Arial"/>
                <a:cs typeface="Arial"/>
                <a:sym typeface="Arial"/>
              </a:rPr>
              <a:t> the sport’s centre.</a:t>
            </a:r>
            <a:endParaRPr b="0" i="0" sz="1350" u="none" cap="none" strike="noStrike">
              <a:solidFill>
                <a:srgbClr val="351C75"/>
              </a:solidFill>
              <a:highlight>
                <a:srgbClr val="FFFFFF"/>
              </a:highlight>
              <a:latin typeface="Arial"/>
              <a:ea typeface="Arial"/>
              <a:cs typeface="Arial"/>
              <a:sym typeface="Arial"/>
            </a:endParaRPr>
          </a:p>
          <a:p>
            <a:pPr indent="0" lvl="0" marL="0" marR="0" rtl="0" algn="l">
              <a:lnSpc>
                <a:spcPct val="115000"/>
              </a:lnSpc>
              <a:spcBef>
                <a:spcPts val="1400"/>
              </a:spcBef>
              <a:spcAft>
                <a:spcPts val="0"/>
              </a:spcAft>
              <a:buClr>
                <a:schemeClr val="dk1"/>
              </a:buClr>
              <a:buSzPts val="1100"/>
              <a:buFont typeface="Arial"/>
              <a:buNone/>
            </a:pPr>
            <a:r>
              <a:rPr b="0" i="0" lang="en" sz="1350" u="none" cap="none" strike="noStrike">
                <a:solidFill>
                  <a:srgbClr val="351C75"/>
                </a:solidFill>
                <a:highlight>
                  <a:srgbClr val="FFFFFF"/>
                </a:highlight>
                <a:latin typeface="Arial"/>
                <a:ea typeface="Arial"/>
                <a:cs typeface="Arial"/>
                <a:sym typeface="Arial"/>
              </a:rPr>
              <a:t>The gym is </a:t>
            </a:r>
            <a:r>
              <a:rPr b="1" i="0" lang="en" sz="1350" u="sng" cap="none" strike="noStrike">
                <a:solidFill>
                  <a:srgbClr val="351C75"/>
                </a:solidFill>
                <a:highlight>
                  <a:srgbClr val="FFFFFF"/>
                </a:highlight>
                <a:latin typeface="Arial"/>
                <a:ea typeface="Arial"/>
                <a:cs typeface="Arial"/>
                <a:sym typeface="Arial"/>
              </a:rPr>
              <a:t>behind</a:t>
            </a:r>
            <a:r>
              <a:rPr b="0" i="0" lang="en" sz="1350" u="none" cap="none" strike="noStrike">
                <a:solidFill>
                  <a:srgbClr val="351C75"/>
                </a:solidFill>
                <a:highlight>
                  <a:srgbClr val="FFFFFF"/>
                </a:highlight>
                <a:latin typeface="Arial"/>
                <a:ea typeface="Arial"/>
                <a:cs typeface="Arial"/>
                <a:sym typeface="Arial"/>
              </a:rPr>
              <a:t> the swimming pool.</a:t>
            </a:r>
            <a:endParaRPr b="0" i="0" sz="1350" u="none" cap="none" strike="noStrike">
              <a:solidFill>
                <a:srgbClr val="351C75"/>
              </a:solidFill>
              <a:highlight>
                <a:srgbClr val="FFFFFF"/>
              </a:highlight>
              <a:latin typeface="Arial"/>
              <a:ea typeface="Arial"/>
              <a:cs typeface="Arial"/>
              <a:sym typeface="Arial"/>
            </a:endParaRPr>
          </a:p>
          <a:p>
            <a:pPr indent="0" lvl="0" marL="0" marR="0" rtl="0" algn="l">
              <a:lnSpc>
                <a:spcPct val="115000"/>
              </a:lnSpc>
              <a:spcBef>
                <a:spcPts val="1400"/>
              </a:spcBef>
              <a:spcAft>
                <a:spcPts val="0"/>
              </a:spcAft>
              <a:buClr>
                <a:schemeClr val="dk1"/>
              </a:buClr>
              <a:buSzPts val="1100"/>
              <a:buFont typeface="Arial"/>
              <a:buNone/>
            </a:pPr>
            <a:r>
              <a:rPr b="0" i="0" lang="en" sz="1350" u="none" cap="none" strike="noStrike">
                <a:solidFill>
                  <a:srgbClr val="351C75"/>
                </a:solidFill>
                <a:highlight>
                  <a:srgbClr val="FFFFFF"/>
                </a:highlight>
                <a:latin typeface="Arial"/>
                <a:ea typeface="Arial"/>
                <a:cs typeface="Arial"/>
                <a:sym typeface="Arial"/>
              </a:rPr>
              <a:t>The pool is </a:t>
            </a:r>
            <a:r>
              <a:rPr b="1" i="0" lang="en" sz="1350" u="sng" cap="none" strike="noStrike">
                <a:solidFill>
                  <a:srgbClr val="351C75"/>
                </a:solidFill>
                <a:highlight>
                  <a:srgbClr val="FFFFFF"/>
                </a:highlight>
                <a:latin typeface="Arial"/>
                <a:ea typeface="Arial"/>
                <a:cs typeface="Arial"/>
                <a:sym typeface="Arial"/>
              </a:rPr>
              <a:t>between</a:t>
            </a:r>
            <a:r>
              <a:rPr b="0" i="0" lang="en" sz="1350" u="none" cap="none" strike="noStrike">
                <a:solidFill>
                  <a:srgbClr val="351C75"/>
                </a:solidFill>
                <a:highlight>
                  <a:srgbClr val="FFFFFF"/>
                </a:highlight>
                <a:latin typeface="Arial"/>
                <a:ea typeface="Arial"/>
                <a:cs typeface="Arial"/>
                <a:sym typeface="Arial"/>
              </a:rPr>
              <a:t> the reception and the gym.</a:t>
            </a:r>
            <a:endParaRPr b="0" i="0" sz="1350" u="none" cap="none" strike="noStrike">
              <a:solidFill>
                <a:srgbClr val="351C75"/>
              </a:solidFill>
              <a:highlight>
                <a:srgbClr val="FFFFFF"/>
              </a:highlight>
              <a:latin typeface="Arial"/>
              <a:ea typeface="Arial"/>
              <a:cs typeface="Arial"/>
              <a:sym typeface="Arial"/>
            </a:endParaRPr>
          </a:p>
          <a:p>
            <a:pPr indent="0" lvl="0" marL="0" marR="0" rtl="0" algn="l">
              <a:lnSpc>
                <a:spcPct val="115000"/>
              </a:lnSpc>
              <a:spcBef>
                <a:spcPts val="1400"/>
              </a:spcBef>
              <a:spcAft>
                <a:spcPts val="0"/>
              </a:spcAft>
              <a:buClr>
                <a:schemeClr val="dk1"/>
              </a:buClr>
              <a:buSzPts val="1100"/>
              <a:buFont typeface="Arial"/>
              <a:buNone/>
            </a:pPr>
            <a:r>
              <a:rPr b="0" i="0" lang="en" sz="1350" u="none" cap="none" strike="noStrike">
                <a:solidFill>
                  <a:srgbClr val="351C75"/>
                </a:solidFill>
                <a:highlight>
                  <a:srgbClr val="FFFFFF"/>
                </a:highlight>
                <a:latin typeface="Arial"/>
                <a:ea typeface="Arial"/>
                <a:cs typeface="Arial"/>
                <a:sym typeface="Arial"/>
              </a:rPr>
              <a:t>The seating area is </a:t>
            </a:r>
            <a:r>
              <a:rPr b="1" i="0" lang="en" sz="1350" u="sng" cap="none" strike="noStrike">
                <a:solidFill>
                  <a:srgbClr val="351C75"/>
                </a:solidFill>
                <a:highlight>
                  <a:srgbClr val="FFFFFF"/>
                </a:highlight>
                <a:latin typeface="Arial"/>
                <a:ea typeface="Arial"/>
                <a:cs typeface="Arial"/>
                <a:sym typeface="Arial"/>
              </a:rPr>
              <a:t>next to</a:t>
            </a:r>
            <a:r>
              <a:rPr b="0" i="0" lang="en" sz="1350" u="none" cap="none" strike="noStrike">
                <a:solidFill>
                  <a:srgbClr val="351C75"/>
                </a:solidFill>
                <a:highlight>
                  <a:srgbClr val="FFFFFF"/>
                </a:highlight>
                <a:latin typeface="Arial"/>
                <a:ea typeface="Arial"/>
                <a:cs typeface="Arial"/>
                <a:sym typeface="Arial"/>
              </a:rPr>
              <a:t> / </a:t>
            </a:r>
            <a:r>
              <a:rPr b="1" i="0" lang="en" sz="1350" u="sng" cap="none" strike="noStrike">
                <a:solidFill>
                  <a:srgbClr val="351C75"/>
                </a:solidFill>
                <a:highlight>
                  <a:srgbClr val="FFFFFF"/>
                </a:highlight>
                <a:latin typeface="Arial"/>
                <a:ea typeface="Arial"/>
                <a:cs typeface="Arial"/>
                <a:sym typeface="Arial"/>
              </a:rPr>
              <a:t>by</a:t>
            </a:r>
            <a:r>
              <a:rPr b="0" i="0" lang="en" sz="1350" u="none" cap="none" strike="noStrike">
                <a:solidFill>
                  <a:srgbClr val="351C75"/>
                </a:solidFill>
                <a:highlight>
                  <a:srgbClr val="FFFFFF"/>
                </a:highlight>
                <a:latin typeface="Arial"/>
                <a:ea typeface="Arial"/>
                <a:cs typeface="Arial"/>
                <a:sym typeface="Arial"/>
              </a:rPr>
              <a:t> the pool.</a:t>
            </a:r>
            <a:endParaRPr b="0" i="0" sz="1350" u="none" cap="none" strike="noStrike">
              <a:solidFill>
                <a:srgbClr val="351C75"/>
              </a:solidFill>
              <a:highlight>
                <a:srgbClr val="FFFFFF"/>
              </a:highlight>
              <a:latin typeface="Arial"/>
              <a:ea typeface="Arial"/>
              <a:cs typeface="Arial"/>
              <a:sym typeface="Arial"/>
            </a:endParaRPr>
          </a:p>
          <a:p>
            <a:pPr indent="0" lvl="0" marL="0" marR="0" rtl="0" algn="l">
              <a:lnSpc>
                <a:spcPct val="100000"/>
              </a:lnSpc>
              <a:spcBef>
                <a:spcPts val="14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700"/>
              </a:spcBef>
              <a:spcAft>
                <a:spcPts val="0"/>
              </a:spcAft>
              <a:buClr>
                <a:schemeClr val="dk1"/>
              </a:buClr>
              <a:buSzPct val="55000"/>
              <a:buFont typeface="Arial"/>
              <a:buNone/>
            </a:pPr>
            <a:r>
              <a:rPr b="1" lang="en" sz="2000">
                <a:solidFill>
                  <a:srgbClr val="CC0000"/>
                </a:solidFill>
                <a:highlight>
                  <a:srgbClr val="FFFFFF"/>
                </a:highlight>
              </a:rPr>
              <a:t>Map Vocabulary</a:t>
            </a:r>
            <a:endParaRPr/>
          </a:p>
          <a:p>
            <a:pPr indent="0" lvl="0" marL="0" rtl="0" algn="l">
              <a:lnSpc>
                <a:spcPct val="100000"/>
              </a:lnSpc>
              <a:spcBef>
                <a:spcPts val="600"/>
              </a:spcBef>
              <a:spcAft>
                <a:spcPts val="0"/>
              </a:spcAft>
              <a:buSzPct val="111111"/>
              <a:buNone/>
            </a:pPr>
            <a:r>
              <a:t/>
            </a:r>
            <a:endParaRPr/>
          </a:p>
        </p:txBody>
      </p:sp>
      <p:pic>
        <p:nvPicPr>
          <p:cNvPr id="91" name="Google Shape;91;p7"/>
          <p:cNvPicPr preferRelativeResize="0"/>
          <p:nvPr/>
        </p:nvPicPr>
        <p:blipFill rotWithShape="1">
          <a:blip r:embed="rId3">
            <a:alphaModFix/>
          </a:blip>
          <a:srcRect b="0" l="0" r="0" t="0"/>
          <a:stretch/>
        </p:blipFill>
        <p:spPr>
          <a:xfrm>
            <a:off x="2312675" y="1581625"/>
            <a:ext cx="3848100" cy="2657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8"/>
          <p:cNvSpPr txBox="1"/>
          <p:nvPr>
            <p:ph idx="1" type="body"/>
          </p:nvPr>
        </p:nvSpPr>
        <p:spPr>
          <a:xfrm>
            <a:off x="5104925" y="419525"/>
            <a:ext cx="38817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700"/>
              </a:spcBef>
              <a:spcAft>
                <a:spcPts val="0"/>
              </a:spcAft>
              <a:buClr>
                <a:schemeClr val="dk1"/>
              </a:buClr>
              <a:buSzPts val="1100"/>
              <a:buFont typeface="Arial"/>
              <a:buNone/>
            </a:pPr>
            <a:r>
              <a:rPr lang="en" sz="1350">
                <a:solidFill>
                  <a:srgbClr val="222222"/>
                </a:solidFill>
                <a:highlight>
                  <a:srgbClr val="FFFFFF"/>
                </a:highlight>
              </a:rPr>
              <a:t>The sports shop is on the </a:t>
            </a:r>
            <a:r>
              <a:rPr b="1" lang="en" sz="1350" u="sng">
                <a:solidFill>
                  <a:srgbClr val="222222"/>
                </a:solidFill>
                <a:highlight>
                  <a:srgbClr val="FFFFFF"/>
                </a:highlight>
              </a:rPr>
              <a:t>left-hand side</a:t>
            </a:r>
            <a:r>
              <a:rPr lang="en" sz="1350">
                <a:solidFill>
                  <a:srgbClr val="222222"/>
                </a:solidFill>
                <a:highlight>
                  <a:srgbClr val="FFFFFF"/>
                </a:highlight>
              </a:rPr>
              <a:t> as you enter the sports centre.</a:t>
            </a:r>
            <a:endParaRPr sz="1350">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lang="en" sz="1350">
                <a:solidFill>
                  <a:srgbClr val="222222"/>
                </a:solidFill>
                <a:highlight>
                  <a:srgbClr val="FFFFFF"/>
                </a:highlight>
              </a:rPr>
              <a:t>To the </a:t>
            </a:r>
            <a:r>
              <a:rPr b="1" lang="en" sz="1350" u="sng">
                <a:solidFill>
                  <a:srgbClr val="222222"/>
                </a:solidFill>
                <a:highlight>
                  <a:srgbClr val="FFFFFF"/>
                </a:highlight>
              </a:rPr>
              <a:t>right-hand side</a:t>
            </a:r>
            <a:r>
              <a:rPr lang="en" sz="1350">
                <a:solidFill>
                  <a:srgbClr val="222222"/>
                </a:solidFill>
                <a:highlight>
                  <a:srgbClr val="FFFFFF"/>
                </a:highlight>
              </a:rPr>
              <a:t> of the entrance, there’s a café.</a:t>
            </a:r>
            <a:endParaRPr sz="1350">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b="1" lang="en" sz="1350" u="sng">
                <a:solidFill>
                  <a:srgbClr val="222222"/>
                </a:solidFill>
                <a:highlight>
                  <a:srgbClr val="FFFFFF"/>
                </a:highlight>
              </a:rPr>
              <a:t>Pass through</a:t>
            </a:r>
            <a:r>
              <a:rPr lang="en" sz="1350">
                <a:solidFill>
                  <a:srgbClr val="222222"/>
                </a:solidFill>
                <a:highlight>
                  <a:srgbClr val="FFFFFF"/>
                </a:highlight>
              </a:rPr>
              <a:t> the entrance, </a:t>
            </a:r>
            <a:r>
              <a:rPr b="1" lang="en" sz="1350" u="sng">
                <a:solidFill>
                  <a:srgbClr val="222222"/>
                </a:solidFill>
                <a:highlight>
                  <a:srgbClr val="FFFFFF"/>
                </a:highlight>
              </a:rPr>
              <a:t>turn right</a:t>
            </a:r>
            <a:r>
              <a:rPr lang="en" sz="1350">
                <a:solidFill>
                  <a:srgbClr val="222222"/>
                </a:solidFill>
                <a:highlight>
                  <a:srgbClr val="FFFFFF"/>
                </a:highlight>
              </a:rPr>
              <a:t> and the café is immediately </a:t>
            </a:r>
            <a:r>
              <a:rPr b="1" lang="en" sz="1350" u="sng">
                <a:solidFill>
                  <a:srgbClr val="222222"/>
                </a:solidFill>
                <a:highlight>
                  <a:srgbClr val="FFFFFF"/>
                </a:highlight>
              </a:rPr>
              <a:t>in front of</a:t>
            </a:r>
            <a:r>
              <a:rPr lang="en" sz="1350">
                <a:solidFill>
                  <a:srgbClr val="222222"/>
                </a:solidFill>
                <a:highlight>
                  <a:srgbClr val="FFFFFF"/>
                </a:highlight>
              </a:rPr>
              <a:t> you.</a:t>
            </a:r>
            <a:endParaRPr sz="1350">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lang="en" sz="1350">
                <a:solidFill>
                  <a:srgbClr val="222222"/>
                </a:solidFill>
                <a:highlight>
                  <a:srgbClr val="FFFFFF"/>
                </a:highlight>
              </a:rPr>
              <a:t>The leisure pool is </a:t>
            </a:r>
            <a:r>
              <a:rPr b="1" lang="en" sz="1350" u="sng">
                <a:solidFill>
                  <a:srgbClr val="222222"/>
                </a:solidFill>
                <a:highlight>
                  <a:srgbClr val="FFFFFF"/>
                </a:highlight>
              </a:rPr>
              <a:t>on the other side</a:t>
            </a:r>
            <a:r>
              <a:rPr lang="en" sz="1350">
                <a:solidFill>
                  <a:srgbClr val="222222"/>
                </a:solidFill>
                <a:highlight>
                  <a:srgbClr val="FFFFFF"/>
                </a:highlight>
              </a:rPr>
              <a:t> of the sports centre to the dance studios.</a:t>
            </a:r>
            <a:endParaRPr sz="1350">
              <a:solidFill>
                <a:srgbClr val="222222"/>
              </a:solidFill>
              <a:highlight>
                <a:srgbClr val="FFFFFF"/>
              </a:highlight>
            </a:endParaRPr>
          </a:p>
          <a:p>
            <a:pPr indent="0" lvl="0" marL="0" rtl="0" algn="l">
              <a:lnSpc>
                <a:spcPct val="115000"/>
              </a:lnSpc>
              <a:spcBef>
                <a:spcPts val="1400"/>
              </a:spcBef>
              <a:spcAft>
                <a:spcPts val="1200"/>
              </a:spcAft>
              <a:buSzPts val="1800"/>
              <a:buNone/>
            </a:pPr>
            <a:r>
              <a:t/>
            </a:r>
            <a:endParaRPr/>
          </a:p>
        </p:txBody>
      </p:sp>
      <p:pic>
        <p:nvPicPr>
          <p:cNvPr id="97" name="Google Shape;97;p8"/>
          <p:cNvPicPr preferRelativeResize="0"/>
          <p:nvPr/>
        </p:nvPicPr>
        <p:blipFill rotWithShape="1">
          <a:blip r:embed="rId3">
            <a:alphaModFix/>
          </a:blip>
          <a:srcRect b="0" l="0" r="0" t="0"/>
          <a:stretch/>
        </p:blipFill>
        <p:spPr>
          <a:xfrm>
            <a:off x="195250" y="240350"/>
            <a:ext cx="4909675" cy="2858600"/>
          </a:xfrm>
          <a:prstGeom prst="rect">
            <a:avLst/>
          </a:prstGeom>
          <a:noFill/>
          <a:ln>
            <a:noFill/>
          </a:ln>
        </p:spPr>
      </p:pic>
      <p:sp>
        <p:nvSpPr>
          <p:cNvPr id="98" name="Google Shape;98;p8"/>
          <p:cNvSpPr txBox="1"/>
          <p:nvPr/>
        </p:nvSpPr>
        <p:spPr>
          <a:xfrm>
            <a:off x="195250" y="3098950"/>
            <a:ext cx="7406700" cy="2133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700"/>
              </a:spcBef>
              <a:spcAft>
                <a:spcPts val="0"/>
              </a:spcAft>
              <a:buClr>
                <a:schemeClr val="dk1"/>
              </a:buClr>
              <a:buSzPts val="1100"/>
              <a:buFont typeface="Arial"/>
              <a:buNone/>
            </a:pPr>
            <a:r>
              <a:rPr b="0" i="0" lang="en" sz="1350" u="none" cap="none" strike="noStrike">
                <a:solidFill>
                  <a:srgbClr val="222222"/>
                </a:solidFill>
                <a:highlight>
                  <a:srgbClr val="FFFFFF"/>
                </a:highlight>
                <a:latin typeface="Arial"/>
                <a:ea typeface="Arial"/>
                <a:cs typeface="Arial"/>
                <a:sym typeface="Arial"/>
              </a:rPr>
              <a:t>There is a large changing room just </a:t>
            </a:r>
            <a:r>
              <a:rPr b="1" i="0" lang="en" sz="1350" u="none" cap="none" strike="noStrike">
                <a:solidFill>
                  <a:srgbClr val="222222"/>
                </a:solidFill>
                <a:highlight>
                  <a:srgbClr val="FFFFFF"/>
                </a:highlight>
                <a:latin typeface="Arial"/>
                <a:ea typeface="Arial"/>
                <a:cs typeface="Arial"/>
                <a:sym typeface="Arial"/>
              </a:rPr>
              <a:t>beyond</a:t>
            </a:r>
            <a:r>
              <a:rPr b="0" i="0" lang="en" sz="1350" u="none" cap="none" strike="noStrike">
                <a:solidFill>
                  <a:srgbClr val="222222"/>
                </a:solidFill>
                <a:highlight>
                  <a:srgbClr val="FFFFFF"/>
                </a:highlight>
                <a:latin typeface="Arial"/>
                <a:ea typeface="Arial"/>
                <a:cs typeface="Arial"/>
                <a:sym typeface="Arial"/>
              </a:rPr>
              <a:t> the café.</a:t>
            </a:r>
            <a:endParaRPr b="0" i="0" sz="1350" u="none" cap="none" strike="noStrike">
              <a:solidFill>
                <a:srgbClr val="222222"/>
              </a:solidFill>
              <a:highlight>
                <a:srgbClr val="FFFFFF"/>
              </a:highlight>
              <a:latin typeface="Arial"/>
              <a:ea typeface="Arial"/>
              <a:cs typeface="Arial"/>
              <a:sym typeface="Arial"/>
            </a:endParaRPr>
          </a:p>
          <a:p>
            <a:pPr indent="0" lvl="0" marL="0" marR="0" rtl="0" algn="l">
              <a:lnSpc>
                <a:spcPct val="115000"/>
              </a:lnSpc>
              <a:spcBef>
                <a:spcPts val="1400"/>
              </a:spcBef>
              <a:spcAft>
                <a:spcPts val="0"/>
              </a:spcAft>
              <a:buClr>
                <a:schemeClr val="dk1"/>
              </a:buClr>
              <a:buSzPts val="1100"/>
              <a:buFont typeface="Arial"/>
              <a:buNone/>
            </a:pPr>
            <a:r>
              <a:rPr b="0" i="0" lang="en" sz="1350" u="none" cap="none" strike="noStrike">
                <a:solidFill>
                  <a:srgbClr val="222222"/>
                </a:solidFill>
                <a:highlight>
                  <a:srgbClr val="FFFFFF"/>
                </a:highlight>
                <a:latin typeface="Arial"/>
                <a:ea typeface="Arial"/>
                <a:cs typeface="Arial"/>
                <a:sym typeface="Arial"/>
              </a:rPr>
              <a:t>Walk </a:t>
            </a:r>
            <a:r>
              <a:rPr b="1" i="0" lang="en" sz="1350" u="sng" cap="none" strike="noStrike">
                <a:solidFill>
                  <a:srgbClr val="222222"/>
                </a:solidFill>
                <a:highlight>
                  <a:srgbClr val="FFFFFF"/>
                </a:highlight>
                <a:latin typeface="Arial"/>
                <a:ea typeface="Arial"/>
                <a:cs typeface="Arial"/>
                <a:sym typeface="Arial"/>
              </a:rPr>
              <a:t>along</a:t>
            </a:r>
            <a:r>
              <a:rPr b="0" i="0" lang="en" sz="1350" u="none" cap="none" strike="noStrike">
                <a:solidFill>
                  <a:srgbClr val="222222"/>
                </a:solidFill>
                <a:highlight>
                  <a:srgbClr val="FFFFFF"/>
                </a:highlight>
                <a:latin typeface="Arial"/>
                <a:ea typeface="Arial"/>
                <a:cs typeface="Arial"/>
                <a:sym typeface="Arial"/>
              </a:rPr>
              <a:t> the side of the sports hall and you’ll find the second dance studio in the far </a:t>
            </a:r>
            <a:r>
              <a:rPr b="1" i="0" lang="en" sz="1350" u="sng" cap="none" strike="noStrike">
                <a:solidFill>
                  <a:srgbClr val="222222"/>
                </a:solidFill>
                <a:highlight>
                  <a:srgbClr val="FFFFFF"/>
                </a:highlight>
                <a:latin typeface="Arial"/>
                <a:ea typeface="Arial"/>
                <a:cs typeface="Arial"/>
                <a:sym typeface="Arial"/>
              </a:rPr>
              <a:t>corner</a:t>
            </a:r>
            <a:r>
              <a:rPr b="0" i="0" lang="en" sz="1350" u="none" cap="none" strike="noStrike">
                <a:solidFill>
                  <a:srgbClr val="222222"/>
                </a:solidFill>
                <a:highlight>
                  <a:srgbClr val="FFFFFF"/>
                </a:highlight>
                <a:latin typeface="Arial"/>
                <a:ea typeface="Arial"/>
                <a:cs typeface="Arial"/>
                <a:sym typeface="Arial"/>
              </a:rPr>
              <a:t> of the building</a:t>
            </a:r>
            <a:endParaRPr b="0" i="0" sz="1350" u="none" cap="none" strike="noStrike">
              <a:solidFill>
                <a:srgbClr val="222222"/>
              </a:solidFill>
              <a:highlight>
                <a:srgbClr val="FFFFFF"/>
              </a:highlight>
              <a:latin typeface="Arial"/>
              <a:ea typeface="Arial"/>
              <a:cs typeface="Arial"/>
              <a:sym typeface="Arial"/>
            </a:endParaRPr>
          </a:p>
          <a:p>
            <a:pPr indent="0" lvl="0" marL="0" marR="0" rtl="0" algn="l">
              <a:lnSpc>
                <a:spcPct val="115000"/>
              </a:lnSpc>
              <a:spcBef>
                <a:spcPts val="1400"/>
              </a:spcBef>
              <a:spcAft>
                <a:spcPts val="0"/>
              </a:spcAft>
              <a:buClr>
                <a:schemeClr val="dk1"/>
              </a:buClr>
              <a:buSzPts val="1100"/>
              <a:buFont typeface="Arial"/>
              <a:buNone/>
            </a:pPr>
            <a:r>
              <a:rPr b="1" i="0" lang="en" sz="1350" u="sng" cap="none" strike="noStrike">
                <a:solidFill>
                  <a:srgbClr val="222222"/>
                </a:solidFill>
                <a:highlight>
                  <a:srgbClr val="FFFFFF"/>
                </a:highlight>
                <a:latin typeface="Arial"/>
                <a:ea typeface="Arial"/>
                <a:cs typeface="Arial"/>
                <a:sym typeface="Arial"/>
              </a:rPr>
              <a:t>Go straight</a:t>
            </a:r>
            <a:r>
              <a:rPr b="0" i="0" lang="en" sz="1350" u="none" cap="none" strike="noStrike">
                <a:solidFill>
                  <a:srgbClr val="222222"/>
                </a:solidFill>
                <a:highlight>
                  <a:srgbClr val="FFFFFF"/>
                </a:highlight>
                <a:latin typeface="Arial"/>
                <a:ea typeface="Arial"/>
                <a:cs typeface="Arial"/>
                <a:sym typeface="Arial"/>
              </a:rPr>
              <a:t> along the corridor </a:t>
            </a:r>
            <a:r>
              <a:rPr b="1" i="0" lang="en" sz="1350" u="sng" cap="none" strike="noStrike">
                <a:solidFill>
                  <a:srgbClr val="222222"/>
                </a:solidFill>
                <a:highlight>
                  <a:srgbClr val="FFFFFF"/>
                </a:highlight>
                <a:latin typeface="Arial"/>
                <a:ea typeface="Arial"/>
                <a:cs typeface="Arial"/>
                <a:sym typeface="Arial"/>
              </a:rPr>
              <a:t>beside</a:t>
            </a:r>
            <a:r>
              <a:rPr b="0" i="0" lang="en" sz="1350" u="none" cap="none" strike="noStrike">
                <a:solidFill>
                  <a:srgbClr val="222222"/>
                </a:solidFill>
                <a:highlight>
                  <a:srgbClr val="FFFFFF"/>
                </a:highlight>
                <a:latin typeface="Arial"/>
                <a:ea typeface="Arial"/>
                <a:cs typeface="Arial"/>
                <a:sym typeface="Arial"/>
              </a:rPr>
              <a:t> the sports hall and </a:t>
            </a:r>
            <a:r>
              <a:rPr b="1" i="0" lang="en" sz="1350" u="sng" cap="none" strike="noStrike">
                <a:solidFill>
                  <a:srgbClr val="222222"/>
                </a:solidFill>
                <a:highlight>
                  <a:srgbClr val="FFFFFF"/>
                </a:highlight>
                <a:latin typeface="Arial"/>
                <a:ea typeface="Arial"/>
                <a:cs typeface="Arial"/>
                <a:sym typeface="Arial"/>
              </a:rPr>
              <a:t>to your right</a:t>
            </a:r>
            <a:r>
              <a:rPr b="0" i="0" lang="en" sz="1350" u="none" cap="none" strike="noStrike">
                <a:solidFill>
                  <a:srgbClr val="222222"/>
                </a:solidFill>
                <a:highlight>
                  <a:srgbClr val="FFFFFF"/>
                </a:highlight>
                <a:latin typeface="Arial"/>
                <a:ea typeface="Arial"/>
                <a:cs typeface="Arial"/>
                <a:sym typeface="Arial"/>
              </a:rPr>
              <a:t>, you’ll see two dance studios.</a:t>
            </a:r>
            <a:endParaRPr b="0" i="0" sz="1350" u="none" cap="none" strike="noStrike">
              <a:solidFill>
                <a:srgbClr val="222222"/>
              </a:solidFill>
              <a:highlight>
                <a:srgbClr val="FFFFFF"/>
              </a:highlight>
              <a:latin typeface="Arial"/>
              <a:ea typeface="Arial"/>
              <a:cs typeface="Arial"/>
              <a:sym typeface="Arial"/>
            </a:endParaRPr>
          </a:p>
          <a:p>
            <a:pPr indent="0" lvl="0" marL="0" marR="0" rtl="0" algn="l">
              <a:lnSpc>
                <a:spcPct val="100000"/>
              </a:lnSpc>
              <a:spcBef>
                <a:spcPts val="14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9"/>
          <p:cNvPicPr preferRelativeResize="0"/>
          <p:nvPr/>
        </p:nvPicPr>
        <p:blipFill rotWithShape="1">
          <a:blip r:embed="rId3">
            <a:alphaModFix/>
          </a:blip>
          <a:srcRect b="0" l="0" r="0" t="0"/>
          <a:stretch/>
        </p:blipFill>
        <p:spPr>
          <a:xfrm>
            <a:off x="1324450" y="218600"/>
            <a:ext cx="6776576" cy="45391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