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8412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22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3c0ebd9b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c0ebd9b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59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c0ebd9bb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c0ebd9bb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48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c0ebd9bb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c0ebd9bb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30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3c0ebd9bb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3c0ebd9b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90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3c0ebd9bb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3c0ebd9bb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10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c0ebd9bb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c0ebd9bb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4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3c0ebd9bb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3c0ebd9bb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80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3c0ebd9bb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3c0ebd9bb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85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5067"/>
          <a:stretch/>
        </p:blipFill>
        <p:spPr>
          <a:xfrm>
            <a:off x="604350" y="424350"/>
            <a:ext cx="7908150" cy="438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53425" y="1402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55153"/>
              <a:buFont typeface="Arial"/>
              <a:buNone/>
            </a:pPr>
            <a:r>
              <a:rPr lang="en" sz="1994" b="1" dirty="0">
                <a:solidFill>
                  <a:srgbClr val="38761D"/>
                </a:solidFill>
                <a:highlight>
                  <a:srgbClr val="FFFFFF"/>
                </a:highlight>
              </a:rPr>
              <a:t>Matching Questions</a:t>
            </a:r>
            <a:endParaRPr sz="1994" b="1" dirty="0">
              <a:solidFill>
                <a:srgbClr val="38761D"/>
              </a:solidFill>
              <a:highlight>
                <a:srgbClr val="FFFFFF"/>
              </a:highlight>
            </a:endParaRPr>
          </a:p>
          <a:p>
            <a:pPr marL="0" lvl="0" indent="0" algn="l" rtl="0">
              <a:spcBef>
                <a:spcPts val="600"/>
              </a:spcBef>
              <a:spcAft>
                <a:spcPts val="0"/>
              </a:spcAft>
              <a:buNone/>
            </a:pPr>
            <a:endParaRPr dirty="0"/>
          </a:p>
        </p:txBody>
      </p:sp>
      <p:sp>
        <p:nvSpPr>
          <p:cNvPr id="60" name="Google Shape;60;p14"/>
          <p:cNvSpPr txBox="1">
            <a:spLocks noGrp="1"/>
          </p:cNvSpPr>
          <p:nvPr>
            <p:ph type="body" idx="1"/>
          </p:nvPr>
        </p:nvSpPr>
        <p:spPr>
          <a:xfrm>
            <a:off x="5696425" y="1975450"/>
            <a:ext cx="3177600" cy="287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50">
                <a:solidFill>
                  <a:srgbClr val="222222"/>
                </a:solidFill>
                <a:highlight>
                  <a:srgbClr val="FFFFFF"/>
                </a:highlight>
              </a:rPr>
              <a:t>This type of question usually appears in sections 1 or 3 in which the recording is a conversation between two or more people. The question will contain two sets of information and you have to match them.</a:t>
            </a:r>
            <a:endParaRPr/>
          </a:p>
        </p:txBody>
      </p:sp>
      <p:pic>
        <p:nvPicPr>
          <p:cNvPr id="61" name="Google Shape;61;p14"/>
          <p:cNvPicPr preferRelativeResize="0"/>
          <p:nvPr/>
        </p:nvPicPr>
        <p:blipFill>
          <a:blip r:embed="rId3">
            <a:alphaModFix/>
          </a:blip>
          <a:stretch>
            <a:fillRect/>
          </a:stretch>
        </p:blipFill>
        <p:spPr>
          <a:xfrm>
            <a:off x="385775" y="846825"/>
            <a:ext cx="5310650" cy="421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575" y="1402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300"/>
              </a:spcBef>
              <a:spcAft>
                <a:spcPts val="300"/>
              </a:spcAft>
              <a:buClr>
                <a:schemeClr val="dk1"/>
              </a:buClr>
              <a:buSzPct val="66666"/>
              <a:buFont typeface="Arial"/>
              <a:buNone/>
            </a:pPr>
            <a:r>
              <a:rPr lang="en" sz="1650" b="1" dirty="0">
                <a:solidFill>
                  <a:srgbClr val="222222"/>
                </a:solidFill>
                <a:highlight>
                  <a:srgbClr val="FFFFFF"/>
                </a:highlight>
              </a:rPr>
              <a:t> </a:t>
            </a:r>
            <a:r>
              <a:rPr lang="en" sz="1650" b="1" dirty="0">
                <a:solidFill>
                  <a:srgbClr val="351C75"/>
                </a:solidFill>
                <a:highlight>
                  <a:srgbClr val="FFFFFF"/>
                </a:highlight>
              </a:rPr>
              <a:t>Analyse the Question</a:t>
            </a:r>
            <a:endParaRPr dirty="0">
              <a:solidFill>
                <a:srgbClr val="351C75"/>
              </a:solidFill>
            </a:endParaRPr>
          </a:p>
        </p:txBody>
      </p:sp>
      <p:sp>
        <p:nvSpPr>
          <p:cNvPr id="67" name="Google Shape;67;p15"/>
          <p:cNvSpPr txBox="1">
            <a:spLocks noGrp="1"/>
          </p:cNvSpPr>
          <p:nvPr>
            <p:ph type="body" idx="1"/>
          </p:nvPr>
        </p:nvSpPr>
        <p:spPr>
          <a:xfrm>
            <a:off x="5927875" y="1152475"/>
            <a:ext cx="2904300" cy="336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700"/>
              </a:spcBef>
              <a:spcAft>
                <a:spcPts val="0"/>
              </a:spcAft>
              <a:buClr>
                <a:schemeClr val="dk1"/>
              </a:buClr>
              <a:buSzPts val="1100"/>
              <a:buFont typeface="Arial"/>
              <a:buNone/>
            </a:pPr>
            <a:r>
              <a:rPr lang="en" sz="1450" b="1">
                <a:solidFill>
                  <a:srgbClr val="222222"/>
                </a:solidFill>
                <a:highlight>
                  <a:srgbClr val="FFFFFF"/>
                </a:highlight>
              </a:rPr>
              <a:t>Step 1</a:t>
            </a:r>
            <a:r>
              <a:rPr lang="en" sz="1350">
                <a:solidFill>
                  <a:srgbClr val="222222"/>
                </a:solidFill>
                <a:highlight>
                  <a:srgbClr val="FFFFFF"/>
                </a:highlight>
              </a:rPr>
              <a:t> – First, you need to understand the relationship between the question sentence and the question options 21-25.</a:t>
            </a: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Highlight the key part of the question sentence and think about how it relates to the question options.</a:t>
            </a:r>
            <a:endParaRPr sz="1350">
              <a:solidFill>
                <a:srgbClr val="222222"/>
              </a:solidFill>
              <a:highlight>
                <a:srgbClr val="FFFFFF"/>
              </a:highlight>
            </a:endParaRPr>
          </a:p>
          <a:p>
            <a:pPr marL="0" lvl="0" indent="0" algn="l" rtl="0">
              <a:spcBef>
                <a:spcPts val="1400"/>
              </a:spcBef>
              <a:spcAft>
                <a:spcPts val="1200"/>
              </a:spcAft>
              <a:buNone/>
            </a:pPr>
            <a:endParaRPr/>
          </a:p>
        </p:txBody>
      </p:sp>
      <p:pic>
        <p:nvPicPr>
          <p:cNvPr id="68" name="Google Shape;68;p15"/>
          <p:cNvPicPr preferRelativeResize="0"/>
          <p:nvPr/>
        </p:nvPicPr>
        <p:blipFill>
          <a:blip r:embed="rId3">
            <a:alphaModFix/>
          </a:blip>
          <a:stretch>
            <a:fillRect/>
          </a:stretch>
        </p:blipFill>
        <p:spPr>
          <a:xfrm>
            <a:off x="385775" y="846825"/>
            <a:ext cx="5310650" cy="421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741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300"/>
              </a:spcBef>
              <a:spcAft>
                <a:spcPts val="300"/>
              </a:spcAft>
              <a:buClr>
                <a:schemeClr val="dk1"/>
              </a:buClr>
              <a:buSzPct val="66666"/>
              <a:buFont typeface="Arial"/>
              <a:buNone/>
            </a:pPr>
            <a:r>
              <a:rPr lang="en" sz="1650" b="1" dirty="0">
                <a:solidFill>
                  <a:srgbClr val="351C75"/>
                </a:solidFill>
                <a:highlight>
                  <a:srgbClr val="FFFFFF"/>
                </a:highlight>
              </a:rPr>
              <a:t>Answer Order</a:t>
            </a:r>
            <a:endParaRPr dirty="0">
              <a:solidFill>
                <a:srgbClr val="351C75"/>
              </a:solidFill>
            </a:endParaRPr>
          </a:p>
        </p:txBody>
      </p:sp>
      <p:sp>
        <p:nvSpPr>
          <p:cNvPr id="74" name="Google Shape;74;p16"/>
          <p:cNvSpPr txBox="1">
            <a:spLocks noGrp="1"/>
          </p:cNvSpPr>
          <p:nvPr>
            <p:ph type="body" idx="1"/>
          </p:nvPr>
        </p:nvSpPr>
        <p:spPr>
          <a:xfrm>
            <a:off x="5760600" y="863550"/>
            <a:ext cx="3071700" cy="3416400"/>
          </a:xfrm>
          <a:prstGeom prst="rect">
            <a:avLst/>
          </a:prstGeom>
        </p:spPr>
        <p:txBody>
          <a:bodyPr spcFirstLastPara="1" wrap="square" lIns="91425" tIns="91425" rIns="91425" bIns="91425" anchor="t" anchorCtr="0">
            <a:normAutofit fontScale="92500"/>
          </a:bodyPr>
          <a:lstStyle/>
          <a:p>
            <a:pPr marL="25400" lvl="0" indent="0" algn="l" rtl="0">
              <a:lnSpc>
                <a:spcPct val="130000"/>
              </a:lnSpc>
              <a:spcBef>
                <a:spcPts val="1300"/>
              </a:spcBef>
              <a:spcAft>
                <a:spcPts val="0"/>
              </a:spcAft>
              <a:buClr>
                <a:schemeClr val="dk1"/>
              </a:buClr>
              <a:buSzPct val="66666"/>
              <a:buFont typeface="Arial"/>
              <a:buNone/>
            </a:pPr>
            <a:endParaRPr sz="1650" b="1">
              <a:solidFill>
                <a:srgbClr val="222222"/>
              </a:solidFill>
              <a:highlight>
                <a:srgbClr val="FFFFFF"/>
              </a:highlight>
            </a:endParaRPr>
          </a:p>
          <a:p>
            <a:pPr marL="0" lvl="0" indent="0" algn="l" rtl="0">
              <a:spcBef>
                <a:spcPts val="300"/>
              </a:spcBef>
              <a:spcAft>
                <a:spcPts val="0"/>
              </a:spcAft>
              <a:buClr>
                <a:schemeClr val="dk1"/>
              </a:buClr>
              <a:buSzPct val="100000"/>
              <a:buFont typeface="Arial"/>
              <a:buNone/>
            </a:pPr>
            <a:endParaRPr sz="1100">
              <a:solidFill>
                <a:schemeClr val="dk1"/>
              </a:solidFill>
            </a:endParaRPr>
          </a:p>
          <a:p>
            <a:pPr marL="0" lvl="0" indent="0" algn="l" rtl="0">
              <a:spcBef>
                <a:spcPts val="700"/>
              </a:spcBef>
              <a:spcAft>
                <a:spcPts val="0"/>
              </a:spcAft>
              <a:buClr>
                <a:schemeClr val="dk1"/>
              </a:buClr>
              <a:buSzPct val="81481"/>
              <a:buFont typeface="Arial"/>
              <a:buNone/>
            </a:pPr>
            <a:r>
              <a:rPr lang="en" sz="1350">
                <a:solidFill>
                  <a:srgbClr val="222222"/>
                </a:solidFill>
                <a:highlight>
                  <a:srgbClr val="FFFFFF"/>
                </a:highlight>
              </a:rPr>
              <a:t>In matching questions, the questions will be mentioned in order in the recording but the answer options will appear randomly.</a:t>
            </a:r>
            <a:endParaRPr sz="1350">
              <a:solidFill>
                <a:srgbClr val="222222"/>
              </a:solidFill>
              <a:highlight>
                <a:srgbClr val="FFFFFF"/>
              </a:highlight>
            </a:endParaRPr>
          </a:p>
          <a:p>
            <a:pPr marL="0" lvl="0" indent="0" algn="l" rtl="0">
              <a:spcBef>
                <a:spcPts val="1400"/>
              </a:spcBef>
              <a:spcAft>
                <a:spcPts val="0"/>
              </a:spcAft>
              <a:buClr>
                <a:schemeClr val="dk1"/>
              </a:buClr>
              <a:buSzPct val="81481"/>
              <a:buFont typeface="Arial"/>
              <a:buNone/>
            </a:pPr>
            <a:r>
              <a:rPr lang="en" sz="1350">
                <a:solidFill>
                  <a:srgbClr val="222222"/>
                </a:solidFill>
                <a:highlight>
                  <a:srgbClr val="FFFFFF"/>
                </a:highlight>
              </a:rPr>
              <a:t>So, for our sample question, the speakers will first talk about Media Studies, then Women and Power, then Culture and Society, etc. The three decisions options as to whether or not to take each course could be heard in any order.</a:t>
            </a:r>
            <a:endParaRPr sz="1350">
              <a:solidFill>
                <a:srgbClr val="222222"/>
              </a:solidFill>
              <a:highlight>
                <a:srgbClr val="FFFFFF"/>
              </a:highlight>
            </a:endParaRPr>
          </a:p>
          <a:p>
            <a:pPr marL="0" lvl="0" indent="0" algn="l" rtl="0">
              <a:spcBef>
                <a:spcPts val="1400"/>
              </a:spcBef>
              <a:spcAft>
                <a:spcPts val="1200"/>
              </a:spcAft>
              <a:buNone/>
            </a:pPr>
            <a:endParaRPr/>
          </a:p>
        </p:txBody>
      </p:sp>
      <p:pic>
        <p:nvPicPr>
          <p:cNvPr id="75" name="Google Shape;75;p16"/>
          <p:cNvPicPr preferRelativeResize="0"/>
          <p:nvPr/>
        </p:nvPicPr>
        <p:blipFill>
          <a:blip r:embed="rId3">
            <a:alphaModFix/>
          </a:blip>
          <a:stretch>
            <a:fillRect/>
          </a:stretch>
        </p:blipFill>
        <p:spPr>
          <a:xfrm>
            <a:off x="385775" y="846825"/>
            <a:ext cx="5310650" cy="42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300"/>
              </a:spcBef>
              <a:spcAft>
                <a:spcPts val="0"/>
              </a:spcAft>
              <a:buClr>
                <a:schemeClr val="dk1"/>
              </a:buClr>
              <a:buSzPct val="66666"/>
              <a:buFont typeface="Arial"/>
              <a:buNone/>
            </a:pPr>
            <a:r>
              <a:rPr lang="en" sz="1650" b="1">
                <a:solidFill>
                  <a:srgbClr val="CC0000"/>
                </a:solidFill>
                <a:highlight>
                  <a:srgbClr val="FFFFFF"/>
                </a:highlight>
              </a:rPr>
              <a:t>Synonyms and Paraphrasing</a:t>
            </a:r>
            <a:endParaRPr sz="1650" b="1">
              <a:solidFill>
                <a:srgbClr val="CC0000"/>
              </a:solidFill>
              <a:highlight>
                <a:srgbClr val="FFFFFF"/>
              </a:highlight>
            </a:endParaRPr>
          </a:p>
          <a:p>
            <a:pPr marL="0" lvl="0" indent="0" algn="l" rtl="0">
              <a:spcBef>
                <a:spcPts val="300"/>
              </a:spcBef>
              <a:spcAft>
                <a:spcPts val="0"/>
              </a:spcAft>
              <a:buNone/>
            </a:pP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Synonyms and paraphrasing will be used extensively in the recording and another good use of your preparation time is to quickly think of some words and phrases that might be used to express the information in the question.</a:t>
            </a: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First, let’s think about the three answer options. Jack is not going to say,</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I will definitely do the Introduction to Cultural Theory course.</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I may or may not do the Culture and Society course.</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I won’t do the Identity and Popular Culture course.</a:t>
            </a:r>
            <a:endParaRPr sz="1350" b="1">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 </a:t>
            </a:r>
            <a:endParaRPr sz="13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300"/>
              </a:spcBef>
              <a:spcAft>
                <a:spcPts val="300"/>
              </a:spcAft>
              <a:buClr>
                <a:schemeClr val="dk1"/>
              </a:buClr>
              <a:buSzPct val="66666"/>
              <a:buFont typeface="Arial"/>
              <a:buNone/>
            </a:pPr>
            <a:r>
              <a:rPr lang="en" sz="1650" b="1">
                <a:solidFill>
                  <a:srgbClr val="CC0000"/>
                </a:solidFill>
                <a:highlight>
                  <a:srgbClr val="FFFFFF"/>
                </a:highlight>
              </a:rPr>
              <a:t>Synonyms and Paraphrasing</a:t>
            </a:r>
            <a:endParaRPr>
              <a:solidFill>
                <a:srgbClr val="CC0000"/>
              </a:solidFill>
            </a:endParaRPr>
          </a:p>
        </p:txBody>
      </p:sp>
      <p:sp>
        <p:nvSpPr>
          <p:cNvPr id="87" name="Google Shape;87;p18"/>
          <p:cNvSpPr txBox="1">
            <a:spLocks noGrp="1"/>
          </p:cNvSpPr>
          <p:nvPr>
            <p:ph type="body" idx="1"/>
          </p:nvPr>
        </p:nvSpPr>
        <p:spPr>
          <a:xfrm>
            <a:off x="427425" y="1105825"/>
            <a:ext cx="7879200" cy="27171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He will use different phrases to convey the same meaning. You will need to listen out for both positive and negative vocabulary and sentence structures. For example,</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a:solidFill>
                  <a:srgbClr val="222222"/>
                </a:solidFill>
                <a:highlight>
                  <a:srgbClr val="FFFFFF"/>
                </a:highlight>
              </a:rPr>
              <a:t>I’m very interested in Women and Power so </a:t>
            </a:r>
            <a:r>
              <a:rPr lang="en" sz="1350" b="1" u="sng">
                <a:solidFill>
                  <a:srgbClr val="222222"/>
                </a:solidFill>
                <a:highlight>
                  <a:srgbClr val="FFFFFF"/>
                </a:highlight>
              </a:rPr>
              <a:t>I think I’ll go for that one</a:t>
            </a:r>
            <a:r>
              <a:rPr lang="en" sz="1350">
                <a:solidFill>
                  <a:srgbClr val="222222"/>
                </a:solidFill>
                <a:highlight>
                  <a:srgbClr val="FFFFFF"/>
                </a:highlight>
              </a:rPr>
              <a:t>.</a:t>
            </a:r>
            <a:endParaRPr sz="1350">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u="sng">
                <a:solidFill>
                  <a:srgbClr val="222222"/>
                </a:solidFill>
                <a:highlight>
                  <a:srgbClr val="FFFFFF"/>
                </a:highlight>
              </a:rPr>
              <a:t>I’ll give Media Studies a miss</a:t>
            </a:r>
            <a:r>
              <a:rPr lang="en" sz="1350">
                <a:solidFill>
                  <a:srgbClr val="222222"/>
                </a:solidFill>
                <a:highlight>
                  <a:srgbClr val="FFFFFF"/>
                </a:highlight>
              </a:rPr>
              <a:t> as I did a similar module last year.</a:t>
            </a: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If you can think up a few examples of what you might hear Jack say, you will be well prepared for picking out the synonyms and paraphrasing as the recording plays.</a:t>
            </a:r>
            <a:endParaRPr sz="13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300"/>
              </a:spcBef>
              <a:spcAft>
                <a:spcPts val="0"/>
              </a:spcAft>
              <a:buClr>
                <a:schemeClr val="dk1"/>
              </a:buClr>
              <a:buSzPct val="66666"/>
              <a:buFont typeface="Arial"/>
              <a:buNone/>
            </a:pPr>
            <a:r>
              <a:rPr lang="en" sz="1650" b="1">
                <a:solidFill>
                  <a:srgbClr val="CC0000"/>
                </a:solidFill>
                <a:highlight>
                  <a:srgbClr val="FFFFFF"/>
                </a:highlight>
              </a:rPr>
              <a:t>Watch Out for Distractors</a:t>
            </a:r>
            <a:endParaRPr sz="1650" b="1">
              <a:solidFill>
                <a:srgbClr val="CC0000"/>
              </a:solidFill>
              <a:highlight>
                <a:srgbClr val="FFFFFF"/>
              </a:highlight>
            </a:endParaRPr>
          </a:p>
          <a:p>
            <a:pPr marL="0" lvl="0" indent="0" algn="l" rtl="0">
              <a:spcBef>
                <a:spcPts val="300"/>
              </a:spcBef>
              <a:spcAft>
                <a:spcPts val="0"/>
              </a:spcAft>
              <a:buNone/>
            </a:pP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450">
                <a:solidFill>
                  <a:srgbClr val="222222"/>
                </a:solidFill>
                <a:highlight>
                  <a:srgbClr val="FFFFFF"/>
                </a:highlight>
              </a:rPr>
              <a:t>The examiners will try and catch you out with distractors.</a:t>
            </a:r>
            <a:endParaRPr sz="14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a:solidFill>
                  <a:srgbClr val="222222"/>
                </a:solidFill>
                <a:highlight>
                  <a:srgbClr val="FFFFFF"/>
                </a:highlight>
              </a:rPr>
              <a:t>A distractor is a word or a phrase that changes or corrects the original piece of information given. So, you may be given an answer and then have it taken away again.</a:t>
            </a:r>
            <a:endParaRPr sz="14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a:solidFill>
                  <a:srgbClr val="222222"/>
                </a:solidFill>
                <a:highlight>
                  <a:srgbClr val="FFFFFF"/>
                </a:highlight>
              </a:rPr>
              <a:t>Here are some sample sentences containing distractors. I’ve highlighted the relevant words.</a:t>
            </a:r>
            <a:endParaRPr sz="1450">
              <a:solidFill>
                <a:srgbClr val="222222"/>
              </a:solidFill>
              <a:highlight>
                <a:srgbClr val="FFFFFF"/>
              </a:highlight>
            </a:endParaRPr>
          </a:p>
          <a:p>
            <a:pPr marL="457200" lvl="0" indent="-320675" algn="l" rtl="0">
              <a:spcBef>
                <a:spcPts val="1400"/>
              </a:spcBef>
              <a:spcAft>
                <a:spcPts val="0"/>
              </a:spcAft>
              <a:buClr>
                <a:srgbClr val="222222"/>
              </a:buClr>
              <a:buSzPts val="1450"/>
              <a:buChar char="●"/>
            </a:pPr>
            <a:r>
              <a:rPr lang="en" sz="1450">
                <a:solidFill>
                  <a:srgbClr val="222222"/>
                </a:solidFill>
                <a:highlight>
                  <a:srgbClr val="FFFFFF"/>
                </a:highlight>
              </a:rPr>
              <a:t>I’d really like to study Identity and Popular Culture </a:t>
            </a:r>
            <a:r>
              <a:rPr lang="en" sz="1450" b="1" u="sng">
                <a:solidFill>
                  <a:srgbClr val="222222"/>
                </a:solidFill>
                <a:highlight>
                  <a:srgbClr val="FFFFFF"/>
                </a:highlight>
              </a:rPr>
              <a:t>but</a:t>
            </a:r>
            <a:r>
              <a:rPr lang="en" sz="1450">
                <a:solidFill>
                  <a:srgbClr val="222222"/>
                </a:solidFill>
                <a:highlight>
                  <a:srgbClr val="FFFFFF"/>
                </a:highlight>
              </a:rPr>
              <a:t> I don’t like the lecturer so I’m not going to take it.</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Char char="●"/>
            </a:pPr>
            <a:r>
              <a:rPr lang="en" sz="1450">
                <a:solidFill>
                  <a:srgbClr val="222222"/>
                </a:solidFill>
                <a:highlight>
                  <a:srgbClr val="FFFFFF"/>
                </a:highlight>
              </a:rPr>
              <a:t>I discounted Culture and Society. </a:t>
            </a:r>
            <a:r>
              <a:rPr lang="en" sz="1450" b="1" u="sng">
                <a:solidFill>
                  <a:srgbClr val="222222"/>
                </a:solidFill>
                <a:highlight>
                  <a:srgbClr val="FFFFFF"/>
                </a:highlight>
              </a:rPr>
              <a:t>However</a:t>
            </a:r>
            <a:r>
              <a:rPr lang="en" sz="1450">
                <a:solidFill>
                  <a:srgbClr val="222222"/>
                </a:solidFill>
                <a:highlight>
                  <a:srgbClr val="FFFFFF"/>
                </a:highlight>
              </a:rPr>
              <a:t>, a friend took it last year and loved it, so I’m seriously considering it as on option.</a:t>
            </a:r>
            <a:endParaRPr sz="14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300"/>
              </a:spcBef>
              <a:spcAft>
                <a:spcPts val="300"/>
              </a:spcAft>
              <a:buClr>
                <a:schemeClr val="dk1"/>
              </a:buClr>
              <a:buSzPct val="66666"/>
              <a:buFont typeface="Arial"/>
              <a:buNone/>
            </a:pPr>
            <a:r>
              <a:rPr lang="en" sz="1650" b="1">
                <a:solidFill>
                  <a:srgbClr val="CC0000"/>
                </a:solidFill>
                <a:highlight>
                  <a:srgbClr val="FFFFFF"/>
                </a:highlight>
              </a:rPr>
              <a:t>Watch Out for Distractors</a:t>
            </a:r>
            <a:endParaRPr b="1">
              <a:solidFill>
                <a:srgbClr val="CC0000"/>
              </a:solidFill>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450">
                <a:solidFill>
                  <a:srgbClr val="222222"/>
                </a:solidFill>
                <a:highlight>
                  <a:srgbClr val="FFFFFF"/>
                </a:highlight>
              </a:rPr>
              <a:t>But’ and ‘however’ are common distractor but there are many other words and phrases that can be used to change the information given. There are several present in the recording so listen carefully for them.</a:t>
            </a:r>
            <a:endParaRPr sz="14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a:solidFill>
                  <a:srgbClr val="222222"/>
                </a:solidFill>
                <a:highlight>
                  <a:srgbClr val="FFFFFF"/>
                </a:highlight>
              </a:rPr>
              <a:t>You will also hear Jack changing or clarifying decisions as the conversation progresses and he’s given new information by the tutor Dr Ray.</a:t>
            </a:r>
            <a:endParaRPr sz="14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450">
                <a:solidFill>
                  <a:srgbClr val="222222"/>
                </a:solidFill>
                <a:highlight>
                  <a:srgbClr val="FFFFFF"/>
                </a:highlight>
              </a:rPr>
              <a:t>The best approach to marking the answers is to write </a:t>
            </a:r>
            <a:r>
              <a:rPr lang="en" sz="1450" b="1">
                <a:solidFill>
                  <a:srgbClr val="222222"/>
                </a:solidFill>
                <a:highlight>
                  <a:srgbClr val="FFFFFF"/>
                </a:highlight>
              </a:rPr>
              <a:t>A</a:t>
            </a:r>
            <a:r>
              <a:rPr lang="en" sz="1450">
                <a:solidFill>
                  <a:srgbClr val="222222"/>
                </a:solidFill>
                <a:highlight>
                  <a:srgbClr val="FFFFFF"/>
                </a:highlight>
              </a:rPr>
              <a:t>, </a:t>
            </a:r>
            <a:r>
              <a:rPr lang="en" sz="1450" b="1">
                <a:solidFill>
                  <a:srgbClr val="222222"/>
                </a:solidFill>
                <a:highlight>
                  <a:srgbClr val="FFFFFF"/>
                </a:highlight>
              </a:rPr>
              <a:t>B</a:t>
            </a:r>
            <a:r>
              <a:rPr lang="en" sz="1450">
                <a:solidFill>
                  <a:srgbClr val="222222"/>
                </a:solidFill>
                <a:highlight>
                  <a:srgbClr val="FFFFFF"/>
                </a:highlight>
              </a:rPr>
              <a:t> or </a:t>
            </a:r>
            <a:r>
              <a:rPr lang="en" sz="1450" b="1">
                <a:solidFill>
                  <a:srgbClr val="222222"/>
                </a:solidFill>
                <a:highlight>
                  <a:srgbClr val="FFFFFF"/>
                </a:highlight>
              </a:rPr>
              <a:t>C</a:t>
            </a:r>
            <a:r>
              <a:rPr lang="en" sz="1450">
                <a:solidFill>
                  <a:srgbClr val="222222"/>
                </a:solidFill>
                <a:highlight>
                  <a:srgbClr val="FFFFFF"/>
                </a:highlight>
              </a:rPr>
              <a:t> next to a question as soon as you think you’ve heard the correct answer but continue to listen carefully in case you find that you’re wrong. If this happens, you can quickly cross it through and write the correct answer beside it.</a:t>
            </a:r>
            <a:endParaRPr sz="14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724025" y="1309675"/>
            <a:ext cx="5695950" cy="2867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PowerPoint Presentation</vt:lpstr>
      <vt:lpstr>Matching Questions </vt:lpstr>
      <vt:lpstr> Analyse the Question</vt:lpstr>
      <vt:lpstr>Answer Order</vt:lpstr>
      <vt:lpstr>Synonyms and Paraphrasing </vt:lpstr>
      <vt:lpstr>Synonyms and Paraphrasing</vt:lpstr>
      <vt:lpstr>Watch Out for Distractors </vt:lpstr>
      <vt:lpstr>Watch Out for Distractors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2023-08-28T08:13:40Z</dcterms:modified>
</cp:coreProperties>
</file>