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c1b1abf7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c1b1abf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c1b1abf7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c1b1abf7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c1b1abf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c1b1abf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c1b1ab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c1b1ab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c1b1abf7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c1b1abf7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c1b1abf7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c1b1abf7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c1b1abf7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c1b1abf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c1b1abf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c1b1abf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c1b1abf7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c1b1abf7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c1b1abf7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c1b1abf7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28810" l="0" r="0" t="0"/>
          <a:stretch/>
        </p:blipFill>
        <p:spPr>
          <a:xfrm>
            <a:off x="152400" y="152400"/>
            <a:ext cx="8839201" cy="2419350"/>
          </a:xfrm>
          <a:prstGeom prst="rect">
            <a:avLst/>
          </a:prstGeom>
          <a:noFill/>
          <a:ln>
            <a:noFill/>
          </a:ln>
        </p:spPr>
      </p:pic>
      <p:sp>
        <p:nvSpPr>
          <p:cNvPr id="55" name="Google Shape;55;p13"/>
          <p:cNvSpPr txBox="1"/>
          <p:nvPr/>
        </p:nvSpPr>
        <p:spPr>
          <a:xfrm>
            <a:off x="1748775" y="3356175"/>
            <a:ext cx="617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CC0000"/>
                </a:solidFill>
              </a:rPr>
              <a:t>SENTENCE &amp; SUMMARY COMPLETION</a:t>
            </a:r>
            <a:endParaRPr b="1" sz="2400">
              <a:solidFill>
                <a:srgbClr val="CC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990000"/>
                </a:solidFill>
                <a:highlight>
                  <a:srgbClr val="FFFFFF"/>
                </a:highlight>
              </a:rPr>
              <a:t>Synonyms and Paraphrasing</a:t>
            </a:r>
            <a:endParaRPr b="1" sz="1650">
              <a:solidFill>
                <a:srgbClr val="990000"/>
              </a:solidFill>
              <a:highlight>
                <a:srgbClr val="FFFFFF"/>
              </a:highlight>
            </a:endParaRPr>
          </a:p>
          <a:p>
            <a:pPr indent="0" lvl="0" marL="0" rtl="0" algn="l">
              <a:spcBef>
                <a:spcPts val="300"/>
              </a:spcBef>
              <a:spcAft>
                <a:spcPts val="0"/>
              </a:spcAft>
              <a:buNone/>
            </a:pPr>
            <a:r>
              <a:t/>
            </a:r>
            <a:endParaRPr/>
          </a:p>
        </p:txBody>
      </p:sp>
      <p:sp>
        <p:nvSpPr>
          <p:cNvPr id="110" name="Google Shape;110;p22"/>
          <p:cNvSpPr txBox="1"/>
          <p:nvPr>
            <p:ph idx="1" type="body"/>
          </p:nvPr>
        </p:nvSpPr>
        <p:spPr>
          <a:xfrm>
            <a:off x="311700" y="874400"/>
            <a:ext cx="8520600" cy="4371900"/>
          </a:xfrm>
          <a:prstGeom prst="rect">
            <a:avLst/>
          </a:prstGeom>
        </p:spPr>
        <p:txBody>
          <a:bodyPr anchorCtr="0" anchor="t" bIns="91425" lIns="91425" spcFirstLastPara="1" rIns="91425" wrap="square" tIns="91425">
            <a:normAutofit lnSpcReduction="10000"/>
          </a:bodyPr>
          <a:lstStyle/>
          <a:p>
            <a:pPr indent="0" lvl="0" marL="0" rtl="0" algn="l">
              <a:spcBef>
                <a:spcPts val="700"/>
              </a:spcBef>
              <a:spcAft>
                <a:spcPts val="0"/>
              </a:spcAft>
              <a:buClr>
                <a:schemeClr val="dk1"/>
              </a:buClr>
              <a:buSzPts val="1100"/>
              <a:buFont typeface="Arial"/>
              <a:buNone/>
            </a:pPr>
            <a:r>
              <a:rPr lang="en" sz="1350">
                <a:solidFill>
                  <a:srgbClr val="222222"/>
                </a:solidFill>
                <a:highlight>
                  <a:srgbClr val="FFFFFF"/>
                </a:highlight>
              </a:rPr>
              <a:t>Synonyms and paraphrasing will be used extensively in the recording. So, you will not only be listening for the exact words that are used in the sentences but also, different words and phrases that have the same meaning.</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Rachel is probably not going to say,</a:t>
            </a:r>
            <a:endParaRPr sz="1350">
              <a:solidFill>
                <a:srgbClr val="222222"/>
              </a:solidFill>
              <a:highlight>
                <a:srgbClr val="FFFFFF"/>
              </a:highlight>
            </a:endParaRPr>
          </a:p>
          <a:p>
            <a:pPr indent="0" lvl="0" marL="0" rtl="0" algn="ctr">
              <a:spcBef>
                <a:spcPts val="1400"/>
              </a:spcBef>
              <a:spcAft>
                <a:spcPts val="0"/>
              </a:spcAft>
              <a:buClr>
                <a:schemeClr val="dk1"/>
              </a:buClr>
              <a:buSzPts val="1100"/>
              <a:buFont typeface="Arial"/>
              <a:buNone/>
            </a:pPr>
            <a:r>
              <a:rPr b="1" lang="en" sz="1350">
                <a:solidFill>
                  <a:srgbClr val="222222"/>
                </a:solidFill>
                <a:highlight>
                  <a:srgbClr val="FFFFFF"/>
                </a:highlight>
              </a:rPr>
              <a:t>Studying with the Open University demanded a great deal of ……. .  </a:t>
            </a:r>
            <a:endParaRPr b="1"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t/>
            </a:r>
            <a:endParaRPr sz="1100">
              <a:solidFill>
                <a:schemeClr val="dk1"/>
              </a:solidFill>
            </a:endParaRPr>
          </a:p>
          <a:p>
            <a:pPr indent="0" lvl="0" marL="0" rtl="0" algn="l">
              <a:spcBef>
                <a:spcPts val="700"/>
              </a:spcBef>
              <a:spcAft>
                <a:spcPts val="0"/>
              </a:spcAft>
              <a:buClr>
                <a:schemeClr val="dk1"/>
              </a:buClr>
              <a:buSzPts val="1100"/>
              <a:buFont typeface="Arial"/>
              <a:buNone/>
            </a:pPr>
            <a:r>
              <a:rPr lang="en" sz="1350">
                <a:solidFill>
                  <a:srgbClr val="222222"/>
                </a:solidFill>
                <a:highlight>
                  <a:srgbClr val="FFFFFF"/>
                </a:highlight>
              </a:rPr>
              <a:t>She will say it in a different way. For example,</a:t>
            </a:r>
            <a:endParaRPr sz="1350">
              <a:solidFill>
                <a:srgbClr val="222222"/>
              </a:solidFill>
              <a:highlight>
                <a:srgbClr val="FFFFFF"/>
              </a:highlight>
            </a:endParaRPr>
          </a:p>
          <a:p>
            <a:pPr indent="0" lvl="0" marL="0" rtl="0" algn="ctr">
              <a:spcBef>
                <a:spcPts val="1400"/>
              </a:spcBef>
              <a:spcAft>
                <a:spcPts val="0"/>
              </a:spcAft>
              <a:buClr>
                <a:schemeClr val="dk1"/>
              </a:buClr>
              <a:buSzPts val="1100"/>
              <a:buFont typeface="Arial"/>
              <a:buNone/>
            </a:pPr>
            <a:r>
              <a:rPr b="1" lang="en" sz="1350">
                <a:solidFill>
                  <a:srgbClr val="222222"/>
                </a:solidFill>
                <a:highlight>
                  <a:srgbClr val="FFFFFF"/>
                </a:highlight>
              </a:rPr>
              <a:t>My studies required a high level of ….</a:t>
            </a:r>
            <a:endParaRPr b="1"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These synonyms have been used in this example:</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rgbClr val="222222"/>
                </a:solidFill>
                <a:highlight>
                  <a:srgbClr val="FFFFFF"/>
                </a:highlight>
              </a:rPr>
              <a:t>demanded   </a:t>
            </a:r>
            <a:r>
              <a:rPr b="1" lang="en" sz="1100">
                <a:solidFill>
                  <a:srgbClr val="222222"/>
                </a:solidFill>
                <a:highlight>
                  <a:srgbClr val="FFFFFF"/>
                </a:highlight>
              </a:rPr>
              <a:t>—-&gt; </a:t>
            </a:r>
            <a:r>
              <a:rPr b="1" lang="en" sz="1350">
                <a:solidFill>
                  <a:srgbClr val="222222"/>
                </a:solidFill>
                <a:highlight>
                  <a:srgbClr val="FFFFFF"/>
                </a:highlight>
              </a:rPr>
              <a:t> required</a:t>
            </a:r>
            <a:endParaRPr b="1"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rgbClr val="222222"/>
                </a:solidFill>
                <a:highlight>
                  <a:srgbClr val="FFFFFF"/>
                </a:highlight>
              </a:rPr>
              <a:t>great deal  —&gt;   high level</a:t>
            </a:r>
            <a:endParaRPr b="1" sz="1350">
              <a:solidFill>
                <a:srgbClr val="222222"/>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CC0000"/>
                </a:solidFill>
                <a:highlight>
                  <a:srgbClr val="FFFFFF"/>
                </a:highlight>
              </a:rPr>
              <a:t>Grammatical Accuracy</a:t>
            </a:r>
            <a:endParaRPr b="1" sz="1650">
              <a:solidFill>
                <a:srgbClr val="CC0000"/>
              </a:solidFill>
              <a:highlight>
                <a:srgbClr val="FFFFFF"/>
              </a:highlight>
            </a:endParaRPr>
          </a:p>
          <a:p>
            <a:pPr indent="0" lvl="0" marL="0" rtl="0" algn="l">
              <a:spcBef>
                <a:spcPts val="300"/>
              </a:spcBef>
              <a:spcAft>
                <a:spcPts val="0"/>
              </a:spcAft>
              <a:buNone/>
            </a:pPr>
            <a:r>
              <a:t/>
            </a:r>
            <a:endParaRPr/>
          </a:p>
        </p:txBody>
      </p:sp>
      <p:sp>
        <p:nvSpPr>
          <p:cNvPr id="116" name="Google Shape;116;p23"/>
          <p:cNvSpPr txBox="1"/>
          <p:nvPr>
            <p:ph idx="1" type="body"/>
          </p:nvPr>
        </p:nvSpPr>
        <p:spPr>
          <a:xfrm>
            <a:off x="311700" y="1152475"/>
            <a:ext cx="8520600" cy="3772500"/>
          </a:xfrm>
          <a:prstGeom prst="rect">
            <a:avLst/>
          </a:prstGeom>
        </p:spPr>
        <p:txBody>
          <a:bodyPr anchorCtr="0" anchor="t" bIns="91425" lIns="91425" spcFirstLastPara="1" rIns="91425" wrap="square" tIns="91425">
            <a:normAutofit/>
          </a:bodyPr>
          <a:lstStyle/>
          <a:p>
            <a:pPr indent="0" lvl="0" marL="0" rtl="0" algn="l">
              <a:spcBef>
                <a:spcPts val="700"/>
              </a:spcBef>
              <a:spcAft>
                <a:spcPts val="0"/>
              </a:spcAft>
              <a:buClr>
                <a:schemeClr val="dk1"/>
              </a:buClr>
              <a:buSzPts val="1100"/>
              <a:buFont typeface="Arial"/>
              <a:buNone/>
            </a:pPr>
            <a:r>
              <a:rPr lang="en" sz="1350">
                <a:solidFill>
                  <a:srgbClr val="222222"/>
                </a:solidFill>
                <a:highlight>
                  <a:srgbClr val="FFFFFF"/>
                </a:highlight>
              </a:rPr>
              <a:t>Check that each sentence is grammatically correct once you’ve added your answer. If it is not, then your answer is incorrect.</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You may have to change the form of a word you identify as correct to make the sentence grammatically correct. For example,</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rgbClr val="222222"/>
                </a:solidFill>
                <a:highlight>
                  <a:srgbClr val="FFFFFF"/>
                </a:highlight>
              </a:rPr>
              <a:t>Recording text</a:t>
            </a:r>
            <a:r>
              <a:rPr lang="en" sz="1350">
                <a:solidFill>
                  <a:srgbClr val="222222"/>
                </a:solidFill>
                <a:highlight>
                  <a:srgbClr val="FFFFFF"/>
                </a:highlight>
              </a:rPr>
              <a:t>: John  – “I’m so </a:t>
            </a:r>
            <a:r>
              <a:rPr lang="en" sz="1350" u="sng">
                <a:solidFill>
                  <a:srgbClr val="222222"/>
                </a:solidFill>
                <a:highlight>
                  <a:srgbClr val="FFFFFF"/>
                </a:highlight>
              </a:rPr>
              <a:t>frustrated</a:t>
            </a:r>
            <a:r>
              <a:rPr lang="en" sz="1350">
                <a:solidFill>
                  <a:srgbClr val="222222"/>
                </a:solidFill>
                <a:highlight>
                  <a:srgbClr val="FFFFFF"/>
                </a:highlight>
              </a:rPr>
              <a:t> that the insurance company are taking so long to settle my claim.</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rgbClr val="222222"/>
                </a:solidFill>
                <a:highlight>
                  <a:srgbClr val="FFFFFF"/>
                </a:highlight>
              </a:rPr>
              <a:t>Sentence</a:t>
            </a:r>
            <a:r>
              <a:rPr lang="en" sz="1350">
                <a:solidFill>
                  <a:srgbClr val="222222"/>
                </a:solidFill>
                <a:highlight>
                  <a:srgbClr val="FFFFFF"/>
                </a:highlight>
              </a:rPr>
              <a:t>: John found it very (</a:t>
            </a:r>
            <a:r>
              <a:rPr lang="en" sz="1350" u="sng">
                <a:solidFill>
                  <a:srgbClr val="222222"/>
                </a:solidFill>
                <a:highlight>
                  <a:srgbClr val="FFFFFF"/>
                </a:highlight>
              </a:rPr>
              <a:t>frustrating</a:t>
            </a:r>
            <a:r>
              <a:rPr lang="en" sz="1350">
                <a:solidFill>
                  <a:srgbClr val="222222"/>
                </a:solidFill>
                <a:highlight>
                  <a:srgbClr val="FFFFFF"/>
                </a:highlight>
              </a:rPr>
              <a:t>) that his accident claim was not sorted quickly.</a:t>
            </a:r>
            <a:endParaRPr sz="1350">
              <a:solidFill>
                <a:srgbClr val="222222"/>
              </a:solidFill>
              <a:highlight>
                <a:srgbClr val="FFFFFF"/>
              </a:highlight>
            </a:endParaRPr>
          </a:p>
          <a:p>
            <a:pPr indent="0" lvl="0" marL="0" rtl="0" algn="l">
              <a:spcBef>
                <a:spcPts val="1400"/>
              </a:spcBef>
              <a:spcAft>
                <a:spcPts val="12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322550" y="1232525"/>
            <a:ext cx="6143625" cy="2943225"/>
          </a:xfrm>
          <a:prstGeom prst="rect">
            <a:avLst/>
          </a:prstGeom>
          <a:noFill/>
          <a:ln>
            <a:noFill/>
          </a:ln>
        </p:spPr>
      </p:pic>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None/>
            </a:pPr>
            <a:r>
              <a:rPr b="1" lang="en" sz="1650">
                <a:solidFill>
                  <a:srgbClr val="CC0000"/>
                </a:solidFill>
                <a:highlight>
                  <a:srgbClr val="FFFFFF"/>
                </a:highlight>
              </a:rPr>
              <a:t>Sentence Completion</a:t>
            </a:r>
            <a:endParaRPr b="1" sz="1650">
              <a:solidFill>
                <a:srgbClr val="CC0000"/>
              </a:solidFill>
              <a:highlight>
                <a:srgbClr val="FFFFFF"/>
              </a:highlight>
            </a:endParaRPr>
          </a:p>
          <a:p>
            <a:pPr indent="0" lvl="0" marL="0" rtl="0" algn="l">
              <a:spcBef>
                <a:spcPts val="3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888325" y="1013925"/>
            <a:ext cx="5057775" cy="2933700"/>
          </a:xfrm>
          <a:prstGeom prst="rect">
            <a:avLst/>
          </a:prstGeom>
          <a:noFill/>
          <a:ln>
            <a:noFill/>
          </a:ln>
        </p:spPr>
      </p:pic>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None/>
            </a:pPr>
            <a:r>
              <a:rPr b="1" lang="en" sz="1650">
                <a:solidFill>
                  <a:srgbClr val="CC0000"/>
                </a:solidFill>
                <a:highlight>
                  <a:srgbClr val="FFFFFF"/>
                </a:highlight>
              </a:rPr>
              <a:t>Sentence Completion</a:t>
            </a:r>
            <a:endParaRPr b="1" sz="1650">
              <a:solidFill>
                <a:srgbClr val="CC0000"/>
              </a:solidFill>
              <a:highlight>
                <a:srgbClr val="FFFFFF"/>
              </a:highlight>
            </a:endParaRPr>
          </a:p>
          <a:p>
            <a:pPr indent="0" lvl="0" marL="0" rtl="0" algn="l">
              <a:spcBef>
                <a:spcPts val="3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656875" y="1047750"/>
            <a:ext cx="5248275" cy="3048000"/>
          </a:xfrm>
          <a:prstGeom prst="rect">
            <a:avLst/>
          </a:prstGeom>
          <a:noFill/>
          <a:ln>
            <a:noFill/>
          </a:ln>
        </p:spPr>
      </p:pic>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None/>
            </a:pPr>
            <a:r>
              <a:rPr b="1" lang="en" sz="1650">
                <a:solidFill>
                  <a:srgbClr val="CC0000"/>
                </a:solidFill>
                <a:highlight>
                  <a:srgbClr val="FFFFFF"/>
                </a:highlight>
              </a:rPr>
              <a:t>Summary Completion</a:t>
            </a:r>
            <a:endParaRPr b="1" sz="1650">
              <a:solidFill>
                <a:srgbClr val="CC0000"/>
              </a:solidFill>
              <a:highlight>
                <a:srgbClr val="FFFFFF"/>
              </a:highlight>
            </a:endParaRPr>
          </a:p>
          <a:p>
            <a:pPr indent="0" lvl="0" marL="0" rtl="0" algn="l">
              <a:spcBef>
                <a:spcPts val="3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644025" y="962500"/>
            <a:ext cx="5219700" cy="3409950"/>
          </a:xfrm>
          <a:prstGeom prst="rect">
            <a:avLst/>
          </a:prstGeom>
          <a:noFill/>
          <a:ln>
            <a:noFill/>
          </a:ln>
        </p:spPr>
      </p:pic>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None/>
            </a:pPr>
            <a:r>
              <a:rPr b="1" lang="en" sz="1650">
                <a:solidFill>
                  <a:srgbClr val="CC0000"/>
                </a:solidFill>
                <a:highlight>
                  <a:srgbClr val="FFFFFF"/>
                </a:highlight>
              </a:rPr>
              <a:t>Summary Completion</a:t>
            </a:r>
            <a:endParaRPr b="1" sz="1650">
              <a:solidFill>
                <a:srgbClr val="CC0000"/>
              </a:solidFill>
              <a:highlight>
                <a:srgbClr val="FFFFFF"/>
              </a:highlight>
            </a:endParaRPr>
          </a:p>
          <a:p>
            <a:pPr indent="0" lvl="0" marL="0" rtl="0" algn="l">
              <a:spcBef>
                <a:spcPts val="3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CC0000"/>
                </a:solidFill>
                <a:highlight>
                  <a:srgbClr val="FFFFFF"/>
                </a:highlight>
              </a:rPr>
              <a:t>Read the Instructions</a:t>
            </a:r>
            <a:endParaRPr b="1" sz="1650">
              <a:solidFill>
                <a:srgbClr val="CC0000"/>
              </a:solidFill>
              <a:highlight>
                <a:srgbClr val="FFFFFF"/>
              </a:highlight>
            </a:endParaRPr>
          </a:p>
          <a:p>
            <a:pPr indent="0" lvl="0" marL="0" rtl="0" algn="l">
              <a:spcBef>
                <a:spcPts val="30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700"/>
              </a:spcBef>
              <a:spcAft>
                <a:spcPts val="0"/>
              </a:spcAft>
              <a:buClr>
                <a:schemeClr val="dk1"/>
              </a:buClr>
              <a:buSzPts val="1100"/>
              <a:buFont typeface="Arial"/>
              <a:buNone/>
            </a:pPr>
            <a:r>
              <a:rPr lang="en" sz="1350">
                <a:solidFill>
                  <a:srgbClr val="222222"/>
                </a:solidFill>
                <a:highlight>
                  <a:srgbClr val="FFFFFF"/>
                </a:highlight>
              </a:rPr>
              <a:t>Read the instructions carefully, paying particular attention to how many words you are allowed to write for the answer.</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The instructions for our sample question state that you must,</a:t>
            </a:r>
            <a:endParaRPr sz="1350">
              <a:solidFill>
                <a:srgbClr val="222222"/>
              </a:solidFill>
              <a:highlight>
                <a:srgbClr val="FFFFFF"/>
              </a:highlight>
            </a:endParaRPr>
          </a:p>
          <a:p>
            <a:pPr indent="0" lvl="0" marL="0" rtl="0" algn="ctr">
              <a:spcBef>
                <a:spcPts val="1400"/>
              </a:spcBef>
              <a:spcAft>
                <a:spcPts val="0"/>
              </a:spcAft>
              <a:buClr>
                <a:schemeClr val="dk1"/>
              </a:buClr>
              <a:buSzPts val="1100"/>
              <a:buFont typeface="Arial"/>
              <a:buNone/>
            </a:pPr>
            <a:r>
              <a:rPr i="1" lang="en" sz="1350">
                <a:solidFill>
                  <a:srgbClr val="222222"/>
                </a:solidFill>
                <a:highlight>
                  <a:srgbClr val="FFFFFF"/>
                </a:highlight>
              </a:rPr>
              <a:t>Write </a:t>
            </a:r>
            <a:r>
              <a:rPr b="1" i="1" lang="en" sz="1350">
                <a:solidFill>
                  <a:srgbClr val="222222"/>
                </a:solidFill>
                <a:highlight>
                  <a:srgbClr val="FFFFFF"/>
                </a:highlight>
              </a:rPr>
              <a:t>NO MORE THAN TWO WORDS AND/OR A NUMBER </a:t>
            </a:r>
            <a:r>
              <a:rPr i="1" lang="en" sz="1350">
                <a:solidFill>
                  <a:srgbClr val="222222"/>
                </a:solidFill>
                <a:highlight>
                  <a:srgbClr val="FFFFFF"/>
                </a:highlight>
              </a:rPr>
              <a:t>for each answer.</a:t>
            </a:r>
            <a:endParaRPr i="1"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If you write more than two words, your answer will be marked incorrect even if the information you give is correct.</a:t>
            </a:r>
            <a:endParaRPr sz="1350">
              <a:solidFill>
                <a:srgbClr val="222222"/>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75000"/>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CC0000"/>
                </a:solidFill>
                <a:highlight>
                  <a:srgbClr val="FFFFFF"/>
                </a:highlight>
              </a:rPr>
              <a:t>Predict the Answers (Sentence)</a:t>
            </a:r>
            <a:endParaRPr b="1" sz="1650">
              <a:solidFill>
                <a:srgbClr val="CC0000"/>
              </a:solidFill>
              <a:highlight>
                <a:srgbClr val="FFFFFF"/>
              </a:highlight>
            </a:endParaRPr>
          </a:p>
          <a:p>
            <a:pPr indent="0" lvl="0" marL="0" rtl="0" algn="l">
              <a:spcBef>
                <a:spcPts val="300"/>
              </a:spcBef>
              <a:spcAft>
                <a:spcPts val="0"/>
              </a:spcAft>
              <a:buNone/>
            </a:pPr>
            <a:r>
              <a:t/>
            </a:r>
            <a:endParaRPr/>
          </a:p>
        </p:txBody>
      </p:sp>
      <p:sp>
        <p:nvSpPr>
          <p:cNvPr id="91" name="Google Shape;91;p19"/>
          <p:cNvSpPr txBox="1"/>
          <p:nvPr>
            <p:ph idx="1" type="body"/>
          </p:nvPr>
        </p:nvSpPr>
        <p:spPr>
          <a:xfrm>
            <a:off x="311700" y="681525"/>
            <a:ext cx="8520600" cy="4590600"/>
          </a:xfrm>
          <a:prstGeom prst="rect">
            <a:avLst/>
          </a:prstGeom>
        </p:spPr>
        <p:txBody>
          <a:bodyPr anchorCtr="0" anchor="t" bIns="91425" lIns="91425" spcFirstLastPara="1" rIns="91425" wrap="square" tIns="91425">
            <a:normAutofit/>
          </a:bodyPr>
          <a:lstStyle/>
          <a:p>
            <a:pPr indent="0" lvl="0" marL="0" rtl="0" algn="l">
              <a:spcBef>
                <a:spcPts val="700"/>
              </a:spcBef>
              <a:spcAft>
                <a:spcPts val="0"/>
              </a:spcAft>
              <a:buClr>
                <a:schemeClr val="dk1"/>
              </a:buClr>
              <a:buSzPts val="1100"/>
              <a:buFont typeface="Arial"/>
              <a:buNone/>
            </a:pPr>
            <a:r>
              <a:rPr lang="en" sz="1350">
                <a:solidFill>
                  <a:srgbClr val="222222"/>
                </a:solidFill>
                <a:highlight>
                  <a:srgbClr val="FFFFFF"/>
                </a:highlight>
              </a:rPr>
              <a:t>Try to predict what the answers might be. This will focus your mind on what to listen out for in the recording.</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Occasionally, you may be able to predict the actual word but it should certainly be possible to determine the type of word needed to fill each gap, such as,</a:t>
            </a:r>
            <a:endParaRPr sz="1350">
              <a:solidFill>
                <a:srgbClr val="222222"/>
              </a:solidFill>
              <a:highlight>
                <a:srgbClr val="FFFFFF"/>
              </a:highlight>
            </a:endParaRPr>
          </a:p>
          <a:p>
            <a:pPr indent="0" lvl="0" marL="0" rtl="0" algn="ctr">
              <a:spcBef>
                <a:spcPts val="1400"/>
              </a:spcBef>
              <a:spcAft>
                <a:spcPts val="0"/>
              </a:spcAft>
              <a:buClr>
                <a:schemeClr val="dk1"/>
              </a:buClr>
              <a:buSzPts val="1100"/>
              <a:buFont typeface="Arial"/>
              <a:buNone/>
            </a:pPr>
            <a:r>
              <a:rPr b="1" lang="en" sz="1350">
                <a:solidFill>
                  <a:srgbClr val="222222"/>
                </a:solidFill>
                <a:highlight>
                  <a:srgbClr val="FFFFFF"/>
                </a:highlight>
              </a:rPr>
              <a:t>a</a:t>
            </a:r>
            <a:r>
              <a:rPr lang="en" sz="1350">
                <a:solidFill>
                  <a:srgbClr val="222222"/>
                </a:solidFill>
                <a:highlight>
                  <a:srgbClr val="FFFFFF"/>
                </a:highlight>
              </a:rPr>
              <a:t> </a:t>
            </a:r>
            <a:r>
              <a:rPr b="1" lang="en" sz="1350">
                <a:solidFill>
                  <a:srgbClr val="222222"/>
                </a:solidFill>
                <a:highlight>
                  <a:srgbClr val="FFFFFF"/>
                </a:highlight>
              </a:rPr>
              <a:t>noun,   an adjective,   a verb</a:t>
            </a:r>
            <a:endParaRPr b="1"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Can you predict what types of words that are missing in our sentence completion practice question?</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Here are the 4 sentences:</a:t>
            </a:r>
            <a:endParaRPr sz="1350">
              <a:solidFill>
                <a:srgbClr val="222222"/>
              </a:solidFill>
              <a:highlight>
                <a:srgbClr val="FFFFFF"/>
              </a:highlight>
            </a:endParaRPr>
          </a:p>
          <a:p>
            <a:pPr indent="-314325" lvl="0" marL="457200" rtl="0" algn="l">
              <a:spcBef>
                <a:spcPts val="1400"/>
              </a:spcBef>
              <a:spcAft>
                <a:spcPts val="0"/>
              </a:spcAft>
              <a:buClr>
                <a:srgbClr val="222222"/>
              </a:buClr>
              <a:buSzPts val="1350"/>
              <a:buChar char="●"/>
            </a:pPr>
            <a:r>
              <a:rPr lang="en" sz="1350">
                <a:solidFill>
                  <a:srgbClr val="222222"/>
                </a:solidFill>
                <a:highlight>
                  <a:srgbClr val="FFFFFF"/>
                </a:highlight>
              </a:rPr>
              <a:t>Studying with the Open University demanded a great deal of </a:t>
            </a:r>
            <a:r>
              <a:rPr b="1" lang="en" sz="1350">
                <a:solidFill>
                  <a:srgbClr val="222222"/>
                </a:solidFill>
                <a:highlight>
                  <a:srgbClr val="FFFFFF"/>
                </a:highlight>
              </a:rPr>
              <a:t>27 </a:t>
            </a:r>
            <a:r>
              <a:rPr lang="en" sz="1350">
                <a:solidFill>
                  <a:srgbClr val="222222"/>
                </a:solidFill>
                <a:highlight>
                  <a:srgbClr val="FFFFFF"/>
                </a:highlight>
              </a:rPr>
              <a:t>…………………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Studying and working at the same time improved Rachel’s </a:t>
            </a:r>
            <a:r>
              <a:rPr b="1" lang="en" sz="1350">
                <a:solidFill>
                  <a:srgbClr val="222222"/>
                </a:solidFill>
                <a:highlight>
                  <a:srgbClr val="FFFFFF"/>
                </a:highlight>
              </a:rPr>
              <a:t>28 </a:t>
            </a:r>
            <a:r>
              <a:rPr lang="en" sz="1350">
                <a:solidFill>
                  <a:srgbClr val="222222"/>
                </a:solidFill>
                <a:highlight>
                  <a:srgbClr val="FFFFFF"/>
                </a:highlight>
              </a:rPr>
              <a:t>…………………… skills.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It was helpful that the course was structured in </a:t>
            </a:r>
            <a:r>
              <a:rPr b="1" lang="en" sz="1350">
                <a:solidFill>
                  <a:srgbClr val="222222"/>
                </a:solidFill>
                <a:highlight>
                  <a:srgbClr val="FFFFFF"/>
                </a:highlight>
              </a:rPr>
              <a:t>29 </a:t>
            </a:r>
            <a:r>
              <a:rPr lang="en" sz="1350">
                <a:solidFill>
                  <a:srgbClr val="222222"/>
                </a:solidFill>
                <a:highlight>
                  <a:srgbClr val="FFFFFF"/>
                </a:highlight>
              </a:rPr>
              <a:t>……………………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She enjoyed meeting other students at </a:t>
            </a:r>
            <a:r>
              <a:rPr b="1" lang="en" sz="1350">
                <a:solidFill>
                  <a:srgbClr val="222222"/>
                </a:solidFill>
                <a:highlight>
                  <a:srgbClr val="FFFFFF"/>
                </a:highlight>
              </a:rPr>
              <a:t>30 </a:t>
            </a:r>
            <a:r>
              <a:rPr lang="en" sz="1350">
                <a:solidFill>
                  <a:srgbClr val="222222"/>
                </a:solidFill>
                <a:highlight>
                  <a:srgbClr val="FFFFFF"/>
                </a:highlight>
              </a:rPr>
              <a:t>…………………… .</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They will all be nouns.</a:t>
            </a:r>
            <a:endParaRPr sz="1350">
              <a:solidFill>
                <a:srgbClr val="222222"/>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None/>
            </a:pPr>
            <a:r>
              <a:rPr b="1" lang="en" sz="1650">
                <a:solidFill>
                  <a:srgbClr val="CC0000"/>
                </a:solidFill>
                <a:highlight>
                  <a:srgbClr val="FFFFFF"/>
                </a:highlight>
              </a:rPr>
              <a:t>Predict the Answers (Summary)</a:t>
            </a:r>
            <a:endParaRPr b="1" sz="1650">
              <a:solidFill>
                <a:srgbClr val="CC0000"/>
              </a:solidFill>
              <a:highlight>
                <a:srgbClr val="FFFFFF"/>
              </a:highlight>
            </a:endParaRPr>
          </a:p>
          <a:p>
            <a:pPr indent="0" lvl="0" marL="0" rtl="0" algn="l">
              <a:spcBef>
                <a:spcPts val="30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700"/>
              </a:spcBef>
              <a:spcAft>
                <a:spcPts val="0"/>
              </a:spcAft>
              <a:buClr>
                <a:schemeClr val="dk1"/>
              </a:buClr>
              <a:buSzPts val="1100"/>
              <a:buFont typeface="Arial"/>
              <a:buNone/>
            </a:pPr>
            <a:r>
              <a:rPr lang="en" sz="1350">
                <a:solidFill>
                  <a:srgbClr val="222222"/>
                </a:solidFill>
                <a:highlight>
                  <a:srgbClr val="FFFFFF"/>
                </a:highlight>
              </a:rPr>
              <a:t>Try to predict what the answers might be. This will focus your mind on what to listen out for in the recording.</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Occasionally, you’ll be able to predict the actual word but mostly it’s one or more of these things that you’ll be able to determine:</a:t>
            </a:r>
            <a:endParaRPr sz="1350">
              <a:solidFill>
                <a:srgbClr val="222222"/>
              </a:solidFill>
              <a:highlight>
                <a:srgbClr val="FFFFFF"/>
              </a:highlight>
            </a:endParaRPr>
          </a:p>
          <a:p>
            <a:pPr indent="-314325" lvl="0" marL="457200" rtl="0" algn="l">
              <a:spcBef>
                <a:spcPts val="1400"/>
              </a:spcBef>
              <a:spcAft>
                <a:spcPts val="0"/>
              </a:spcAft>
              <a:buClr>
                <a:srgbClr val="222222"/>
              </a:buClr>
              <a:buSzPts val="1350"/>
              <a:buChar char="●"/>
            </a:pPr>
            <a:r>
              <a:rPr b="1" lang="en" sz="1350">
                <a:solidFill>
                  <a:srgbClr val="222222"/>
                </a:solidFill>
                <a:highlight>
                  <a:srgbClr val="FFFFFF"/>
                </a:highlight>
              </a:rPr>
              <a:t>The type of information required, e.g. name of a person, place name, number, date.</a:t>
            </a:r>
            <a:endParaRPr b="1"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b="1" lang="en" sz="1350">
                <a:solidFill>
                  <a:srgbClr val="222222"/>
                </a:solidFill>
                <a:highlight>
                  <a:srgbClr val="FFFFFF"/>
                </a:highlight>
              </a:rPr>
              <a:t>The type of word required, e.g. noun, adjective, verb.</a:t>
            </a:r>
            <a:endParaRPr b="1" sz="1350">
              <a:solidFill>
                <a:srgbClr val="222222"/>
              </a:solidFill>
              <a:highlight>
                <a:srgbClr val="FFFFFF"/>
              </a:highlight>
            </a:endParaRPr>
          </a:p>
          <a:p>
            <a:pPr indent="0" lvl="0" marL="0" rtl="0" algn="l">
              <a:spcBef>
                <a:spcPts val="1400"/>
              </a:spcBef>
              <a:spcAft>
                <a:spcPts val="0"/>
              </a:spcAft>
              <a:buNone/>
            </a:pPr>
            <a:r>
              <a:t/>
            </a:r>
            <a:endParaRPr sz="1350">
              <a:solidFill>
                <a:srgbClr val="222222"/>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486725" y="1543050"/>
            <a:ext cx="5429250" cy="2057400"/>
          </a:xfrm>
          <a:prstGeom prst="rect">
            <a:avLst/>
          </a:prstGeom>
          <a:noFill/>
          <a:ln>
            <a:noFill/>
          </a:ln>
        </p:spPr>
      </p:pic>
      <p:sp>
        <p:nvSpPr>
          <p:cNvPr id="103" name="Google Shape;103;p21"/>
          <p:cNvSpPr txBox="1"/>
          <p:nvPr/>
        </p:nvSpPr>
        <p:spPr>
          <a:xfrm>
            <a:off x="6109200" y="1543050"/>
            <a:ext cx="3034800" cy="291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Clr>
                <a:schemeClr val="dk1"/>
              </a:buClr>
              <a:buSzPts val="1100"/>
              <a:buFont typeface="Arial"/>
              <a:buNone/>
            </a:pPr>
            <a:r>
              <a:rPr b="1" lang="en" sz="1350">
                <a:solidFill>
                  <a:srgbClr val="222222"/>
                </a:solidFill>
                <a:highlight>
                  <a:srgbClr val="FFFFFF"/>
                </a:highlight>
              </a:rPr>
              <a:t>Predictions:</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32  –  </a:t>
            </a:r>
            <a:r>
              <a:rPr lang="en" sz="1350">
                <a:solidFill>
                  <a:srgbClr val="222222"/>
                </a:solidFill>
                <a:highlight>
                  <a:srgbClr val="FFFFFF"/>
                </a:highlight>
              </a:rPr>
              <a:t>a noun</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33  –  </a:t>
            </a:r>
            <a:r>
              <a:rPr lang="en" sz="1350">
                <a:solidFill>
                  <a:srgbClr val="222222"/>
                </a:solidFill>
                <a:highlight>
                  <a:srgbClr val="FFFFFF"/>
                </a:highlight>
              </a:rPr>
              <a:t>a date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34  –  </a:t>
            </a:r>
            <a:r>
              <a:rPr lang="en" sz="1350">
                <a:solidFill>
                  <a:srgbClr val="222222"/>
                </a:solidFill>
                <a:highlight>
                  <a:srgbClr val="FFFFFF"/>
                </a:highlight>
              </a:rPr>
              <a:t>a place name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35  –  </a:t>
            </a:r>
            <a:r>
              <a:rPr lang="en" sz="1350">
                <a:solidFill>
                  <a:srgbClr val="222222"/>
                </a:solidFill>
                <a:highlight>
                  <a:srgbClr val="FFFFFF"/>
                </a:highlight>
              </a:rPr>
              <a:t>an adjective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36  –  </a:t>
            </a:r>
            <a:r>
              <a:rPr lang="en" sz="1350">
                <a:solidFill>
                  <a:srgbClr val="222222"/>
                </a:solidFill>
                <a:highlight>
                  <a:srgbClr val="FFFFFF"/>
                </a:highlight>
              </a:rPr>
              <a:t>a number</a:t>
            </a:r>
            <a:endParaRPr sz="1350">
              <a:solidFill>
                <a:srgbClr val="222222"/>
              </a:solidFill>
              <a:highlight>
                <a:srgbClr val="FFFFFF"/>
              </a:highlight>
            </a:endParaRPr>
          </a:p>
          <a:p>
            <a:pPr indent="0" lvl="0" marL="0" rtl="0" algn="l">
              <a:spcBef>
                <a:spcPts val="1400"/>
              </a:spcBef>
              <a:spcAft>
                <a:spcPts val="0"/>
              </a:spcAft>
              <a:buNone/>
            </a:pPr>
            <a:r>
              <a:t/>
            </a:r>
            <a:endParaRPr/>
          </a:p>
        </p:txBody>
      </p:sp>
      <p:sp>
        <p:nvSpPr>
          <p:cNvPr id="104" name="Google Shape;104;p21"/>
          <p:cNvSpPr txBox="1"/>
          <p:nvPr>
            <p:ph type="title"/>
          </p:nvPr>
        </p:nvSpPr>
        <p:spPr>
          <a:xfrm>
            <a:off x="311700" y="805075"/>
            <a:ext cx="8520600" cy="572700"/>
          </a:xfrm>
          <a:prstGeom prst="rect">
            <a:avLst/>
          </a:prstGeom>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None/>
            </a:pPr>
            <a:r>
              <a:rPr b="1" lang="en" sz="1650">
                <a:solidFill>
                  <a:srgbClr val="CC0000"/>
                </a:solidFill>
                <a:highlight>
                  <a:srgbClr val="FFFFFF"/>
                </a:highlight>
              </a:rPr>
              <a:t>Predict the Answers (Summary)</a:t>
            </a:r>
            <a:endParaRPr b="1" sz="1650">
              <a:solidFill>
                <a:srgbClr val="CC0000"/>
              </a:solidFill>
              <a:highlight>
                <a:srgbClr val="FFFFFF"/>
              </a:highlight>
            </a:endParaRPr>
          </a:p>
          <a:p>
            <a:pPr indent="0" lvl="0" marL="0" rtl="0" algn="l">
              <a:spcBef>
                <a:spcPts val="30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