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d1bf1052f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d1bf1052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d1bf1052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d1bf1052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d1bf1052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d1bf1052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9704" r="41578"/>
          <a:stretch/>
        </p:blipFill>
        <p:spPr>
          <a:xfrm>
            <a:off x="3482825" y="629125"/>
            <a:ext cx="5055399" cy="3885249"/>
          </a:xfrm>
          <a:prstGeom prst="rect">
            <a:avLst/>
          </a:prstGeom>
          <a:noFill/>
          <a:ln>
            <a:noFill/>
          </a:ln>
        </p:spPr>
      </p:pic>
      <p:sp>
        <p:nvSpPr>
          <p:cNvPr id="55" name="Google Shape;55;p13"/>
          <p:cNvSpPr txBox="1"/>
          <p:nvPr/>
        </p:nvSpPr>
        <p:spPr>
          <a:xfrm>
            <a:off x="951425" y="1807425"/>
            <a:ext cx="25314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dirty="0">
                <a:solidFill>
                  <a:schemeClr val="accent5">
                    <a:lumMod val="50000"/>
                  </a:schemeClr>
                </a:solidFill>
                <a:highlight>
                  <a:srgbClr val="FFFF00"/>
                </a:highlight>
              </a:rPr>
              <a:t>Table </a:t>
            </a:r>
            <a:endParaRPr sz="2200" b="1" dirty="0">
              <a:solidFill>
                <a:schemeClr val="accent5">
                  <a:lumMod val="50000"/>
                </a:schemeClr>
              </a:solidFill>
              <a:highlight>
                <a:srgbClr val="FFFF00"/>
              </a:highlight>
            </a:endParaRPr>
          </a:p>
          <a:p>
            <a:pPr marL="0" lvl="0" indent="0" algn="ctr" rtl="0">
              <a:spcBef>
                <a:spcPts val="0"/>
              </a:spcBef>
              <a:spcAft>
                <a:spcPts val="0"/>
              </a:spcAft>
              <a:buNone/>
            </a:pPr>
            <a:r>
              <a:rPr lang="en" sz="2200" b="1" dirty="0">
                <a:solidFill>
                  <a:schemeClr val="accent5">
                    <a:lumMod val="50000"/>
                  </a:schemeClr>
                </a:solidFill>
                <a:highlight>
                  <a:srgbClr val="FFFF00"/>
                </a:highlight>
              </a:rPr>
              <a:t>Completion</a:t>
            </a:r>
            <a:endParaRPr sz="2200" b="1" dirty="0">
              <a:solidFill>
                <a:schemeClr val="accent5">
                  <a:lumMod val="50000"/>
                </a:schemeClr>
              </a:solidFill>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939775" y="152400"/>
            <a:ext cx="475314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a:solidFill>
                  <a:srgbClr val="351C75"/>
                </a:solidFill>
                <a:highlight>
                  <a:srgbClr val="FFFFFF"/>
                </a:highlight>
              </a:rPr>
              <a:t>Read the Instructions</a:t>
            </a:r>
            <a:endParaRPr sz="1650" b="1">
              <a:solidFill>
                <a:srgbClr val="351C75"/>
              </a:solidFill>
              <a:highlight>
                <a:srgbClr val="FFFFFF"/>
              </a:highlight>
            </a:endParaRPr>
          </a:p>
          <a:p>
            <a:pPr marL="0" lvl="0" indent="0" algn="l" rtl="0">
              <a:spcBef>
                <a:spcPts val="30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Read the instruction carefully, paying particular attention to how many words you are allowed to write for the answer.</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The instructions for our sample question state that you must,</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100">
              <a:solidFill>
                <a:schemeClr val="dk1"/>
              </a:solidFill>
            </a:endParaRPr>
          </a:p>
          <a:p>
            <a:pPr marL="0" lvl="0" indent="0" algn="ctr" rtl="0">
              <a:spcBef>
                <a:spcPts val="700"/>
              </a:spcBef>
              <a:spcAft>
                <a:spcPts val="0"/>
              </a:spcAft>
              <a:buClr>
                <a:schemeClr val="dk1"/>
              </a:buClr>
              <a:buSzPts val="1100"/>
              <a:buFont typeface="Arial"/>
              <a:buNone/>
            </a:pPr>
            <a:r>
              <a:rPr lang="en" sz="1350" i="1">
                <a:solidFill>
                  <a:srgbClr val="222222"/>
                </a:solidFill>
                <a:highlight>
                  <a:srgbClr val="FFFFFF"/>
                </a:highlight>
              </a:rPr>
              <a:t>Write </a:t>
            </a:r>
            <a:r>
              <a:rPr lang="en" sz="1350" b="1" i="1">
                <a:solidFill>
                  <a:srgbClr val="222222"/>
                </a:solidFill>
                <a:highlight>
                  <a:srgbClr val="FFFFFF"/>
                </a:highlight>
              </a:rPr>
              <a:t>NO MORE THAN THREE WORDS AND/OR A NUMBER </a:t>
            </a:r>
            <a:r>
              <a:rPr lang="en" sz="1350" i="1">
                <a:solidFill>
                  <a:srgbClr val="222222"/>
                </a:solidFill>
                <a:highlight>
                  <a:srgbClr val="FFFFFF"/>
                </a:highlight>
              </a:rPr>
              <a:t>for each answer.</a:t>
            </a:r>
            <a:endParaRPr sz="1350" i="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100">
              <a:solidFill>
                <a:schemeClr val="dk1"/>
              </a:solidFill>
            </a:endParaRPr>
          </a:p>
          <a:p>
            <a:pPr marL="0" lvl="0" indent="0" algn="l" rtl="0">
              <a:spcBef>
                <a:spcPts val="700"/>
              </a:spcBef>
              <a:spcAft>
                <a:spcPts val="0"/>
              </a:spcAft>
              <a:buClr>
                <a:schemeClr val="dk1"/>
              </a:buClr>
              <a:buSzPts val="1100"/>
              <a:buFont typeface="Arial"/>
              <a:buNone/>
            </a:pPr>
            <a:r>
              <a:rPr lang="en" sz="1450">
                <a:solidFill>
                  <a:srgbClr val="222222"/>
                </a:solidFill>
                <a:highlight>
                  <a:srgbClr val="FFFFFF"/>
                </a:highlight>
              </a:rPr>
              <a:t>If you write more than three words, your answer will be marked incorrect even if the information you give is correct.</a:t>
            </a:r>
            <a:endParaRPr sz="14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a:solidFill>
                  <a:srgbClr val="990000"/>
                </a:solidFill>
                <a:highlight>
                  <a:srgbClr val="FFFFFF"/>
                </a:highlight>
              </a:rPr>
              <a:t>Look at Column Headings</a:t>
            </a:r>
            <a:endParaRPr sz="1650" b="1">
              <a:solidFill>
                <a:srgbClr val="990000"/>
              </a:solidFill>
              <a:highlight>
                <a:srgbClr val="FFFFFF"/>
              </a:highlight>
            </a:endParaRPr>
          </a:p>
          <a:p>
            <a:pPr marL="0" lvl="0" indent="0" algn="l" rtl="0">
              <a:spcBef>
                <a:spcPts val="300"/>
              </a:spcBef>
              <a:spcAft>
                <a:spcPts val="0"/>
              </a:spcAft>
              <a:buNone/>
            </a:pPr>
            <a:endParaRPr/>
          </a:p>
        </p:txBody>
      </p:sp>
      <p:sp>
        <p:nvSpPr>
          <p:cNvPr id="72" name="Google Shape;72;p16"/>
          <p:cNvSpPr txBox="1">
            <a:spLocks noGrp="1"/>
          </p:cNvSpPr>
          <p:nvPr>
            <p:ph type="body" idx="1"/>
          </p:nvPr>
        </p:nvSpPr>
        <p:spPr>
          <a:xfrm>
            <a:off x="5038800" y="1141950"/>
            <a:ext cx="3793500" cy="2859600"/>
          </a:xfrm>
          <a:prstGeom prst="rect">
            <a:avLst/>
          </a:prstGeom>
        </p:spPr>
        <p:txBody>
          <a:bodyPr spcFirstLastPara="1" wrap="square" lIns="91425" tIns="91425" rIns="91425" bIns="91425" anchor="t" anchorCtr="0">
            <a:normAutofit fontScale="85000"/>
          </a:bodyPr>
          <a:lstStyle/>
          <a:p>
            <a:pPr marL="0" lvl="0" indent="0" algn="l" rtl="0">
              <a:spcBef>
                <a:spcPts val="700"/>
              </a:spcBef>
              <a:spcAft>
                <a:spcPts val="0"/>
              </a:spcAft>
              <a:buClr>
                <a:schemeClr val="dk1"/>
              </a:buClr>
              <a:buSzPct val="81481"/>
              <a:buFont typeface="Arial"/>
              <a:buNone/>
            </a:pPr>
            <a:r>
              <a:rPr lang="en" sz="1350">
                <a:solidFill>
                  <a:srgbClr val="222222"/>
                </a:solidFill>
                <a:highlight>
                  <a:srgbClr val="FFFFFF"/>
                </a:highlight>
              </a:rPr>
              <a:t>The columns in the table will have headings that tell you what type of information each column contains. It is essential to read these during your preparation time as they will help you to understand the table and give you a big clue as to what sort of information will be contained in the recording.</a:t>
            </a:r>
            <a:endParaRPr sz="1350">
              <a:solidFill>
                <a:srgbClr val="222222"/>
              </a:solidFill>
              <a:highlight>
                <a:srgbClr val="FFFFFF"/>
              </a:highlight>
            </a:endParaRPr>
          </a:p>
          <a:p>
            <a:pPr marL="0" lvl="0" indent="0" algn="l" rtl="0">
              <a:spcBef>
                <a:spcPts val="1400"/>
              </a:spcBef>
              <a:spcAft>
                <a:spcPts val="0"/>
              </a:spcAft>
              <a:buClr>
                <a:schemeClr val="dk1"/>
              </a:buClr>
              <a:buSzPct val="81481"/>
              <a:buFont typeface="Arial"/>
              <a:buNone/>
            </a:pPr>
            <a:r>
              <a:rPr lang="en" sz="1350">
                <a:solidFill>
                  <a:srgbClr val="222222"/>
                </a:solidFill>
                <a:highlight>
                  <a:srgbClr val="FFFFFF"/>
                </a:highlight>
              </a:rPr>
              <a:t>The column headings in our IELTS Listening sample question are:</a:t>
            </a:r>
            <a:endParaRPr sz="1350">
              <a:solidFill>
                <a:srgbClr val="222222"/>
              </a:solidFill>
              <a:highlight>
                <a:srgbClr val="FFFFFF"/>
              </a:highlight>
            </a:endParaRPr>
          </a:p>
          <a:p>
            <a:pPr marL="0" lvl="0" indent="0" algn="ctr" rtl="0">
              <a:spcBef>
                <a:spcPts val="1400"/>
              </a:spcBef>
              <a:spcAft>
                <a:spcPts val="0"/>
              </a:spcAft>
              <a:buClr>
                <a:schemeClr val="dk1"/>
              </a:buClr>
              <a:buSzPct val="81481"/>
              <a:buFont typeface="Arial"/>
              <a:buNone/>
            </a:pPr>
            <a:r>
              <a:rPr lang="en" sz="1350" b="1">
                <a:solidFill>
                  <a:srgbClr val="222222"/>
                </a:solidFill>
                <a:highlight>
                  <a:srgbClr val="FFFFFF"/>
                </a:highlight>
              </a:rPr>
              <a:t>Day        Time        Event        Venue        Ticket price</a:t>
            </a:r>
            <a:endParaRPr sz="1350" b="1">
              <a:solidFill>
                <a:srgbClr val="222222"/>
              </a:solidFill>
              <a:highlight>
                <a:srgbClr val="FFFFFF"/>
              </a:highlight>
            </a:endParaRPr>
          </a:p>
          <a:p>
            <a:pPr marL="0" lvl="0" indent="0" algn="l" rtl="0">
              <a:spcBef>
                <a:spcPts val="1400"/>
              </a:spcBef>
              <a:spcAft>
                <a:spcPts val="1200"/>
              </a:spcAft>
              <a:buNone/>
            </a:pPr>
            <a:endParaRPr/>
          </a:p>
        </p:txBody>
      </p:sp>
      <p:pic>
        <p:nvPicPr>
          <p:cNvPr id="73" name="Google Shape;73;p16"/>
          <p:cNvPicPr preferRelativeResize="0"/>
          <p:nvPr/>
        </p:nvPicPr>
        <p:blipFill>
          <a:blip r:embed="rId3">
            <a:alphaModFix/>
          </a:blip>
          <a:stretch>
            <a:fillRect/>
          </a:stretch>
        </p:blipFill>
        <p:spPr>
          <a:xfrm>
            <a:off x="203850" y="1141950"/>
            <a:ext cx="4913924" cy="3105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Words>
  <Application>Microsoft Office PowerPoint</Application>
  <PresentationFormat>On-screen Show (16:9)</PresentationFormat>
  <Paragraphs>13</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PowerPoint Presentation</vt:lpstr>
      <vt:lpstr>PowerPoint Presentation</vt:lpstr>
      <vt:lpstr>Read the Instructions </vt:lpstr>
      <vt:lpstr>Look at Column Headings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Ifran Ahmed</cp:lastModifiedBy>
  <cp:revision>1</cp:revision>
  <dcterms:modified xsi:type="dcterms:W3CDTF">2023-08-18T17:46:53Z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2023-08-18T17:46:53Z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c5b8f982-6052-4e3e-aadc-6c78a1f44b07</vt:lpwstr>
  </property>
  <property fmtid="{D5CDD505-2E9C-101B-9397-08002B2CF9AE}" pid="7" name="MSIP_Label_defa4170-0d19-0005-0004-bc88714345d2_ActionId">
    <vt:lpwstr>09043d7c-e7fe-4f9a-bfda-c00bbbe8d1b6</vt:lpwstr>
  </property>
  <property fmtid="{D5CDD505-2E9C-101B-9397-08002B2CF9AE}" pid="8" name="MSIP_Label_defa4170-0d19-0005-0004-bc88714345d2_ContentBits">
    <vt:lpwstr>0</vt:lpwstr>
  </property>
</Properties>
</file>