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8d35041b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8d35041b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8d35041b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8d35041b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8d35041b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8d35041b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8d35041b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8d35041b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8d35041b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8d35041b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d35041b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d35041b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8d35041b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8d35041b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8d35041b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8d35041b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ef3d796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ef3d796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d35041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d35041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8d35041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8d35041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8d35041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8d35041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8d35041b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8d35041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8d35041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8d35041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8d35041b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8d35041b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8d35041b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8d35041b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800" y="1500175"/>
            <a:ext cx="35875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43075" r="0" t="13479"/>
          <a:stretch/>
        </p:blipFill>
        <p:spPr>
          <a:xfrm>
            <a:off x="4693400" y="1285875"/>
            <a:ext cx="3690475" cy="245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IELTS Speaking Part 3</a:t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4E13"/>
                </a:solidFill>
              </a:rPr>
              <a:t>1) It is a two-way discussion with the examiner lasting for 4-5 minutes.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4E13"/>
                </a:solidFill>
              </a:rPr>
              <a:t>2) You will be asked more questions about your Part 2 topic.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4E13"/>
                </a:solidFill>
              </a:rPr>
              <a:t>3)  It gives you the opportunity to show a greater range of speaking skills.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4E13"/>
                </a:solidFill>
              </a:rPr>
              <a:t>4) The examiner’s questions will encourage you to express your thoughts, feelings and opinions.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4E13"/>
                </a:solidFill>
              </a:rPr>
              <a:t>5) You will only be assessed on your English language skills, not on the content of what you actually say.</a:t>
            </a:r>
            <a:endParaRPr b="1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Common Mistakes in</a:t>
            </a: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 Speaking Part 3</a:t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t/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530300" y="220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ts val="1550"/>
              <a:buChar char="●"/>
            </a:pPr>
            <a:r>
              <a:rPr b="1" lang="en" sz="1550">
                <a:solidFill>
                  <a:srgbClr val="222222"/>
                </a:solidFill>
                <a:highlight>
                  <a:srgbClr val="FFFFFF"/>
                </a:highlight>
              </a:rPr>
              <a:t>Their answers are too short.</a:t>
            </a:r>
            <a:endParaRPr b="1"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Char char="●"/>
            </a:pPr>
            <a:r>
              <a:rPr b="1" lang="en" sz="1550">
                <a:solidFill>
                  <a:srgbClr val="222222"/>
                </a:solidFill>
                <a:highlight>
                  <a:srgbClr val="FFFFFF"/>
                </a:highlight>
              </a:rPr>
              <a:t>They get stressed over difficult questions.</a:t>
            </a:r>
            <a:endParaRPr b="1"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Char char="●"/>
            </a:pPr>
            <a:r>
              <a:rPr b="1" lang="en" sz="1550">
                <a:solidFill>
                  <a:srgbClr val="222222"/>
                </a:solidFill>
                <a:highlight>
                  <a:srgbClr val="FFFFFF"/>
                </a:highlight>
              </a:rPr>
              <a:t>They don’t listen carefully to the question.</a:t>
            </a:r>
            <a:endParaRPr b="1"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50"/>
              <a:buChar char="●"/>
            </a:pPr>
            <a:r>
              <a:rPr b="1" lang="en" sz="1550">
                <a:solidFill>
                  <a:srgbClr val="222222"/>
                </a:solidFill>
                <a:highlight>
                  <a:srgbClr val="FFFFFF"/>
                </a:highlight>
              </a:rPr>
              <a:t>They don’t fully understand the question.</a:t>
            </a:r>
            <a:endParaRPr b="1" sz="15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Types of Question for</a:t>
            </a: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 Speaking Part 3</a:t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74E13"/>
                </a:solidFill>
                <a:highlight>
                  <a:schemeClr val="accent6"/>
                </a:highlight>
              </a:rPr>
              <a:t>1) Opinion</a:t>
            </a:r>
            <a:endParaRPr b="1" sz="1350">
              <a:solidFill>
                <a:srgbClr val="274E13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74E13"/>
                </a:solidFill>
                <a:highlight>
                  <a:schemeClr val="accent6"/>
                </a:highlight>
              </a:rPr>
              <a:t>2) Hypothetical</a:t>
            </a:r>
            <a:endParaRPr b="1" sz="1350">
              <a:solidFill>
                <a:srgbClr val="274E13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74E13"/>
                </a:solidFill>
                <a:highlight>
                  <a:schemeClr val="accent6"/>
                </a:highlight>
              </a:rPr>
              <a:t>3) Compare and Contrast</a:t>
            </a:r>
            <a:endParaRPr b="1" sz="1350">
              <a:solidFill>
                <a:srgbClr val="274E13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74E13"/>
                </a:solidFill>
                <a:highlight>
                  <a:schemeClr val="accent6"/>
                </a:highlight>
              </a:rPr>
              <a:t>4) Change</a:t>
            </a:r>
            <a:endParaRPr b="1" sz="1350">
              <a:solidFill>
                <a:srgbClr val="274E13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74E13"/>
                </a:solidFill>
                <a:highlight>
                  <a:schemeClr val="accent6"/>
                </a:highlight>
              </a:rPr>
              <a:t>5) Future</a:t>
            </a:r>
            <a:endParaRPr b="1" sz="1350">
              <a:solidFill>
                <a:srgbClr val="274E13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74E13"/>
                </a:solidFill>
                <a:highlight>
                  <a:schemeClr val="accent6"/>
                </a:highlight>
              </a:rPr>
              <a:t>6) Benefits</a:t>
            </a:r>
            <a:endParaRPr b="1" sz="1350">
              <a:solidFill>
                <a:srgbClr val="274E13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 rotWithShape="1">
          <a:blip r:embed="rId3">
            <a:alphaModFix/>
          </a:blip>
          <a:srcRect b="0" l="0" r="0" t="17844"/>
          <a:stretch/>
        </p:blipFill>
        <p:spPr>
          <a:xfrm>
            <a:off x="701038" y="584125"/>
            <a:ext cx="7741924" cy="39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rgbClr val="CC0000"/>
                </a:solidFill>
              </a:rPr>
              <a:t>Frequency of using Common Words</a:t>
            </a:r>
            <a:endParaRPr b="1" sz="1820">
              <a:solidFill>
                <a:srgbClr val="CC0000"/>
              </a:solidFill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88" y="1549463"/>
            <a:ext cx="6137426" cy="2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868650" y="3831900"/>
            <a:ext cx="74067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Extended answer: 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I </a:t>
            </a:r>
            <a:r>
              <a:rPr lang="en" sz="1350" u="sng">
                <a:solidFill>
                  <a:srgbClr val="222222"/>
                </a:solidFill>
                <a:highlight>
                  <a:srgbClr val="FFFFFF"/>
                </a:highlight>
              </a:rPr>
              <a:t>normally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 see my friends most days of the week, especially my best friend who I </a:t>
            </a:r>
            <a:r>
              <a:rPr lang="en" sz="1350" u="sng">
                <a:solidFill>
                  <a:srgbClr val="222222"/>
                </a:solidFill>
                <a:highlight>
                  <a:srgbClr val="FFFFFF"/>
                </a:highlight>
              </a:rPr>
              <a:t>generally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 catch up with after work. At the weekends, a group of us </a:t>
            </a:r>
            <a:r>
              <a:rPr lang="en" sz="1350" u="sng">
                <a:solidFill>
                  <a:srgbClr val="222222"/>
                </a:solidFill>
                <a:highlight>
                  <a:srgbClr val="FFFFFF"/>
                </a:highlight>
              </a:rPr>
              <a:t>often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 go to the park to play football or chill out.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0">
                <a:solidFill>
                  <a:srgbClr val="CC0000"/>
                </a:solidFill>
              </a:rPr>
              <a:t>Frequency of using Common Words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Connectives that express 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contrast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are equally useful for extending answers.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Extended answer: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I try to meet up with friends several times a week </a:t>
            </a:r>
            <a:r>
              <a:rPr lang="en" sz="1350" u="sng">
                <a:solidFill>
                  <a:srgbClr val="222222"/>
                </a:solidFill>
                <a:highlight>
                  <a:srgbClr val="FFFFFF"/>
                </a:highlight>
              </a:rPr>
              <a:t>but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rarely on a Sunday because that is when I visit my family. </a:t>
            </a:r>
            <a:r>
              <a:rPr lang="en" sz="1350" u="sng">
                <a:solidFill>
                  <a:srgbClr val="222222"/>
                </a:solidFill>
                <a:highlight>
                  <a:srgbClr val="FFFFFF"/>
                </a:highlight>
              </a:rPr>
              <a:t>However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, every few months I cook a barbeque for Sunday lunch and invite both my friends and family around. 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2133895"/>
            <a:ext cx="6763700" cy="437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b="1" lang="en" sz="1820">
                <a:solidFill>
                  <a:srgbClr val="CC0000"/>
                </a:solidFill>
              </a:rPr>
              <a:t>Frequency of using Common Words</a:t>
            </a:r>
            <a:endParaRPr b="1" sz="182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1761625"/>
            <a:ext cx="48672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b="0" l="0" r="0" t="22094"/>
          <a:stretch/>
        </p:blipFill>
        <p:spPr>
          <a:xfrm>
            <a:off x="1324550" y="1208725"/>
            <a:ext cx="6494900" cy="3769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25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highlight>
                  <a:schemeClr val="lt1"/>
                </a:highlight>
              </a:rPr>
              <a:t>Tips</a:t>
            </a:r>
            <a:endParaRPr b="1">
              <a:solidFill>
                <a:srgbClr val="E0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4006" l="5058" r="6036" t="5748"/>
          <a:stretch/>
        </p:blipFill>
        <p:spPr>
          <a:xfrm>
            <a:off x="1633775" y="128600"/>
            <a:ext cx="5876450" cy="50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CC0000"/>
                </a:solidFill>
                <a:highlight>
                  <a:schemeClr val="lt1"/>
                </a:highlight>
              </a:rPr>
              <a:t>Key facts about IELTS Speaking Part 1</a:t>
            </a:r>
            <a:endParaRPr b="1" sz="1950">
              <a:solidFill>
                <a:srgbClr val="CC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222222"/>
                </a:solidFill>
                <a:highlight>
                  <a:srgbClr val="FFFFFF"/>
                </a:highlight>
              </a:rPr>
              <a:t>1) Time – 4-5 minutes.</a:t>
            </a:r>
            <a:endParaRPr b="1"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222222"/>
                </a:solidFill>
                <a:highlight>
                  <a:srgbClr val="FFFFFF"/>
                </a:highlight>
              </a:rPr>
              <a:t>2) You’ll be asked questions about you and your life.</a:t>
            </a:r>
            <a:endParaRPr b="1"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9900FF"/>
                </a:solidFill>
                <a:highlight>
                  <a:schemeClr val="lt1"/>
                </a:highlight>
              </a:rPr>
              <a:t>   </a:t>
            </a:r>
            <a:r>
              <a:rPr lang="en" sz="1566">
                <a:solidFill>
                  <a:srgbClr val="9900FF"/>
                </a:solidFill>
                <a:highlight>
                  <a:schemeClr val="lt1"/>
                </a:highlight>
              </a:rPr>
              <a:t> </a:t>
            </a:r>
            <a:r>
              <a:rPr lang="en" sz="1566">
                <a:solidFill>
                  <a:srgbClr val="351C75"/>
                </a:solidFill>
                <a:highlight>
                  <a:schemeClr val="lt1"/>
                </a:highlight>
              </a:rPr>
              <a:t>Common topics:</a:t>
            </a:r>
            <a:endParaRPr sz="1566">
              <a:solidFill>
                <a:srgbClr val="351C75"/>
              </a:solidFill>
              <a:highlight>
                <a:schemeClr val="lt1"/>
              </a:highlight>
            </a:endParaRPr>
          </a:p>
          <a:p>
            <a:pPr indent="-328054" lvl="0" marL="457200" rtl="0" algn="l">
              <a:spcBef>
                <a:spcPts val="1400"/>
              </a:spcBef>
              <a:spcAft>
                <a:spcPts val="0"/>
              </a:spcAft>
              <a:buClr>
                <a:srgbClr val="351C75"/>
              </a:buClr>
              <a:buSzPts val="1566"/>
              <a:buChar char="●"/>
            </a:pPr>
            <a:r>
              <a:rPr b="1" lang="en" sz="1566">
                <a:solidFill>
                  <a:srgbClr val="351C75"/>
                </a:solidFill>
                <a:highlight>
                  <a:schemeClr val="lt1"/>
                </a:highlight>
              </a:rPr>
              <a:t>Your home</a:t>
            </a:r>
            <a:endParaRPr b="1" sz="1566">
              <a:solidFill>
                <a:srgbClr val="351C75"/>
              </a:solidFill>
              <a:highlight>
                <a:schemeClr val="lt1"/>
              </a:highlight>
            </a:endParaRPr>
          </a:p>
          <a:p>
            <a:pPr indent="-328054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66"/>
              <a:buChar char="●"/>
            </a:pPr>
            <a:r>
              <a:rPr b="1" lang="en" sz="1566">
                <a:solidFill>
                  <a:srgbClr val="351C75"/>
                </a:solidFill>
                <a:highlight>
                  <a:schemeClr val="lt1"/>
                </a:highlight>
              </a:rPr>
              <a:t>Your family</a:t>
            </a:r>
            <a:endParaRPr b="1" sz="1566">
              <a:solidFill>
                <a:srgbClr val="351C75"/>
              </a:solidFill>
              <a:highlight>
                <a:schemeClr val="lt1"/>
              </a:highlight>
            </a:endParaRPr>
          </a:p>
          <a:p>
            <a:pPr indent="-328054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66"/>
              <a:buChar char="●"/>
            </a:pPr>
            <a:r>
              <a:rPr b="1" lang="en" sz="1566">
                <a:solidFill>
                  <a:srgbClr val="351C75"/>
                </a:solidFill>
                <a:highlight>
                  <a:schemeClr val="lt1"/>
                </a:highlight>
              </a:rPr>
              <a:t>Your work or study </a:t>
            </a:r>
            <a:endParaRPr b="1" sz="1566">
              <a:solidFill>
                <a:srgbClr val="351C75"/>
              </a:solidFill>
              <a:highlight>
                <a:schemeClr val="lt1"/>
              </a:highlight>
            </a:endParaRPr>
          </a:p>
          <a:p>
            <a:pPr indent="-328054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66"/>
              <a:buChar char="●"/>
            </a:pPr>
            <a:r>
              <a:rPr b="1" lang="en" sz="1566">
                <a:solidFill>
                  <a:srgbClr val="351C75"/>
                </a:solidFill>
                <a:highlight>
                  <a:schemeClr val="lt1"/>
                </a:highlight>
              </a:rPr>
              <a:t>Your hometown</a:t>
            </a:r>
            <a:endParaRPr b="1" sz="1566">
              <a:solidFill>
                <a:srgbClr val="351C75"/>
              </a:solidFill>
              <a:highlight>
                <a:schemeClr val="lt1"/>
              </a:highlight>
            </a:endParaRPr>
          </a:p>
          <a:p>
            <a:pPr indent="-328054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66"/>
              <a:buChar char="●"/>
            </a:pPr>
            <a:r>
              <a:rPr b="1" lang="en" sz="1566">
                <a:solidFill>
                  <a:srgbClr val="351C75"/>
                </a:solidFill>
                <a:highlight>
                  <a:schemeClr val="lt1"/>
                </a:highlight>
              </a:rPr>
              <a:t>Your likes or dislikes</a:t>
            </a:r>
            <a:endParaRPr b="1" sz="1566">
              <a:solidFill>
                <a:srgbClr val="351C75"/>
              </a:solidFill>
              <a:highlight>
                <a:schemeClr val="lt1"/>
              </a:highlight>
            </a:endParaRPr>
          </a:p>
          <a:p>
            <a:pPr indent="-328054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66"/>
              <a:buChar char="●"/>
            </a:pPr>
            <a:r>
              <a:rPr b="1" lang="en" sz="1566">
                <a:solidFill>
                  <a:srgbClr val="351C75"/>
                </a:solidFill>
                <a:highlight>
                  <a:schemeClr val="lt1"/>
                </a:highlight>
              </a:rPr>
              <a:t>Your interests</a:t>
            </a:r>
            <a:endParaRPr b="1" sz="1566">
              <a:solidFill>
                <a:srgbClr val="351C7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1450">
                <a:solidFill>
                  <a:srgbClr val="222222"/>
                </a:solidFill>
                <a:highlight>
                  <a:srgbClr val="FFFFFF"/>
                </a:highlight>
              </a:rPr>
              <a:t>3) You will only be assessed on your English language skills, not on the content of what you actually say.</a:t>
            </a:r>
            <a:endParaRPr sz="19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62752" r="5606" t="0"/>
          <a:stretch/>
        </p:blipFill>
        <p:spPr>
          <a:xfrm>
            <a:off x="6197925" y="1337300"/>
            <a:ext cx="1928800" cy="24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 Mistakes to Avoid</a:t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Ensure you don't make these common mistakes: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ts val="1450"/>
              <a:buChar char="●"/>
            </a:pPr>
            <a:r>
              <a:rPr b="1" lang="en" sz="1450">
                <a:solidFill>
                  <a:srgbClr val="222222"/>
                </a:solidFill>
                <a:highlight>
                  <a:srgbClr val="FFFFFF"/>
                </a:highlight>
              </a:rPr>
              <a:t>Don’t give very short answers.</a:t>
            </a:r>
            <a:endParaRPr b="1"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50"/>
              <a:buChar char="●"/>
            </a:pPr>
            <a:r>
              <a:rPr b="1" lang="en" sz="1450">
                <a:solidFill>
                  <a:srgbClr val="222222"/>
                </a:solidFill>
                <a:highlight>
                  <a:srgbClr val="FFFFFF"/>
                </a:highlight>
              </a:rPr>
              <a:t>Don’t give very long answers.</a:t>
            </a:r>
            <a:endParaRPr b="1"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50"/>
              <a:buChar char="●"/>
            </a:pPr>
            <a:r>
              <a:rPr b="1" lang="en" sz="1450">
                <a:solidFill>
                  <a:srgbClr val="222222"/>
                </a:solidFill>
                <a:highlight>
                  <a:srgbClr val="FFFFFF"/>
                </a:highlight>
              </a:rPr>
              <a:t>Don’t memorise answers.</a:t>
            </a:r>
            <a:endParaRPr b="1"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50"/>
              <a:buChar char="●"/>
            </a:pPr>
            <a:r>
              <a:rPr b="1" lang="en" sz="1450">
                <a:solidFill>
                  <a:srgbClr val="222222"/>
                </a:solidFill>
                <a:highlight>
                  <a:srgbClr val="FFFFFF"/>
                </a:highlight>
              </a:rPr>
              <a:t>Don’t overthink answers.</a:t>
            </a:r>
            <a:endParaRPr b="1"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50"/>
              <a:buChar char="●"/>
            </a:pPr>
            <a:r>
              <a:rPr b="1" lang="en" sz="1450">
                <a:solidFill>
                  <a:srgbClr val="222222"/>
                </a:solidFill>
                <a:highlight>
                  <a:srgbClr val="FFFFFF"/>
                </a:highlight>
              </a:rPr>
              <a:t>Don’t freeze if you get ‘unusual’ questions.</a:t>
            </a:r>
            <a:endParaRPr sz="19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525" y="1607350"/>
            <a:ext cx="2700349" cy="23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100"/>
              </a:spcBef>
              <a:spcAft>
                <a:spcPts val="300"/>
              </a:spcAft>
              <a:buSzPts val="990"/>
              <a:buNone/>
            </a:pPr>
            <a:r>
              <a:rPr b="1" lang="en" sz="1850">
                <a:solidFill>
                  <a:srgbClr val="CC0000"/>
                </a:solidFill>
                <a:highlight>
                  <a:srgbClr val="FFFFFF"/>
                </a:highlight>
              </a:rPr>
              <a:t>Developing your Answers</a:t>
            </a:r>
            <a:endParaRPr b="1" sz="3020">
              <a:solidFill>
                <a:srgbClr val="CC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</a:rPr>
              <a:t>Giving the correct length answers is very important. Which of these answers to this question is the best?</a:t>
            </a:r>
            <a:endParaRPr sz="1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</a:rPr>
              <a:t>Question: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750">
                <a:solidFill>
                  <a:srgbClr val="351C75"/>
                </a:solidFill>
                <a:highlight>
                  <a:srgbClr val="FFFFFF"/>
                </a:highlight>
              </a:rPr>
              <a:t>Do you like music?</a:t>
            </a:r>
            <a:endParaRPr b="1" sz="1750">
              <a:solidFill>
                <a:srgbClr val="351C7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222222"/>
                </a:solidFill>
                <a:highlight>
                  <a:schemeClr val="accent4"/>
                </a:highlight>
              </a:rPr>
              <a:t>John: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</a:rPr>
              <a:t> Yes, I do.</a:t>
            </a:r>
            <a:endParaRPr sz="17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1750">
                <a:solidFill>
                  <a:srgbClr val="222222"/>
                </a:solidFill>
                <a:highlight>
                  <a:srgbClr val="FFFF00"/>
                </a:highlight>
              </a:rPr>
              <a:t>Max:</a:t>
            </a:r>
            <a:r>
              <a:rPr b="1" lang="en" sz="17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750">
                <a:solidFill>
                  <a:srgbClr val="222222"/>
                </a:solidFill>
                <a:highlight>
                  <a:srgbClr val="FFFFFF"/>
                </a:highlight>
              </a:rPr>
              <a:t>Most definitely. I go to lots of live concerts as I have got a friend who is in a band. At home, I like to relax by listening to classical music.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100"/>
              </a:spcBef>
              <a:spcAft>
                <a:spcPts val="300"/>
              </a:spcAft>
              <a:buNone/>
            </a:pPr>
            <a:r>
              <a:rPr b="1" lang="en" sz="1944">
                <a:solidFill>
                  <a:srgbClr val="CC0000"/>
                </a:solidFill>
                <a:highlight>
                  <a:srgbClr val="FFFFFF"/>
                </a:highlight>
              </a:rPr>
              <a:t>Paraphrasing</a:t>
            </a:r>
            <a:endParaRPr sz="3244">
              <a:solidFill>
                <a:srgbClr val="CC00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Question: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b="1" lang="en" sz="1450">
                <a:solidFill>
                  <a:srgbClr val="A64D79"/>
                </a:solidFill>
                <a:highlight>
                  <a:srgbClr val="FFFFFF"/>
                </a:highlight>
              </a:rPr>
              <a:t>Have you visited any foreign countries?</a:t>
            </a:r>
            <a:endParaRPr b="1" sz="1450">
              <a:solidFill>
                <a:srgbClr val="A64D7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chemeClr val="accent4"/>
                </a:highlight>
              </a:rPr>
              <a:t>Answer 1: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Yes, I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have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visited two foreign countries, the UK and Egypt. My favourite foreign country was the UK because it is very much different than my own country. Another country I want to visit is France.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chemeClr val="accent6"/>
                </a:highlight>
              </a:rPr>
              <a:t>Answer 2: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Yes, I have been abroad a couple of times, first to the UK, then to Egypt. I particularly enjoyed the UK because it is so different than my own country. I would also love to travel to France.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 u="sng">
                <a:solidFill>
                  <a:srgbClr val="222222"/>
                </a:solidFill>
                <a:highlight>
                  <a:srgbClr val="FFFFFF"/>
                </a:highlight>
              </a:rPr>
              <a:t>Answer 2 is best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Again, both versions answer the question but answer 1 repeats the verb ‘to visit’, and the words ‘foreign’ and ‘countries’, all of which are in the question, several times.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In answer 2, the question has been paraphrased with the synonym ‘abroad’, and ‘to travel to’ has been used instead of ‘visit’.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>
                <a:solidFill>
                  <a:srgbClr val="CC0000"/>
                </a:solidFill>
              </a:rPr>
              <a:t>Stay Relevant</a:t>
            </a:r>
            <a:endParaRPr b="1" sz="1720">
              <a:solidFill>
                <a:srgbClr val="CC0000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Question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: </a:t>
            </a:r>
            <a:r>
              <a:rPr b="1" lang="en" sz="1450">
                <a:solidFill>
                  <a:srgbClr val="741B47"/>
                </a:solidFill>
                <a:highlight>
                  <a:srgbClr val="FFFFFF"/>
                </a:highlight>
              </a:rPr>
              <a:t>How long have you been learning English?</a:t>
            </a:r>
            <a:endParaRPr b="1" sz="1450">
              <a:solidFill>
                <a:srgbClr val="741B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chemeClr val="accent6"/>
                </a:highlight>
              </a:rPr>
              <a:t>John: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I began studying English at school when I was just six years old and I have been working on my language skills ever since. I am 27 now so I have been an English student for 21 years.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chemeClr val="accent4"/>
                </a:highlight>
              </a:rPr>
              <a:t>Max: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I have wanted to learn English since I was very young. Luckily I had a good teacher at school who made the lessons really interesting. I enjoyed English so much that I decided to keep learning when I left.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chemeClr val="dk1"/>
                </a:solidFill>
              </a:rPr>
              <a:t>John gives the best answer. He answers the question and shows good language skills and paraphrases the question well.</a:t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Max also has a good command of the English language but </a:t>
            </a:r>
            <a:r>
              <a:rPr i="1" lang="en" sz="1300" u="sng">
                <a:solidFill>
                  <a:schemeClr val="dk1"/>
                </a:solidFill>
              </a:rPr>
              <a:t>he doesn’t actually answer the question</a:t>
            </a:r>
            <a:r>
              <a:rPr i="1" lang="en" sz="1300">
                <a:solidFill>
                  <a:schemeClr val="dk1"/>
                </a:solidFill>
              </a:rPr>
              <a:t>. This will lose him marks. Don’t make this mistake.</a:t>
            </a:r>
            <a:endParaRPr i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CC0000"/>
                </a:solidFill>
                <a:highlight>
                  <a:schemeClr val="lt1"/>
                </a:highlight>
              </a:rPr>
              <a:t>Key facts about IELTS Speaking Part 2</a:t>
            </a:r>
            <a:endParaRPr b="1" sz="1950">
              <a:solidFill>
                <a:srgbClr val="CC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506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274E13"/>
                </a:solidFill>
              </a:rPr>
              <a:t>Total time: 3-4 minutes</a:t>
            </a:r>
            <a:endParaRPr b="1" sz="165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274E13"/>
                </a:solidFill>
              </a:rPr>
              <a:t>- The examiner will give you a cue card with a topic written on it.</a:t>
            </a:r>
            <a:endParaRPr b="1" sz="165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274E13"/>
                </a:solidFill>
              </a:rPr>
              <a:t>- It will also have 3-5 bullet points telling you what to include in your talk.</a:t>
            </a:r>
            <a:endParaRPr b="1" sz="165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274E13"/>
                </a:solidFill>
              </a:rPr>
              <a:t>- You will be given </a:t>
            </a:r>
            <a:r>
              <a:rPr b="1" lang="en" sz="1650" u="sng">
                <a:solidFill>
                  <a:srgbClr val="274E13"/>
                </a:solidFill>
              </a:rPr>
              <a:t>1 minute</a:t>
            </a:r>
            <a:r>
              <a:rPr b="1" lang="en" sz="1650">
                <a:solidFill>
                  <a:srgbClr val="274E13"/>
                </a:solidFill>
              </a:rPr>
              <a:t> for preparation during which you are allowed to make notes.</a:t>
            </a:r>
            <a:endParaRPr b="1" sz="165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solidFill>
                  <a:srgbClr val="274E13"/>
                </a:solidFill>
              </a:rPr>
              <a:t>- You will be asked to speak on this topic for </a:t>
            </a:r>
            <a:r>
              <a:rPr b="1" lang="en" sz="1650" u="sng">
                <a:solidFill>
                  <a:srgbClr val="274E13"/>
                </a:solidFill>
              </a:rPr>
              <a:t>up to 2 minutes</a:t>
            </a:r>
            <a:r>
              <a:rPr b="1" lang="en" sz="1650">
                <a:solidFill>
                  <a:srgbClr val="274E13"/>
                </a:solidFill>
              </a:rPr>
              <a:t>.</a:t>
            </a:r>
            <a:endParaRPr b="1" sz="165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00" y="1570875"/>
            <a:ext cx="3464101" cy="200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5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>
                <a:solidFill>
                  <a:srgbClr val="0B5394"/>
                </a:solidFill>
              </a:rPr>
              <a:t>Speaking Part 2</a:t>
            </a:r>
            <a:endParaRPr b="1" sz="1720">
              <a:solidFill>
                <a:srgbClr val="0B5394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19952" l="0" r="0" t="12066"/>
          <a:stretch/>
        </p:blipFill>
        <p:spPr>
          <a:xfrm>
            <a:off x="1880375" y="1465875"/>
            <a:ext cx="5383249" cy="25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