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73" r:id="rId8"/>
    <p:sldId id="274"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53596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247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908e978e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908e978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1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5908e978e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75908e978e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689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5908e978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5908e978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43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5908e978e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5908e978e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17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5908e978e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5908e978e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724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5908e978e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5908e978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573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75908e978e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75908e978e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80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75908e978e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75908e978e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32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5908e978e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5908e978e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48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5908e97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5908e97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69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75908e97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75908e978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46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75908e978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75908e978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3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908e978e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908e978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57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5908e978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5908e978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526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5908e978e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5908e978e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16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5908e978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5908e978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01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5908e978e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5908e978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36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214850" y="1393950"/>
            <a:ext cx="3209925" cy="1428750"/>
          </a:xfrm>
          <a:prstGeom prst="rect">
            <a:avLst/>
          </a:prstGeom>
          <a:noFill/>
          <a:ln>
            <a:noFill/>
          </a:ln>
        </p:spPr>
      </p:pic>
      <p:sp>
        <p:nvSpPr>
          <p:cNvPr id="55" name="Google Shape;55;p13"/>
          <p:cNvSpPr txBox="1"/>
          <p:nvPr/>
        </p:nvSpPr>
        <p:spPr>
          <a:xfrm>
            <a:off x="1853113" y="3173600"/>
            <a:ext cx="5933400" cy="1497600"/>
          </a:xfrm>
          <a:prstGeom prst="rect">
            <a:avLst/>
          </a:prstGeom>
          <a:noFill/>
          <a:ln>
            <a:noFill/>
          </a:ln>
        </p:spPr>
        <p:txBody>
          <a:bodyPr spcFirstLastPara="1" wrap="square" lIns="91425" tIns="91425" rIns="91425" bIns="91425" anchor="t" anchorCtr="0">
            <a:spAutoFit/>
          </a:bodyPr>
          <a:lstStyle/>
          <a:p>
            <a:pPr marL="25400" lvl="0" indent="0" algn="ctr" rtl="0">
              <a:lnSpc>
                <a:spcPct val="130000"/>
              </a:lnSpc>
              <a:spcBef>
                <a:spcPts val="700"/>
              </a:spcBef>
              <a:spcAft>
                <a:spcPts val="0"/>
              </a:spcAft>
              <a:buClr>
                <a:schemeClr val="dk1"/>
              </a:buClr>
              <a:buSzPts val="1100"/>
              <a:buFont typeface="Arial"/>
              <a:buNone/>
            </a:pPr>
            <a:r>
              <a:rPr lang="en" sz="2550" b="1">
                <a:solidFill>
                  <a:srgbClr val="222222"/>
                </a:solidFill>
                <a:highlight>
                  <a:schemeClr val="accent6"/>
                </a:highlight>
              </a:rPr>
              <a:t>Advantages and Disadvantages Essays</a:t>
            </a:r>
            <a:endParaRPr sz="2550" b="1">
              <a:solidFill>
                <a:srgbClr val="222222"/>
              </a:solidFill>
              <a:highlight>
                <a:schemeClr val="accent6"/>
              </a:highlight>
            </a:endParaRPr>
          </a:p>
          <a:p>
            <a:pPr marL="0" lvl="0" indent="0" algn="l" rtl="0">
              <a:spcBef>
                <a:spcPts val="6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30750" y="0"/>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dirty="0">
                <a:solidFill>
                  <a:srgbClr val="CC0000"/>
                </a:solidFill>
                <a:highlight>
                  <a:srgbClr val="FFFFFF"/>
                </a:highlight>
              </a:rPr>
              <a:t>Introduction</a:t>
            </a:r>
            <a:endParaRPr sz="1650" b="1" dirty="0">
              <a:solidFill>
                <a:srgbClr val="CC0000"/>
              </a:solidFill>
              <a:highlight>
                <a:srgbClr val="FFFFFF"/>
              </a:highlight>
            </a:endParaRPr>
          </a:p>
          <a:p>
            <a:pPr marL="0" lvl="0" indent="0" algn="l" rtl="0">
              <a:spcBef>
                <a:spcPts val="300"/>
              </a:spcBef>
              <a:spcAft>
                <a:spcPts val="0"/>
              </a:spcAft>
              <a:buNone/>
            </a:pPr>
            <a:endParaRPr dirty="0"/>
          </a:p>
        </p:txBody>
      </p:sp>
      <p:sp>
        <p:nvSpPr>
          <p:cNvPr id="97" name="Google Shape;97;p20"/>
          <p:cNvSpPr txBox="1"/>
          <p:nvPr/>
        </p:nvSpPr>
        <p:spPr>
          <a:xfrm>
            <a:off x="540075" y="572700"/>
            <a:ext cx="7728000" cy="43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dirty="0">
                <a:solidFill>
                  <a:srgbClr val="222222"/>
                </a:solidFill>
                <a:highlight>
                  <a:srgbClr val="F2F2F2"/>
                </a:highlight>
              </a:rPr>
              <a:t>Question:</a:t>
            </a:r>
            <a:r>
              <a:rPr lang="en" sz="1350" dirty="0">
                <a:solidFill>
                  <a:srgbClr val="222222"/>
                </a:solidFill>
                <a:highlight>
                  <a:srgbClr val="F2F2F2"/>
                </a:highlight>
              </a:rPr>
              <a:t> A lot of places in the world rely on tourism as a main source of income. Unfortunately, tourism can also be a source of problems if it is not well-managed. </a:t>
            </a:r>
            <a:endParaRPr sz="1350" dirty="0">
              <a:solidFill>
                <a:srgbClr val="222222"/>
              </a:solidFill>
              <a:highlight>
                <a:srgbClr val="F2F2F2"/>
              </a:highlight>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r>
              <a:rPr lang="en" sz="1350" b="1" u="sng" dirty="0">
                <a:solidFill>
                  <a:srgbClr val="222222"/>
                </a:solidFill>
                <a:highlight>
                  <a:schemeClr val="accent6"/>
                </a:highlight>
              </a:rPr>
              <a:t>Paraphrased question:</a:t>
            </a:r>
            <a:r>
              <a:rPr lang="en" sz="1350" u="sng" dirty="0">
                <a:solidFill>
                  <a:srgbClr val="222222"/>
                </a:solidFill>
                <a:highlight>
                  <a:schemeClr val="accent6"/>
                </a:highlight>
              </a:rPr>
              <a:t> </a:t>
            </a:r>
            <a:endParaRPr sz="1350" u="sng" dirty="0">
              <a:solidFill>
                <a:srgbClr val="222222"/>
              </a:solidFill>
              <a:highlight>
                <a:schemeClr val="accent6"/>
              </a:highlight>
            </a:endParaRPr>
          </a:p>
          <a:p>
            <a:pPr marL="0" lvl="0" indent="0" algn="l" rtl="0">
              <a:spcBef>
                <a:spcPts val="0"/>
              </a:spcBef>
              <a:spcAft>
                <a:spcPts val="0"/>
              </a:spcAft>
              <a:buNone/>
            </a:pPr>
            <a:r>
              <a:rPr lang="en" sz="1350" b="1" dirty="0">
                <a:solidFill>
                  <a:srgbClr val="222222"/>
                </a:solidFill>
                <a:highlight>
                  <a:srgbClr val="FFFFFF"/>
                </a:highlight>
              </a:rPr>
              <a:t>Although holidaymakers contribute hugely to the economies of many popular destinations, the influx of tourists can also cause serious issues.</a:t>
            </a: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u="sng" dirty="0">
                <a:solidFill>
                  <a:srgbClr val="222222"/>
                </a:solidFill>
                <a:highlight>
                  <a:schemeClr val="accent6"/>
                </a:highlight>
              </a:rPr>
              <a:t>Outline statement:</a:t>
            </a:r>
            <a:r>
              <a:rPr lang="en" sz="1350" dirty="0">
                <a:solidFill>
                  <a:srgbClr val="222222"/>
                </a:solidFill>
                <a:highlight>
                  <a:schemeClr val="lt1"/>
                </a:highlight>
              </a:rPr>
              <a:t> </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dirty="0">
                <a:solidFill>
                  <a:schemeClr val="dk1"/>
                </a:solidFill>
                <a:highlight>
                  <a:srgbClr val="FFFFFF"/>
                </a:highlight>
              </a:rPr>
              <a:t>This essay will demonstrate how tourism can transform the economy of poor areas but will also show that this can lead to such problems as the displacement of local people.</a:t>
            </a:r>
            <a:endParaRPr sz="1350" b="1" dirty="0">
              <a:solidFill>
                <a:schemeClr val="dk1"/>
              </a:solidFill>
              <a:highlight>
                <a:srgbClr val="FFFFFF"/>
              </a:highlight>
            </a:endParaRPr>
          </a:p>
          <a:p>
            <a:pPr marL="457200" lvl="0" indent="-314325" algn="l" rtl="0">
              <a:lnSpc>
                <a:spcPct val="115000"/>
              </a:lnSpc>
              <a:spcBef>
                <a:spcPts val="1400"/>
              </a:spcBef>
              <a:spcAft>
                <a:spcPts val="0"/>
              </a:spcAft>
              <a:buClr>
                <a:srgbClr val="0B5394"/>
              </a:buClr>
              <a:buSzPts val="1350"/>
              <a:buChar char="●"/>
            </a:pPr>
            <a:r>
              <a:rPr lang="en" sz="1350" i="1" dirty="0">
                <a:solidFill>
                  <a:srgbClr val="0B5394"/>
                </a:solidFill>
                <a:highlight>
                  <a:srgbClr val="FFFFFF"/>
                </a:highlight>
              </a:rPr>
              <a:t>Advantage – Poor areas are now prosperous tourist resorts</a:t>
            </a:r>
            <a:endParaRPr sz="1350" i="1" dirty="0">
              <a:solidFill>
                <a:srgbClr val="0B5394"/>
              </a:solidFill>
              <a:highlight>
                <a:srgbClr val="FFFFFF"/>
              </a:highlight>
            </a:endParaRPr>
          </a:p>
          <a:p>
            <a:pPr marL="457200" lvl="0" indent="-314325" algn="l" rtl="0">
              <a:lnSpc>
                <a:spcPct val="115000"/>
              </a:lnSpc>
              <a:spcBef>
                <a:spcPts val="0"/>
              </a:spcBef>
              <a:spcAft>
                <a:spcPts val="0"/>
              </a:spcAft>
              <a:buClr>
                <a:srgbClr val="0B5394"/>
              </a:buClr>
              <a:buSzPts val="1350"/>
              <a:buChar char="●"/>
            </a:pPr>
            <a:r>
              <a:rPr lang="en" sz="1350" i="1" dirty="0">
                <a:solidFill>
                  <a:srgbClr val="0B5394"/>
                </a:solidFill>
                <a:highlight>
                  <a:srgbClr val="FFFFFF"/>
                </a:highlight>
              </a:rPr>
              <a:t>Disadvantage – Displacement of local people</a:t>
            </a:r>
            <a:endParaRPr sz="1350" dirty="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b="1" u="sng" dirty="0">
                <a:solidFill>
                  <a:srgbClr val="222222"/>
                </a:solidFill>
                <a:highlight>
                  <a:schemeClr val="accent6"/>
                </a:highlight>
              </a:rPr>
              <a:t>Opinion statement:</a:t>
            </a:r>
            <a:r>
              <a:rPr lang="en" sz="1350" dirty="0">
                <a:solidFill>
                  <a:srgbClr val="222222"/>
                </a:solidFill>
                <a:highlight>
                  <a:schemeClr val="lt1"/>
                </a:highlight>
              </a:rPr>
              <a:t> </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dirty="0">
                <a:solidFill>
                  <a:srgbClr val="222222"/>
                </a:solidFill>
                <a:highlight>
                  <a:srgbClr val="FFFFFF"/>
                </a:highlight>
              </a:rPr>
              <a:t>Whilst acknowledging that there are drawbacks, the essay will argue that the advantages of the tourist industry outweigh the disadvantages.</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endParaRPr sz="1350" dirty="0">
              <a:solidFill>
                <a:srgbClr val="222222"/>
              </a:solidFill>
              <a:highlight>
                <a:schemeClr val="lt1"/>
              </a:highlight>
            </a:endParaRPr>
          </a:p>
          <a:p>
            <a:pPr lvl="0"/>
            <a:r>
              <a:rPr lang="en-US" sz="1050" i="1" dirty="0"/>
              <a:t>*</a:t>
            </a:r>
            <a:r>
              <a:rPr lang="en-US" sz="1050" i="1" dirty="0">
                <a:solidFill>
                  <a:schemeClr val="tx2">
                    <a:lumMod val="50000"/>
                  </a:schemeClr>
                </a:solidFill>
              </a:rPr>
              <a:t>influx-an arrival or entry of large numbers of people or things.</a:t>
            </a:r>
            <a:endParaRPr sz="1050" i="1" dirty="0">
              <a:solidFill>
                <a:schemeClr val="tx2">
                  <a:lumMod val="50000"/>
                </a:schemeClr>
              </a:solidFill>
              <a:highlight>
                <a:srgbClr val="FFFFFF"/>
              </a:highlight>
            </a:endParaRPr>
          </a:p>
        </p:txBody>
      </p:sp>
      <p:sp>
        <p:nvSpPr>
          <p:cNvPr id="2" name="TextBox 1">
            <a:extLst>
              <a:ext uri="{FF2B5EF4-FFF2-40B4-BE49-F238E27FC236}">
                <a16:creationId xmlns:a16="http://schemas.microsoft.com/office/drawing/2014/main" id="{B4BE8324-FB75-1444-D45F-0931AC520E2A}"/>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1324700"/>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300"/>
              </a:spcAft>
              <a:buClr>
                <a:schemeClr val="dk1"/>
              </a:buClr>
              <a:buSzPct val="66666"/>
              <a:buFont typeface="Arial"/>
              <a:buNone/>
            </a:pPr>
            <a:r>
              <a:rPr lang="en" sz="1650" b="1">
                <a:solidFill>
                  <a:srgbClr val="CC0000"/>
                </a:solidFill>
                <a:highlight>
                  <a:schemeClr val="lt1"/>
                </a:highlight>
              </a:rPr>
              <a:t>Introduction</a:t>
            </a:r>
            <a:endParaRPr/>
          </a:p>
        </p:txBody>
      </p:sp>
      <p:sp>
        <p:nvSpPr>
          <p:cNvPr id="103" name="Google Shape;103;p21"/>
          <p:cNvSpPr txBox="1">
            <a:spLocks noGrp="1"/>
          </p:cNvSpPr>
          <p:nvPr>
            <p:ph type="body" idx="1"/>
          </p:nvPr>
        </p:nvSpPr>
        <p:spPr>
          <a:xfrm>
            <a:off x="311700" y="1897400"/>
            <a:ext cx="8520600" cy="202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350" b="1">
                <a:solidFill>
                  <a:srgbClr val="222222"/>
                </a:solidFill>
                <a:highlight>
                  <a:srgbClr val="FFFFFF"/>
                </a:highlight>
              </a:rPr>
              <a:t>Although holidaymakers contribute hugely to the economies of many popular destinations, the influx of tourists can also cause serious issues.</a:t>
            </a:r>
            <a:r>
              <a:rPr lang="en" sz="1350">
                <a:solidFill>
                  <a:srgbClr val="222222"/>
                </a:solidFill>
                <a:highlight>
                  <a:schemeClr val="lt1"/>
                </a:highlight>
              </a:rPr>
              <a:t> </a:t>
            </a:r>
            <a:r>
              <a:rPr lang="en" sz="1350" b="1">
                <a:solidFill>
                  <a:schemeClr val="dk1"/>
                </a:solidFill>
                <a:highlight>
                  <a:srgbClr val="FFFFFF"/>
                </a:highlight>
              </a:rPr>
              <a:t>This essay will demonstrate how tourism can transform the economy of poor areas but will also show that this can lead to such problems as the displacement of local people.</a:t>
            </a:r>
            <a:r>
              <a:rPr lang="en" sz="1350">
                <a:solidFill>
                  <a:srgbClr val="222222"/>
                </a:solidFill>
                <a:highlight>
                  <a:schemeClr val="lt1"/>
                </a:highlight>
              </a:rPr>
              <a:t> </a:t>
            </a:r>
            <a:r>
              <a:rPr lang="en" sz="1350" b="1">
                <a:solidFill>
                  <a:srgbClr val="222222"/>
                </a:solidFill>
                <a:highlight>
                  <a:srgbClr val="FFFFFF"/>
                </a:highlight>
              </a:rPr>
              <a:t>Whilst acknowledging that there are drawbacks, the essay will argue that the advantages of the tourist industry outweigh the disadvantages.</a:t>
            </a:r>
            <a:endParaRPr/>
          </a:p>
        </p:txBody>
      </p:sp>
      <p:sp>
        <p:nvSpPr>
          <p:cNvPr id="104" name="Google Shape;104;p21"/>
          <p:cNvSpPr txBox="1"/>
          <p:nvPr/>
        </p:nvSpPr>
        <p:spPr>
          <a:xfrm>
            <a:off x="1078375" y="584125"/>
            <a:ext cx="6810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50" b="1">
                <a:solidFill>
                  <a:srgbClr val="222222"/>
                </a:solidFill>
                <a:highlight>
                  <a:srgbClr val="F2F2F2"/>
                </a:highlight>
              </a:rPr>
              <a:t>Question:</a:t>
            </a:r>
            <a:r>
              <a:rPr lang="en" sz="1350">
                <a:solidFill>
                  <a:srgbClr val="222222"/>
                </a:solidFill>
                <a:highlight>
                  <a:srgbClr val="F2F2F2"/>
                </a:highlight>
              </a:rPr>
              <a:t> A lot of places in the world rely on tourism as a main source of income. Unfortunately, tourism can also be a source of problems if it is not well-managed. </a:t>
            </a:r>
            <a:endParaRPr/>
          </a:p>
        </p:txBody>
      </p:sp>
      <p:sp>
        <p:nvSpPr>
          <p:cNvPr id="2" name="TextBox 1">
            <a:extLst>
              <a:ext uri="{FF2B5EF4-FFF2-40B4-BE49-F238E27FC236}">
                <a16:creationId xmlns:a16="http://schemas.microsoft.com/office/drawing/2014/main" id="{10420768-CB1D-4ED2-A716-8634342A0AAB}"/>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049400"/>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How To Write Main Body Paragraphs</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10" name="Google Shape;110;p22"/>
          <p:cNvSpPr txBox="1">
            <a:spLocks noGrp="1"/>
          </p:cNvSpPr>
          <p:nvPr>
            <p:ph type="body" idx="1"/>
          </p:nvPr>
        </p:nvSpPr>
        <p:spPr>
          <a:xfrm>
            <a:off x="2000650" y="2022900"/>
            <a:ext cx="5368200" cy="2522400"/>
          </a:xfrm>
          <a:prstGeom prst="rect">
            <a:avLst/>
          </a:prstGeom>
        </p:spPr>
        <p:txBody>
          <a:bodyPr spcFirstLastPara="1" wrap="square" lIns="91425" tIns="91425" rIns="91425" bIns="91425" anchor="t" anchorCtr="0">
            <a:normAutofit/>
          </a:bodyPr>
          <a:lstStyle/>
          <a:p>
            <a:pPr marL="457200" lvl="0" indent="-327025" algn="l" rtl="0">
              <a:spcBef>
                <a:spcPts val="1400"/>
              </a:spcBef>
              <a:spcAft>
                <a:spcPts val="0"/>
              </a:spcAft>
              <a:buClr>
                <a:srgbClr val="222222"/>
              </a:buClr>
              <a:buSzPts val="1550"/>
              <a:buChar char="●"/>
            </a:pPr>
            <a:r>
              <a:rPr lang="en" sz="1550" b="1">
                <a:solidFill>
                  <a:srgbClr val="222222"/>
                </a:solidFill>
                <a:highlight>
                  <a:srgbClr val="FFFFFF"/>
                </a:highlight>
              </a:rPr>
              <a:t>Topic sentence – give an example</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Explanation – explain the benefits/advantages</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Consequence – state the result</a:t>
            </a:r>
            <a:endParaRPr sz="1550" b="1">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50" b="1" u="sng">
                <a:solidFill>
                  <a:srgbClr val="222222"/>
                </a:solidFill>
                <a:highlight>
                  <a:schemeClr val="accent6"/>
                </a:highlight>
              </a:rPr>
              <a:t>Topic sentence:</a:t>
            </a:r>
            <a:r>
              <a:rPr lang="en" sz="1350">
                <a:solidFill>
                  <a:srgbClr val="222222"/>
                </a:solidFill>
                <a:highlight>
                  <a:schemeClr val="accent6"/>
                </a:highlight>
              </a:rPr>
              <a:t> </a:t>
            </a:r>
            <a:endParaRPr sz="1350">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One country that has experienced a significant economic boost from tourism is Thailand.</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chemeClr val="accent6"/>
                </a:highlight>
              </a:rPr>
              <a:t>Explanation sentence: </a:t>
            </a:r>
            <a:endParaRPr sz="1350" b="1" u="sng">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Over the past 50 years, many of its small fishing villages, where people often struggled to make a living, have been developed into thriving holiday destinations.</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rgbClr val="FFFF00"/>
                </a:highlight>
              </a:rPr>
              <a:t>Consequence:</a:t>
            </a:r>
            <a:endParaRPr sz="1350" b="1" u="sng">
              <a:solidFill>
                <a:srgbClr val="222222"/>
              </a:solidFill>
              <a:highlight>
                <a:srgbClr val="FFFF00"/>
              </a:highlight>
            </a:endParaRPr>
          </a:p>
          <a:p>
            <a:pPr marL="0" lvl="0" indent="0" algn="l" rtl="0">
              <a:spcBef>
                <a:spcPts val="1200"/>
              </a:spcBef>
              <a:spcAft>
                <a:spcPts val="1200"/>
              </a:spcAft>
              <a:buNone/>
            </a:pPr>
            <a:r>
              <a:rPr lang="en" sz="1350" b="1">
                <a:solidFill>
                  <a:srgbClr val="222222"/>
                </a:solidFill>
                <a:highlight>
                  <a:srgbClr val="FFFFFF"/>
                </a:highlight>
              </a:rPr>
              <a:t>With all the hotels, restaurants, shops and other tourist facilities that have been developed, there are now enough jobs for everyone and the general standard of living has greatly increased.  Many local people have spotted new business opportunities and become entrepreneurs which has further diversified the economy.</a:t>
            </a:r>
            <a:endParaRPr sz="1350" b="1" u="sng">
              <a:solidFill>
                <a:srgbClr val="222222"/>
              </a:solidFill>
              <a:highlight>
                <a:srgbClr val="FFFFFF"/>
              </a:highlight>
            </a:endParaRPr>
          </a:p>
        </p:txBody>
      </p:sp>
      <p:sp>
        <p:nvSpPr>
          <p:cNvPr id="116" name="Google Shape;116;p23"/>
          <p:cNvSpPr txBox="1">
            <a:spLocks noGrp="1"/>
          </p:cNvSpPr>
          <p:nvPr>
            <p:ph type="title"/>
          </p:nvPr>
        </p:nvSpPr>
        <p:spPr>
          <a:xfrm>
            <a:off x="405850" y="543900"/>
            <a:ext cx="8520600" cy="4422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None/>
            </a:pPr>
            <a:r>
              <a:rPr lang="en" sz="1650" b="1">
                <a:solidFill>
                  <a:srgbClr val="CC0000"/>
                </a:solidFill>
                <a:highlight>
                  <a:srgbClr val="FFFFFF"/>
                </a:highlight>
              </a:rPr>
              <a:t>Main Body Paragraph 1: </a:t>
            </a:r>
            <a:r>
              <a:rPr lang="en" sz="1350" b="1">
                <a:solidFill>
                  <a:srgbClr val="674EA7"/>
                </a:solidFill>
                <a:highlight>
                  <a:srgbClr val="FFFFFF"/>
                </a:highlight>
              </a:rPr>
              <a:t>Poor areas are now prosperous tourist resorts  </a:t>
            </a:r>
            <a:endParaRPr sz="1350" b="1">
              <a:solidFill>
                <a:srgbClr val="674EA7"/>
              </a:solidFill>
              <a:highlight>
                <a:srgbClr val="FFFFFF"/>
              </a:highlight>
            </a:endParaRPr>
          </a:p>
          <a:p>
            <a:pPr marL="25400" lvl="0" indent="0" algn="l" rtl="0">
              <a:lnSpc>
                <a:spcPct val="130000"/>
              </a:lnSpc>
              <a:spcBef>
                <a:spcPts val="1300"/>
              </a:spcBef>
              <a:spcAft>
                <a:spcPts val="0"/>
              </a:spcAft>
              <a:buNone/>
            </a:pP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2" name="TextBox 1">
            <a:extLst>
              <a:ext uri="{FF2B5EF4-FFF2-40B4-BE49-F238E27FC236}">
                <a16:creationId xmlns:a16="http://schemas.microsoft.com/office/drawing/2014/main" id="{722B346A-7981-28D6-F317-996120C473D0}"/>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ts val="1100"/>
              <a:buFont typeface="Arial"/>
              <a:buNone/>
            </a:pPr>
            <a:r>
              <a:rPr lang="en" sz="1650" b="1">
                <a:solidFill>
                  <a:srgbClr val="CC0000"/>
                </a:solidFill>
                <a:highlight>
                  <a:srgbClr val="FFFFFF"/>
                </a:highlight>
              </a:rPr>
              <a:t>Finished Paragraph 1</a:t>
            </a:r>
            <a:endParaRPr/>
          </a:p>
        </p:txBody>
      </p:sp>
      <p:sp>
        <p:nvSpPr>
          <p:cNvPr id="122" name="Google Shape;122;p24"/>
          <p:cNvSpPr txBox="1">
            <a:spLocks noGrp="1"/>
          </p:cNvSpPr>
          <p:nvPr>
            <p:ph type="body" idx="1"/>
          </p:nvPr>
        </p:nvSpPr>
        <p:spPr>
          <a:xfrm>
            <a:off x="311700" y="1152475"/>
            <a:ext cx="8520600" cy="28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50">
              <a:solidFill>
                <a:srgbClr val="222222"/>
              </a:solidFill>
              <a:highlight>
                <a:schemeClr val="accent6"/>
              </a:highlight>
            </a:endParaRPr>
          </a:p>
          <a:p>
            <a:pPr marL="0" lvl="0" indent="0" algn="l" rtl="0">
              <a:spcBef>
                <a:spcPts val="1200"/>
              </a:spcBef>
              <a:spcAft>
                <a:spcPts val="1200"/>
              </a:spcAft>
              <a:buClr>
                <a:schemeClr val="dk1"/>
              </a:buClr>
              <a:buSzPts val="1100"/>
              <a:buFont typeface="Arial"/>
              <a:buNone/>
            </a:pPr>
            <a:r>
              <a:rPr lang="en" sz="1350" b="1">
                <a:solidFill>
                  <a:srgbClr val="222222"/>
                </a:solidFill>
                <a:highlight>
                  <a:srgbClr val="FFFFFF"/>
                </a:highlight>
              </a:rPr>
              <a:t>One country that has experienced a significant economic boost from tourism is Thailand.</a:t>
            </a:r>
            <a:r>
              <a:rPr lang="en" sz="1350" b="1">
                <a:solidFill>
                  <a:srgbClr val="222222"/>
                </a:solidFill>
                <a:highlight>
                  <a:schemeClr val="lt1"/>
                </a:highlight>
              </a:rPr>
              <a:t> Over the past 50 years, many of its small fishing villages, where people often struggled to make a living, have been developed into thriving holiday destinations. With all the hotels, restaurants, shops and other tourist facilities that have been developed, there are now enough jobs for everyone and the general standard of living has greatly increased.  Many local people have spotted new business opportunities and become entrepreneurs which has further diversified the economy.</a:t>
            </a:r>
            <a:endParaRPr sz="1350" b="1">
              <a:solidFill>
                <a:srgbClr val="222222"/>
              </a:solidFill>
              <a:highlight>
                <a:srgbClr val="FFFFFF"/>
              </a:highlight>
            </a:endParaRPr>
          </a:p>
        </p:txBody>
      </p:sp>
      <p:sp>
        <p:nvSpPr>
          <p:cNvPr id="2" name="TextBox 1">
            <a:extLst>
              <a:ext uri="{FF2B5EF4-FFF2-40B4-BE49-F238E27FC236}">
                <a16:creationId xmlns:a16="http://schemas.microsoft.com/office/drawing/2014/main" id="{D47FBF84-C63C-0DF0-0091-263A2B5FF7B0}"/>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u="sng">
                <a:solidFill>
                  <a:srgbClr val="222222"/>
                </a:solidFill>
                <a:highlight>
                  <a:schemeClr val="accent6"/>
                </a:highlight>
              </a:rPr>
              <a:t>Topic sentence:</a:t>
            </a:r>
            <a:r>
              <a:rPr lang="en" sz="1350">
                <a:solidFill>
                  <a:srgbClr val="222222"/>
                </a:solidFill>
                <a:highlight>
                  <a:schemeClr val="accent6"/>
                </a:highlight>
              </a:rPr>
              <a:t> </a:t>
            </a:r>
            <a:endParaRPr sz="1350">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In Venice, on the other hand, the huge popularity of the beautiful canals and stunning architecture with visitors from around the world has had a negative impact on local residents.</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chemeClr val="accent6"/>
                </a:highlight>
              </a:rPr>
              <a:t>Explanation sentence: </a:t>
            </a:r>
            <a:endParaRPr sz="1350" b="1" u="sng">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The growing need for tourist accommodation, places to eat and shops has forced many people from their homes to make way for this new development.</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rgbClr val="FFFF00"/>
                </a:highlight>
              </a:rPr>
              <a:t>Consequence:</a:t>
            </a:r>
            <a:endParaRPr sz="1350" b="1" u="sng">
              <a:solidFill>
                <a:srgbClr val="222222"/>
              </a:solidFill>
              <a:highlight>
                <a:srgbClr val="FFFF00"/>
              </a:highlight>
            </a:endParaRPr>
          </a:p>
          <a:p>
            <a:pPr marL="0" lvl="0" indent="0" algn="l" rtl="0">
              <a:spcBef>
                <a:spcPts val="1200"/>
              </a:spcBef>
              <a:spcAft>
                <a:spcPts val="1200"/>
              </a:spcAft>
              <a:buNone/>
            </a:pPr>
            <a:r>
              <a:rPr lang="en" sz="1350" b="1">
                <a:solidFill>
                  <a:srgbClr val="222222"/>
                </a:solidFill>
                <a:highlight>
                  <a:srgbClr val="FFFFFF"/>
                </a:highlight>
              </a:rPr>
              <a:t>Not only have these people suffered by having to move away from their family and friends but the situation has also resulted in a lost sense of community in the worst affected areas.</a:t>
            </a:r>
            <a:endParaRPr sz="1350" b="1" u="sng">
              <a:solidFill>
                <a:srgbClr val="222222"/>
              </a:solidFill>
              <a:highlight>
                <a:srgbClr val="FFFFFF"/>
              </a:highlight>
            </a:endParaRPr>
          </a:p>
        </p:txBody>
      </p:sp>
      <p:sp>
        <p:nvSpPr>
          <p:cNvPr id="128" name="Google Shape;128;p25"/>
          <p:cNvSpPr txBox="1">
            <a:spLocks noGrp="1"/>
          </p:cNvSpPr>
          <p:nvPr>
            <p:ph type="title"/>
          </p:nvPr>
        </p:nvSpPr>
        <p:spPr>
          <a:xfrm>
            <a:off x="405850" y="543900"/>
            <a:ext cx="8520600" cy="4422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None/>
            </a:pPr>
            <a:r>
              <a:rPr lang="en" sz="1650" b="1">
                <a:solidFill>
                  <a:srgbClr val="CC0000"/>
                </a:solidFill>
                <a:highlight>
                  <a:srgbClr val="FFFFFF"/>
                </a:highlight>
              </a:rPr>
              <a:t>Main Body Paragraph 2: </a:t>
            </a:r>
            <a:r>
              <a:rPr lang="en" sz="1350" b="1">
                <a:solidFill>
                  <a:srgbClr val="674EA7"/>
                </a:solidFill>
                <a:highlight>
                  <a:srgbClr val="FFFFFF"/>
                </a:highlight>
              </a:rPr>
              <a:t>Displacement of local people</a:t>
            </a:r>
            <a:endParaRPr sz="1350" b="1">
              <a:solidFill>
                <a:srgbClr val="674EA7"/>
              </a:solidFill>
              <a:highlight>
                <a:srgbClr val="FFFFFF"/>
              </a:highlight>
            </a:endParaRPr>
          </a:p>
          <a:p>
            <a:pPr marL="25400" lvl="0" indent="0" algn="l" rtl="0">
              <a:lnSpc>
                <a:spcPct val="130000"/>
              </a:lnSpc>
              <a:spcBef>
                <a:spcPts val="1300"/>
              </a:spcBef>
              <a:spcAft>
                <a:spcPts val="0"/>
              </a:spcAft>
              <a:buNone/>
            </a:pPr>
            <a:endParaRPr sz="1350" b="1">
              <a:solidFill>
                <a:srgbClr val="674EA7"/>
              </a:solidFill>
              <a:highlight>
                <a:srgbClr val="FFFFFF"/>
              </a:highlight>
            </a:endParaRPr>
          </a:p>
          <a:p>
            <a:pPr marL="25400" lvl="0" indent="0" algn="l" rtl="0">
              <a:lnSpc>
                <a:spcPct val="130000"/>
              </a:lnSpc>
              <a:spcBef>
                <a:spcPts val="1300"/>
              </a:spcBef>
              <a:spcAft>
                <a:spcPts val="0"/>
              </a:spcAft>
              <a:buNone/>
            </a:pP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2" name="TextBox 1">
            <a:extLst>
              <a:ext uri="{FF2B5EF4-FFF2-40B4-BE49-F238E27FC236}">
                <a16:creationId xmlns:a16="http://schemas.microsoft.com/office/drawing/2014/main" id="{0CA63BC3-ABE2-8A95-8CAA-A071EA0B1376}"/>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ts val="1100"/>
              <a:buFont typeface="Arial"/>
              <a:buNone/>
            </a:pPr>
            <a:r>
              <a:rPr lang="en" sz="1650" b="1">
                <a:solidFill>
                  <a:srgbClr val="CC0000"/>
                </a:solidFill>
                <a:highlight>
                  <a:srgbClr val="FFFFFF"/>
                </a:highlight>
              </a:rPr>
              <a:t>Finished Paragraph 2</a:t>
            </a:r>
            <a:endParaRPr/>
          </a:p>
        </p:txBody>
      </p:sp>
      <p:sp>
        <p:nvSpPr>
          <p:cNvPr id="134" name="Google Shape;134;p26"/>
          <p:cNvSpPr txBox="1">
            <a:spLocks noGrp="1"/>
          </p:cNvSpPr>
          <p:nvPr>
            <p:ph type="body" idx="1"/>
          </p:nvPr>
        </p:nvSpPr>
        <p:spPr>
          <a:xfrm>
            <a:off x="311700" y="1152475"/>
            <a:ext cx="8520600" cy="28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50">
              <a:solidFill>
                <a:srgbClr val="222222"/>
              </a:solidFill>
              <a:highlight>
                <a:schemeClr val="accent6"/>
              </a:highlight>
            </a:endParaRPr>
          </a:p>
          <a:p>
            <a:pPr marL="0" lvl="0" indent="0" algn="l" rtl="0">
              <a:spcBef>
                <a:spcPts val="1200"/>
              </a:spcBef>
              <a:spcAft>
                <a:spcPts val="1200"/>
              </a:spcAft>
              <a:buClr>
                <a:schemeClr val="dk1"/>
              </a:buClr>
              <a:buSzPts val="1100"/>
              <a:buFont typeface="Arial"/>
              <a:buNone/>
            </a:pPr>
            <a:r>
              <a:rPr lang="en" sz="1350" b="1">
                <a:solidFill>
                  <a:srgbClr val="222222"/>
                </a:solidFill>
                <a:highlight>
                  <a:srgbClr val="FFFFFF"/>
                </a:highlight>
              </a:rPr>
              <a:t>In Venice, on the other hand, the huge popularity of the beautiful canals and stunning architecture with visitors from around the world has had a negative impact on local residents.</a:t>
            </a:r>
            <a:r>
              <a:rPr lang="en" sz="1350" b="1">
                <a:solidFill>
                  <a:srgbClr val="222222"/>
                </a:solidFill>
                <a:highlight>
                  <a:schemeClr val="lt1"/>
                </a:highlight>
              </a:rPr>
              <a:t> </a:t>
            </a:r>
            <a:r>
              <a:rPr lang="en" sz="1350" b="1">
                <a:solidFill>
                  <a:srgbClr val="222222"/>
                </a:solidFill>
                <a:highlight>
                  <a:srgbClr val="FFFFFF"/>
                </a:highlight>
              </a:rPr>
              <a:t>The growing need for tourist accommodation, places to eat and shops has forced many people from their homes to make way for this new development. Not only have these people suffered by having to move away from their family and friends but the situation has also resulted in a lost sense of community in the worst affected areas.</a:t>
            </a:r>
            <a:endParaRPr sz="1350" b="1">
              <a:solidFill>
                <a:srgbClr val="222222"/>
              </a:solidFill>
              <a:highlight>
                <a:srgbClr val="FFFFFF"/>
              </a:highlight>
            </a:endParaRPr>
          </a:p>
        </p:txBody>
      </p:sp>
      <p:sp>
        <p:nvSpPr>
          <p:cNvPr id="2" name="TextBox 1">
            <a:extLst>
              <a:ext uri="{FF2B5EF4-FFF2-40B4-BE49-F238E27FC236}">
                <a16:creationId xmlns:a16="http://schemas.microsoft.com/office/drawing/2014/main" id="{E150C7A5-36DA-AD13-9F22-B32D82E69654}"/>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Conclusion</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In conclusion</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To conclude</a:t>
            </a:r>
            <a:endParaRPr sz="1350" b="1">
              <a:solidFill>
                <a:srgbClr val="222222"/>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0"/>
              </a:spcAft>
              <a:buNone/>
            </a:pPr>
            <a:r>
              <a:rPr lang="en" sz="1550" b="1">
                <a:solidFill>
                  <a:srgbClr val="222222"/>
                </a:solidFill>
                <a:highlight>
                  <a:schemeClr val="accent6"/>
                </a:highlight>
              </a:rPr>
              <a:t>To create a great conclusion, you simply have to paraphrase the introduction</a:t>
            </a:r>
            <a:endParaRPr sz="1550" b="1">
              <a:solidFill>
                <a:srgbClr val="222222"/>
              </a:solidFill>
              <a:highlight>
                <a:schemeClr val="accent6"/>
              </a:highlight>
            </a:endParaRPr>
          </a:p>
          <a:p>
            <a:pPr marL="0" lvl="0" indent="0" algn="l" rtl="0">
              <a:spcBef>
                <a:spcPts val="1200"/>
              </a:spcBef>
              <a:spcAft>
                <a:spcPts val="1200"/>
              </a:spcAft>
              <a:buNone/>
            </a:pPr>
            <a:endParaRPr sz="1550" b="1">
              <a:solidFill>
                <a:srgbClr val="222222"/>
              </a:solidFill>
              <a:highlight>
                <a:schemeClr val="accent6"/>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1225400"/>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300"/>
              </a:spcAft>
              <a:buNone/>
            </a:pPr>
            <a:r>
              <a:rPr lang="en" sz="1650" b="1">
                <a:solidFill>
                  <a:srgbClr val="CC0000"/>
                </a:solidFill>
                <a:highlight>
                  <a:schemeClr val="lt1"/>
                </a:highlight>
              </a:rPr>
              <a:t>Introduction</a:t>
            </a:r>
            <a:endParaRPr/>
          </a:p>
        </p:txBody>
      </p:sp>
      <p:sp>
        <p:nvSpPr>
          <p:cNvPr id="146" name="Google Shape;146;p28"/>
          <p:cNvSpPr txBox="1">
            <a:spLocks noGrp="1"/>
          </p:cNvSpPr>
          <p:nvPr>
            <p:ph type="body" idx="1"/>
          </p:nvPr>
        </p:nvSpPr>
        <p:spPr>
          <a:xfrm>
            <a:off x="311700" y="1897400"/>
            <a:ext cx="8520600" cy="2021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350" b="1" dirty="0">
                <a:solidFill>
                  <a:srgbClr val="222222"/>
                </a:solidFill>
                <a:highlight>
                  <a:srgbClr val="FFFFFF"/>
                </a:highlight>
              </a:rPr>
              <a:t>Although holidaymakers contribute hugely to the economies of many popular destinations, the influx of tourists can also cause serious issues.</a:t>
            </a:r>
            <a:r>
              <a:rPr lang="en" sz="1350" dirty="0">
                <a:solidFill>
                  <a:srgbClr val="222222"/>
                </a:solidFill>
                <a:highlight>
                  <a:schemeClr val="lt1"/>
                </a:highlight>
              </a:rPr>
              <a:t> </a:t>
            </a:r>
            <a:r>
              <a:rPr lang="en" sz="1350" b="1" dirty="0">
                <a:solidFill>
                  <a:schemeClr val="dk1"/>
                </a:solidFill>
                <a:highlight>
                  <a:srgbClr val="FFFFFF"/>
                </a:highlight>
              </a:rPr>
              <a:t>This essay will demonstrate how tourism can transform the economy of poor areas but will also show that this can lead to such problems as the displacement of local people.</a:t>
            </a:r>
            <a:r>
              <a:rPr lang="en" sz="1350" dirty="0">
                <a:solidFill>
                  <a:srgbClr val="222222"/>
                </a:solidFill>
                <a:highlight>
                  <a:schemeClr val="lt1"/>
                </a:highlight>
              </a:rPr>
              <a:t> </a:t>
            </a:r>
            <a:r>
              <a:rPr lang="en" sz="1350" b="1" dirty="0">
                <a:solidFill>
                  <a:srgbClr val="222222"/>
                </a:solidFill>
                <a:highlight>
                  <a:srgbClr val="FFFFFF"/>
                </a:highlight>
              </a:rPr>
              <a:t>Whilst acknowledging that there are drawbacks, the essay will argue that the advantages of the tourist industry outweigh the disadvantages.</a:t>
            </a:r>
            <a:endParaRPr sz="1350" b="1" dirty="0">
              <a:solidFill>
                <a:srgbClr val="222222"/>
              </a:solidFill>
              <a:highlight>
                <a:srgbClr val="FFFFFF"/>
              </a:highlight>
            </a:endParaRPr>
          </a:p>
          <a:p>
            <a:pPr marL="0" lvl="0" indent="0" algn="l" rtl="0">
              <a:lnSpc>
                <a:spcPct val="100000"/>
              </a:lnSpc>
              <a:spcBef>
                <a:spcPts val="0"/>
              </a:spcBef>
              <a:spcAft>
                <a:spcPts val="0"/>
              </a:spcAft>
              <a:buNone/>
            </a:pPr>
            <a:endParaRPr sz="1350" b="1" dirty="0">
              <a:solidFill>
                <a:srgbClr val="222222"/>
              </a:solidFill>
              <a:highlight>
                <a:srgbClr val="FFFFFF"/>
              </a:highlight>
            </a:endParaRPr>
          </a:p>
          <a:p>
            <a:pPr marL="0" lvl="0" indent="0" algn="l" rtl="0">
              <a:lnSpc>
                <a:spcPct val="100000"/>
              </a:lnSpc>
              <a:spcBef>
                <a:spcPts val="0"/>
              </a:spcBef>
              <a:spcAft>
                <a:spcPts val="0"/>
              </a:spcAft>
              <a:buNone/>
            </a:pPr>
            <a:r>
              <a:rPr lang="en" sz="1550" b="1" dirty="0">
                <a:solidFill>
                  <a:srgbClr val="B45F06"/>
                </a:solidFill>
                <a:highlight>
                  <a:srgbClr val="FFFFFF"/>
                </a:highlight>
              </a:rPr>
              <a:t>Conclusion</a:t>
            </a:r>
            <a:endParaRPr sz="1550" b="1" dirty="0">
              <a:solidFill>
                <a:srgbClr val="B45F06"/>
              </a:solidFill>
              <a:highlight>
                <a:srgbClr val="FFFFFF"/>
              </a:highlight>
            </a:endParaRPr>
          </a:p>
        </p:txBody>
      </p:sp>
      <p:sp>
        <p:nvSpPr>
          <p:cNvPr id="147" name="Google Shape;147;p28"/>
          <p:cNvSpPr txBox="1"/>
          <p:nvPr/>
        </p:nvSpPr>
        <p:spPr>
          <a:xfrm>
            <a:off x="1078375" y="584125"/>
            <a:ext cx="68106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a:solidFill>
                  <a:srgbClr val="222222"/>
                </a:solidFill>
                <a:highlight>
                  <a:srgbClr val="F2F2F2"/>
                </a:highlight>
              </a:rPr>
              <a:t>Question:</a:t>
            </a:r>
            <a:r>
              <a:rPr lang="en" sz="1350">
                <a:solidFill>
                  <a:srgbClr val="222222"/>
                </a:solidFill>
                <a:highlight>
                  <a:srgbClr val="F2F2F2"/>
                </a:highlight>
              </a:rPr>
              <a:t> A lot of places in the world rely on tourism as a main source of income. Unfortunately, tourism can also be a source of problems if it is not well-managed. </a:t>
            </a:r>
            <a:endParaRPr/>
          </a:p>
        </p:txBody>
      </p:sp>
      <p:pic>
        <p:nvPicPr>
          <p:cNvPr id="148" name="Google Shape;148;p28"/>
          <p:cNvPicPr preferRelativeResize="0"/>
          <p:nvPr/>
        </p:nvPicPr>
        <p:blipFill>
          <a:blip r:embed="rId3">
            <a:alphaModFix/>
          </a:blip>
          <a:stretch>
            <a:fillRect/>
          </a:stretch>
        </p:blipFill>
        <p:spPr>
          <a:xfrm>
            <a:off x="827100" y="3521669"/>
            <a:ext cx="8005200" cy="1108650"/>
          </a:xfrm>
          <a:prstGeom prst="rect">
            <a:avLst/>
          </a:prstGeom>
          <a:noFill/>
          <a:ln>
            <a:noFill/>
          </a:ln>
        </p:spPr>
      </p:pic>
      <p:sp>
        <p:nvSpPr>
          <p:cNvPr id="2" name="TextBox 1">
            <a:extLst>
              <a:ext uri="{FF2B5EF4-FFF2-40B4-BE49-F238E27FC236}">
                <a16:creationId xmlns:a16="http://schemas.microsoft.com/office/drawing/2014/main" id="{F4E7B328-0F8F-D724-E1DE-9095FCD9F02C}"/>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Answer</a:t>
            </a:r>
            <a:endParaRPr/>
          </a:p>
        </p:txBody>
      </p:sp>
      <p:pic>
        <p:nvPicPr>
          <p:cNvPr id="154" name="Google Shape;154;p29"/>
          <p:cNvPicPr preferRelativeResize="0"/>
          <p:nvPr/>
        </p:nvPicPr>
        <p:blipFill>
          <a:blip r:embed="rId3">
            <a:alphaModFix/>
          </a:blip>
          <a:stretch>
            <a:fillRect/>
          </a:stretch>
        </p:blipFill>
        <p:spPr>
          <a:xfrm>
            <a:off x="2373200" y="1017725"/>
            <a:ext cx="4688176" cy="40734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Advantages and Disadvantages Essays</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l" rtl="0">
              <a:lnSpc>
                <a:spcPct val="130000"/>
              </a:lnSpc>
              <a:spcBef>
                <a:spcPts val="1300"/>
              </a:spcBef>
              <a:spcAft>
                <a:spcPts val="0"/>
              </a:spcAft>
              <a:buClr>
                <a:schemeClr val="dk1"/>
              </a:buClr>
              <a:buSzPts val="1100"/>
              <a:buFont typeface="Arial"/>
              <a:buNone/>
            </a:pPr>
            <a:r>
              <a:rPr lang="en" sz="1650" b="1">
                <a:solidFill>
                  <a:srgbClr val="073763"/>
                </a:solidFill>
                <a:highlight>
                  <a:srgbClr val="FFFFFF"/>
                </a:highlight>
              </a:rPr>
              <a:t>The Question</a:t>
            </a:r>
            <a:endParaRPr sz="1650" b="1">
              <a:solidFill>
                <a:srgbClr val="073763"/>
              </a:solidFill>
              <a:highlight>
                <a:srgbClr val="FFFFFF"/>
              </a:highlight>
            </a:endParaRPr>
          </a:p>
          <a:p>
            <a:pPr marL="0" lvl="0" indent="0" algn="l" rtl="0">
              <a:spcBef>
                <a:spcPts val="700"/>
              </a:spcBef>
              <a:spcAft>
                <a:spcPts val="0"/>
              </a:spcAft>
              <a:buNone/>
            </a:pPr>
            <a:r>
              <a:rPr lang="en" sz="1350">
                <a:solidFill>
                  <a:srgbClr val="222222"/>
                </a:solidFill>
                <a:highlight>
                  <a:srgbClr val="FFFFFF"/>
                </a:highlight>
              </a:rPr>
              <a:t>Questions for IELTS advantages and disadvantages essays can be worded in several different ways. Here is some typical wording that might be used:</a:t>
            </a:r>
            <a:endParaRPr sz="1350">
              <a:solidFill>
                <a:srgbClr val="222222"/>
              </a:solidFill>
              <a:highlight>
                <a:srgbClr val="FFFFFF"/>
              </a:highlight>
            </a:endParaRPr>
          </a:p>
          <a:p>
            <a:pPr marL="0" lvl="0" indent="0" algn="l" rtl="0">
              <a:spcBef>
                <a:spcPts val="1400"/>
              </a:spcBef>
              <a:spcAft>
                <a:spcPts val="0"/>
              </a:spcAft>
              <a:buNone/>
            </a:pPr>
            <a:endParaRPr sz="1350">
              <a:solidFill>
                <a:srgbClr val="222222"/>
              </a:solidFill>
              <a:highlight>
                <a:srgbClr val="FFFFFF"/>
              </a:highlight>
            </a:endParaRPr>
          </a:p>
          <a:p>
            <a:pPr marL="457200" lvl="0" indent="-314325" algn="l" rtl="0">
              <a:spcBef>
                <a:spcPts val="1400"/>
              </a:spcBef>
              <a:spcAft>
                <a:spcPts val="0"/>
              </a:spcAft>
              <a:buClr>
                <a:srgbClr val="CC0000"/>
              </a:buClr>
              <a:buSzPts val="1350"/>
              <a:buChar char="●"/>
            </a:pPr>
            <a:r>
              <a:rPr lang="en" sz="1350" b="1">
                <a:solidFill>
                  <a:srgbClr val="CC0000"/>
                </a:solidFill>
                <a:highlight>
                  <a:srgbClr val="FFFFFF"/>
                </a:highlight>
              </a:rPr>
              <a:t>What are the advantages and disadvantages of….?</a:t>
            </a:r>
            <a:endParaRPr sz="1350" b="1">
              <a:solidFill>
                <a:srgbClr val="CC0000"/>
              </a:solidFill>
              <a:highlight>
                <a:srgbClr val="FFFFFF"/>
              </a:highlight>
            </a:endParaRPr>
          </a:p>
          <a:p>
            <a:pPr marL="457200" lvl="0" indent="-314325" algn="l" rtl="0">
              <a:spcBef>
                <a:spcPts val="0"/>
              </a:spcBef>
              <a:spcAft>
                <a:spcPts val="0"/>
              </a:spcAft>
              <a:buClr>
                <a:srgbClr val="CC0000"/>
              </a:buClr>
              <a:buSzPts val="1350"/>
              <a:buChar char="●"/>
            </a:pPr>
            <a:r>
              <a:rPr lang="en" sz="1350" b="1">
                <a:solidFill>
                  <a:srgbClr val="CC0000"/>
                </a:solidFill>
                <a:highlight>
                  <a:srgbClr val="FFFFFF"/>
                </a:highlight>
              </a:rPr>
              <a:t>Do you think the advantages outweigh the disadvantages?</a:t>
            </a:r>
            <a:endParaRPr sz="1350" b="1">
              <a:solidFill>
                <a:srgbClr val="CC0000"/>
              </a:solidFill>
              <a:highlight>
                <a:srgbClr val="FFFFFF"/>
              </a:highlight>
            </a:endParaRPr>
          </a:p>
          <a:p>
            <a:pPr marL="457200" lvl="0" indent="-314325" algn="l" rtl="0">
              <a:spcBef>
                <a:spcPts val="0"/>
              </a:spcBef>
              <a:spcAft>
                <a:spcPts val="0"/>
              </a:spcAft>
              <a:buClr>
                <a:srgbClr val="CC0000"/>
              </a:buClr>
              <a:buSzPts val="1350"/>
              <a:buChar char="●"/>
            </a:pPr>
            <a:r>
              <a:rPr lang="en" sz="1350" b="1">
                <a:solidFill>
                  <a:srgbClr val="CC0000"/>
                </a:solidFill>
                <a:highlight>
                  <a:srgbClr val="FFFFFF"/>
                </a:highlight>
              </a:rPr>
              <a:t>Discuss the advantages and disadvantages and give your opinion.</a:t>
            </a:r>
            <a:endParaRPr sz="1350">
              <a:solidFill>
                <a:srgbClr val="CC0000"/>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Advantages and Disadvantages Essays</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67" name="Google Shape;67;p15"/>
          <p:cNvSpPr txBox="1">
            <a:spLocks noGrp="1"/>
          </p:cNvSpPr>
          <p:nvPr>
            <p:ph type="body" idx="1"/>
          </p:nvPr>
        </p:nvSpPr>
        <p:spPr>
          <a:xfrm>
            <a:off x="311700" y="147392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IELTS advantages and disadvantages essay questions fall into two main categories: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Questions that ask for your opinion.</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Questions that do not require you to state your opinion.</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100">
              <a:solidFill>
                <a:schemeClr val="dk1"/>
              </a:solidFill>
            </a:endParaRPr>
          </a:p>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The first part of the question will always be a statement. You will then be asked to write about </a:t>
            </a:r>
            <a:r>
              <a:rPr lang="en" sz="1350" b="1" u="sng">
                <a:solidFill>
                  <a:srgbClr val="222222"/>
                </a:solidFill>
                <a:highlight>
                  <a:srgbClr val="FFFFFF"/>
                </a:highlight>
              </a:rPr>
              <a:t>both</a:t>
            </a:r>
            <a:r>
              <a:rPr lang="en" sz="1350">
                <a:solidFill>
                  <a:srgbClr val="222222"/>
                </a:solidFill>
                <a:highlight>
                  <a:srgbClr val="FFFFFF"/>
                </a:highlight>
              </a:rPr>
              <a:t> the advantages </a:t>
            </a:r>
            <a:r>
              <a:rPr lang="en" sz="1350" b="1" u="sng">
                <a:solidFill>
                  <a:srgbClr val="222222"/>
                </a:solidFill>
                <a:highlight>
                  <a:srgbClr val="FFFFFF"/>
                </a:highlight>
              </a:rPr>
              <a:t>and</a:t>
            </a:r>
            <a:r>
              <a:rPr lang="en" sz="1350" b="1">
                <a:solidFill>
                  <a:srgbClr val="222222"/>
                </a:solidFill>
                <a:highlight>
                  <a:srgbClr val="FFFFFF"/>
                </a:highlight>
              </a:rPr>
              <a:t> </a:t>
            </a:r>
            <a:r>
              <a:rPr lang="en" sz="1350">
                <a:solidFill>
                  <a:srgbClr val="222222"/>
                </a:solidFill>
                <a:highlight>
                  <a:srgbClr val="FFFFFF"/>
                </a:highlight>
              </a:rPr>
              <a:t>disadvantages of the idea stated. You </a:t>
            </a:r>
            <a:r>
              <a:rPr lang="en" sz="1350" b="1" u="sng">
                <a:solidFill>
                  <a:srgbClr val="222222"/>
                </a:solidFill>
                <a:highlight>
                  <a:srgbClr val="FFFFFF"/>
                </a:highlight>
              </a:rPr>
              <a:t>may</a:t>
            </a:r>
            <a:r>
              <a:rPr lang="en" sz="1350">
                <a:solidFill>
                  <a:srgbClr val="222222"/>
                </a:solidFill>
                <a:highlight>
                  <a:srgbClr val="FFFFFF"/>
                </a:highlight>
              </a:rPr>
              <a:t> also be required to state your opinion.</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Here are two more sample questions for illustration. For the first one, you must give your opinion but in the second, you should not.</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650" b="1">
              <a:solidFill>
                <a:srgbClr val="222222"/>
              </a:solidFill>
              <a:highlight>
                <a:srgbClr val="F2F2F2"/>
              </a:highlight>
            </a:endParaRPr>
          </a:p>
          <a:p>
            <a:pPr marL="0" lvl="0" indent="0" algn="l" rtl="0">
              <a:spcBef>
                <a:spcPts val="14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Advantages and Disadvantages Essays</a:t>
            </a: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endParaRPr sz="1350" b="1">
              <a:solidFill>
                <a:srgbClr val="222222"/>
              </a:solidFill>
            </a:endParaRPr>
          </a:p>
          <a:p>
            <a:pPr marL="0" lvl="0" indent="0" algn="l" rtl="0">
              <a:spcBef>
                <a:spcPts val="1400"/>
              </a:spcBef>
              <a:spcAft>
                <a:spcPts val="0"/>
              </a:spcAft>
              <a:buClr>
                <a:schemeClr val="dk1"/>
              </a:buClr>
              <a:buSzPts val="1100"/>
              <a:buFont typeface="Arial"/>
              <a:buNone/>
            </a:pPr>
            <a:r>
              <a:rPr lang="en" sz="1350" b="1">
                <a:solidFill>
                  <a:srgbClr val="222222"/>
                </a:solidFill>
              </a:rPr>
              <a:t>1. Small businesses are disappearing and being replaced by large multinational companies.</a:t>
            </a:r>
            <a:endParaRPr sz="1350" b="1">
              <a:solidFill>
                <a:srgbClr val="222222"/>
              </a:solidFill>
            </a:endParaRPr>
          </a:p>
          <a:p>
            <a:pPr marL="0" lvl="0" indent="0" algn="l" rtl="0">
              <a:spcBef>
                <a:spcPts val="1400"/>
              </a:spcBef>
              <a:spcAft>
                <a:spcPts val="0"/>
              </a:spcAft>
              <a:buClr>
                <a:schemeClr val="dk1"/>
              </a:buClr>
              <a:buSzPts val="1100"/>
              <a:buFont typeface="Arial"/>
              <a:buNone/>
            </a:pPr>
            <a:r>
              <a:rPr lang="en" sz="1350" b="1">
                <a:solidFill>
                  <a:srgbClr val="222222"/>
                </a:solidFill>
              </a:rPr>
              <a:t>Do the advantages of this outweigh the disadvantages?</a:t>
            </a:r>
            <a:endParaRPr sz="1350" b="1">
              <a:solidFill>
                <a:srgbClr val="222222"/>
              </a:solidFill>
            </a:endParaRPr>
          </a:p>
          <a:p>
            <a:pPr marL="0" lvl="0" indent="0" algn="l" rtl="0">
              <a:spcBef>
                <a:spcPts val="1400"/>
              </a:spcBef>
              <a:spcAft>
                <a:spcPts val="0"/>
              </a:spcAft>
              <a:buClr>
                <a:schemeClr val="dk1"/>
              </a:buClr>
              <a:buSzPts val="1100"/>
              <a:buFont typeface="Arial"/>
              <a:buNone/>
            </a:pPr>
            <a:r>
              <a:rPr lang="en" sz="1350">
                <a:solidFill>
                  <a:srgbClr val="222222"/>
                </a:solidFill>
              </a:rPr>
              <a:t> </a:t>
            </a:r>
            <a:endParaRPr sz="1350">
              <a:solidFill>
                <a:srgbClr val="222222"/>
              </a:solidFill>
            </a:endParaRPr>
          </a:p>
          <a:p>
            <a:pPr marL="0" lvl="0" indent="0" algn="l" rtl="0">
              <a:spcBef>
                <a:spcPts val="1400"/>
              </a:spcBef>
              <a:spcAft>
                <a:spcPts val="0"/>
              </a:spcAft>
              <a:buClr>
                <a:schemeClr val="dk1"/>
              </a:buClr>
              <a:buSzPts val="1100"/>
              <a:buFont typeface="Arial"/>
              <a:buNone/>
            </a:pPr>
            <a:r>
              <a:rPr lang="en" sz="1350" b="1">
                <a:solidFill>
                  <a:srgbClr val="222222"/>
                </a:solidFill>
              </a:rPr>
              <a:t>2. Most career choices demand vocational skills or specialist knowledge. However, despite this, most schools still teach academic subjects such as history or social studies.</a:t>
            </a:r>
            <a:endParaRPr sz="1350" b="1">
              <a:solidFill>
                <a:srgbClr val="222222"/>
              </a:solidFill>
            </a:endParaRPr>
          </a:p>
          <a:p>
            <a:pPr marL="0" lvl="0" indent="0" algn="l" rtl="0">
              <a:spcBef>
                <a:spcPts val="1400"/>
              </a:spcBef>
              <a:spcAft>
                <a:spcPts val="0"/>
              </a:spcAft>
              <a:buClr>
                <a:schemeClr val="dk1"/>
              </a:buClr>
              <a:buSzPts val="1100"/>
              <a:buFont typeface="Arial"/>
              <a:buNone/>
            </a:pPr>
            <a:r>
              <a:rPr lang="en" sz="1350" b="1">
                <a:solidFill>
                  <a:srgbClr val="222222"/>
                </a:solidFill>
              </a:rPr>
              <a:t>Discuss the advantages and disadvantages of this.</a:t>
            </a:r>
            <a:endParaRPr sz="1350" b="1">
              <a:solidFill>
                <a:srgbClr val="222222"/>
              </a:solidFill>
            </a:endParaRPr>
          </a:p>
          <a:p>
            <a:pPr marL="0" lvl="0" indent="0" algn="l" rtl="0">
              <a:spcBef>
                <a:spcPts val="14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Advantages and Disadvantages Essays</a:t>
            </a:r>
            <a:endParaRPr/>
          </a:p>
        </p:txBody>
      </p:sp>
      <p:pic>
        <p:nvPicPr>
          <p:cNvPr id="79" name="Google Shape;79;p17"/>
          <p:cNvPicPr preferRelativeResize="0"/>
          <p:nvPr/>
        </p:nvPicPr>
        <p:blipFill rotWithShape="1">
          <a:blip r:embed="rId3">
            <a:alphaModFix/>
          </a:blip>
          <a:srcRect t="11245"/>
          <a:stretch/>
        </p:blipFill>
        <p:spPr>
          <a:xfrm>
            <a:off x="1090175" y="1080725"/>
            <a:ext cx="7742125" cy="375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Advantages and Disadvantages Essays</a:t>
            </a:r>
            <a:endParaRPr/>
          </a:p>
          <a:p>
            <a:pPr marL="0" lvl="0" indent="0" algn="l" rtl="0">
              <a:spcBef>
                <a:spcPts val="60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None/>
            </a:pPr>
            <a:r>
              <a:rPr lang="en" sz="1650">
                <a:solidFill>
                  <a:srgbClr val="222222"/>
                </a:solidFill>
                <a:highlight>
                  <a:srgbClr val="FFFFFF"/>
                </a:highlight>
              </a:rPr>
              <a:t>The </a:t>
            </a:r>
            <a:r>
              <a:rPr lang="en" sz="1650" b="1">
                <a:solidFill>
                  <a:srgbClr val="222222"/>
                </a:solidFill>
                <a:highlight>
                  <a:srgbClr val="FFFFFF"/>
                </a:highlight>
              </a:rPr>
              <a:t>keywords</a:t>
            </a:r>
            <a:r>
              <a:rPr lang="en" sz="1650">
                <a:solidFill>
                  <a:srgbClr val="222222"/>
                </a:solidFill>
                <a:highlight>
                  <a:srgbClr val="FFFFFF"/>
                </a:highlight>
              </a:rPr>
              <a:t> in the question tell you the specific topic your essay must be about. </a:t>
            </a:r>
            <a:endParaRPr sz="16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6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650" b="1" i="1">
                <a:solidFill>
                  <a:srgbClr val="222222"/>
                </a:solidFill>
                <a:highlight>
                  <a:srgbClr val="FFFFFF"/>
                </a:highlight>
              </a:rPr>
              <a:t>A lot of places in the world rely on </a:t>
            </a:r>
            <a:r>
              <a:rPr lang="en" sz="1650" b="1" i="1">
                <a:solidFill>
                  <a:srgbClr val="0070C0"/>
                </a:solidFill>
                <a:highlight>
                  <a:srgbClr val="FFFFFF"/>
                </a:highlight>
              </a:rPr>
              <a:t>tourism </a:t>
            </a:r>
            <a:r>
              <a:rPr lang="en" sz="1650" b="1" i="1">
                <a:solidFill>
                  <a:srgbClr val="222222"/>
                </a:solidFill>
                <a:highlight>
                  <a:srgbClr val="FFFFFF"/>
                </a:highlight>
              </a:rPr>
              <a:t>as a </a:t>
            </a:r>
            <a:r>
              <a:rPr lang="en" sz="1650" b="1" i="1">
                <a:solidFill>
                  <a:srgbClr val="FF0000"/>
                </a:solidFill>
                <a:highlight>
                  <a:srgbClr val="FFFFFF"/>
                </a:highlight>
              </a:rPr>
              <a:t>main source of income</a:t>
            </a:r>
            <a:r>
              <a:rPr lang="en" sz="1650" b="1" i="1">
                <a:solidFill>
                  <a:srgbClr val="222222"/>
                </a:solidFill>
                <a:highlight>
                  <a:srgbClr val="FFFFFF"/>
                </a:highlight>
              </a:rPr>
              <a:t>. Unfortunately, </a:t>
            </a:r>
            <a:r>
              <a:rPr lang="en" sz="1650" b="1" i="1">
                <a:solidFill>
                  <a:srgbClr val="0070C0"/>
                </a:solidFill>
                <a:highlight>
                  <a:srgbClr val="FFFFFF"/>
                </a:highlight>
              </a:rPr>
              <a:t>tourism</a:t>
            </a:r>
            <a:r>
              <a:rPr lang="en" sz="1650" b="1" i="1">
                <a:solidFill>
                  <a:srgbClr val="222222"/>
                </a:solidFill>
                <a:highlight>
                  <a:srgbClr val="FFFFFF"/>
                </a:highlight>
              </a:rPr>
              <a:t> can also be a </a:t>
            </a:r>
            <a:r>
              <a:rPr lang="en" sz="1650" b="1" i="1">
                <a:solidFill>
                  <a:srgbClr val="FF0000"/>
                </a:solidFill>
                <a:highlight>
                  <a:srgbClr val="FFFFFF"/>
                </a:highlight>
              </a:rPr>
              <a:t>source of problems</a:t>
            </a:r>
            <a:r>
              <a:rPr lang="en" sz="1650" b="1" i="1">
                <a:solidFill>
                  <a:srgbClr val="222222"/>
                </a:solidFill>
                <a:highlight>
                  <a:srgbClr val="FFFFFF"/>
                </a:highlight>
              </a:rPr>
              <a:t> if it is not well-managed.</a:t>
            </a:r>
            <a:endParaRPr sz="1650" b="1" i="1">
              <a:solidFill>
                <a:srgbClr val="222222"/>
              </a:solidFill>
              <a:highlight>
                <a:srgbClr val="FFFFFF"/>
              </a:highlight>
            </a:endParaRPr>
          </a:p>
          <a:p>
            <a:pPr marL="0" lvl="0" indent="0" algn="l" rtl="0">
              <a:spcBef>
                <a:spcPts val="1400"/>
              </a:spcBef>
              <a:spcAft>
                <a:spcPts val="1400"/>
              </a:spcAft>
              <a:buNone/>
            </a:pPr>
            <a:r>
              <a:rPr lang="en" sz="1650" b="1">
                <a:solidFill>
                  <a:srgbClr val="222222"/>
                </a:solidFill>
                <a:highlight>
                  <a:srgbClr val="FFFFFF"/>
                </a:highlight>
              </a:rPr>
              <a:t>What are the </a:t>
            </a:r>
            <a:r>
              <a:rPr lang="en" sz="1650" b="1">
                <a:solidFill>
                  <a:srgbClr val="00B050"/>
                </a:solidFill>
                <a:highlight>
                  <a:srgbClr val="FFFFFF"/>
                </a:highlight>
              </a:rPr>
              <a:t>advantages</a:t>
            </a:r>
            <a:r>
              <a:rPr lang="en" sz="1650" b="1">
                <a:solidFill>
                  <a:srgbClr val="222222"/>
                </a:solidFill>
                <a:highlight>
                  <a:srgbClr val="FFFFFF"/>
                </a:highlight>
              </a:rPr>
              <a:t> and </a:t>
            </a:r>
            <a:r>
              <a:rPr lang="en" sz="1650" b="1">
                <a:solidFill>
                  <a:srgbClr val="00B050"/>
                </a:solidFill>
                <a:highlight>
                  <a:srgbClr val="FFFFFF"/>
                </a:highlight>
              </a:rPr>
              <a:t>disadvantages</a:t>
            </a:r>
            <a:r>
              <a:rPr lang="en" sz="1650" b="1">
                <a:solidFill>
                  <a:srgbClr val="222222"/>
                </a:solidFill>
                <a:highlight>
                  <a:srgbClr val="FFFFFF"/>
                </a:highlight>
              </a:rPr>
              <a:t> of </a:t>
            </a:r>
            <a:r>
              <a:rPr lang="en" sz="1650" b="1" i="1">
                <a:solidFill>
                  <a:srgbClr val="0070C0"/>
                </a:solidFill>
                <a:highlight>
                  <a:srgbClr val="FFFFFF"/>
                </a:highlight>
              </a:rPr>
              <a:t>tourism</a:t>
            </a:r>
            <a:r>
              <a:rPr lang="en" sz="1650" b="1">
                <a:solidFill>
                  <a:srgbClr val="222222"/>
                </a:solidFill>
                <a:highlight>
                  <a:srgbClr val="FFFFFF"/>
                </a:highlight>
              </a:rPr>
              <a:t> in the modern world? Do you think that the </a:t>
            </a:r>
            <a:r>
              <a:rPr lang="en" sz="1650" b="1">
                <a:solidFill>
                  <a:srgbClr val="00B050"/>
                </a:solidFill>
                <a:highlight>
                  <a:srgbClr val="FFFFFF"/>
                </a:highlight>
              </a:rPr>
              <a:t>benefits</a:t>
            </a:r>
            <a:r>
              <a:rPr lang="en" sz="1650" b="1">
                <a:solidFill>
                  <a:srgbClr val="222222"/>
                </a:solidFill>
                <a:highlight>
                  <a:srgbClr val="FFFFFF"/>
                </a:highlight>
              </a:rPr>
              <a:t> of </a:t>
            </a:r>
            <a:r>
              <a:rPr lang="en" sz="1650" b="1" i="1">
                <a:solidFill>
                  <a:srgbClr val="0070C0"/>
                </a:solidFill>
                <a:highlight>
                  <a:srgbClr val="FFFFFF"/>
                </a:highlight>
              </a:rPr>
              <a:t>tourism</a:t>
            </a:r>
            <a:r>
              <a:rPr lang="en" sz="1650" b="1">
                <a:solidFill>
                  <a:srgbClr val="222222"/>
                </a:solidFill>
                <a:highlight>
                  <a:srgbClr val="FFFFFF"/>
                </a:highlight>
              </a:rPr>
              <a:t> </a:t>
            </a:r>
            <a:r>
              <a:rPr lang="en" sz="1650" b="1">
                <a:solidFill>
                  <a:srgbClr val="00B050"/>
                </a:solidFill>
                <a:highlight>
                  <a:srgbClr val="FFFFFF"/>
                </a:highlight>
              </a:rPr>
              <a:t>outweigh</a:t>
            </a:r>
            <a:r>
              <a:rPr lang="en" sz="1650" b="1">
                <a:solidFill>
                  <a:srgbClr val="222222"/>
                </a:solidFill>
                <a:highlight>
                  <a:srgbClr val="FFFFFF"/>
                </a:highlight>
              </a:rPr>
              <a:t> its </a:t>
            </a:r>
            <a:r>
              <a:rPr lang="en" sz="1650" b="1">
                <a:solidFill>
                  <a:srgbClr val="00B050"/>
                </a:solidFill>
                <a:highlight>
                  <a:srgbClr val="FFFFFF"/>
                </a:highlight>
              </a:rPr>
              <a:t>drawbacks</a:t>
            </a:r>
            <a:r>
              <a:rPr lang="en" sz="1650" b="1">
                <a:solidFill>
                  <a:srgbClr val="222222"/>
                </a:solidFill>
                <a:highlight>
                  <a:srgbClr val="FFFFFF"/>
                </a:highlight>
              </a:rPr>
              <a:t>?</a:t>
            </a:r>
            <a:endParaRPr sz="1650" b="1">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Answer</a:t>
            </a:r>
            <a:endParaRPr/>
          </a:p>
        </p:txBody>
      </p:sp>
      <p:pic>
        <p:nvPicPr>
          <p:cNvPr id="154" name="Google Shape;154;p29"/>
          <p:cNvPicPr preferRelativeResize="0"/>
          <p:nvPr/>
        </p:nvPicPr>
        <p:blipFill>
          <a:blip r:embed="rId3">
            <a:alphaModFix/>
          </a:blip>
          <a:stretch>
            <a:fillRect/>
          </a:stretch>
        </p:blipFill>
        <p:spPr>
          <a:xfrm>
            <a:off x="2373200" y="1017725"/>
            <a:ext cx="4688176" cy="4073415"/>
          </a:xfrm>
          <a:prstGeom prst="rect">
            <a:avLst/>
          </a:prstGeom>
          <a:noFill/>
          <a:ln>
            <a:noFill/>
          </a:ln>
        </p:spPr>
      </p:pic>
    </p:spTree>
    <p:extLst>
      <p:ext uri="{BB962C8B-B14F-4D97-AF65-F5344CB8AC3E}">
        <p14:creationId xmlns:p14="http://schemas.microsoft.com/office/powerpoint/2010/main" val="231772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31D77-FFCB-FF1C-0641-3727FF7C557C}"/>
              </a:ext>
            </a:extLst>
          </p:cNvPr>
          <p:cNvSpPr>
            <a:spLocks noGrp="1"/>
          </p:cNvSpPr>
          <p:nvPr>
            <p:ph type="title"/>
          </p:nvPr>
        </p:nvSpPr>
        <p:spPr>
          <a:xfrm>
            <a:off x="1504707" y="2191576"/>
            <a:ext cx="6739181" cy="626100"/>
          </a:xfrm>
        </p:spPr>
        <p:txBody>
          <a:bodyPr>
            <a:normAutofit/>
          </a:bodyPr>
          <a:lstStyle/>
          <a:p>
            <a:r>
              <a:rPr lang="en-US" b="1" dirty="0">
                <a:solidFill>
                  <a:srgbClr val="FF0000"/>
                </a:solidFill>
              </a:rPr>
              <a:t>BREAKDOWN AND EXPLANATION</a:t>
            </a:r>
            <a:endParaRPr lang="en-SG" b="1" dirty="0">
              <a:solidFill>
                <a:srgbClr val="FF0000"/>
              </a:solidFill>
            </a:endParaRPr>
          </a:p>
        </p:txBody>
      </p:sp>
    </p:spTree>
    <p:extLst>
      <p:ext uri="{BB962C8B-B14F-4D97-AF65-F5344CB8AC3E}">
        <p14:creationId xmlns:p14="http://schemas.microsoft.com/office/powerpoint/2010/main" val="372877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536375" y="1934850"/>
            <a:ext cx="14169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CC0000"/>
                </a:solidFill>
              </a:rPr>
              <a:t>Ideas</a:t>
            </a:r>
            <a:endParaRPr b="1">
              <a:solidFill>
                <a:srgbClr val="CC0000"/>
              </a:solidFill>
            </a:endParaRPr>
          </a:p>
        </p:txBody>
      </p:sp>
      <p:pic>
        <p:nvPicPr>
          <p:cNvPr id="91" name="Google Shape;91;p19"/>
          <p:cNvPicPr preferRelativeResize="0"/>
          <p:nvPr/>
        </p:nvPicPr>
        <p:blipFill>
          <a:blip r:embed="rId3">
            <a:alphaModFix/>
          </a:blip>
          <a:stretch>
            <a:fillRect/>
          </a:stretch>
        </p:blipFill>
        <p:spPr>
          <a:xfrm>
            <a:off x="2000650" y="180675"/>
            <a:ext cx="6831651" cy="47821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1353</Words>
  <Application>Microsoft Office PowerPoint</Application>
  <PresentationFormat>On-screen Show (16:9)</PresentationFormat>
  <Paragraphs>115</Paragraphs>
  <Slides>19</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PowerPoint Presentation</vt:lpstr>
      <vt:lpstr>Advantages and Disadvantages Essays  </vt:lpstr>
      <vt:lpstr>Advantages and Disadvantages Essays  </vt:lpstr>
      <vt:lpstr>Advantages and Disadvantages Essays </vt:lpstr>
      <vt:lpstr>Advantages and Disadvantages Essays</vt:lpstr>
      <vt:lpstr>Advantages and Disadvantages Essays </vt:lpstr>
      <vt:lpstr>Answer</vt:lpstr>
      <vt:lpstr>BREAKDOWN AND EXPLANATION</vt:lpstr>
      <vt:lpstr>Ideas</vt:lpstr>
      <vt:lpstr>Introduction </vt:lpstr>
      <vt:lpstr>Introduction</vt:lpstr>
      <vt:lpstr>How To Write Main Body Paragraphs </vt:lpstr>
      <vt:lpstr>Main Body Paragraph 1: Poor areas are now prosperous tourist resorts    </vt:lpstr>
      <vt:lpstr>Finished Paragraph 1</vt:lpstr>
      <vt:lpstr>Main Body Paragraph 2: Displacement of local people   </vt:lpstr>
      <vt:lpstr>Finished Paragraph 2</vt:lpstr>
      <vt:lpstr>Conclusion </vt:lpstr>
      <vt:lpstr>Introduction</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Ifran Ahmed</cp:lastModifiedBy>
  <cp:revision>4</cp:revision>
  <dcterms:modified xsi:type="dcterms:W3CDTF">2023-08-22T17:25:25Z</dcterms:modified>
</cp:coreProperties>
</file>