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5" roundtripDataSignature="AMtx7mhniA2jp6DoxcaoPwemlyTK9KZX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28208" l="33118" r="33796" t="27408"/>
          <a:stretch/>
        </p:blipFill>
        <p:spPr>
          <a:xfrm>
            <a:off x="2327425" y="900125"/>
            <a:ext cx="4667725" cy="29960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l">
              <a:lnSpc>
                <a:spcPct val="130000"/>
              </a:lnSpc>
              <a:spcBef>
                <a:spcPts val="1300"/>
              </a:spcBef>
              <a:spcAft>
                <a:spcPts val="0"/>
              </a:spcAft>
              <a:buClr>
                <a:schemeClr val="dk1"/>
              </a:buClr>
              <a:buSzPct val="66666"/>
              <a:buFont typeface="Arial"/>
              <a:buNone/>
            </a:pPr>
            <a:r>
              <a:rPr b="1" lang="en" sz="1650">
                <a:solidFill>
                  <a:srgbClr val="CC0000"/>
                </a:solidFill>
                <a:highlight>
                  <a:srgbClr val="FFFFFF"/>
                </a:highlight>
              </a:rPr>
              <a:t>Introduction</a:t>
            </a:r>
            <a:endParaRPr b="1" sz="1650">
              <a:solidFill>
                <a:srgbClr val="CC0000"/>
              </a:solidFill>
              <a:highlight>
                <a:srgbClr val="FFFFFF"/>
              </a:highlight>
            </a:endParaRPr>
          </a:p>
          <a:p>
            <a:pPr indent="0" lvl="0" marL="0" rtl="0" algn="l">
              <a:lnSpc>
                <a:spcPct val="100000"/>
              </a:lnSpc>
              <a:spcBef>
                <a:spcPts val="300"/>
              </a:spcBef>
              <a:spcAft>
                <a:spcPts val="0"/>
              </a:spcAft>
              <a:buSzPct val="111111"/>
              <a:buNone/>
            </a:pPr>
            <a:r>
              <a:t/>
            </a:r>
            <a:endParaRPr/>
          </a:p>
        </p:txBody>
      </p:sp>
      <p:sp>
        <p:nvSpPr>
          <p:cNvPr id="107" name="Google Shape;107;p10"/>
          <p:cNvSpPr txBox="1"/>
          <p:nvPr/>
        </p:nvSpPr>
        <p:spPr>
          <a:xfrm>
            <a:off x="540075" y="938700"/>
            <a:ext cx="7728000" cy="3300873"/>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 sz="1350" u="none" cap="none" strike="noStrike">
                <a:solidFill>
                  <a:srgbClr val="222222"/>
                </a:solidFill>
                <a:highlight>
                  <a:srgbClr val="F2F2F2"/>
                </a:highlight>
                <a:latin typeface="Arial"/>
                <a:ea typeface="Arial"/>
                <a:cs typeface="Arial"/>
                <a:sym typeface="Arial"/>
              </a:rPr>
              <a:t>Question:</a:t>
            </a:r>
            <a:r>
              <a:rPr b="0" i="0" lang="en" sz="1350" u="none" cap="none" strike="noStrike">
                <a:solidFill>
                  <a:srgbClr val="222222"/>
                </a:solidFill>
                <a:highlight>
                  <a:srgbClr val="F2F2F2"/>
                </a:highlight>
                <a:latin typeface="Arial"/>
                <a:ea typeface="Arial"/>
                <a:cs typeface="Arial"/>
                <a:sym typeface="Arial"/>
              </a:rPr>
              <a:t> </a:t>
            </a:r>
            <a:r>
              <a:rPr b="0" i="0" lang="en" sz="1350" u="none" cap="none" strike="noStrike">
                <a:solidFill>
                  <a:srgbClr val="222222"/>
                </a:solidFill>
                <a:latin typeface="Arial"/>
                <a:ea typeface="Arial"/>
                <a:cs typeface="Arial"/>
                <a:sym typeface="Arial"/>
              </a:rPr>
              <a:t>Some people think that zoos are cruel and should be closed down. Others, however, believe that zoos can be useful in protecting wild animals. Discuss both views and give your opinion.</a:t>
            </a:r>
            <a:endParaRPr b="0" i="0" sz="1350" u="none" cap="none" strike="noStrike">
              <a:solidFill>
                <a:srgbClr val="222222"/>
              </a:solidFill>
              <a:highlight>
                <a:srgbClr val="F2F2F2"/>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22222"/>
              </a:solidFill>
              <a:highlight>
                <a:srgbClr val="F2F2F2"/>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1" i="0" lang="en" sz="1350" u="sng" cap="none" strike="noStrike">
                <a:solidFill>
                  <a:srgbClr val="222222"/>
                </a:solidFill>
                <a:highlight>
                  <a:schemeClr val="accent6"/>
                </a:highlight>
                <a:latin typeface="Arial"/>
                <a:ea typeface="Arial"/>
                <a:cs typeface="Arial"/>
                <a:sym typeface="Arial"/>
              </a:rPr>
              <a:t>Paraphrased question:</a:t>
            </a:r>
            <a:r>
              <a:rPr b="0" i="0" lang="en" sz="1350" u="sng" cap="none" strike="noStrike">
                <a:solidFill>
                  <a:srgbClr val="222222"/>
                </a:solidFill>
                <a:highlight>
                  <a:schemeClr val="accent6"/>
                </a:highlight>
                <a:latin typeface="Arial"/>
                <a:ea typeface="Arial"/>
                <a:cs typeface="Arial"/>
                <a:sym typeface="Arial"/>
              </a:rPr>
              <a:t> </a:t>
            </a:r>
            <a:endParaRPr b="0" i="0" sz="1350" u="sng" cap="none" strike="noStrike">
              <a:solidFill>
                <a:srgbClr val="222222"/>
              </a:solidFill>
              <a:highlight>
                <a:schemeClr val="accent6"/>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1" i="0" lang="en" sz="1350" u="none" cap="none" strike="noStrike">
                <a:solidFill>
                  <a:srgbClr val="222222"/>
                </a:solidFill>
                <a:highlight>
                  <a:srgbClr val="FFFFFF"/>
                </a:highlight>
                <a:latin typeface="Arial"/>
                <a:ea typeface="Arial"/>
                <a:cs typeface="Arial"/>
                <a:sym typeface="Arial"/>
              </a:rPr>
              <a:t>Some people argue that zoos help to preserve wild creatures, while others say that they are inhumane and should be abolished.</a:t>
            </a:r>
            <a:endParaRPr b="1" i="0" sz="135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1350" u="none" cap="none" strike="noStrike">
              <a:solidFill>
                <a:srgbClr val="222222"/>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 sz="1350" u="sng" cap="none" strike="noStrike">
                <a:solidFill>
                  <a:srgbClr val="222222"/>
                </a:solidFill>
                <a:highlight>
                  <a:schemeClr val="accent6"/>
                </a:highlight>
                <a:latin typeface="Arial"/>
                <a:ea typeface="Arial"/>
                <a:cs typeface="Arial"/>
                <a:sym typeface="Arial"/>
              </a:rPr>
              <a:t>Thesis statement and Outline statement:</a:t>
            </a:r>
            <a:r>
              <a:rPr b="0" i="0" lang="en" sz="1350" u="none" cap="none" strike="noStrike">
                <a:solidFill>
                  <a:srgbClr val="222222"/>
                </a:solidFill>
                <a:highlight>
                  <a:schemeClr val="lt1"/>
                </a:highlight>
                <a:latin typeface="Arial"/>
                <a:ea typeface="Arial"/>
                <a:cs typeface="Arial"/>
                <a:sym typeface="Arial"/>
              </a:rPr>
              <a:t> </a:t>
            </a:r>
            <a:endParaRPr b="0" i="0" sz="1350" u="none" cap="none" strike="noStrike">
              <a:solidFill>
                <a:srgbClr val="222222"/>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 sz="1350" u="none" cap="none" strike="noStrike">
                <a:solidFill>
                  <a:srgbClr val="222222"/>
                </a:solidFill>
                <a:highlight>
                  <a:srgbClr val="FFFFFF"/>
                </a:highlight>
                <a:latin typeface="Arial"/>
                <a:ea typeface="Arial"/>
                <a:cs typeface="Arial"/>
                <a:sym typeface="Arial"/>
              </a:rPr>
              <a:t>While the development of breeding programmes contributes to the preservation of endangered species, I believe that the poor conditions that many animals held in captivity are kept in make the existence of zoos unacceptable. </a:t>
            </a:r>
            <a:endParaRPr b="0" i="0" sz="1350" u="none" cap="none" strike="noStrike">
              <a:solidFill>
                <a:srgbClr val="222222"/>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t/>
            </a:r>
            <a:endParaRPr b="1" i="0" sz="1350" u="sng" cap="none" strike="noStrike">
              <a:solidFill>
                <a:srgbClr val="222222"/>
              </a:solidFill>
              <a:highlight>
                <a:schemeClr val="accent6"/>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t/>
            </a:r>
            <a:endParaRPr b="1" i="0" sz="1350" u="sng" cap="none" strike="noStrike">
              <a:solidFill>
                <a:srgbClr val="222222"/>
              </a:solidFill>
              <a:highlight>
                <a:schemeClr val="accent6"/>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1" lang="en" sz="1050" u="none" cap="none" strike="noStrike">
                <a:solidFill>
                  <a:srgbClr val="000000"/>
                </a:solidFill>
                <a:latin typeface="Arial"/>
                <a:ea typeface="Arial"/>
                <a:cs typeface="Arial"/>
                <a:sym typeface="Arial"/>
              </a:rPr>
              <a:t>*abolish-get rid of</a:t>
            </a:r>
            <a:endParaRPr b="0" i="1" sz="1050" u="none" cap="none" strike="noStrike">
              <a:solidFill>
                <a:srgbClr val="000000"/>
              </a:solidFill>
              <a:latin typeface="Arial"/>
              <a:ea typeface="Arial"/>
              <a:cs typeface="Arial"/>
              <a:sym typeface="Arial"/>
            </a:endParaRPr>
          </a:p>
        </p:txBody>
      </p:sp>
      <p:sp>
        <p:nvSpPr>
          <p:cNvPr id="108" name="Google Shape;108;p10"/>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1"/>
          <p:cNvSpPr txBox="1"/>
          <p:nvPr>
            <p:ph idx="1" type="body"/>
          </p:nvPr>
        </p:nvSpPr>
        <p:spPr>
          <a:xfrm>
            <a:off x="466000" y="689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550">
                <a:solidFill>
                  <a:srgbClr val="222222"/>
                </a:solidFill>
                <a:highlight>
                  <a:srgbClr val="F2F2F2"/>
                </a:highlight>
              </a:rPr>
              <a:t>Question:</a:t>
            </a:r>
            <a:r>
              <a:rPr lang="en" sz="1550">
                <a:solidFill>
                  <a:srgbClr val="222222"/>
                </a:solidFill>
                <a:highlight>
                  <a:srgbClr val="F2F2F2"/>
                </a:highlight>
              </a:rPr>
              <a:t> </a:t>
            </a:r>
            <a:r>
              <a:rPr lang="en" sz="1550">
                <a:solidFill>
                  <a:srgbClr val="222222"/>
                </a:solidFill>
              </a:rPr>
              <a:t>Some people think that zoos are cruel and should be closed down. Others, however, believe that zoos can be useful in protecting wild animals. Discuss both views and give your opinion.</a:t>
            </a:r>
            <a:endParaRPr sz="1550">
              <a:solidFill>
                <a:srgbClr val="222222"/>
              </a:solidFill>
              <a:highlight>
                <a:srgbClr val="F2F2F2"/>
              </a:highlight>
            </a:endParaRPr>
          </a:p>
          <a:p>
            <a:pPr indent="0" lvl="0" marL="0" rtl="0" algn="l">
              <a:lnSpc>
                <a:spcPct val="100000"/>
              </a:lnSpc>
              <a:spcBef>
                <a:spcPts val="0"/>
              </a:spcBef>
              <a:spcAft>
                <a:spcPts val="0"/>
              </a:spcAft>
              <a:buSzPts val="1800"/>
              <a:buNone/>
            </a:pPr>
            <a:r>
              <a:t/>
            </a:r>
            <a:endParaRPr sz="1350">
              <a:solidFill>
                <a:srgbClr val="222222"/>
              </a:solidFill>
              <a:highlight>
                <a:srgbClr val="F2F2F2"/>
              </a:highlight>
            </a:endParaRPr>
          </a:p>
          <a:p>
            <a:pPr indent="0" lvl="0" marL="0" rtl="0" algn="l">
              <a:lnSpc>
                <a:spcPct val="100000"/>
              </a:lnSpc>
              <a:spcBef>
                <a:spcPts val="0"/>
              </a:spcBef>
              <a:spcAft>
                <a:spcPts val="0"/>
              </a:spcAft>
              <a:buSzPts val="1800"/>
              <a:buNone/>
            </a:pPr>
            <a:r>
              <a:t/>
            </a:r>
            <a:endParaRPr b="1" sz="1650" u="sng">
              <a:solidFill>
                <a:srgbClr val="222222"/>
              </a:solidFill>
              <a:highlight>
                <a:schemeClr val="accent6"/>
              </a:highlight>
            </a:endParaRPr>
          </a:p>
          <a:p>
            <a:pPr indent="0" lvl="0" marL="0" rtl="0" algn="l">
              <a:lnSpc>
                <a:spcPct val="100000"/>
              </a:lnSpc>
              <a:spcBef>
                <a:spcPts val="0"/>
              </a:spcBef>
              <a:spcAft>
                <a:spcPts val="0"/>
              </a:spcAft>
              <a:buSzPts val="1800"/>
              <a:buNone/>
            </a:pPr>
            <a:r>
              <a:rPr b="1" lang="en" sz="1650" u="sng">
                <a:solidFill>
                  <a:srgbClr val="222222"/>
                </a:solidFill>
                <a:highlight>
                  <a:schemeClr val="accent6"/>
                </a:highlight>
              </a:rPr>
              <a:t>Introduction:</a:t>
            </a:r>
            <a:r>
              <a:rPr lang="en" sz="1650" u="sng">
                <a:solidFill>
                  <a:srgbClr val="222222"/>
                </a:solidFill>
                <a:highlight>
                  <a:schemeClr val="accent6"/>
                </a:highlight>
              </a:rPr>
              <a:t> </a:t>
            </a:r>
            <a:endParaRPr sz="1650" u="sng">
              <a:solidFill>
                <a:srgbClr val="222222"/>
              </a:solidFill>
              <a:highlight>
                <a:schemeClr val="accent6"/>
              </a:highlight>
            </a:endParaRPr>
          </a:p>
          <a:p>
            <a:pPr indent="0" lvl="0" marL="0" rtl="0" algn="l">
              <a:lnSpc>
                <a:spcPct val="100000"/>
              </a:lnSpc>
              <a:spcBef>
                <a:spcPts val="0"/>
              </a:spcBef>
              <a:spcAft>
                <a:spcPts val="0"/>
              </a:spcAft>
              <a:buSzPts val="1800"/>
              <a:buNone/>
            </a:pPr>
            <a:r>
              <a:t/>
            </a:r>
            <a:endParaRPr sz="1650" u="sng">
              <a:solidFill>
                <a:srgbClr val="222222"/>
              </a:solidFill>
              <a:highlight>
                <a:schemeClr val="accent6"/>
              </a:highlight>
            </a:endParaRPr>
          </a:p>
          <a:p>
            <a:pPr indent="0" lvl="0" marL="0" rtl="0" algn="l">
              <a:lnSpc>
                <a:spcPct val="100000"/>
              </a:lnSpc>
              <a:spcBef>
                <a:spcPts val="0"/>
              </a:spcBef>
              <a:spcAft>
                <a:spcPts val="0"/>
              </a:spcAft>
              <a:buClr>
                <a:schemeClr val="dk1"/>
              </a:buClr>
              <a:buSzPts val="1100"/>
              <a:buFont typeface="Arial"/>
              <a:buNone/>
            </a:pPr>
            <a:r>
              <a:rPr lang="en" sz="1650">
                <a:solidFill>
                  <a:srgbClr val="222222"/>
                </a:solidFill>
                <a:highlight>
                  <a:srgbClr val="FFFFFF"/>
                </a:highlight>
              </a:rPr>
              <a:t>Some people argue that zoos help to preserve wild creatures, while others say that they are inhumane and should be abolished.</a:t>
            </a:r>
            <a:r>
              <a:rPr lang="en" sz="1650">
                <a:solidFill>
                  <a:srgbClr val="222222"/>
                </a:solidFill>
                <a:highlight>
                  <a:schemeClr val="lt1"/>
                </a:highlight>
              </a:rPr>
              <a:t> </a:t>
            </a:r>
            <a:r>
              <a:rPr lang="en" sz="1650">
                <a:solidFill>
                  <a:srgbClr val="222222"/>
                </a:solidFill>
                <a:highlight>
                  <a:srgbClr val="FFFFFF"/>
                </a:highlight>
              </a:rPr>
              <a:t>While the development of breeding programmes contributes to the preservation of endangered species, I believe that the poor conditions that many animals held in captivity are kept in make the existence of zoos unacceptable. </a:t>
            </a:r>
            <a:endParaRPr sz="1650">
              <a:solidFill>
                <a:srgbClr val="222222"/>
              </a:solidFill>
              <a:highlight>
                <a:schemeClr val="lt1"/>
              </a:highlight>
            </a:endParaRPr>
          </a:p>
          <a:p>
            <a:pPr indent="0" lvl="0" marL="0" rtl="0" algn="l">
              <a:lnSpc>
                <a:spcPct val="100000"/>
              </a:lnSpc>
              <a:spcBef>
                <a:spcPts val="0"/>
              </a:spcBef>
              <a:spcAft>
                <a:spcPts val="0"/>
              </a:spcAft>
              <a:buSzPts val="1800"/>
              <a:buNone/>
            </a:pPr>
            <a:r>
              <a:t/>
            </a:r>
            <a:endParaRPr sz="1650">
              <a:solidFill>
                <a:srgbClr val="222222"/>
              </a:solidFill>
              <a:highlight>
                <a:srgbClr val="FFFFFF"/>
              </a:highlight>
            </a:endParaRPr>
          </a:p>
          <a:p>
            <a:pPr indent="0" lvl="0" marL="25400" rtl="0" algn="l">
              <a:lnSpc>
                <a:spcPct val="130000"/>
              </a:lnSpc>
              <a:spcBef>
                <a:spcPts val="1300"/>
              </a:spcBef>
              <a:spcAft>
                <a:spcPts val="0"/>
              </a:spcAft>
              <a:buClr>
                <a:schemeClr val="dk1"/>
              </a:buClr>
              <a:buSzPts val="1100"/>
              <a:buFont typeface="Arial"/>
              <a:buNone/>
            </a:pPr>
            <a:r>
              <a:t/>
            </a:r>
            <a:endParaRPr b="1" sz="2150">
              <a:solidFill>
                <a:srgbClr val="CC0000"/>
              </a:solidFill>
              <a:highlight>
                <a:srgbClr val="FFFFFF"/>
              </a:highlight>
            </a:endParaRPr>
          </a:p>
          <a:p>
            <a:pPr indent="0" lvl="0" marL="0" rtl="0" algn="l">
              <a:lnSpc>
                <a:spcPct val="115000"/>
              </a:lnSpc>
              <a:spcBef>
                <a:spcPts val="300"/>
              </a:spcBef>
              <a:spcAft>
                <a:spcPts val="1200"/>
              </a:spcAft>
              <a:buSzPts val="1800"/>
              <a:buNone/>
            </a:pPr>
            <a:r>
              <a:t/>
            </a:r>
            <a:endParaRPr/>
          </a:p>
        </p:txBody>
      </p:sp>
      <p:sp>
        <p:nvSpPr>
          <p:cNvPr id="114" name="Google Shape;114;p11"/>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2"/>
          <p:cNvSpPr txBox="1"/>
          <p:nvPr>
            <p:ph type="title"/>
          </p:nvPr>
        </p:nvSpPr>
        <p:spPr>
          <a:xfrm>
            <a:off x="311700" y="1049400"/>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CC0000"/>
                </a:solidFill>
                <a:highlight>
                  <a:srgbClr val="FFFFFF"/>
                </a:highlight>
              </a:rPr>
              <a:t>How To Write Main Body Paragraphs</a:t>
            </a:r>
            <a:endParaRPr b="1" sz="1950">
              <a:solidFill>
                <a:srgbClr val="CC0000"/>
              </a:solidFill>
              <a:highlight>
                <a:srgbClr val="FFFFFF"/>
              </a:highlight>
            </a:endParaRPr>
          </a:p>
          <a:p>
            <a:pPr indent="0" lvl="0" marL="0" rtl="0" algn="l">
              <a:lnSpc>
                <a:spcPct val="100000"/>
              </a:lnSpc>
              <a:spcBef>
                <a:spcPts val="400"/>
              </a:spcBef>
              <a:spcAft>
                <a:spcPts val="0"/>
              </a:spcAft>
              <a:buSzPct val="111111"/>
              <a:buNone/>
            </a:pPr>
            <a:r>
              <a:t/>
            </a:r>
            <a:endParaRPr/>
          </a:p>
        </p:txBody>
      </p:sp>
      <p:sp>
        <p:nvSpPr>
          <p:cNvPr id="120" name="Google Shape;120;p12"/>
          <p:cNvSpPr txBox="1"/>
          <p:nvPr>
            <p:ph idx="1" type="body"/>
          </p:nvPr>
        </p:nvSpPr>
        <p:spPr>
          <a:xfrm>
            <a:off x="3410675" y="2022900"/>
            <a:ext cx="2054400" cy="1097700"/>
          </a:xfrm>
          <a:prstGeom prst="rect">
            <a:avLst/>
          </a:prstGeom>
          <a:noFill/>
          <a:ln>
            <a:noFill/>
          </a:ln>
        </p:spPr>
        <p:txBody>
          <a:bodyPr anchorCtr="0" anchor="t" bIns="91425" lIns="91425" spcFirstLastPara="1" rIns="91425" wrap="square" tIns="91425">
            <a:normAutofit fontScale="92500"/>
          </a:bodyPr>
          <a:lstStyle/>
          <a:p>
            <a:pPr indent="-327025" lvl="0" marL="457200" rtl="0" algn="l">
              <a:lnSpc>
                <a:spcPct val="115000"/>
              </a:lnSpc>
              <a:spcBef>
                <a:spcPts val="1400"/>
              </a:spcBef>
              <a:spcAft>
                <a:spcPts val="0"/>
              </a:spcAft>
              <a:buClr>
                <a:srgbClr val="222222"/>
              </a:buClr>
              <a:buSzPct val="108108"/>
              <a:buChar char="●"/>
            </a:pPr>
            <a:r>
              <a:rPr b="1" lang="en" sz="1550">
                <a:solidFill>
                  <a:srgbClr val="222222"/>
                </a:solidFill>
                <a:highlight>
                  <a:srgbClr val="FFFFFF"/>
                </a:highlight>
              </a:rPr>
              <a:t>Topic sentence</a:t>
            </a:r>
            <a:endParaRPr b="1" sz="1550">
              <a:solidFill>
                <a:srgbClr val="222222"/>
              </a:solidFill>
              <a:highlight>
                <a:srgbClr val="FFFFFF"/>
              </a:highlight>
            </a:endParaRPr>
          </a:p>
          <a:p>
            <a:pPr indent="-327025" lvl="0" marL="457200" rtl="0" algn="l">
              <a:lnSpc>
                <a:spcPct val="115000"/>
              </a:lnSpc>
              <a:spcBef>
                <a:spcPts val="0"/>
              </a:spcBef>
              <a:spcAft>
                <a:spcPts val="0"/>
              </a:spcAft>
              <a:buClr>
                <a:srgbClr val="222222"/>
              </a:buClr>
              <a:buSzPct val="108108"/>
              <a:buChar char="●"/>
            </a:pPr>
            <a:r>
              <a:rPr b="1" lang="en" sz="1550">
                <a:solidFill>
                  <a:srgbClr val="222222"/>
                </a:solidFill>
                <a:highlight>
                  <a:srgbClr val="FFFFFF"/>
                </a:highlight>
              </a:rPr>
              <a:t>Explanation</a:t>
            </a:r>
            <a:endParaRPr b="1" sz="1550">
              <a:solidFill>
                <a:srgbClr val="222222"/>
              </a:solidFill>
              <a:highlight>
                <a:srgbClr val="FFFFFF"/>
              </a:highlight>
            </a:endParaRPr>
          </a:p>
          <a:p>
            <a:pPr indent="-327025" lvl="0" marL="457200" rtl="0" algn="l">
              <a:lnSpc>
                <a:spcPct val="115000"/>
              </a:lnSpc>
              <a:spcBef>
                <a:spcPts val="0"/>
              </a:spcBef>
              <a:spcAft>
                <a:spcPts val="0"/>
              </a:spcAft>
              <a:buClr>
                <a:srgbClr val="222222"/>
              </a:buClr>
              <a:buSzPct val="108108"/>
              <a:buChar char="●"/>
            </a:pPr>
            <a:r>
              <a:rPr b="1" lang="en" sz="1550">
                <a:solidFill>
                  <a:srgbClr val="222222"/>
                </a:solidFill>
                <a:highlight>
                  <a:srgbClr val="FFFFFF"/>
                </a:highlight>
              </a:rPr>
              <a:t>Example</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txBox="1"/>
          <p:nvPr>
            <p:ph idx="1" type="body"/>
          </p:nvPr>
        </p:nvSpPr>
        <p:spPr>
          <a:xfrm>
            <a:off x="311700" y="110102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56862"/>
              <a:buNone/>
            </a:pPr>
            <a:r>
              <a:rPr b="1" lang="en" sz="1350" u="sng">
                <a:solidFill>
                  <a:srgbClr val="222222"/>
                </a:solidFill>
                <a:highlight>
                  <a:schemeClr val="accent6"/>
                </a:highlight>
              </a:rPr>
              <a:t>Topic sentence:</a:t>
            </a:r>
            <a:r>
              <a:rPr lang="en" sz="1350">
                <a:solidFill>
                  <a:srgbClr val="222222"/>
                </a:solidFill>
                <a:highlight>
                  <a:schemeClr val="accent6"/>
                </a:highlight>
              </a:rPr>
              <a:t> </a:t>
            </a:r>
            <a:endParaRPr sz="1350">
              <a:solidFill>
                <a:srgbClr val="222222"/>
              </a:solidFill>
              <a:highlight>
                <a:schemeClr val="accent6"/>
              </a:highlight>
            </a:endParaRPr>
          </a:p>
          <a:p>
            <a:pPr indent="0" lvl="0" marL="0" rtl="0" algn="l">
              <a:lnSpc>
                <a:spcPct val="115000"/>
              </a:lnSpc>
              <a:spcBef>
                <a:spcPts val="1200"/>
              </a:spcBef>
              <a:spcAft>
                <a:spcPts val="0"/>
              </a:spcAft>
              <a:buSzPct val="156862"/>
              <a:buNone/>
            </a:pPr>
            <a:r>
              <a:rPr b="1" lang="en" sz="1350">
                <a:solidFill>
                  <a:srgbClr val="222222"/>
                </a:solidFill>
                <a:highlight>
                  <a:srgbClr val="FFFFFF"/>
                </a:highlight>
              </a:rPr>
              <a:t>On the one hand, there are many projects in existence in zoological parks around the world where species facing extinction have been successfully bred in captivity and their numbers increased substantially.</a:t>
            </a:r>
            <a:endParaRPr b="1" sz="1350">
              <a:solidFill>
                <a:srgbClr val="222222"/>
              </a:solidFill>
              <a:highlight>
                <a:srgbClr val="FFFFFF"/>
              </a:highlight>
            </a:endParaRPr>
          </a:p>
          <a:p>
            <a:pPr indent="0" lvl="0" marL="0" rtl="0" algn="l">
              <a:lnSpc>
                <a:spcPct val="115000"/>
              </a:lnSpc>
              <a:spcBef>
                <a:spcPts val="1200"/>
              </a:spcBef>
              <a:spcAft>
                <a:spcPts val="0"/>
              </a:spcAft>
              <a:buSzPct val="156862"/>
              <a:buNone/>
            </a:pPr>
            <a:r>
              <a:rPr b="1" lang="en" sz="1350" u="sng">
                <a:solidFill>
                  <a:srgbClr val="222222"/>
                </a:solidFill>
                <a:highlight>
                  <a:schemeClr val="accent6"/>
                </a:highlight>
              </a:rPr>
              <a:t>Explanation sentence: </a:t>
            </a:r>
            <a:endParaRPr b="1" sz="1350" u="sng">
              <a:solidFill>
                <a:srgbClr val="222222"/>
              </a:solidFill>
              <a:highlight>
                <a:schemeClr val="accent6"/>
              </a:highlight>
            </a:endParaRPr>
          </a:p>
          <a:p>
            <a:pPr indent="0" lvl="0" marL="0" rtl="0" algn="l">
              <a:lnSpc>
                <a:spcPct val="115000"/>
              </a:lnSpc>
              <a:spcBef>
                <a:spcPts val="1200"/>
              </a:spcBef>
              <a:spcAft>
                <a:spcPts val="0"/>
              </a:spcAft>
              <a:buSzPct val="156862"/>
              <a:buNone/>
            </a:pPr>
            <a:r>
              <a:rPr b="1" lang="en" sz="1350">
                <a:solidFill>
                  <a:srgbClr val="222222"/>
                </a:solidFill>
                <a:highlight>
                  <a:srgbClr val="FFFFFF"/>
                </a:highlight>
              </a:rPr>
              <a:t>This is important for ensuring the survival of animals under threat from poaching and the destruction of their natural environments.</a:t>
            </a:r>
            <a:endParaRPr b="1" sz="1350">
              <a:solidFill>
                <a:srgbClr val="222222"/>
              </a:solidFill>
              <a:highlight>
                <a:srgbClr val="FFFFFF"/>
              </a:highlight>
            </a:endParaRPr>
          </a:p>
          <a:p>
            <a:pPr indent="0" lvl="0" marL="0" rtl="0" algn="l">
              <a:lnSpc>
                <a:spcPct val="115000"/>
              </a:lnSpc>
              <a:spcBef>
                <a:spcPts val="1200"/>
              </a:spcBef>
              <a:spcAft>
                <a:spcPts val="0"/>
              </a:spcAft>
              <a:buSzPct val="156862"/>
              <a:buNone/>
            </a:pPr>
            <a:r>
              <a:rPr b="1" lang="en" sz="1350" u="sng">
                <a:solidFill>
                  <a:srgbClr val="222222"/>
                </a:solidFill>
                <a:highlight>
                  <a:srgbClr val="FFFF00"/>
                </a:highlight>
              </a:rPr>
              <a:t>Example sentence:</a:t>
            </a:r>
            <a:endParaRPr b="1" sz="1350" u="sng">
              <a:solidFill>
                <a:srgbClr val="222222"/>
              </a:solidFill>
              <a:highlight>
                <a:srgbClr val="FFFF00"/>
              </a:highlight>
            </a:endParaRPr>
          </a:p>
          <a:p>
            <a:pPr indent="0" lvl="0" marL="0" rtl="0" algn="l">
              <a:lnSpc>
                <a:spcPct val="115000"/>
              </a:lnSpc>
              <a:spcBef>
                <a:spcPts val="1200"/>
              </a:spcBef>
              <a:spcAft>
                <a:spcPts val="0"/>
              </a:spcAft>
              <a:buSzPct val="156862"/>
              <a:buNone/>
            </a:pPr>
            <a:r>
              <a:rPr b="1" lang="en" sz="1350">
                <a:solidFill>
                  <a:srgbClr val="222222"/>
                </a:solidFill>
                <a:highlight>
                  <a:srgbClr val="FFFFFF"/>
                </a:highlight>
              </a:rPr>
              <a:t>A good example of this is the golden lion tamarin from Brazil which nearly died out because of logging and mining activities which are destroying its habitat. Today, a third of wild golden lion tamarins were raised in captivity.</a:t>
            </a:r>
            <a:endParaRPr sz="1400"/>
          </a:p>
          <a:p>
            <a:pPr indent="0" lvl="0" marL="0" rtl="0" algn="l">
              <a:lnSpc>
                <a:spcPct val="115000"/>
              </a:lnSpc>
              <a:spcBef>
                <a:spcPts val="2400"/>
              </a:spcBef>
              <a:spcAft>
                <a:spcPts val="0"/>
              </a:spcAft>
              <a:buSzPct val="176470"/>
              <a:buNone/>
            </a:pPr>
            <a:r>
              <a:rPr i="1" lang="en" sz="1200"/>
              <a:t>*substantially-largely</a:t>
            </a:r>
            <a:br>
              <a:rPr lang="en" sz="1400"/>
            </a:br>
            <a:r>
              <a:rPr lang="en" sz="1400"/>
              <a:t>*</a:t>
            </a:r>
            <a:r>
              <a:rPr i="1" lang="en" sz="1200"/>
              <a:t>poach-hunt illegally</a:t>
            </a:r>
            <a:br>
              <a:rPr i="1" lang="en" sz="1200"/>
            </a:br>
            <a:r>
              <a:rPr i="1" lang="en" sz="1200"/>
              <a:t>*logging-cutting trees for selling</a:t>
            </a:r>
            <a:endParaRPr/>
          </a:p>
          <a:p>
            <a:pPr indent="0" lvl="0" marL="0" rtl="0" algn="l">
              <a:lnSpc>
                <a:spcPct val="115000"/>
              </a:lnSpc>
              <a:spcBef>
                <a:spcPts val="2400"/>
              </a:spcBef>
              <a:spcAft>
                <a:spcPts val="0"/>
              </a:spcAft>
              <a:buSzPct val="176470"/>
              <a:buNone/>
            </a:pPr>
            <a:r>
              <a:t/>
            </a:r>
            <a:endParaRPr i="1" sz="1200"/>
          </a:p>
          <a:p>
            <a:pPr indent="0" lvl="0" marL="0" rtl="0" algn="l">
              <a:lnSpc>
                <a:spcPct val="115000"/>
              </a:lnSpc>
              <a:spcBef>
                <a:spcPts val="2400"/>
              </a:spcBef>
              <a:spcAft>
                <a:spcPts val="1200"/>
              </a:spcAft>
              <a:buSzPct val="176470"/>
              <a:buNone/>
            </a:pPr>
            <a:r>
              <a:t/>
            </a:r>
            <a:endParaRPr b="1" i="1" sz="1200" u="sng">
              <a:solidFill>
                <a:srgbClr val="222222"/>
              </a:solidFill>
              <a:highlight>
                <a:srgbClr val="FFFFFF"/>
              </a:highlight>
            </a:endParaRPr>
          </a:p>
        </p:txBody>
      </p:sp>
      <p:sp>
        <p:nvSpPr>
          <p:cNvPr id="126" name="Google Shape;126;p13"/>
          <p:cNvSpPr txBox="1"/>
          <p:nvPr>
            <p:ph type="title"/>
          </p:nvPr>
        </p:nvSpPr>
        <p:spPr>
          <a:xfrm>
            <a:off x="453150" y="219775"/>
            <a:ext cx="8520600" cy="442200"/>
          </a:xfrm>
          <a:prstGeom prst="rect">
            <a:avLst/>
          </a:prstGeom>
          <a:noFill/>
          <a:ln>
            <a:noFill/>
          </a:ln>
        </p:spPr>
        <p:txBody>
          <a:bodyPr anchorCtr="0" anchor="t" bIns="91425" lIns="91425" spcFirstLastPara="1" rIns="91425" wrap="square" tIns="91425">
            <a:normAutofit fontScale="90000"/>
          </a:bodyPr>
          <a:lstStyle/>
          <a:p>
            <a:pPr indent="0" lvl="0" marL="25400" rtl="0" algn="l">
              <a:lnSpc>
                <a:spcPct val="130000"/>
              </a:lnSpc>
              <a:spcBef>
                <a:spcPts val="1300"/>
              </a:spcBef>
              <a:spcAft>
                <a:spcPts val="0"/>
              </a:spcAft>
              <a:buSzPct val="188552"/>
              <a:buNone/>
            </a:pPr>
            <a:r>
              <a:rPr b="1" lang="en" sz="1650">
                <a:solidFill>
                  <a:srgbClr val="CC0000"/>
                </a:solidFill>
                <a:highlight>
                  <a:srgbClr val="FFFFFF"/>
                </a:highlight>
              </a:rPr>
              <a:t>Main Body Paragraph 1: </a:t>
            </a:r>
            <a:r>
              <a:rPr b="1" lang="en" sz="1350">
                <a:solidFill>
                  <a:srgbClr val="674EA7"/>
                </a:solidFill>
                <a:highlight>
                  <a:srgbClr val="FFFFFF"/>
                </a:highlight>
              </a:rPr>
              <a:t>Idea 1 – Breeding programmes for endangered species, some species saved from extinction.</a:t>
            </a:r>
            <a:endParaRPr b="1" sz="1350">
              <a:solidFill>
                <a:srgbClr val="674EA7"/>
              </a:solidFill>
              <a:highlight>
                <a:srgbClr val="FFFFFF"/>
              </a:highlight>
            </a:endParaRPr>
          </a:p>
          <a:p>
            <a:pPr indent="0" lvl="0" marL="25400" rtl="0" algn="l">
              <a:lnSpc>
                <a:spcPct val="130000"/>
              </a:lnSpc>
              <a:spcBef>
                <a:spcPts val="1300"/>
              </a:spcBef>
              <a:spcAft>
                <a:spcPts val="0"/>
              </a:spcAft>
              <a:buSzPct val="188552"/>
              <a:buNone/>
            </a:pPr>
            <a:r>
              <a:t/>
            </a:r>
            <a:endParaRPr b="1" sz="1650">
              <a:solidFill>
                <a:srgbClr val="CC0000"/>
              </a:solidFill>
              <a:highlight>
                <a:srgbClr val="FFFFFF"/>
              </a:highlight>
            </a:endParaRPr>
          </a:p>
          <a:p>
            <a:pPr indent="0" lvl="0" marL="0" rtl="0" algn="l">
              <a:lnSpc>
                <a:spcPct val="100000"/>
              </a:lnSpc>
              <a:spcBef>
                <a:spcPts val="300"/>
              </a:spcBef>
              <a:spcAft>
                <a:spcPts val="0"/>
              </a:spcAft>
              <a:buSzPct val="111111"/>
              <a:buNone/>
            </a:pPr>
            <a:r>
              <a:t/>
            </a:r>
            <a:endParaRPr/>
          </a:p>
        </p:txBody>
      </p:sp>
      <p:sp>
        <p:nvSpPr>
          <p:cNvPr id="127" name="Google Shape;127;p13"/>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30000"/>
              </a:lnSpc>
              <a:spcBef>
                <a:spcPts val="1300"/>
              </a:spcBef>
              <a:spcAft>
                <a:spcPts val="300"/>
              </a:spcAft>
              <a:buClr>
                <a:schemeClr val="dk1"/>
              </a:buClr>
              <a:buSzPct val="74074"/>
              <a:buFont typeface="Arial"/>
              <a:buNone/>
            </a:pPr>
            <a:r>
              <a:rPr b="1" lang="en" sz="1650">
                <a:solidFill>
                  <a:srgbClr val="CC0000"/>
                </a:solidFill>
                <a:highlight>
                  <a:srgbClr val="FFFFFF"/>
                </a:highlight>
              </a:rPr>
              <a:t>Finished Paragraph 1</a:t>
            </a:r>
            <a:endParaRPr/>
          </a:p>
        </p:txBody>
      </p:sp>
      <p:sp>
        <p:nvSpPr>
          <p:cNvPr id="133" name="Google Shape;133;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t/>
            </a:r>
            <a:endParaRPr sz="1350">
              <a:solidFill>
                <a:srgbClr val="222222"/>
              </a:solidFill>
              <a:highlight>
                <a:schemeClr val="accent6"/>
              </a:highlight>
            </a:endParaRPr>
          </a:p>
          <a:p>
            <a:pPr indent="0" lvl="0" marL="0" rtl="0" algn="l">
              <a:lnSpc>
                <a:spcPct val="115000"/>
              </a:lnSpc>
              <a:spcBef>
                <a:spcPts val="1200"/>
              </a:spcBef>
              <a:spcAft>
                <a:spcPts val="1200"/>
              </a:spcAft>
              <a:buClr>
                <a:schemeClr val="dk1"/>
              </a:buClr>
              <a:buSzPts val="1100"/>
              <a:buFont typeface="Arial"/>
              <a:buNone/>
            </a:pPr>
            <a:r>
              <a:rPr b="1" lang="en" sz="1350">
                <a:solidFill>
                  <a:srgbClr val="222222"/>
                </a:solidFill>
                <a:highlight>
                  <a:srgbClr val="FFFFFF"/>
                </a:highlight>
              </a:rPr>
              <a:t>On the one hand, there are many projects in existence in zoological parks around the world where species facing extinction have been successfully bred in captivity and their numbers increased substantially.</a:t>
            </a:r>
            <a:r>
              <a:rPr b="1" lang="en" sz="1350">
                <a:solidFill>
                  <a:srgbClr val="222222"/>
                </a:solidFill>
                <a:highlight>
                  <a:schemeClr val="lt1"/>
                </a:highlight>
              </a:rPr>
              <a:t> </a:t>
            </a:r>
            <a:r>
              <a:rPr b="1" lang="en" sz="1350">
                <a:solidFill>
                  <a:srgbClr val="222222"/>
                </a:solidFill>
                <a:highlight>
                  <a:srgbClr val="FFFFFF"/>
                </a:highlight>
              </a:rPr>
              <a:t>This is important for ensuring the survival of animals under threat from poaching and the destruction of their natural environments.</a:t>
            </a:r>
            <a:r>
              <a:rPr b="1" lang="en" sz="1350">
                <a:solidFill>
                  <a:srgbClr val="222222"/>
                </a:solidFill>
                <a:highlight>
                  <a:schemeClr val="lt1"/>
                </a:highlight>
              </a:rPr>
              <a:t> </a:t>
            </a:r>
            <a:r>
              <a:rPr b="1" lang="en" sz="1350">
                <a:solidFill>
                  <a:srgbClr val="222222"/>
                </a:solidFill>
                <a:highlight>
                  <a:srgbClr val="FFFFFF"/>
                </a:highlight>
              </a:rPr>
              <a:t>A good example of this is the golden lion tamarin from Brazil which nearly died out because of logging and mining activities which are destroying its habitat. Today, a third of wild golden lion tamarins were raised in captivity.</a:t>
            </a:r>
            <a:endParaRPr b="1" sz="1350">
              <a:solidFill>
                <a:srgbClr val="222222"/>
              </a:solidFill>
              <a:highlight>
                <a:srgbClr val="FFFFFF"/>
              </a:highlight>
            </a:endParaRPr>
          </a:p>
        </p:txBody>
      </p:sp>
      <p:sp>
        <p:nvSpPr>
          <p:cNvPr id="134" name="Google Shape;134;p14"/>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l">
              <a:lnSpc>
                <a:spcPct val="130000"/>
              </a:lnSpc>
              <a:spcBef>
                <a:spcPts val="1300"/>
              </a:spcBef>
              <a:spcAft>
                <a:spcPts val="0"/>
              </a:spcAft>
              <a:buClr>
                <a:schemeClr val="dk1"/>
              </a:buClr>
              <a:buSzPct val="66666"/>
              <a:buFont typeface="Arial"/>
              <a:buNone/>
            </a:pPr>
            <a:r>
              <a:rPr b="1" lang="en" sz="1650">
                <a:solidFill>
                  <a:srgbClr val="CC0000"/>
                </a:solidFill>
                <a:highlight>
                  <a:srgbClr val="FFFFFF"/>
                </a:highlight>
              </a:rPr>
              <a:t>Main Body Paragraph 2: </a:t>
            </a:r>
            <a:r>
              <a:rPr b="1" lang="en" sz="1350">
                <a:solidFill>
                  <a:srgbClr val="674EA7"/>
                </a:solidFill>
                <a:highlight>
                  <a:srgbClr val="FFFFFF"/>
                </a:highlight>
              </a:rPr>
              <a:t>Idea 2 – Cramped cages &amp; unnatural environments, animals distressed.</a:t>
            </a:r>
            <a:endParaRPr b="1" sz="1350">
              <a:solidFill>
                <a:srgbClr val="674EA7"/>
              </a:solidFill>
              <a:highlight>
                <a:srgbClr val="FFFFFF"/>
              </a:highlight>
            </a:endParaRPr>
          </a:p>
          <a:p>
            <a:pPr indent="0" lvl="0" marL="0" rtl="0" algn="l">
              <a:lnSpc>
                <a:spcPct val="100000"/>
              </a:lnSpc>
              <a:spcBef>
                <a:spcPts val="300"/>
              </a:spcBef>
              <a:spcAft>
                <a:spcPts val="0"/>
              </a:spcAft>
              <a:buSzPct val="111111"/>
              <a:buNone/>
            </a:pPr>
            <a:r>
              <a:t/>
            </a:r>
            <a:endParaRPr/>
          </a:p>
        </p:txBody>
      </p:sp>
      <p:sp>
        <p:nvSpPr>
          <p:cNvPr id="140" name="Google Shape;14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b="1" lang="en" sz="1350" u="sng">
                <a:solidFill>
                  <a:srgbClr val="222222"/>
                </a:solidFill>
                <a:highlight>
                  <a:schemeClr val="accent6"/>
                </a:highlight>
              </a:rPr>
              <a:t>Topic sentence:</a:t>
            </a:r>
            <a:endParaRPr b="1" sz="1350" u="sng">
              <a:solidFill>
                <a:srgbClr val="222222"/>
              </a:solidFill>
              <a:highlight>
                <a:schemeClr val="accent6"/>
              </a:highlight>
            </a:endParaRPr>
          </a:p>
          <a:p>
            <a:pPr indent="0" lvl="0" marL="0" rtl="0" algn="l">
              <a:lnSpc>
                <a:spcPct val="115000"/>
              </a:lnSpc>
              <a:spcBef>
                <a:spcPts val="1200"/>
              </a:spcBef>
              <a:spcAft>
                <a:spcPts val="0"/>
              </a:spcAft>
              <a:buSzPts val="1800"/>
              <a:buNone/>
            </a:pPr>
            <a:r>
              <a:rPr b="1" lang="en" sz="1350">
                <a:solidFill>
                  <a:srgbClr val="222222"/>
                </a:solidFill>
                <a:highlight>
                  <a:srgbClr val="FFFFFF"/>
                </a:highlight>
              </a:rPr>
              <a:t>On the other hand, a significant percentage of zoos house their animals in cramped cages with very little space to move around or behave naturally.</a:t>
            </a:r>
            <a:endParaRPr b="1" sz="1350">
              <a:solidFill>
                <a:srgbClr val="222222"/>
              </a:solidFill>
              <a:highlight>
                <a:srgbClr val="FFFFFF"/>
              </a:highlight>
            </a:endParaRPr>
          </a:p>
          <a:p>
            <a:pPr indent="0" lvl="0" marL="0" rtl="0" algn="l">
              <a:lnSpc>
                <a:spcPct val="115000"/>
              </a:lnSpc>
              <a:spcBef>
                <a:spcPts val="1200"/>
              </a:spcBef>
              <a:spcAft>
                <a:spcPts val="0"/>
              </a:spcAft>
              <a:buSzPts val="1800"/>
              <a:buNone/>
            </a:pPr>
            <a:r>
              <a:rPr b="1" lang="en" sz="1350" u="sng">
                <a:solidFill>
                  <a:srgbClr val="222222"/>
                </a:solidFill>
                <a:highlight>
                  <a:schemeClr val="accent6"/>
                </a:highlight>
              </a:rPr>
              <a:t>Explanation sentence:</a:t>
            </a:r>
            <a:endParaRPr b="1" sz="1350" u="sng">
              <a:solidFill>
                <a:srgbClr val="222222"/>
              </a:solidFill>
              <a:highlight>
                <a:schemeClr val="accent6"/>
              </a:highlight>
            </a:endParaRPr>
          </a:p>
          <a:p>
            <a:pPr indent="0" lvl="0" marL="0" rtl="0" algn="l">
              <a:lnSpc>
                <a:spcPct val="115000"/>
              </a:lnSpc>
              <a:spcBef>
                <a:spcPts val="1200"/>
              </a:spcBef>
              <a:spcAft>
                <a:spcPts val="0"/>
              </a:spcAft>
              <a:buSzPts val="1800"/>
              <a:buNone/>
            </a:pPr>
            <a:r>
              <a:rPr b="1" lang="en" sz="1350">
                <a:solidFill>
                  <a:srgbClr val="222222"/>
                </a:solidFill>
                <a:highlight>
                  <a:srgbClr val="FFFFFF"/>
                </a:highlight>
              </a:rPr>
              <a:t>This can lead to them becoming distressed and depressed as well as suffering physically through lack of exercise.</a:t>
            </a:r>
            <a:endParaRPr b="1" sz="1350">
              <a:solidFill>
                <a:srgbClr val="222222"/>
              </a:solidFill>
              <a:highlight>
                <a:srgbClr val="FFFFFF"/>
              </a:highlight>
            </a:endParaRPr>
          </a:p>
          <a:p>
            <a:pPr indent="0" lvl="0" marL="0" rtl="0" algn="l">
              <a:lnSpc>
                <a:spcPct val="115000"/>
              </a:lnSpc>
              <a:spcBef>
                <a:spcPts val="1200"/>
              </a:spcBef>
              <a:spcAft>
                <a:spcPts val="0"/>
              </a:spcAft>
              <a:buSzPts val="1800"/>
              <a:buNone/>
            </a:pPr>
            <a:r>
              <a:rPr b="1" lang="en" sz="1350" u="sng">
                <a:solidFill>
                  <a:srgbClr val="222222"/>
                </a:solidFill>
                <a:highlight>
                  <a:schemeClr val="accent6"/>
                </a:highlight>
              </a:rPr>
              <a:t>Example sentence:</a:t>
            </a:r>
            <a:endParaRPr b="1" sz="1350">
              <a:solidFill>
                <a:srgbClr val="222222"/>
              </a:solidFill>
              <a:highlight>
                <a:schemeClr val="accent6"/>
              </a:highlight>
            </a:endParaRPr>
          </a:p>
          <a:p>
            <a:pPr indent="0" lvl="0" marL="0" rtl="0" algn="l">
              <a:lnSpc>
                <a:spcPct val="115000"/>
              </a:lnSpc>
              <a:spcBef>
                <a:spcPts val="1200"/>
              </a:spcBef>
              <a:spcAft>
                <a:spcPts val="1200"/>
              </a:spcAft>
              <a:buSzPts val="1800"/>
              <a:buNone/>
            </a:pPr>
            <a:r>
              <a:rPr b="1" lang="en" sz="1350">
                <a:solidFill>
                  <a:srgbClr val="222222"/>
                </a:solidFill>
                <a:highlight>
                  <a:srgbClr val="FFFFFF"/>
                </a:highlight>
              </a:rPr>
              <a:t>A friend of mine recently visited a wildlife park while on holiday abroad and was very upset to see the lions pacing up and down in a narrow cage and eagles in enclosures so small that they were unable to fly.</a:t>
            </a:r>
            <a:endParaRPr b="1" sz="1350">
              <a:solidFill>
                <a:srgbClr val="222222"/>
              </a:solidFill>
              <a:highlight>
                <a:srgbClr val="FFFFFF"/>
              </a:highlight>
            </a:endParaRPr>
          </a:p>
        </p:txBody>
      </p:sp>
      <p:sp>
        <p:nvSpPr>
          <p:cNvPr id="141" name="Google Shape;141;p15"/>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30000"/>
              </a:lnSpc>
              <a:spcBef>
                <a:spcPts val="1300"/>
              </a:spcBef>
              <a:spcAft>
                <a:spcPts val="300"/>
              </a:spcAft>
              <a:buClr>
                <a:schemeClr val="dk1"/>
              </a:buClr>
              <a:buSzPct val="74074"/>
              <a:buFont typeface="Arial"/>
              <a:buNone/>
            </a:pPr>
            <a:r>
              <a:rPr b="1" lang="en" sz="1650">
                <a:solidFill>
                  <a:srgbClr val="CC0000"/>
                </a:solidFill>
                <a:highlight>
                  <a:srgbClr val="FFFFFF"/>
                </a:highlight>
              </a:rPr>
              <a:t>Finished Paragraph 2</a:t>
            </a:r>
            <a:endParaRPr/>
          </a:p>
        </p:txBody>
      </p:sp>
      <p:sp>
        <p:nvSpPr>
          <p:cNvPr id="147" name="Google Shape;14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t/>
            </a:r>
            <a:endParaRPr b="1" sz="1350" u="sng">
              <a:solidFill>
                <a:srgbClr val="222222"/>
              </a:solidFill>
              <a:highlight>
                <a:schemeClr val="accent6"/>
              </a:highlight>
            </a:endParaRPr>
          </a:p>
          <a:p>
            <a:pPr indent="0" lvl="0" marL="0" rtl="0" algn="l">
              <a:lnSpc>
                <a:spcPct val="115000"/>
              </a:lnSpc>
              <a:spcBef>
                <a:spcPts val="1200"/>
              </a:spcBef>
              <a:spcAft>
                <a:spcPts val="1200"/>
              </a:spcAft>
              <a:buClr>
                <a:schemeClr val="dk1"/>
              </a:buClr>
              <a:buSzPts val="1100"/>
              <a:buFont typeface="Arial"/>
              <a:buNone/>
            </a:pPr>
            <a:r>
              <a:rPr b="1" lang="en" sz="1350">
                <a:solidFill>
                  <a:srgbClr val="222222"/>
                </a:solidFill>
                <a:highlight>
                  <a:srgbClr val="FFFFFF"/>
                </a:highlight>
              </a:rPr>
              <a:t>On the other hand, a significant percentage of zoos house their animals in cramped cages with very little space to move around or behave naturally. This can lead to them becoming distressed and depressed as well as suffering physically through lack of exercise.</a:t>
            </a:r>
            <a:r>
              <a:rPr b="1" lang="en" sz="1350">
                <a:solidFill>
                  <a:srgbClr val="222222"/>
                </a:solidFill>
                <a:highlight>
                  <a:schemeClr val="lt1"/>
                </a:highlight>
              </a:rPr>
              <a:t> </a:t>
            </a:r>
            <a:r>
              <a:rPr b="1" lang="en" sz="1350">
                <a:solidFill>
                  <a:srgbClr val="222222"/>
                </a:solidFill>
                <a:highlight>
                  <a:srgbClr val="FFFFFF"/>
                </a:highlight>
              </a:rPr>
              <a:t>A friend of mine recently visited a wildlife park while on holiday abroad and was very upset to see the lions pacing up and down in a narrow cage and eagles in enclosures so small that they were unable to fly.</a:t>
            </a:r>
            <a:endParaRPr b="1" sz="1350">
              <a:solidFill>
                <a:srgbClr val="222222"/>
              </a:solidFill>
              <a:highlight>
                <a:srgbClr val="FFFFFF"/>
              </a:highlight>
            </a:endParaRPr>
          </a:p>
        </p:txBody>
      </p:sp>
      <p:sp>
        <p:nvSpPr>
          <p:cNvPr id="148" name="Google Shape;148;p16"/>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CC0000"/>
                </a:solidFill>
                <a:highlight>
                  <a:srgbClr val="FFFFFF"/>
                </a:highlight>
              </a:rPr>
              <a:t>Conclusion</a:t>
            </a:r>
            <a:endParaRPr b="1" sz="1950">
              <a:solidFill>
                <a:srgbClr val="CC0000"/>
              </a:solidFill>
              <a:highlight>
                <a:srgbClr val="FFFFFF"/>
              </a:highlight>
            </a:endParaRPr>
          </a:p>
          <a:p>
            <a:pPr indent="0" lvl="0" marL="0" rtl="0" algn="l">
              <a:lnSpc>
                <a:spcPct val="100000"/>
              </a:lnSpc>
              <a:spcBef>
                <a:spcPts val="400"/>
              </a:spcBef>
              <a:spcAft>
                <a:spcPts val="0"/>
              </a:spcAft>
              <a:buSzPct val="111111"/>
              <a:buNone/>
            </a:pPr>
            <a:r>
              <a:t/>
            </a:r>
            <a:endParaRPr/>
          </a:p>
        </p:txBody>
      </p:sp>
      <p:sp>
        <p:nvSpPr>
          <p:cNvPr id="154" name="Google Shape;154;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Clr>
                <a:schemeClr val="dk1"/>
              </a:buClr>
              <a:buSzPts val="1100"/>
              <a:buFont typeface="Arial"/>
              <a:buNone/>
            </a:pPr>
            <a:r>
              <a:rPr lang="en" sz="1350">
                <a:solidFill>
                  <a:srgbClr val="222222"/>
                </a:solidFill>
                <a:highlight>
                  <a:srgbClr val="FFFFFF"/>
                </a:highlight>
              </a:rPr>
              <a:t>You can start almost any final paragraph of an IELTS essay with the words:</a:t>
            </a:r>
            <a:endParaRPr sz="1350">
              <a:solidFill>
                <a:srgbClr val="222222"/>
              </a:solidFill>
              <a:highlight>
                <a:srgbClr val="FFFFFF"/>
              </a:highlight>
            </a:endParaRPr>
          </a:p>
          <a:p>
            <a:pPr indent="-314325" lvl="0" marL="457200" rtl="0" algn="l">
              <a:lnSpc>
                <a:spcPct val="115000"/>
              </a:lnSpc>
              <a:spcBef>
                <a:spcPts val="1400"/>
              </a:spcBef>
              <a:spcAft>
                <a:spcPts val="0"/>
              </a:spcAft>
              <a:buClr>
                <a:srgbClr val="222222"/>
              </a:buClr>
              <a:buSzPts val="1350"/>
              <a:buChar char="●"/>
            </a:pPr>
            <a:r>
              <a:rPr b="1" lang="en" sz="1350">
                <a:solidFill>
                  <a:srgbClr val="222222"/>
                </a:solidFill>
                <a:highlight>
                  <a:srgbClr val="FFFFFF"/>
                </a:highlight>
              </a:rPr>
              <a:t>In conclusion</a:t>
            </a:r>
            <a:endParaRPr b="1"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350">
                <a:solidFill>
                  <a:srgbClr val="222222"/>
                </a:solidFill>
                <a:highlight>
                  <a:srgbClr val="FFFFFF"/>
                </a:highlight>
              </a:rPr>
              <a:t>        or</a:t>
            </a:r>
            <a:endParaRPr sz="1350">
              <a:solidFill>
                <a:srgbClr val="222222"/>
              </a:solidFill>
              <a:highlight>
                <a:srgbClr val="FFFFFF"/>
              </a:highlight>
            </a:endParaRPr>
          </a:p>
          <a:p>
            <a:pPr indent="-314325" lvl="0" marL="457200" rtl="0" algn="l">
              <a:lnSpc>
                <a:spcPct val="115000"/>
              </a:lnSpc>
              <a:spcBef>
                <a:spcPts val="1400"/>
              </a:spcBef>
              <a:spcAft>
                <a:spcPts val="0"/>
              </a:spcAft>
              <a:buClr>
                <a:srgbClr val="222222"/>
              </a:buClr>
              <a:buSzPts val="1350"/>
              <a:buChar char="●"/>
            </a:pPr>
            <a:r>
              <a:rPr b="1" lang="en" sz="1350">
                <a:solidFill>
                  <a:srgbClr val="222222"/>
                </a:solidFill>
                <a:highlight>
                  <a:srgbClr val="FFFFFF"/>
                </a:highlight>
              </a:rPr>
              <a:t>To conclude</a:t>
            </a:r>
            <a:endParaRPr b="1" sz="1350">
              <a:solidFill>
                <a:srgbClr val="222222"/>
              </a:solidFill>
              <a:highlight>
                <a:srgbClr val="FFFFFF"/>
              </a:highlight>
            </a:endParaRPr>
          </a:p>
          <a:p>
            <a:pPr indent="0" lvl="0" marL="0" rtl="0" algn="l">
              <a:lnSpc>
                <a:spcPct val="115000"/>
              </a:lnSpc>
              <a:spcBef>
                <a:spcPts val="1400"/>
              </a:spcBef>
              <a:spcAft>
                <a:spcPts val="0"/>
              </a:spcAft>
              <a:buSzPts val="1800"/>
              <a:buNone/>
            </a:pPr>
            <a:r>
              <a:t/>
            </a:r>
            <a:endParaRPr b="1" sz="1350">
              <a:solidFill>
                <a:srgbClr val="222222"/>
              </a:solidFill>
              <a:highlight>
                <a:srgbClr val="FFFFFF"/>
              </a:highlight>
            </a:endParaRPr>
          </a:p>
          <a:p>
            <a:pPr indent="0" lvl="0" marL="0" rtl="0" algn="l">
              <a:lnSpc>
                <a:spcPct val="115000"/>
              </a:lnSpc>
              <a:spcBef>
                <a:spcPts val="1400"/>
              </a:spcBef>
              <a:spcAft>
                <a:spcPts val="0"/>
              </a:spcAft>
              <a:buSzPts val="1800"/>
              <a:buNone/>
            </a:pPr>
            <a:r>
              <a:rPr b="1" lang="en" sz="1550">
                <a:solidFill>
                  <a:srgbClr val="222222"/>
                </a:solidFill>
                <a:highlight>
                  <a:schemeClr val="accent6"/>
                </a:highlight>
              </a:rPr>
              <a:t>To create a great conclusion, you simply have to paraphrase the introduction</a:t>
            </a:r>
            <a:endParaRPr b="1" sz="1550">
              <a:solidFill>
                <a:srgbClr val="222222"/>
              </a:solidFill>
              <a:highlight>
                <a:schemeClr val="accent6"/>
              </a:highlight>
            </a:endParaRPr>
          </a:p>
          <a:p>
            <a:pPr indent="0" lvl="0" marL="0" rtl="0" algn="l">
              <a:lnSpc>
                <a:spcPct val="115000"/>
              </a:lnSpc>
              <a:spcBef>
                <a:spcPts val="1200"/>
              </a:spcBef>
              <a:spcAft>
                <a:spcPts val="1200"/>
              </a:spcAft>
              <a:buSzPts val="1800"/>
              <a:buNone/>
            </a:pPr>
            <a:r>
              <a:t/>
            </a:r>
            <a:endParaRPr b="1" sz="1550">
              <a:solidFill>
                <a:srgbClr val="222222"/>
              </a:solidFill>
              <a:highlight>
                <a:schemeClr val="accent6"/>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idx="1" type="body"/>
          </p:nvPr>
        </p:nvSpPr>
        <p:spPr>
          <a:xfrm>
            <a:off x="453150" y="226675"/>
            <a:ext cx="8520600" cy="284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600">
                <a:solidFill>
                  <a:srgbClr val="222222"/>
                </a:solidFill>
                <a:highlight>
                  <a:srgbClr val="F2F2F2"/>
                </a:highlight>
              </a:rPr>
              <a:t>Question: Some people think that zoos are cruel and should be closed down. Others, however, believe that zoos can be useful in protecting wild animals. Discuss both views and give your opinion.</a:t>
            </a:r>
            <a:endParaRPr b="1" sz="1600">
              <a:solidFill>
                <a:srgbClr val="222222"/>
              </a:solidFill>
              <a:highlight>
                <a:srgbClr val="F2F2F2"/>
              </a:highlight>
            </a:endParaRPr>
          </a:p>
          <a:p>
            <a:pPr indent="0" lvl="0" marL="0" rtl="0" algn="l">
              <a:lnSpc>
                <a:spcPct val="100000"/>
              </a:lnSpc>
              <a:spcBef>
                <a:spcPts val="0"/>
              </a:spcBef>
              <a:spcAft>
                <a:spcPts val="0"/>
              </a:spcAft>
              <a:buSzPts val="1800"/>
              <a:buNone/>
            </a:pPr>
            <a:r>
              <a:t/>
            </a:r>
            <a:endParaRPr b="1" sz="1600" u="sng">
              <a:solidFill>
                <a:srgbClr val="222222"/>
              </a:solidFill>
              <a:highlight>
                <a:schemeClr val="accent6"/>
              </a:highlight>
            </a:endParaRPr>
          </a:p>
          <a:p>
            <a:pPr indent="0" lvl="0" marL="0" rtl="0" algn="l">
              <a:lnSpc>
                <a:spcPct val="100000"/>
              </a:lnSpc>
              <a:spcBef>
                <a:spcPts val="0"/>
              </a:spcBef>
              <a:spcAft>
                <a:spcPts val="0"/>
              </a:spcAft>
              <a:buSzPts val="1800"/>
              <a:buNone/>
            </a:pPr>
            <a:r>
              <a:rPr b="1" lang="en" sz="1600" u="sng">
                <a:solidFill>
                  <a:srgbClr val="222222"/>
                </a:solidFill>
                <a:highlight>
                  <a:schemeClr val="accent6"/>
                </a:highlight>
              </a:rPr>
              <a:t>Introduction:</a:t>
            </a:r>
            <a:r>
              <a:rPr lang="en" sz="1600" u="sng">
                <a:solidFill>
                  <a:srgbClr val="222222"/>
                </a:solidFill>
                <a:highlight>
                  <a:schemeClr val="accent6"/>
                </a:highlight>
              </a:rPr>
              <a:t> </a:t>
            </a:r>
            <a:endParaRPr sz="1600" u="sng">
              <a:solidFill>
                <a:srgbClr val="222222"/>
              </a:solidFill>
              <a:highlight>
                <a:schemeClr val="accent6"/>
              </a:highlight>
            </a:endParaRPr>
          </a:p>
          <a:p>
            <a:pPr indent="0" lvl="0" marL="0" rtl="0" algn="l">
              <a:lnSpc>
                <a:spcPct val="100000"/>
              </a:lnSpc>
              <a:spcBef>
                <a:spcPts val="0"/>
              </a:spcBef>
              <a:spcAft>
                <a:spcPts val="0"/>
              </a:spcAft>
              <a:buSzPts val="1800"/>
              <a:buNone/>
            </a:pPr>
            <a:r>
              <a:t/>
            </a:r>
            <a:endParaRPr sz="1600" u="sng">
              <a:solidFill>
                <a:srgbClr val="222222"/>
              </a:solidFill>
              <a:highlight>
                <a:schemeClr val="accent6"/>
              </a:highlight>
            </a:endParaRPr>
          </a:p>
          <a:p>
            <a:pPr indent="0" lvl="0" marL="0" rtl="0" algn="l">
              <a:lnSpc>
                <a:spcPct val="100000"/>
              </a:lnSpc>
              <a:spcBef>
                <a:spcPts val="0"/>
              </a:spcBef>
              <a:spcAft>
                <a:spcPts val="0"/>
              </a:spcAft>
              <a:buClr>
                <a:schemeClr val="dk1"/>
              </a:buClr>
              <a:buSzPts val="1100"/>
              <a:buFont typeface="Arial"/>
              <a:buNone/>
            </a:pPr>
            <a:r>
              <a:rPr lang="en" sz="1650">
                <a:solidFill>
                  <a:srgbClr val="222222"/>
                </a:solidFill>
                <a:highlight>
                  <a:srgbClr val="FFFFFF"/>
                </a:highlight>
              </a:rPr>
              <a:t>Some people argue that zoos help to preserve wild creatures, while others say that they are inhumane and should be abolished.</a:t>
            </a:r>
            <a:r>
              <a:rPr lang="en" sz="1650">
                <a:solidFill>
                  <a:srgbClr val="222222"/>
                </a:solidFill>
                <a:highlight>
                  <a:schemeClr val="lt1"/>
                </a:highlight>
              </a:rPr>
              <a:t> </a:t>
            </a:r>
            <a:r>
              <a:rPr lang="en" sz="1650">
                <a:solidFill>
                  <a:srgbClr val="222222"/>
                </a:solidFill>
                <a:highlight>
                  <a:srgbClr val="FFFFFF"/>
                </a:highlight>
              </a:rPr>
              <a:t>While the development of breeding programmes contributes to the preservation of endangered species, I believe that the poor conditions that many animals held in captivity are kept in make the existence of zoos unacceptable. </a:t>
            </a:r>
            <a:endParaRPr sz="1600">
              <a:solidFill>
                <a:srgbClr val="222222"/>
              </a:solidFill>
              <a:highlight>
                <a:srgbClr val="FFFFFF"/>
              </a:highlight>
            </a:endParaRPr>
          </a:p>
          <a:p>
            <a:pPr indent="0" lvl="0" marL="0" rtl="0" algn="l">
              <a:lnSpc>
                <a:spcPct val="100000"/>
              </a:lnSpc>
              <a:spcBef>
                <a:spcPts val="0"/>
              </a:spcBef>
              <a:spcAft>
                <a:spcPts val="0"/>
              </a:spcAft>
              <a:buSzPts val="1800"/>
              <a:buNone/>
            </a:pPr>
            <a:r>
              <a:t/>
            </a:r>
            <a:endParaRPr sz="1600">
              <a:solidFill>
                <a:srgbClr val="222222"/>
              </a:solidFill>
              <a:highlight>
                <a:srgbClr val="FFFFFF"/>
              </a:highlight>
            </a:endParaRPr>
          </a:p>
          <a:p>
            <a:pPr indent="0" lvl="0" marL="0" rtl="0" algn="l">
              <a:lnSpc>
                <a:spcPct val="100000"/>
              </a:lnSpc>
              <a:spcBef>
                <a:spcPts val="0"/>
              </a:spcBef>
              <a:spcAft>
                <a:spcPts val="0"/>
              </a:spcAft>
              <a:buSzPts val="1800"/>
              <a:buNone/>
            </a:pPr>
            <a:r>
              <a:rPr b="1" lang="en" sz="1600" u="sng">
                <a:solidFill>
                  <a:srgbClr val="222222"/>
                </a:solidFill>
                <a:highlight>
                  <a:schemeClr val="accent6"/>
                </a:highlight>
              </a:rPr>
              <a:t>Conclusion</a:t>
            </a:r>
            <a:endParaRPr b="1" sz="1600" u="sng">
              <a:solidFill>
                <a:srgbClr val="222222"/>
              </a:solidFill>
              <a:highlight>
                <a:schemeClr val="accent6"/>
              </a:highlight>
            </a:endParaRPr>
          </a:p>
          <a:p>
            <a:pPr indent="0" lvl="0" marL="25400" rtl="0" algn="l">
              <a:lnSpc>
                <a:spcPct val="130000"/>
              </a:lnSpc>
              <a:spcBef>
                <a:spcPts val="1300"/>
              </a:spcBef>
              <a:spcAft>
                <a:spcPts val="0"/>
              </a:spcAft>
              <a:buSzPts val="1800"/>
              <a:buNone/>
            </a:pPr>
            <a:r>
              <a:t/>
            </a:r>
            <a:endParaRPr b="1" sz="2150">
              <a:solidFill>
                <a:srgbClr val="CC0000"/>
              </a:solidFill>
              <a:highlight>
                <a:srgbClr val="FFFFFF"/>
              </a:highlight>
            </a:endParaRPr>
          </a:p>
          <a:p>
            <a:pPr indent="0" lvl="0" marL="0" rtl="0" algn="l">
              <a:lnSpc>
                <a:spcPct val="115000"/>
              </a:lnSpc>
              <a:spcBef>
                <a:spcPts val="300"/>
              </a:spcBef>
              <a:spcAft>
                <a:spcPts val="1200"/>
              </a:spcAft>
              <a:buSzPts val="1800"/>
              <a:buNone/>
            </a:pPr>
            <a:r>
              <a:t/>
            </a:r>
            <a:endParaRPr/>
          </a:p>
        </p:txBody>
      </p:sp>
      <p:pic>
        <p:nvPicPr>
          <p:cNvPr id="160" name="Google Shape;160;p18"/>
          <p:cNvPicPr preferRelativeResize="0"/>
          <p:nvPr/>
        </p:nvPicPr>
        <p:blipFill rotWithShape="1">
          <a:blip r:embed="rId3">
            <a:alphaModFix/>
          </a:blip>
          <a:srcRect b="0" l="0" r="0" t="0"/>
          <a:stretch/>
        </p:blipFill>
        <p:spPr>
          <a:xfrm>
            <a:off x="1168225" y="3560125"/>
            <a:ext cx="6972300" cy="1000125"/>
          </a:xfrm>
          <a:prstGeom prst="rect">
            <a:avLst/>
          </a:prstGeom>
          <a:noFill/>
          <a:ln>
            <a:noFill/>
          </a:ln>
        </p:spPr>
      </p:pic>
      <p:sp>
        <p:nvSpPr>
          <p:cNvPr id="161" name="Google Shape;161;p18"/>
          <p:cNvSpPr txBox="1"/>
          <p:nvPr/>
        </p:nvSpPr>
        <p:spPr>
          <a:xfrm>
            <a:off x="962024" y="4560250"/>
            <a:ext cx="273367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 sz="1000" u="none" cap="none" strike="noStrike">
                <a:solidFill>
                  <a:srgbClr val="424242"/>
                </a:solidFill>
                <a:latin typeface="Arial"/>
                <a:ea typeface="Arial"/>
                <a:cs typeface="Arial"/>
                <a:sym typeface="Arial"/>
              </a:rPr>
              <a:t>*dwindle-gradually decrease</a:t>
            </a:r>
            <a:endParaRPr/>
          </a:p>
        </p:txBody>
      </p:sp>
      <p:sp>
        <p:nvSpPr>
          <p:cNvPr id="162" name="Google Shape;162;p18"/>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990"/>
              <a:buNone/>
            </a:pPr>
            <a:r>
              <a:rPr b="1" lang="en" sz="2120">
                <a:solidFill>
                  <a:srgbClr val="CC0000"/>
                </a:solidFill>
              </a:rPr>
              <a:t>Answer</a:t>
            </a:r>
            <a:endParaRPr b="1" sz="2120">
              <a:solidFill>
                <a:srgbClr val="CC0000"/>
              </a:solidFill>
            </a:endParaRPr>
          </a:p>
        </p:txBody>
      </p:sp>
      <p:pic>
        <p:nvPicPr>
          <p:cNvPr id="168" name="Google Shape;168;p19"/>
          <p:cNvPicPr preferRelativeResize="0"/>
          <p:nvPr/>
        </p:nvPicPr>
        <p:blipFill rotWithShape="1">
          <a:blip r:embed="rId3">
            <a:alphaModFix/>
          </a:blip>
          <a:srcRect b="0" l="0" r="0" t="0"/>
          <a:stretch/>
        </p:blipFill>
        <p:spPr>
          <a:xfrm>
            <a:off x="1478750" y="951525"/>
            <a:ext cx="6609400" cy="412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700"/>
              </a:spcBef>
              <a:spcAft>
                <a:spcPts val="0"/>
              </a:spcAft>
              <a:buClr>
                <a:schemeClr val="dk1"/>
              </a:buClr>
              <a:buSzPct val="43137"/>
              <a:buFont typeface="Arial"/>
              <a:buNone/>
            </a:pPr>
            <a:r>
              <a:rPr b="1" lang="en" sz="2550">
                <a:solidFill>
                  <a:srgbClr val="CC0000"/>
                </a:solidFill>
                <a:highlight>
                  <a:srgbClr val="FFFFFF"/>
                </a:highlight>
              </a:rPr>
              <a:t>Discussion Essays</a:t>
            </a:r>
            <a:endParaRPr b="1" sz="2550">
              <a:solidFill>
                <a:srgbClr val="CC0000"/>
              </a:solidFill>
              <a:highlight>
                <a:srgbClr val="FFFFFF"/>
              </a:highlight>
            </a:endParaRPr>
          </a:p>
          <a:p>
            <a:pPr indent="0" lvl="0" marL="0" rtl="0" algn="l">
              <a:lnSpc>
                <a:spcPct val="100000"/>
              </a:lnSpc>
              <a:spcBef>
                <a:spcPts val="600"/>
              </a:spcBef>
              <a:spcAft>
                <a:spcPts val="0"/>
              </a:spcAft>
              <a:buSzPct val="111111"/>
              <a:buNone/>
            </a:pPr>
            <a:r>
              <a:t/>
            </a:r>
            <a:endParaRPr/>
          </a:p>
        </p:txBody>
      </p:sp>
      <p:sp>
        <p:nvSpPr>
          <p:cNvPr id="60" name="Google Shape;60;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25400" rtl="0" algn="l">
              <a:lnSpc>
                <a:spcPct val="130000"/>
              </a:lnSpc>
              <a:spcBef>
                <a:spcPts val="1300"/>
              </a:spcBef>
              <a:spcAft>
                <a:spcPts val="0"/>
              </a:spcAft>
              <a:buClr>
                <a:schemeClr val="dk1"/>
              </a:buClr>
              <a:buSzPts val="1100"/>
              <a:buFont typeface="Arial"/>
              <a:buNone/>
            </a:pPr>
            <a:r>
              <a:rPr b="1" lang="en" sz="1650">
                <a:solidFill>
                  <a:srgbClr val="B45F06"/>
                </a:solidFill>
                <a:highlight>
                  <a:srgbClr val="FFFFFF"/>
                </a:highlight>
              </a:rPr>
              <a:t>The Question</a:t>
            </a:r>
            <a:endParaRPr b="1" sz="1650">
              <a:solidFill>
                <a:srgbClr val="B45F06"/>
              </a:solidFill>
              <a:highlight>
                <a:srgbClr val="FFFFFF"/>
              </a:highlight>
            </a:endParaRPr>
          </a:p>
          <a:p>
            <a:pPr indent="0" lvl="0" marL="0" rtl="0" algn="l">
              <a:lnSpc>
                <a:spcPct val="115000"/>
              </a:lnSpc>
              <a:spcBef>
                <a:spcPts val="700"/>
              </a:spcBef>
              <a:spcAft>
                <a:spcPts val="0"/>
              </a:spcAft>
              <a:buClr>
                <a:schemeClr val="dk1"/>
              </a:buClr>
              <a:buSzPts val="1100"/>
              <a:buFont typeface="Arial"/>
              <a:buNone/>
            </a:pPr>
            <a:r>
              <a:rPr lang="en" sz="1350">
                <a:solidFill>
                  <a:srgbClr val="222222"/>
                </a:solidFill>
                <a:highlight>
                  <a:srgbClr val="FFFFFF"/>
                </a:highlight>
              </a:rPr>
              <a:t>The first part of the question for an IELTS discussion essay will be a statement containing two opposing views.</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350">
                <a:solidFill>
                  <a:srgbClr val="222222"/>
                </a:solidFill>
                <a:highlight>
                  <a:srgbClr val="FFFFFF"/>
                </a:highlight>
              </a:rPr>
              <a:t>You will then be asked to discuss both sides of the argument and give your own opinion. Here is some typical wording that might be used:</a:t>
            </a:r>
            <a:endParaRPr sz="1350">
              <a:solidFill>
                <a:srgbClr val="222222"/>
              </a:solidFill>
              <a:highlight>
                <a:srgbClr val="FFFFFF"/>
              </a:highlight>
            </a:endParaRPr>
          </a:p>
          <a:p>
            <a:pPr indent="-314325" lvl="0" marL="457200" rtl="0" algn="l">
              <a:lnSpc>
                <a:spcPct val="115000"/>
              </a:lnSpc>
              <a:spcBef>
                <a:spcPts val="1400"/>
              </a:spcBef>
              <a:spcAft>
                <a:spcPts val="0"/>
              </a:spcAft>
              <a:buClr>
                <a:srgbClr val="CC0000"/>
              </a:buClr>
              <a:buSzPts val="1350"/>
              <a:buChar char="●"/>
            </a:pPr>
            <a:r>
              <a:rPr b="1" lang="en" sz="1350">
                <a:solidFill>
                  <a:srgbClr val="CC0000"/>
                </a:solidFill>
                <a:highlight>
                  <a:srgbClr val="FFFFFF"/>
                </a:highlight>
              </a:rPr>
              <a:t>Discuss both views and give your opinion. </a:t>
            </a:r>
            <a:endParaRPr b="1" sz="1350">
              <a:solidFill>
                <a:srgbClr val="CC0000"/>
              </a:solidFill>
              <a:highlight>
                <a:srgbClr val="FFFFFF"/>
              </a:highlight>
            </a:endParaRPr>
          </a:p>
          <a:p>
            <a:pPr indent="-314325" lvl="0" marL="457200" rtl="0" algn="l">
              <a:lnSpc>
                <a:spcPct val="115000"/>
              </a:lnSpc>
              <a:spcBef>
                <a:spcPts val="0"/>
              </a:spcBef>
              <a:spcAft>
                <a:spcPts val="0"/>
              </a:spcAft>
              <a:buClr>
                <a:srgbClr val="CC0000"/>
              </a:buClr>
              <a:buSzPts val="1350"/>
              <a:buChar char="●"/>
            </a:pPr>
            <a:r>
              <a:rPr b="1" lang="en" sz="1350">
                <a:solidFill>
                  <a:srgbClr val="CC0000"/>
                </a:solidFill>
                <a:highlight>
                  <a:srgbClr val="FFFFFF"/>
                </a:highlight>
              </a:rPr>
              <a:t>Discuss both these views and then give your own opinion. </a:t>
            </a:r>
            <a:endParaRPr b="1" sz="1350">
              <a:solidFill>
                <a:srgbClr val="CC0000"/>
              </a:solidFill>
              <a:highlight>
                <a:srgbClr val="FFFFFF"/>
              </a:highlight>
            </a:endParaRPr>
          </a:p>
          <a:p>
            <a:pPr indent="-314325" lvl="0" marL="457200" rtl="0" algn="l">
              <a:lnSpc>
                <a:spcPct val="115000"/>
              </a:lnSpc>
              <a:spcBef>
                <a:spcPts val="0"/>
              </a:spcBef>
              <a:spcAft>
                <a:spcPts val="0"/>
              </a:spcAft>
              <a:buClr>
                <a:srgbClr val="CC0000"/>
              </a:buClr>
              <a:buSzPts val="1350"/>
              <a:buChar char="●"/>
            </a:pPr>
            <a:r>
              <a:rPr b="1" lang="en" sz="1350">
                <a:solidFill>
                  <a:srgbClr val="CC0000"/>
                </a:solidFill>
                <a:highlight>
                  <a:srgbClr val="FFFFFF"/>
                </a:highlight>
              </a:rPr>
              <a:t>Discuss both sides of this argument and give your own opinion.</a:t>
            </a:r>
            <a:endParaRPr>
              <a:solidFill>
                <a:srgbClr val="CC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700"/>
              </a:spcBef>
              <a:spcAft>
                <a:spcPts val="600"/>
              </a:spcAft>
              <a:buClr>
                <a:schemeClr val="dk1"/>
              </a:buClr>
              <a:buSzPct val="43137"/>
              <a:buFont typeface="Arial"/>
              <a:buNone/>
            </a:pPr>
            <a:r>
              <a:rPr b="1" lang="en" sz="2550">
                <a:solidFill>
                  <a:srgbClr val="CC0000"/>
                </a:solidFill>
                <a:highlight>
                  <a:srgbClr val="FFFFFF"/>
                </a:highlight>
              </a:rPr>
              <a:t>Discussion Essays</a:t>
            </a:r>
            <a:endParaRPr/>
          </a:p>
        </p:txBody>
      </p:sp>
      <p:sp>
        <p:nvSpPr>
          <p:cNvPr id="66" name="Google Shape;6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254000" marR="254000" rtl="0" algn="l">
              <a:lnSpc>
                <a:spcPct val="115000"/>
              </a:lnSpc>
              <a:spcBef>
                <a:spcPts val="3600"/>
              </a:spcBef>
              <a:spcAft>
                <a:spcPts val="0"/>
              </a:spcAft>
              <a:buClr>
                <a:schemeClr val="dk1"/>
              </a:buClr>
              <a:buSzPts val="1100"/>
              <a:buFont typeface="Arial"/>
              <a:buNone/>
            </a:pPr>
            <a:r>
              <a:rPr b="1" lang="en" sz="1550">
                <a:solidFill>
                  <a:srgbClr val="222222"/>
                </a:solidFill>
                <a:highlight>
                  <a:srgbClr val="F2F2F2"/>
                </a:highlight>
              </a:rPr>
              <a:t>Some people think that zoos are cruel and should be closed down. Others, however, believe that zoos can be useful in protecting wild animals.</a:t>
            </a:r>
            <a:endParaRPr b="1" sz="1550">
              <a:solidFill>
                <a:srgbClr val="222222"/>
              </a:solidFill>
              <a:highlight>
                <a:srgbClr val="F2F2F2"/>
              </a:highlight>
            </a:endParaRPr>
          </a:p>
          <a:p>
            <a:pPr indent="0" lvl="0" marL="254000" marR="254000" rtl="0" algn="l">
              <a:lnSpc>
                <a:spcPct val="115000"/>
              </a:lnSpc>
              <a:spcBef>
                <a:spcPts val="3600"/>
              </a:spcBef>
              <a:spcAft>
                <a:spcPts val="0"/>
              </a:spcAft>
              <a:buClr>
                <a:schemeClr val="dk1"/>
              </a:buClr>
              <a:buSzPts val="1100"/>
              <a:buFont typeface="Arial"/>
              <a:buNone/>
            </a:pPr>
            <a:r>
              <a:rPr b="1" lang="en" sz="1550">
                <a:solidFill>
                  <a:srgbClr val="222222"/>
                </a:solidFill>
                <a:highlight>
                  <a:srgbClr val="F2F2F2"/>
                </a:highlight>
              </a:rPr>
              <a:t>Discuss both views and give your opinion.</a:t>
            </a:r>
            <a:endParaRPr b="1" sz="1550">
              <a:solidFill>
                <a:srgbClr val="222222"/>
              </a:solidFill>
              <a:highlight>
                <a:srgbClr val="F2F2F2"/>
              </a:highlight>
            </a:endParaRPr>
          </a:p>
          <a:p>
            <a:pPr indent="0" lvl="0" marL="0" rtl="0" algn="l">
              <a:lnSpc>
                <a:spcPct val="115000"/>
              </a:lnSpc>
              <a:spcBef>
                <a:spcPts val="3600"/>
              </a:spcBef>
              <a:spcAft>
                <a:spcPts val="0"/>
              </a:spcAft>
              <a:buClr>
                <a:schemeClr val="dk1"/>
              </a:buClr>
              <a:buSzPts val="1100"/>
              <a:buFont typeface="Arial"/>
              <a:buNone/>
            </a:pPr>
            <a:r>
              <a:rPr lang="en" sz="1550">
                <a:solidFill>
                  <a:srgbClr val="222222"/>
                </a:solidFill>
              </a:rPr>
              <a:t>Give reasons for your answer and include any relevant examples from your own knowledge or experience.</a:t>
            </a:r>
            <a:endParaRPr sz="1550">
              <a:solidFill>
                <a:srgbClr val="222222"/>
              </a:solidFill>
            </a:endParaRPr>
          </a:p>
          <a:p>
            <a:pPr indent="0" lvl="0" marL="0" rtl="0" algn="l">
              <a:lnSpc>
                <a:spcPct val="115000"/>
              </a:lnSpc>
              <a:spcBef>
                <a:spcPts val="1400"/>
              </a:spcBef>
              <a:spcAft>
                <a:spcPts val="1400"/>
              </a:spcAft>
              <a:buSzPts val="1800"/>
              <a:buNone/>
            </a:pPr>
            <a:r>
              <a:rPr lang="en" sz="1550">
                <a:solidFill>
                  <a:srgbClr val="222222"/>
                </a:solidFill>
              </a:rPr>
              <a:t>Write at least 250 words.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990"/>
              <a:buNone/>
            </a:pPr>
            <a:r>
              <a:rPr b="1" lang="en" sz="2120">
                <a:solidFill>
                  <a:srgbClr val="CC0000"/>
                </a:solidFill>
              </a:rPr>
              <a:t>Answer</a:t>
            </a:r>
            <a:endParaRPr b="1" sz="2120">
              <a:solidFill>
                <a:srgbClr val="CC0000"/>
              </a:solidFill>
            </a:endParaRPr>
          </a:p>
        </p:txBody>
      </p:sp>
      <p:pic>
        <p:nvPicPr>
          <p:cNvPr id="72" name="Google Shape;72;p4"/>
          <p:cNvPicPr preferRelativeResize="0"/>
          <p:nvPr/>
        </p:nvPicPr>
        <p:blipFill rotWithShape="1">
          <a:blip r:embed="rId3">
            <a:alphaModFix/>
          </a:blip>
          <a:srcRect b="0" l="0" r="0" t="0"/>
          <a:stretch/>
        </p:blipFill>
        <p:spPr>
          <a:xfrm>
            <a:off x="1478750" y="951525"/>
            <a:ext cx="6609400" cy="4127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type="title"/>
          </p:nvPr>
        </p:nvSpPr>
        <p:spPr>
          <a:xfrm>
            <a:off x="1531157" y="2879501"/>
            <a:ext cx="6739200" cy="62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a:solidFill>
                  <a:srgbClr val="FF0000"/>
                </a:solidFill>
              </a:rPr>
              <a:t>BREAKDOWN AND EXPLANATION</a:t>
            </a:r>
            <a:endParaRPr b="1">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700"/>
              </a:spcBef>
              <a:spcAft>
                <a:spcPts val="0"/>
              </a:spcAft>
              <a:buClr>
                <a:schemeClr val="dk1"/>
              </a:buClr>
              <a:buSzPct val="43137"/>
              <a:buFont typeface="Arial"/>
              <a:buNone/>
            </a:pPr>
            <a:r>
              <a:rPr b="1" lang="en" sz="2550">
                <a:solidFill>
                  <a:srgbClr val="CC0000"/>
                </a:solidFill>
                <a:highlight>
                  <a:srgbClr val="FFFFFF"/>
                </a:highlight>
              </a:rPr>
              <a:t>Discussion Essays</a:t>
            </a:r>
            <a:endParaRPr/>
          </a:p>
          <a:p>
            <a:pPr indent="0" lvl="0" marL="0" rtl="0" algn="l">
              <a:lnSpc>
                <a:spcPct val="100000"/>
              </a:lnSpc>
              <a:spcBef>
                <a:spcPts val="600"/>
              </a:spcBef>
              <a:spcAft>
                <a:spcPts val="0"/>
              </a:spcAft>
              <a:buSzPct val="111111"/>
              <a:buNone/>
            </a:pPr>
            <a:r>
              <a:t/>
            </a:r>
            <a:endParaRPr/>
          </a:p>
        </p:txBody>
      </p:sp>
      <p:sp>
        <p:nvSpPr>
          <p:cNvPr id="83" name="Google Shape;83;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25400" rtl="0" algn="ctr">
              <a:lnSpc>
                <a:spcPct val="130000"/>
              </a:lnSpc>
              <a:spcBef>
                <a:spcPts val="1700"/>
              </a:spcBef>
              <a:spcAft>
                <a:spcPts val="0"/>
              </a:spcAft>
              <a:buClr>
                <a:schemeClr val="dk1"/>
              </a:buClr>
              <a:buSzPts val="1100"/>
              <a:buFont typeface="Arial"/>
              <a:buNone/>
            </a:pPr>
            <a:r>
              <a:rPr b="1" lang="en" sz="1750">
                <a:solidFill>
                  <a:srgbClr val="FF0000"/>
                </a:solidFill>
                <a:highlight>
                  <a:srgbClr val="FFFFFF"/>
                </a:highlight>
              </a:rPr>
              <a:t>3 Common Mistakes</a:t>
            </a:r>
            <a:endParaRPr b="1" sz="1750">
              <a:solidFill>
                <a:srgbClr val="FF0000"/>
              </a:solidFill>
              <a:highlight>
                <a:srgbClr val="FFFFFF"/>
              </a:highlight>
            </a:endParaRPr>
          </a:p>
          <a:p>
            <a:pPr indent="0" lvl="0" marL="25400" rtl="0" algn="ctr">
              <a:lnSpc>
                <a:spcPct val="130000"/>
              </a:lnSpc>
              <a:spcBef>
                <a:spcPts val="1700"/>
              </a:spcBef>
              <a:spcAft>
                <a:spcPts val="0"/>
              </a:spcAft>
              <a:buClr>
                <a:schemeClr val="dk1"/>
              </a:buClr>
              <a:buSzPts val="1100"/>
              <a:buFont typeface="Arial"/>
              <a:buNone/>
            </a:pPr>
            <a:r>
              <a:t/>
            </a:r>
            <a:endParaRPr b="1" sz="1950">
              <a:solidFill>
                <a:srgbClr val="222222"/>
              </a:solidFill>
              <a:highlight>
                <a:srgbClr val="FFFFFF"/>
              </a:highlight>
            </a:endParaRPr>
          </a:p>
          <a:p>
            <a:pPr indent="0" lvl="0" marL="0" rtl="0" algn="l">
              <a:lnSpc>
                <a:spcPct val="115000"/>
              </a:lnSpc>
              <a:spcBef>
                <a:spcPts val="700"/>
              </a:spcBef>
              <a:spcAft>
                <a:spcPts val="0"/>
              </a:spcAft>
              <a:buClr>
                <a:schemeClr val="dk1"/>
              </a:buClr>
              <a:buSzPts val="1100"/>
              <a:buFont typeface="Arial"/>
              <a:buNone/>
            </a:pPr>
            <a:r>
              <a:rPr lang="en" sz="1350">
                <a:solidFill>
                  <a:srgbClr val="222222"/>
                </a:solidFill>
                <a:highlight>
                  <a:srgbClr val="FFFFFF"/>
                </a:highlight>
              </a:rPr>
              <a:t>These three errors are common in IELTS discussion essays.</a:t>
            </a:r>
            <a:endParaRPr sz="1350">
              <a:solidFill>
                <a:srgbClr val="222222"/>
              </a:solidFill>
              <a:highlight>
                <a:srgbClr val="FFFFFF"/>
              </a:highlight>
            </a:endParaRPr>
          </a:p>
          <a:p>
            <a:pPr indent="-314325" lvl="0" marL="457200" rtl="0" algn="l">
              <a:lnSpc>
                <a:spcPct val="115000"/>
              </a:lnSpc>
              <a:spcBef>
                <a:spcPts val="1400"/>
              </a:spcBef>
              <a:spcAft>
                <a:spcPts val="0"/>
              </a:spcAft>
              <a:buClr>
                <a:srgbClr val="222222"/>
              </a:buClr>
              <a:buSzPts val="1350"/>
              <a:buChar char="●"/>
            </a:pPr>
            <a:r>
              <a:rPr b="1" lang="en" sz="1350">
                <a:solidFill>
                  <a:srgbClr val="222222"/>
                </a:solidFill>
                <a:highlight>
                  <a:srgbClr val="FFFFFF"/>
                </a:highlight>
              </a:rPr>
              <a:t>Not stating your opinion.</a:t>
            </a:r>
            <a:endParaRPr b="1"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b="1" lang="en" sz="1350">
                <a:solidFill>
                  <a:srgbClr val="222222"/>
                </a:solidFill>
                <a:highlight>
                  <a:srgbClr val="FFFFFF"/>
                </a:highlight>
              </a:rPr>
              <a:t>Not giving arguments for both views.</a:t>
            </a:r>
            <a:endParaRPr b="1"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b="1" lang="en" sz="1350">
                <a:solidFill>
                  <a:srgbClr val="222222"/>
                </a:solidFill>
                <a:highlight>
                  <a:srgbClr val="FFFFFF"/>
                </a:highlight>
              </a:rPr>
              <a:t>Not developing both sides of the argument equally.</a:t>
            </a:r>
            <a:endParaRPr b="1" sz="1350">
              <a:solidFill>
                <a:srgbClr val="222222"/>
              </a:solidFill>
              <a:highlight>
                <a:srgbClr val="FFFFFF"/>
              </a:highlight>
            </a:endParaRPr>
          </a:p>
          <a:p>
            <a:pPr indent="0" lvl="0" marL="0" rtl="0" algn="l">
              <a:lnSpc>
                <a:spcPct val="115000"/>
              </a:lnSpc>
              <a:spcBef>
                <a:spcPts val="1400"/>
              </a:spcBef>
              <a:spcAft>
                <a:spcPts val="12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txBox="1"/>
          <p:nvPr/>
        </p:nvSpPr>
        <p:spPr>
          <a:xfrm>
            <a:off x="928925" y="2669800"/>
            <a:ext cx="2015700" cy="1252200"/>
          </a:xfrm>
          <a:prstGeom prst="rect">
            <a:avLst/>
          </a:prstGeom>
          <a:noFill/>
          <a:ln>
            <a:noFill/>
          </a:ln>
        </p:spPr>
        <p:txBody>
          <a:bodyPr anchorCtr="0" anchor="t" bIns="91425" lIns="91425" spcFirstLastPara="1" rIns="91425" wrap="square" tIns="91425">
            <a:normAutofit/>
          </a:bodyPr>
          <a:lstStyle/>
          <a:p>
            <a:pPr indent="0" lvl="0" marL="25400" marR="0" rtl="0" algn="ctr">
              <a:lnSpc>
                <a:spcPct val="130000"/>
              </a:lnSpc>
              <a:spcBef>
                <a:spcPts val="1700"/>
              </a:spcBef>
              <a:spcAft>
                <a:spcPts val="0"/>
              </a:spcAft>
              <a:buClr>
                <a:srgbClr val="000000"/>
              </a:buClr>
              <a:buSzPts val="1950"/>
              <a:buFont typeface="Arial"/>
              <a:buNone/>
            </a:pPr>
            <a:r>
              <a:rPr b="1" i="0" lang="en" sz="1950" u="none" cap="none" strike="noStrike">
                <a:solidFill>
                  <a:srgbClr val="222222"/>
                </a:solidFill>
                <a:highlight>
                  <a:srgbClr val="FFFFFF"/>
                </a:highlight>
                <a:latin typeface="Arial"/>
                <a:ea typeface="Arial"/>
                <a:cs typeface="Arial"/>
                <a:sym typeface="Arial"/>
              </a:rPr>
              <a:t>Essay Structure</a:t>
            </a:r>
            <a:endParaRPr b="1" i="0" sz="1950" u="none" cap="none" strike="noStrike">
              <a:solidFill>
                <a:srgbClr val="222222"/>
              </a:solidFill>
              <a:highlight>
                <a:srgbClr val="FFFFFF"/>
              </a:highlight>
              <a:latin typeface="Arial"/>
              <a:ea typeface="Arial"/>
              <a:cs typeface="Arial"/>
              <a:sym typeface="Arial"/>
            </a:endParaRPr>
          </a:p>
          <a:p>
            <a:pPr indent="0" lvl="0" marL="0" marR="0" rtl="0" algn="l">
              <a:lnSpc>
                <a:spcPct val="115000"/>
              </a:lnSpc>
              <a:spcBef>
                <a:spcPts val="400"/>
              </a:spcBef>
              <a:spcAft>
                <a:spcPts val="120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p:txBody>
      </p:sp>
      <p:sp>
        <p:nvSpPr>
          <p:cNvPr id="89" name="Google Shape;89;p7"/>
          <p:cNvSpPr txBox="1"/>
          <p:nvPr/>
        </p:nvSpPr>
        <p:spPr>
          <a:xfrm>
            <a:off x="0" y="1499450"/>
            <a:ext cx="4260300" cy="572700"/>
          </a:xfrm>
          <a:prstGeom prst="rect">
            <a:avLst/>
          </a:prstGeom>
          <a:noFill/>
          <a:ln>
            <a:noFill/>
          </a:ln>
        </p:spPr>
        <p:txBody>
          <a:bodyPr anchorCtr="0" anchor="t" bIns="91425" lIns="91425" spcFirstLastPara="1" rIns="91425" wrap="square" tIns="91425">
            <a:normAutofit fontScale="47500" lnSpcReduction="20000"/>
          </a:bodyPr>
          <a:lstStyle/>
          <a:p>
            <a:pPr indent="0" lvl="0" marL="25400" marR="0" rtl="0" algn="ctr">
              <a:lnSpc>
                <a:spcPct val="130000"/>
              </a:lnSpc>
              <a:spcBef>
                <a:spcPts val="700"/>
              </a:spcBef>
              <a:spcAft>
                <a:spcPts val="600"/>
              </a:spcAft>
              <a:buClr>
                <a:srgbClr val="000000"/>
              </a:buClr>
              <a:buSzPct val="100000"/>
              <a:buFont typeface="Arial"/>
              <a:buNone/>
            </a:pPr>
            <a:r>
              <a:rPr b="1" i="0" lang="en" sz="2550" u="none" cap="none" strike="noStrike">
                <a:solidFill>
                  <a:srgbClr val="CC0000"/>
                </a:solidFill>
                <a:highlight>
                  <a:srgbClr val="FFFFFF"/>
                </a:highlight>
                <a:latin typeface="Arial"/>
                <a:ea typeface="Arial"/>
                <a:cs typeface="Arial"/>
                <a:sym typeface="Arial"/>
              </a:rPr>
              <a:t>Discussion Essays</a:t>
            </a:r>
            <a:endParaRPr b="0" i="0" sz="2800" u="none" cap="none" strike="noStrike">
              <a:solidFill>
                <a:srgbClr val="000000"/>
              </a:solidFill>
              <a:latin typeface="Arial"/>
              <a:ea typeface="Arial"/>
              <a:cs typeface="Arial"/>
              <a:sym typeface="Arial"/>
            </a:endParaRPr>
          </a:p>
        </p:txBody>
      </p:sp>
      <p:pic>
        <p:nvPicPr>
          <p:cNvPr id="90" name="Google Shape;90;p7"/>
          <p:cNvPicPr preferRelativeResize="0"/>
          <p:nvPr/>
        </p:nvPicPr>
        <p:blipFill rotWithShape="1">
          <a:blip r:embed="rId3">
            <a:alphaModFix/>
          </a:blip>
          <a:srcRect b="0" l="0" r="0" t="0"/>
          <a:stretch/>
        </p:blipFill>
        <p:spPr>
          <a:xfrm>
            <a:off x="3762451" y="152400"/>
            <a:ext cx="4488675" cy="4838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990"/>
              <a:buNone/>
            </a:pPr>
            <a:r>
              <a:rPr b="1" lang="en" sz="2220">
                <a:solidFill>
                  <a:srgbClr val="CC0000"/>
                </a:solidFill>
              </a:rPr>
              <a:t>Introduction</a:t>
            </a:r>
            <a:endParaRPr b="1" sz="2220">
              <a:solidFill>
                <a:srgbClr val="CC0000"/>
              </a:solidFill>
            </a:endParaRPr>
          </a:p>
        </p:txBody>
      </p:sp>
      <p:sp>
        <p:nvSpPr>
          <p:cNvPr id="96" name="Google Shape;96;p8"/>
          <p:cNvSpPr txBox="1"/>
          <p:nvPr>
            <p:ph idx="1" type="body"/>
          </p:nvPr>
        </p:nvSpPr>
        <p:spPr>
          <a:xfrm>
            <a:off x="311700" y="1152475"/>
            <a:ext cx="8520600" cy="3528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600"/>
              </a:spcBef>
              <a:spcAft>
                <a:spcPts val="0"/>
              </a:spcAft>
              <a:buSzPts val="1018"/>
              <a:buNone/>
            </a:pPr>
            <a:r>
              <a:rPr lang="en" sz="1217">
                <a:solidFill>
                  <a:schemeClr val="dk1"/>
                </a:solidFill>
              </a:rPr>
              <a:t>A good introduction has a simple 3 part structure:</a:t>
            </a:r>
            <a:endParaRPr sz="1217">
              <a:solidFill>
                <a:schemeClr val="dk1"/>
              </a:solidFill>
            </a:endParaRPr>
          </a:p>
          <a:p>
            <a:pPr indent="0" lvl="0" marL="0" rtl="0" algn="l">
              <a:lnSpc>
                <a:spcPct val="95000"/>
              </a:lnSpc>
              <a:spcBef>
                <a:spcPts val="1200"/>
              </a:spcBef>
              <a:spcAft>
                <a:spcPts val="0"/>
              </a:spcAft>
              <a:buClr>
                <a:schemeClr val="dk1"/>
              </a:buClr>
              <a:buSzPts val="1018"/>
              <a:buFont typeface="Arial"/>
              <a:buNone/>
            </a:pPr>
            <a:r>
              <a:t/>
            </a:r>
            <a:endParaRPr sz="1217">
              <a:solidFill>
                <a:schemeClr val="dk1"/>
              </a:solidFill>
            </a:endParaRPr>
          </a:p>
          <a:p>
            <a:pPr indent="0" lvl="0" marL="0" rtl="0" algn="ctr">
              <a:lnSpc>
                <a:spcPct val="95000"/>
              </a:lnSpc>
              <a:spcBef>
                <a:spcPts val="1200"/>
              </a:spcBef>
              <a:spcAft>
                <a:spcPts val="0"/>
              </a:spcAft>
              <a:buClr>
                <a:schemeClr val="dk1"/>
              </a:buClr>
              <a:buSzPts val="1018"/>
              <a:buFont typeface="Arial"/>
              <a:buNone/>
            </a:pPr>
            <a:r>
              <a:rPr b="1" lang="en" sz="1217">
                <a:solidFill>
                  <a:srgbClr val="351C75"/>
                </a:solidFill>
              </a:rPr>
              <a:t>1)  Paraphrased question</a:t>
            </a:r>
            <a:endParaRPr b="1" sz="1217">
              <a:solidFill>
                <a:srgbClr val="351C75"/>
              </a:solidFill>
            </a:endParaRPr>
          </a:p>
          <a:p>
            <a:pPr indent="0" lvl="0" marL="0" rtl="0" algn="ctr">
              <a:lnSpc>
                <a:spcPct val="95000"/>
              </a:lnSpc>
              <a:spcBef>
                <a:spcPts val="1200"/>
              </a:spcBef>
              <a:spcAft>
                <a:spcPts val="0"/>
              </a:spcAft>
              <a:buClr>
                <a:schemeClr val="dk1"/>
              </a:buClr>
              <a:buSzPts val="1018"/>
              <a:buFont typeface="Arial"/>
              <a:buNone/>
            </a:pPr>
            <a:r>
              <a:rPr b="1" lang="en" sz="1217">
                <a:solidFill>
                  <a:srgbClr val="351C75"/>
                </a:solidFill>
              </a:rPr>
              <a:t>2)  Thesis statement</a:t>
            </a:r>
            <a:endParaRPr b="1" sz="1217">
              <a:solidFill>
                <a:srgbClr val="351C75"/>
              </a:solidFill>
            </a:endParaRPr>
          </a:p>
          <a:p>
            <a:pPr indent="0" lvl="0" marL="0" rtl="0" algn="ctr">
              <a:lnSpc>
                <a:spcPct val="95000"/>
              </a:lnSpc>
              <a:spcBef>
                <a:spcPts val="1200"/>
              </a:spcBef>
              <a:spcAft>
                <a:spcPts val="0"/>
              </a:spcAft>
              <a:buSzPts val="1018"/>
              <a:buNone/>
            </a:pPr>
            <a:r>
              <a:rPr b="1" lang="en" sz="1217">
                <a:solidFill>
                  <a:srgbClr val="351C75"/>
                </a:solidFill>
              </a:rPr>
              <a:t>3)  Outline statement</a:t>
            </a:r>
            <a:endParaRPr b="1" sz="1217">
              <a:solidFill>
                <a:srgbClr val="351C75"/>
              </a:solidFill>
            </a:endParaRPr>
          </a:p>
          <a:p>
            <a:pPr indent="0" lvl="0" marL="0" rtl="0" algn="l">
              <a:lnSpc>
                <a:spcPct val="115000"/>
              </a:lnSpc>
              <a:spcBef>
                <a:spcPts val="1200"/>
              </a:spcBef>
              <a:spcAft>
                <a:spcPts val="0"/>
              </a:spcAft>
              <a:buClr>
                <a:schemeClr val="dk1"/>
              </a:buClr>
              <a:buSzPts val="1100"/>
              <a:buFont typeface="Arial"/>
              <a:buNone/>
            </a:pPr>
            <a:r>
              <a:rPr lang="en" sz="1350">
                <a:solidFill>
                  <a:srgbClr val="222222"/>
                </a:solidFill>
                <a:highlight>
                  <a:srgbClr val="FFFFFF"/>
                </a:highlight>
              </a:rPr>
              <a:t>An introduction should:</a:t>
            </a:r>
            <a:endParaRPr sz="1350">
              <a:solidFill>
                <a:srgbClr val="222222"/>
              </a:solidFill>
              <a:highlight>
                <a:srgbClr val="FFFFFF"/>
              </a:highlight>
            </a:endParaRPr>
          </a:p>
          <a:p>
            <a:pPr indent="-314325" lvl="0" marL="457200" rtl="0" algn="l">
              <a:lnSpc>
                <a:spcPct val="115000"/>
              </a:lnSpc>
              <a:spcBef>
                <a:spcPts val="1400"/>
              </a:spcBef>
              <a:spcAft>
                <a:spcPts val="0"/>
              </a:spcAft>
              <a:buClr>
                <a:srgbClr val="222222"/>
              </a:buClr>
              <a:buSzPts val="1350"/>
              <a:buChar char="●"/>
            </a:pPr>
            <a:r>
              <a:rPr b="1" lang="en" sz="1350">
                <a:solidFill>
                  <a:srgbClr val="222222"/>
                </a:solidFill>
                <a:highlight>
                  <a:srgbClr val="FFFFFF"/>
                </a:highlight>
              </a:rPr>
              <a:t>Have 2-3 sentences</a:t>
            </a:r>
            <a:endParaRPr b="1"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b="1" lang="en" sz="1350">
                <a:solidFill>
                  <a:srgbClr val="222222"/>
                </a:solidFill>
                <a:highlight>
                  <a:srgbClr val="FFFFFF"/>
                </a:highlight>
              </a:rPr>
              <a:t>Be 40-60 words long</a:t>
            </a:r>
            <a:endParaRPr b="1"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b="1" lang="en" sz="1350">
                <a:solidFill>
                  <a:srgbClr val="222222"/>
                </a:solidFill>
                <a:highlight>
                  <a:srgbClr val="FFFFFF"/>
                </a:highlight>
              </a:rPr>
              <a:t>Take 5 minutes to write</a:t>
            </a:r>
            <a:endParaRPr b="1" sz="1350">
              <a:solidFill>
                <a:srgbClr val="222222"/>
              </a:solidFill>
              <a:highlight>
                <a:srgbClr val="FFFFFF"/>
              </a:highlight>
            </a:endParaRPr>
          </a:p>
          <a:p>
            <a:pPr indent="0" lvl="0" marL="0" rtl="0" algn="ctr">
              <a:lnSpc>
                <a:spcPct val="95000"/>
              </a:lnSpc>
              <a:spcBef>
                <a:spcPts val="1400"/>
              </a:spcBef>
              <a:spcAft>
                <a:spcPts val="1200"/>
              </a:spcAft>
              <a:buClr>
                <a:schemeClr val="dk1"/>
              </a:buClr>
              <a:buSzPts val="1018"/>
              <a:buFont typeface="Arial"/>
              <a:buNone/>
            </a:pPr>
            <a:r>
              <a:t/>
            </a:r>
            <a:endParaRPr b="1" sz="1217">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9"/>
          <p:cNvPicPr preferRelativeResize="0"/>
          <p:nvPr/>
        </p:nvPicPr>
        <p:blipFill rotWithShape="1">
          <a:blip r:embed="rId3">
            <a:alphaModFix/>
          </a:blip>
          <a:srcRect b="0" l="0" r="0" t="0"/>
          <a:stretch/>
        </p:blipFill>
        <p:spPr>
          <a:xfrm>
            <a:off x="1013925" y="152400"/>
            <a:ext cx="6956178"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