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3" roundtripDataSignature="AMtx7mhf+yIX2U80VLeX9WeL/a9FHAZu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9c7ed77b3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279c7ed77b3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16008"/>
          <a:stretch/>
        </p:blipFill>
        <p:spPr>
          <a:xfrm>
            <a:off x="341600" y="539700"/>
            <a:ext cx="8602125" cy="40640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2"/>
          <p:cNvSpPr txBox="1"/>
          <p:nvPr>
            <p:ph type="title"/>
          </p:nvPr>
        </p:nvSpPr>
        <p:spPr>
          <a:xfrm>
            <a:off x="311700" y="1049400"/>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Clr>
                <a:schemeClr val="dk1"/>
              </a:buClr>
              <a:buSzPct val="56410"/>
              <a:buFont typeface="Arial"/>
              <a:buNone/>
            </a:pPr>
            <a:r>
              <a:rPr b="1" lang="en" sz="1950">
                <a:solidFill>
                  <a:srgbClr val="CC0000"/>
                </a:solidFill>
                <a:highlight>
                  <a:srgbClr val="FFFFFF"/>
                </a:highlight>
              </a:rPr>
              <a:t>How To Write Main Body Paragraphs</a:t>
            </a:r>
            <a:endParaRPr b="1" sz="1950">
              <a:solidFill>
                <a:srgbClr val="CC0000"/>
              </a:solidFill>
              <a:highlight>
                <a:srgbClr val="FFFFFF"/>
              </a:highlight>
            </a:endParaRPr>
          </a:p>
          <a:p>
            <a:pPr indent="0" lvl="0" marL="0" rtl="0" algn="l">
              <a:lnSpc>
                <a:spcPct val="100000"/>
              </a:lnSpc>
              <a:spcBef>
                <a:spcPts val="400"/>
              </a:spcBef>
              <a:spcAft>
                <a:spcPts val="0"/>
              </a:spcAft>
              <a:buSzPct val="111111"/>
              <a:buNone/>
            </a:pPr>
            <a:r>
              <a:t/>
            </a:r>
            <a:endParaRPr/>
          </a:p>
        </p:txBody>
      </p:sp>
      <p:sp>
        <p:nvSpPr>
          <p:cNvPr id="108" name="Google Shape;108;p12"/>
          <p:cNvSpPr txBox="1"/>
          <p:nvPr>
            <p:ph idx="1" type="body"/>
          </p:nvPr>
        </p:nvSpPr>
        <p:spPr>
          <a:xfrm>
            <a:off x="3410675" y="2022900"/>
            <a:ext cx="2054400" cy="1097700"/>
          </a:xfrm>
          <a:prstGeom prst="rect">
            <a:avLst/>
          </a:prstGeom>
          <a:noFill/>
          <a:ln>
            <a:noFill/>
          </a:ln>
        </p:spPr>
        <p:txBody>
          <a:bodyPr anchorCtr="0" anchor="t" bIns="91425" lIns="91425" spcFirstLastPara="1" rIns="91425" wrap="square" tIns="91425">
            <a:normAutofit fontScale="92500"/>
          </a:bodyPr>
          <a:lstStyle/>
          <a:p>
            <a:pPr indent="-327025" lvl="0" marL="457200" rtl="0" algn="l">
              <a:lnSpc>
                <a:spcPct val="115000"/>
              </a:lnSpc>
              <a:spcBef>
                <a:spcPts val="1400"/>
              </a:spcBef>
              <a:spcAft>
                <a:spcPts val="0"/>
              </a:spcAft>
              <a:buClr>
                <a:srgbClr val="222222"/>
              </a:buClr>
              <a:buSzPct val="108108"/>
              <a:buChar char="●"/>
            </a:pPr>
            <a:r>
              <a:rPr b="1" lang="en" sz="1550">
                <a:solidFill>
                  <a:srgbClr val="222222"/>
                </a:solidFill>
                <a:highlight>
                  <a:srgbClr val="FFFFFF"/>
                </a:highlight>
              </a:rPr>
              <a:t>Topic sentence</a:t>
            </a:r>
            <a:endParaRPr b="1" sz="1550">
              <a:solidFill>
                <a:srgbClr val="222222"/>
              </a:solidFill>
              <a:highlight>
                <a:srgbClr val="FFFFFF"/>
              </a:highlight>
            </a:endParaRPr>
          </a:p>
          <a:p>
            <a:pPr indent="-327025" lvl="0" marL="457200" rtl="0" algn="l">
              <a:lnSpc>
                <a:spcPct val="115000"/>
              </a:lnSpc>
              <a:spcBef>
                <a:spcPts val="0"/>
              </a:spcBef>
              <a:spcAft>
                <a:spcPts val="0"/>
              </a:spcAft>
              <a:buClr>
                <a:srgbClr val="222222"/>
              </a:buClr>
              <a:buSzPct val="108108"/>
              <a:buChar char="●"/>
            </a:pPr>
            <a:r>
              <a:rPr b="1" lang="en" sz="1550">
                <a:solidFill>
                  <a:srgbClr val="222222"/>
                </a:solidFill>
                <a:highlight>
                  <a:srgbClr val="FFFFFF"/>
                </a:highlight>
              </a:rPr>
              <a:t>Explanation</a:t>
            </a:r>
            <a:endParaRPr b="1" sz="1550">
              <a:solidFill>
                <a:srgbClr val="222222"/>
              </a:solidFill>
              <a:highlight>
                <a:srgbClr val="FFFFFF"/>
              </a:highlight>
            </a:endParaRPr>
          </a:p>
          <a:p>
            <a:pPr indent="-327025" lvl="0" marL="457200" rtl="0" algn="l">
              <a:lnSpc>
                <a:spcPct val="115000"/>
              </a:lnSpc>
              <a:spcBef>
                <a:spcPts val="0"/>
              </a:spcBef>
              <a:spcAft>
                <a:spcPts val="0"/>
              </a:spcAft>
              <a:buClr>
                <a:srgbClr val="222222"/>
              </a:buClr>
              <a:buSzPct val="108108"/>
              <a:buChar char="●"/>
            </a:pPr>
            <a:r>
              <a:rPr b="1" lang="en" sz="1550">
                <a:solidFill>
                  <a:srgbClr val="222222"/>
                </a:solidFill>
                <a:highlight>
                  <a:srgbClr val="FFFFFF"/>
                </a:highlight>
              </a:rPr>
              <a:t>Example</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3"/>
          <p:cNvSpPr txBox="1"/>
          <p:nvPr>
            <p:ph idx="1" type="body"/>
          </p:nvPr>
        </p:nvSpPr>
        <p:spPr>
          <a:xfrm>
            <a:off x="311700" y="110102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946"/>
              <a:buNone/>
            </a:pPr>
            <a:r>
              <a:rPr b="1" lang="en" sz="1350" u="sng">
                <a:solidFill>
                  <a:srgbClr val="222222"/>
                </a:solidFill>
                <a:highlight>
                  <a:schemeClr val="accent6"/>
                </a:highlight>
              </a:rPr>
              <a:t>Topic sentence:</a:t>
            </a:r>
            <a:r>
              <a:rPr lang="en" sz="1350">
                <a:solidFill>
                  <a:srgbClr val="222222"/>
                </a:solidFill>
                <a:highlight>
                  <a:schemeClr val="accent6"/>
                </a:highlight>
              </a:rPr>
              <a:t> </a:t>
            </a:r>
            <a:endParaRPr sz="1350">
              <a:solidFill>
                <a:srgbClr val="222222"/>
              </a:solidFill>
              <a:highlight>
                <a:schemeClr val="accent6"/>
              </a:highlight>
            </a:endParaRPr>
          </a:p>
          <a:p>
            <a:pPr indent="0" lvl="0" marL="0" rtl="0" algn="just">
              <a:spcBef>
                <a:spcPts val="1200"/>
              </a:spcBef>
              <a:spcAft>
                <a:spcPts val="0"/>
              </a:spcAft>
              <a:buClr>
                <a:schemeClr val="dk1"/>
              </a:buClr>
              <a:buSzPts val="1100"/>
              <a:buFont typeface="Arial"/>
              <a:buNone/>
            </a:pPr>
            <a:r>
              <a:rPr b="1" lang="en" sz="1450">
                <a:solidFill>
                  <a:srgbClr val="222222"/>
                </a:solidFill>
                <a:highlight>
                  <a:schemeClr val="lt1"/>
                </a:highlight>
              </a:rPr>
              <a:t>For the first time in human history, people can communicate with someone they have never met before, in a country they have never been to, through the internet. </a:t>
            </a:r>
            <a:endParaRPr b="1" sz="1350">
              <a:solidFill>
                <a:srgbClr val="222222"/>
              </a:solidFill>
              <a:highlight>
                <a:srgbClr val="FFFFFF"/>
              </a:highlight>
            </a:endParaRPr>
          </a:p>
          <a:p>
            <a:pPr indent="0" lvl="0" marL="0" rtl="0" algn="l">
              <a:lnSpc>
                <a:spcPct val="115000"/>
              </a:lnSpc>
              <a:spcBef>
                <a:spcPts val="1200"/>
              </a:spcBef>
              <a:spcAft>
                <a:spcPts val="0"/>
              </a:spcAft>
              <a:buSzPts val="1946"/>
              <a:buNone/>
            </a:pPr>
            <a:r>
              <a:rPr b="1" lang="en" sz="1350" u="sng">
                <a:solidFill>
                  <a:srgbClr val="222222"/>
                </a:solidFill>
                <a:highlight>
                  <a:schemeClr val="accent6"/>
                </a:highlight>
              </a:rPr>
              <a:t>Explanation sentence: </a:t>
            </a:r>
            <a:endParaRPr b="1" sz="1350" u="sng">
              <a:solidFill>
                <a:srgbClr val="222222"/>
              </a:solidFill>
              <a:highlight>
                <a:schemeClr val="accent6"/>
              </a:highlight>
            </a:endParaRPr>
          </a:p>
          <a:p>
            <a:pPr indent="0" lvl="0" marL="0" rtl="0" algn="just">
              <a:spcBef>
                <a:spcPts val="1200"/>
              </a:spcBef>
              <a:spcAft>
                <a:spcPts val="0"/>
              </a:spcAft>
              <a:buClr>
                <a:schemeClr val="dk1"/>
              </a:buClr>
              <a:buSzPts val="1100"/>
              <a:buFont typeface="Arial"/>
              <a:buNone/>
            </a:pPr>
            <a:r>
              <a:rPr b="1" lang="en" sz="1450">
                <a:solidFill>
                  <a:srgbClr val="222222"/>
                </a:solidFill>
                <a:highlight>
                  <a:schemeClr val="lt1"/>
                </a:highlight>
              </a:rPr>
              <a:t>These may not be the same kind of friendships we traditionally form face-to-face, but it is hard to dispute that they are not real relationships. Social media, such as Facebook and Instagram, provide a platform that allows us to chat and comment on someone else’s life instantaneously. </a:t>
            </a:r>
            <a:endParaRPr b="1" sz="1350">
              <a:solidFill>
                <a:srgbClr val="222222"/>
              </a:solidFill>
              <a:highlight>
                <a:srgbClr val="FFFFFF"/>
              </a:highlight>
            </a:endParaRPr>
          </a:p>
          <a:p>
            <a:pPr indent="0" lvl="0" marL="0" rtl="0" algn="l">
              <a:lnSpc>
                <a:spcPct val="115000"/>
              </a:lnSpc>
              <a:spcBef>
                <a:spcPts val="1200"/>
              </a:spcBef>
              <a:spcAft>
                <a:spcPts val="0"/>
              </a:spcAft>
              <a:buSzPts val="1946"/>
              <a:buNone/>
            </a:pPr>
            <a:r>
              <a:rPr b="1" lang="en" sz="1350" u="sng">
                <a:solidFill>
                  <a:srgbClr val="222222"/>
                </a:solidFill>
                <a:highlight>
                  <a:srgbClr val="FFFF00"/>
                </a:highlight>
              </a:rPr>
              <a:t>Example sentence:</a:t>
            </a:r>
            <a:endParaRPr b="1" sz="1350" u="sng">
              <a:solidFill>
                <a:srgbClr val="222222"/>
              </a:solidFill>
              <a:highlight>
                <a:srgbClr val="FFFF00"/>
              </a:highlight>
            </a:endParaRPr>
          </a:p>
          <a:p>
            <a:pPr indent="0" lvl="0" marL="0" rtl="0" algn="just">
              <a:spcBef>
                <a:spcPts val="1200"/>
              </a:spcBef>
              <a:spcAft>
                <a:spcPts val="1200"/>
              </a:spcAft>
              <a:buClr>
                <a:schemeClr val="dk1"/>
              </a:buClr>
              <a:buSzPts val="1100"/>
              <a:buFont typeface="Arial"/>
              <a:buNone/>
            </a:pPr>
            <a:r>
              <a:rPr b="1" lang="en" sz="1450">
                <a:solidFill>
                  <a:srgbClr val="222222"/>
                </a:solidFill>
                <a:highlight>
                  <a:schemeClr val="lt1"/>
                </a:highlight>
              </a:rPr>
              <a:t>For example, there are now multiple study groups on Facebook where students can help and support each other by providing helpful resources and feedback on different subjects and courses.</a:t>
            </a:r>
            <a:endParaRPr b="1" sz="1350" u="sng">
              <a:solidFill>
                <a:srgbClr val="222222"/>
              </a:solidFill>
              <a:highlight>
                <a:srgbClr val="FFFFFF"/>
              </a:highlight>
            </a:endParaRPr>
          </a:p>
        </p:txBody>
      </p:sp>
      <p:sp>
        <p:nvSpPr>
          <p:cNvPr id="114" name="Google Shape;114;p13"/>
          <p:cNvSpPr txBox="1"/>
          <p:nvPr>
            <p:ph type="title"/>
          </p:nvPr>
        </p:nvSpPr>
        <p:spPr>
          <a:xfrm>
            <a:off x="453150" y="457900"/>
            <a:ext cx="8520600" cy="442200"/>
          </a:xfrm>
          <a:prstGeom prst="rect">
            <a:avLst/>
          </a:prstGeom>
          <a:noFill/>
          <a:ln>
            <a:noFill/>
          </a:ln>
        </p:spPr>
        <p:txBody>
          <a:bodyPr anchorCtr="0" anchor="t" bIns="91425" lIns="91425" spcFirstLastPara="1" rIns="91425" wrap="square" tIns="91425">
            <a:normAutofit fontScale="90000"/>
          </a:bodyPr>
          <a:lstStyle/>
          <a:p>
            <a:pPr indent="0" lvl="0" marL="25400" rtl="0" algn="l">
              <a:lnSpc>
                <a:spcPct val="130000"/>
              </a:lnSpc>
              <a:spcBef>
                <a:spcPts val="1300"/>
              </a:spcBef>
              <a:spcAft>
                <a:spcPts val="0"/>
              </a:spcAft>
              <a:buSzPct val="188552"/>
              <a:buNone/>
            </a:pPr>
            <a:r>
              <a:rPr b="1" lang="en" sz="1650">
                <a:solidFill>
                  <a:srgbClr val="CC0000"/>
                </a:solidFill>
                <a:highlight>
                  <a:srgbClr val="FFFFFF"/>
                </a:highlight>
              </a:rPr>
              <a:t>Main Body Paragraph 1: </a:t>
            </a:r>
            <a:r>
              <a:rPr b="1" lang="en" sz="1350">
                <a:solidFill>
                  <a:srgbClr val="674EA7"/>
                </a:solidFill>
                <a:highlight>
                  <a:srgbClr val="FFFFFF"/>
                </a:highlight>
              </a:rPr>
              <a:t>Worldwide Communication</a:t>
            </a:r>
            <a:endParaRPr b="1" sz="1350">
              <a:solidFill>
                <a:srgbClr val="674EA7"/>
              </a:solidFill>
              <a:highlight>
                <a:srgbClr val="FFFFFF"/>
              </a:highlight>
            </a:endParaRPr>
          </a:p>
          <a:p>
            <a:pPr indent="0" lvl="0" marL="25400" rtl="0" algn="l">
              <a:lnSpc>
                <a:spcPct val="130000"/>
              </a:lnSpc>
              <a:spcBef>
                <a:spcPts val="1300"/>
              </a:spcBef>
              <a:spcAft>
                <a:spcPts val="0"/>
              </a:spcAft>
              <a:buSzPct val="188552"/>
              <a:buNone/>
            </a:pPr>
            <a:r>
              <a:t/>
            </a:r>
            <a:endParaRPr b="1" sz="1650">
              <a:solidFill>
                <a:srgbClr val="CC0000"/>
              </a:solidFill>
              <a:highlight>
                <a:srgbClr val="FFFFFF"/>
              </a:highlight>
            </a:endParaRPr>
          </a:p>
          <a:p>
            <a:pPr indent="0" lvl="0" marL="0" rtl="0" algn="l">
              <a:lnSpc>
                <a:spcPct val="100000"/>
              </a:lnSpc>
              <a:spcBef>
                <a:spcPts val="300"/>
              </a:spcBef>
              <a:spcAft>
                <a:spcPts val="0"/>
              </a:spcAft>
              <a:buSzPct val="111111"/>
              <a:buNone/>
            </a:pPr>
            <a:r>
              <a:t/>
            </a:r>
            <a:endParaRPr/>
          </a:p>
        </p:txBody>
      </p:sp>
      <p:sp>
        <p:nvSpPr>
          <p:cNvPr id="115" name="Google Shape;115;p13"/>
          <p:cNvSpPr txBox="1"/>
          <p:nvPr/>
        </p:nvSpPr>
        <p:spPr>
          <a:xfrm>
            <a:off x="4443413" y="4530031"/>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30000"/>
              </a:lnSpc>
              <a:spcBef>
                <a:spcPts val="1300"/>
              </a:spcBef>
              <a:spcAft>
                <a:spcPts val="300"/>
              </a:spcAft>
              <a:buClr>
                <a:schemeClr val="dk1"/>
              </a:buClr>
              <a:buSzPct val="74074"/>
              <a:buFont typeface="Arial"/>
              <a:buNone/>
            </a:pPr>
            <a:r>
              <a:rPr b="1" lang="en" sz="1650">
                <a:solidFill>
                  <a:srgbClr val="CC0000"/>
                </a:solidFill>
                <a:highlight>
                  <a:srgbClr val="FFFFFF"/>
                </a:highlight>
              </a:rPr>
              <a:t>Finished Paragraph 1</a:t>
            </a:r>
            <a:endParaRPr/>
          </a:p>
        </p:txBody>
      </p:sp>
      <p:sp>
        <p:nvSpPr>
          <p:cNvPr id="121" name="Google Shape;121;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t/>
            </a:r>
            <a:endParaRPr sz="1350">
              <a:solidFill>
                <a:srgbClr val="222222"/>
              </a:solidFill>
              <a:highlight>
                <a:schemeClr val="accent6"/>
              </a:highlight>
            </a:endParaRPr>
          </a:p>
          <a:p>
            <a:pPr indent="0" lvl="0" marL="0" rtl="0" algn="just">
              <a:lnSpc>
                <a:spcPct val="115000"/>
              </a:lnSpc>
              <a:spcBef>
                <a:spcPts val="1200"/>
              </a:spcBef>
              <a:spcAft>
                <a:spcPts val="1200"/>
              </a:spcAft>
              <a:buClr>
                <a:schemeClr val="dk1"/>
              </a:buClr>
              <a:buSzPts val="1100"/>
              <a:buFont typeface="Arial"/>
              <a:buNone/>
            </a:pPr>
            <a:r>
              <a:rPr b="1" lang="en" sz="1450">
                <a:solidFill>
                  <a:srgbClr val="222222"/>
                </a:solidFill>
                <a:highlight>
                  <a:srgbClr val="FFFFFF"/>
                </a:highlight>
              </a:rPr>
              <a:t>For the first time in human history, people can communicate with someone they have never met before, in a country they have never been to, through the internet. These may not be the same kind of friendships we traditionally form face-to-face, but it is hard to dispute that they are not real relationships. Social media, such as Facebook and Instagram, provide a platform that allows us to chat and comment on someone else’s life instantaneously. For example, there are now multiple study groups on Facebook where students can help and support each other by providing helpful resources and feedback on different subjects and courses.</a:t>
            </a:r>
            <a:endParaRPr b="1" sz="1450">
              <a:solidFill>
                <a:srgbClr val="222222"/>
              </a:solidFill>
              <a:highlight>
                <a:srgbClr val="FFFFFF"/>
              </a:highlight>
            </a:endParaRPr>
          </a:p>
        </p:txBody>
      </p:sp>
      <p:sp>
        <p:nvSpPr>
          <p:cNvPr id="122" name="Google Shape;122;p14"/>
          <p:cNvSpPr txBox="1"/>
          <p:nvPr/>
        </p:nvSpPr>
        <p:spPr>
          <a:xfrm>
            <a:off x="4443413" y="4530031"/>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l">
              <a:lnSpc>
                <a:spcPct val="130000"/>
              </a:lnSpc>
              <a:spcBef>
                <a:spcPts val="1300"/>
              </a:spcBef>
              <a:spcAft>
                <a:spcPts val="0"/>
              </a:spcAft>
              <a:buClr>
                <a:schemeClr val="dk1"/>
              </a:buClr>
              <a:buSzPct val="66666"/>
              <a:buFont typeface="Arial"/>
              <a:buNone/>
            </a:pPr>
            <a:r>
              <a:rPr b="1" lang="en" sz="1650">
                <a:solidFill>
                  <a:srgbClr val="CC0000"/>
                </a:solidFill>
                <a:highlight>
                  <a:srgbClr val="FFFFFF"/>
                </a:highlight>
              </a:rPr>
              <a:t>Main Body Paragraph 2: </a:t>
            </a:r>
            <a:r>
              <a:rPr b="1" lang="en" sz="1350">
                <a:solidFill>
                  <a:srgbClr val="674EA7"/>
                </a:solidFill>
                <a:highlight>
                  <a:srgbClr val="FFFFFF"/>
                </a:highlight>
              </a:rPr>
              <a:t>Unity-because of acceptance of others</a:t>
            </a:r>
            <a:endParaRPr b="1" sz="1350">
              <a:solidFill>
                <a:srgbClr val="674EA7"/>
              </a:solidFill>
              <a:highlight>
                <a:srgbClr val="FFFFFF"/>
              </a:highlight>
            </a:endParaRPr>
          </a:p>
          <a:p>
            <a:pPr indent="0" lvl="0" marL="0" rtl="0" algn="l">
              <a:lnSpc>
                <a:spcPct val="100000"/>
              </a:lnSpc>
              <a:spcBef>
                <a:spcPts val="300"/>
              </a:spcBef>
              <a:spcAft>
                <a:spcPts val="0"/>
              </a:spcAft>
              <a:buSzPct val="111111"/>
              <a:buNone/>
            </a:pPr>
            <a:r>
              <a:t/>
            </a:r>
            <a:endParaRPr/>
          </a:p>
        </p:txBody>
      </p:sp>
      <p:sp>
        <p:nvSpPr>
          <p:cNvPr id="128" name="Google Shape;128;p15"/>
          <p:cNvSpPr txBox="1"/>
          <p:nvPr>
            <p:ph idx="1" type="body"/>
          </p:nvPr>
        </p:nvSpPr>
        <p:spPr>
          <a:xfrm>
            <a:off x="311700" y="952450"/>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b="1" lang="en" sz="1350" u="sng">
                <a:solidFill>
                  <a:srgbClr val="222222"/>
                </a:solidFill>
                <a:highlight>
                  <a:schemeClr val="accent6"/>
                </a:highlight>
              </a:rPr>
              <a:t>Topic sentence:</a:t>
            </a:r>
            <a:endParaRPr b="1" sz="1350" u="sng">
              <a:solidFill>
                <a:srgbClr val="222222"/>
              </a:solidFill>
              <a:highlight>
                <a:schemeClr val="accent6"/>
              </a:highlight>
            </a:endParaRPr>
          </a:p>
          <a:p>
            <a:pPr indent="0" lvl="0" marL="0" rtl="0" algn="l">
              <a:spcBef>
                <a:spcPts val="1200"/>
              </a:spcBef>
              <a:spcAft>
                <a:spcPts val="0"/>
              </a:spcAft>
              <a:buClr>
                <a:schemeClr val="dk1"/>
              </a:buClr>
              <a:buSzPts val="1100"/>
              <a:buFont typeface="Arial"/>
              <a:buNone/>
            </a:pPr>
            <a:r>
              <a:rPr b="1" lang="en" sz="1350">
                <a:solidFill>
                  <a:srgbClr val="222222"/>
                </a:solidFill>
                <a:highlight>
                  <a:schemeClr val="lt1"/>
                </a:highlight>
              </a:rPr>
              <a:t>Overall, this new phenomenon has great benefits, principally encouraging tolerance of other cultures.</a:t>
            </a:r>
            <a:endParaRPr b="1" sz="1350">
              <a:solidFill>
                <a:srgbClr val="222222"/>
              </a:solidFill>
              <a:highlight>
                <a:srgbClr val="FFFFFF"/>
              </a:highlight>
            </a:endParaRPr>
          </a:p>
          <a:p>
            <a:pPr indent="0" lvl="0" marL="0" rtl="0" algn="l">
              <a:lnSpc>
                <a:spcPct val="115000"/>
              </a:lnSpc>
              <a:spcBef>
                <a:spcPts val="1200"/>
              </a:spcBef>
              <a:spcAft>
                <a:spcPts val="0"/>
              </a:spcAft>
              <a:buSzPts val="1800"/>
              <a:buNone/>
            </a:pPr>
            <a:r>
              <a:rPr b="1" lang="en" sz="1350" u="sng">
                <a:solidFill>
                  <a:srgbClr val="222222"/>
                </a:solidFill>
                <a:highlight>
                  <a:schemeClr val="accent6"/>
                </a:highlight>
              </a:rPr>
              <a:t>Explanation sentence:</a:t>
            </a:r>
            <a:endParaRPr b="1" sz="1350" u="sng">
              <a:solidFill>
                <a:srgbClr val="222222"/>
              </a:solidFill>
              <a:highlight>
                <a:schemeClr val="accent6"/>
              </a:highlight>
            </a:endParaRPr>
          </a:p>
          <a:p>
            <a:pPr indent="0" lvl="0" marL="0" rtl="0" algn="l">
              <a:lnSpc>
                <a:spcPct val="115000"/>
              </a:lnSpc>
              <a:spcBef>
                <a:spcPts val="1200"/>
              </a:spcBef>
              <a:spcAft>
                <a:spcPts val="0"/>
              </a:spcAft>
              <a:buSzPts val="1800"/>
              <a:buNone/>
            </a:pPr>
            <a:r>
              <a:rPr b="1" lang="en" sz="1350">
                <a:solidFill>
                  <a:srgbClr val="222222"/>
                </a:solidFill>
                <a:highlight>
                  <a:schemeClr val="lt1"/>
                </a:highlight>
              </a:rPr>
              <a:t>Before computers, a person hardly ever came across someone from another culture, let alone people from a myriad of different places in one Facebook group. This has led to people understanding that regardless of their race and origin, everyone is same and one should not judge someone because they were born in a different place.</a:t>
            </a:r>
            <a:endParaRPr b="1" sz="1350">
              <a:solidFill>
                <a:srgbClr val="222222"/>
              </a:solidFill>
              <a:highlight>
                <a:srgbClr val="FFFFFF"/>
              </a:highlight>
            </a:endParaRPr>
          </a:p>
          <a:p>
            <a:pPr indent="0" lvl="0" marL="0" rtl="0" algn="l">
              <a:lnSpc>
                <a:spcPct val="115000"/>
              </a:lnSpc>
              <a:spcBef>
                <a:spcPts val="1200"/>
              </a:spcBef>
              <a:spcAft>
                <a:spcPts val="0"/>
              </a:spcAft>
              <a:buSzPts val="1800"/>
              <a:buNone/>
            </a:pPr>
            <a:r>
              <a:rPr b="1" lang="en" sz="1350" u="sng">
                <a:solidFill>
                  <a:srgbClr val="222222"/>
                </a:solidFill>
                <a:highlight>
                  <a:schemeClr val="accent6"/>
                </a:highlight>
              </a:rPr>
              <a:t>Example sentence:</a:t>
            </a:r>
            <a:endParaRPr b="1" sz="1350">
              <a:solidFill>
                <a:srgbClr val="222222"/>
              </a:solidFill>
              <a:highlight>
                <a:schemeClr val="accent6"/>
              </a:highlight>
            </a:endParaRPr>
          </a:p>
          <a:p>
            <a:pPr indent="0" lvl="0" marL="0" rtl="0" algn="l">
              <a:spcBef>
                <a:spcPts val="1200"/>
              </a:spcBef>
              <a:spcAft>
                <a:spcPts val="1200"/>
              </a:spcAft>
              <a:buSzPts val="1100"/>
              <a:buNone/>
            </a:pPr>
            <a:r>
              <a:rPr b="1" lang="en" sz="1350">
                <a:solidFill>
                  <a:srgbClr val="222222"/>
                </a:solidFill>
                <a:highlight>
                  <a:schemeClr val="lt1"/>
                </a:highlight>
              </a:rPr>
              <a:t>For example, thousands of countries having past feuds have joined the same online groups that show support for peace and solidarity among themselves, something that would not have been possible even a decade ago.</a:t>
            </a:r>
            <a:endParaRPr b="1" sz="1350">
              <a:solidFill>
                <a:srgbClr val="222222"/>
              </a:solidFill>
              <a:highlight>
                <a:srgbClr val="FFFFFF"/>
              </a:highlight>
            </a:endParaRPr>
          </a:p>
        </p:txBody>
      </p:sp>
      <p:sp>
        <p:nvSpPr>
          <p:cNvPr id="129" name="Google Shape;129;p15"/>
          <p:cNvSpPr txBox="1"/>
          <p:nvPr/>
        </p:nvSpPr>
        <p:spPr>
          <a:xfrm>
            <a:off x="4443413" y="4530031"/>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
        <p:nvSpPr>
          <p:cNvPr id="130" name="Google Shape;130;p15"/>
          <p:cNvSpPr txBox="1"/>
          <p:nvPr/>
        </p:nvSpPr>
        <p:spPr>
          <a:xfrm>
            <a:off x="311700" y="4457700"/>
            <a:ext cx="3528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chemeClr val="dk2"/>
                </a:solidFill>
              </a:rPr>
              <a:t>*myriad-a large quantity of things</a:t>
            </a:r>
            <a:endParaRPr i="1" sz="11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30000"/>
              </a:lnSpc>
              <a:spcBef>
                <a:spcPts val="1300"/>
              </a:spcBef>
              <a:spcAft>
                <a:spcPts val="300"/>
              </a:spcAft>
              <a:buClr>
                <a:schemeClr val="dk1"/>
              </a:buClr>
              <a:buSzPct val="74074"/>
              <a:buFont typeface="Arial"/>
              <a:buNone/>
            </a:pPr>
            <a:r>
              <a:rPr b="1" lang="en" sz="1650">
                <a:solidFill>
                  <a:srgbClr val="CC0000"/>
                </a:solidFill>
                <a:highlight>
                  <a:srgbClr val="FFFFFF"/>
                </a:highlight>
              </a:rPr>
              <a:t>Finished Paragraph 2</a:t>
            </a:r>
            <a:endParaRPr/>
          </a:p>
        </p:txBody>
      </p:sp>
      <p:sp>
        <p:nvSpPr>
          <p:cNvPr id="136" name="Google Shape;136;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t/>
            </a:r>
            <a:endParaRPr b="1" sz="1350" u="sng">
              <a:solidFill>
                <a:srgbClr val="222222"/>
              </a:solidFill>
              <a:highlight>
                <a:schemeClr val="accent6"/>
              </a:highlight>
            </a:endParaRPr>
          </a:p>
          <a:p>
            <a:pPr indent="0" lvl="0" marL="0" rtl="0" algn="l">
              <a:lnSpc>
                <a:spcPct val="115000"/>
              </a:lnSpc>
              <a:spcBef>
                <a:spcPts val="1200"/>
              </a:spcBef>
              <a:spcAft>
                <a:spcPts val="1200"/>
              </a:spcAft>
              <a:buClr>
                <a:schemeClr val="dk1"/>
              </a:buClr>
              <a:buSzPts val="1100"/>
              <a:buFont typeface="Arial"/>
              <a:buNone/>
            </a:pPr>
            <a:r>
              <a:rPr b="1" lang="en" sz="1350">
                <a:solidFill>
                  <a:srgbClr val="222222"/>
                </a:solidFill>
                <a:highlight>
                  <a:srgbClr val="FFFFFF"/>
                </a:highlight>
              </a:rPr>
              <a:t>Overall, this new phenomenon has great benefits, principally encouraging tolerance of other cultures. Before computers, a person hardly ever came across someone from another culture, let alone people from a myriad of different places in one Facebook group. This has led to people understanding that regardless of their race and origin, everyone is same and one should not judge someone because they were born in a different place. For example, thousands of countries having past feuds have joined the same online groups that show support for peace and solidarity among themselves, something that would not have been possible even a decade ago.</a:t>
            </a:r>
            <a:endParaRPr b="1" sz="1350">
              <a:solidFill>
                <a:srgbClr val="222222"/>
              </a:solidFill>
              <a:highlight>
                <a:srgbClr val="FFFFFF"/>
              </a:highlight>
            </a:endParaRPr>
          </a:p>
        </p:txBody>
      </p:sp>
      <p:sp>
        <p:nvSpPr>
          <p:cNvPr id="137" name="Google Shape;137;p16"/>
          <p:cNvSpPr txBox="1"/>
          <p:nvPr/>
        </p:nvSpPr>
        <p:spPr>
          <a:xfrm>
            <a:off x="4443413" y="4530031"/>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Clr>
                <a:schemeClr val="dk1"/>
              </a:buClr>
              <a:buSzPct val="56410"/>
              <a:buFont typeface="Arial"/>
              <a:buNone/>
            </a:pPr>
            <a:r>
              <a:rPr b="1" lang="en" sz="1950">
                <a:solidFill>
                  <a:srgbClr val="CC0000"/>
                </a:solidFill>
                <a:highlight>
                  <a:srgbClr val="FFFFFF"/>
                </a:highlight>
              </a:rPr>
              <a:t>Conclusion</a:t>
            </a:r>
            <a:endParaRPr b="1" sz="1950">
              <a:solidFill>
                <a:srgbClr val="CC0000"/>
              </a:solidFill>
              <a:highlight>
                <a:srgbClr val="FFFFFF"/>
              </a:highlight>
            </a:endParaRPr>
          </a:p>
          <a:p>
            <a:pPr indent="0" lvl="0" marL="0" rtl="0" algn="l">
              <a:lnSpc>
                <a:spcPct val="100000"/>
              </a:lnSpc>
              <a:spcBef>
                <a:spcPts val="400"/>
              </a:spcBef>
              <a:spcAft>
                <a:spcPts val="0"/>
              </a:spcAft>
              <a:buSzPct val="111111"/>
              <a:buNone/>
            </a:pPr>
            <a:r>
              <a:t/>
            </a:r>
            <a:endParaRPr/>
          </a:p>
        </p:txBody>
      </p:sp>
      <p:sp>
        <p:nvSpPr>
          <p:cNvPr id="143" name="Google Shape;143;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0"/>
              </a:spcAft>
              <a:buClr>
                <a:schemeClr val="dk1"/>
              </a:buClr>
              <a:buSzPts val="1100"/>
              <a:buFont typeface="Arial"/>
              <a:buNone/>
            </a:pPr>
            <a:r>
              <a:rPr lang="en" sz="1350">
                <a:solidFill>
                  <a:srgbClr val="222222"/>
                </a:solidFill>
                <a:highlight>
                  <a:srgbClr val="FFFFFF"/>
                </a:highlight>
              </a:rPr>
              <a:t>You can start almost any final paragraph of an IELTS essay with the words:</a:t>
            </a:r>
            <a:endParaRPr sz="1350">
              <a:solidFill>
                <a:srgbClr val="222222"/>
              </a:solidFill>
              <a:highlight>
                <a:srgbClr val="FFFFFF"/>
              </a:highlight>
            </a:endParaRPr>
          </a:p>
          <a:p>
            <a:pPr indent="-314325" lvl="0" marL="457200" rtl="0" algn="l">
              <a:lnSpc>
                <a:spcPct val="115000"/>
              </a:lnSpc>
              <a:spcBef>
                <a:spcPts val="1400"/>
              </a:spcBef>
              <a:spcAft>
                <a:spcPts val="0"/>
              </a:spcAft>
              <a:buClr>
                <a:srgbClr val="222222"/>
              </a:buClr>
              <a:buSzPts val="1350"/>
              <a:buChar char="●"/>
            </a:pPr>
            <a:r>
              <a:rPr b="1" lang="en" sz="1350">
                <a:solidFill>
                  <a:srgbClr val="222222"/>
                </a:solidFill>
                <a:highlight>
                  <a:srgbClr val="FFFFFF"/>
                </a:highlight>
              </a:rPr>
              <a:t>In conclusion</a:t>
            </a:r>
            <a:endParaRPr b="1"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lang="en" sz="1350">
                <a:solidFill>
                  <a:srgbClr val="222222"/>
                </a:solidFill>
                <a:highlight>
                  <a:srgbClr val="FFFFFF"/>
                </a:highlight>
              </a:rPr>
              <a:t>        or</a:t>
            </a:r>
            <a:endParaRPr sz="1350">
              <a:solidFill>
                <a:srgbClr val="222222"/>
              </a:solidFill>
              <a:highlight>
                <a:srgbClr val="FFFFFF"/>
              </a:highlight>
            </a:endParaRPr>
          </a:p>
          <a:p>
            <a:pPr indent="-314325" lvl="0" marL="457200" rtl="0" algn="l">
              <a:lnSpc>
                <a:spcPct val="115000"/>
              </a:lnSpc>
              <a:spcBef>
                <a:spcPts val="1400"/>
              </a:spcBef>
              <a:spcAft>
                <a:spcPts val="0"/>
              </a:spcAft>
              <a:buClr>
                <a:srgbClr val="222222"/>
              </a:buClr>
              <a:buSzPts val="1350"/>
              <a:buChar char="●"/>
            </a:pPr>
            <a:r>
              <a:rPr b="1" lang="en" sz="1350">
                <a:solidFill>
                  <a:srgbClr val="222222"/>
                </a:solidFill>
                <a:highlight>
                  <a:srgbClr val="FFFFFF"/>
                </a:highlight>
              </a:rPr>
              <a:t>To conclude</a:t>
            </a:r>
            <a:endParaRPr b="1" sz="1350">
              <a:solidFill>
                <a:srgbClr val="222222"/>
              </a:solidFill>
              <a:highlight>
                <a:srgbClr val="FFFFFF"/>
              </a:highlight>
            </a:endParaRPr>
          </a:p>
          <a:p>
            <a:pPr indent="0" lvl="0" marL="0" rtl="0" algn="l">
              <a:lnSpc>
                <a:spcPct val="115000"/>
              </a:lnSpc>
              <a:spcBef>
                <a:spcPts val="1400"/>
              </a:spcBef>
              <a:spcAft>
                <a:spcPts val="0"/>
              </a:spcAft>
              <a:buSzPts val="1800"/>
              <a:buNone/>
            </a:pPr>
            <a:r>
              <a:t/>
            </a:r>
            <a:endParaRPr b="1" sz="1350">
              <a:solidFill>
                <a:srgbClr val="222222"/>
              </a:solidFill>
              <a:highlight>
                <a:srgbClr val="FFFFFF"/>
              </a:highlight>
            </a:endParaRPr>
          </a:p>
          <a:p>
            <a:pPr indent="0" lvl="0" marL="0" rtl="0" algn="l">
              <a:lnSpc>
                <a:spcPct val="115000"/>
              </a:lnSpc>
              <a:spcBef>
                <a:spcPts val="1400"/>
              </a:spcBef>
              <a:spcAft>
                <a:spcPts val="0"/>
              </a:spcAft>
              <a:buSzPts val="1800"/>
              <a:buNone/>
            </a:pPr>
            <a:r>
              <a:rPr b="1" lang="en" sz="1550">
                <a:solidFill>
                  <a:srgbClr val="222222"/>
                </a:solidFill>
                <a:highlight>
                  <a:schemeClr val="accent6"/>
                </a:highlight>
              </a:rPr>
              <a:t>To create a great conclusion, you simply have to paraphrase the introduction</a:t>
            </a:r>
            <a:endParaRPr b="1" sz="1550">
              <a:solidFill>
                <a:srgbClr val="222222"/>
              </a:solidFill>
              <a:highlight>
                <a:schemeClr val="accent6"/>
              </a:highlight>
            </a:endParaRPr>
          </a:p>
          <a:p>
            <a:pPr indent="0" lvl="0" marL="0" rtl="0" algn="l">
              <a:lnSpc>
                <a:spcPct val="115000"/>
              </a:lnSpc>
              <a:spcBef>
                <a:spcPts val="1200"/>
              </a:spcBef>
              <a:spcAft>
                <a:spcPts val="1200"/>
              </a:spcAft>
              <a:buSzPts val="1800"/>
              <a:buNone/>
            </a:pPr>
            <a:r>
              <a:t/>
            </a:r>
            <a:endParaRPr b="1" sz="1550">
              <a:solidFill>
                <a:srgbClr val="222222"/>
              </a:solidFill>
              <a:highlight>
                <a:schemeClr val="accent6"/>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idx="1" type="body"/>
          </p:nvPr>
        </p:nvSpPr>
        <p:spPr>
          <a:xfrm>
            <a:off x="454175" y="228425"/>
            <a:ext cx="8520600" cy="437339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sz="1550">
                <a:solidFill>
                  <a:srgbClr val="222222"/>
                </a:solidFill>
                <a:highlight>
                  <a:srgbClr val="F2F2F2"/>
                </a:highlight>
              </a:rPr>
              <a:t>Question:</a:t>
            </a:r>
            <a:r>
              <a:rPr lang="en" sz="1550">
                <a:solidFill>
                  <a:srgbClr val="222222"/>
                </a:solidFill>
                <a:highlight>
                  <a:srgbClr val="F2F2F2"/>
                </a:highlight>
              </a:rPr>
              <a:t> </a:t>
            </a:r>
            <a:r>
              <a:rPr lang="en" sz="1350">
                <a:solidFill>
                  <a:srgbClr val="222222"/>
                </a:solidFill>
              </a:rPr>
              <a:t>Nowadays the way people interact with each other has changed because of technology. In what ways has technology affected the types of relationships people make? Has this become a positive or negative development?</a:t>
            </a:r>
            <a:endParaRPr sz="1550">
              <a:solidFill>
                <a:srgbClr val="222222"/>
              </a:solidFill>
            </a:endParaRPr>
          </a:p>
          <a:p>
            <a:pPr indent="0" lvl="0" marL="0" rtl="0" algn="l">
              <a:lnSpc>
                <a:spcPct val="100000"/>
              </a:lnSpc>
              <a:spcBef>
                <a:spcPts val="0"/>
              </a:spcBef>
              <a:spcAft>
                <a:spcPts val="0"/>
              </a:spcAft>
              <a:buSzPts val="1800"/>
              <a:buNone/>
            </a:pPr>
            <a:r>
              <a:t/>
            </a:r>
            <a:endParaRPr b="1" sz="1650" u="sng">
              <a:solidFill>
                <a:srgbClr val="222222"/>
              </a:solidFill>
              <a:highlight>
                <a:schemeClr val="accent6"/>
              </a:highlight>
            </a:endParaRPr>
          </a:p>
          <a:p>
            <a:pPr indent="0" lvl="0" marL="0" rtl="0" algn="l">
              <a:lnSpc>
                <a:spcPct val="100000"/>
              </a:lnSpc>
              <a:spcBef>
                <a:spcPts val="0"/>
              </a:spcBef>
              <a:spcAft>
                <a:spcPts val="0"/>
              </a:spcAft>
              <a:buSzPts val="1800"/>
              <a:buNone/>
            </a:pPr>
            <a:r>
              <a:rPr b="1" lang="en" sz="1650" u="sng">
                <a:solidFill>
                  <a:srgbClr val="222222"/>
                </a:solidFill>
                <a:highlight>
                  <a:schemeClr val="accent6"/>
                </a:highlight>
              </a:rPr>
              <a:t>Introduction:</a:t>
            </a:r>
            <a:r>
              <a:rPr lang="en" sz="1650" u="sng">
                <a:solidFill>
                  <a:srgbClr val="222222"/>
                </a:solidFill>
                <a:highlight>
                  <a:schemeClr val="accent6"/>
                </a:highlight>
              </a:rPr>
              <a:t> </a:t>
            </a:r>
            <a:endParaRPr sz="1650" u="sng">
              <a:solidFill>
                <a:srgbClr val="222222"/>
              </a:solidFill>
              <a:highlight>
                <a:schemeClr val="accent6"/>
              </a:highlight>
            </a:endParaRPr>
          </a:p>
          <a:p>
            <a:pPr indent="0" lvl="0" marL="0" rtl="0" algn="l">
              <a:lnSpc>
                <a:spcPct val="100000"/>
              </a:lnSpc>
              <a:spcBef>
                <a:spcPts val="0"/>
              </a:spcBef>
              <a:spcAft>
                <a:spcPts val="0"/>
              </a:spcAft>
              <a:buSzPts val="1800"/>
              <a:buNone/>
            </a:pPr>
            <a:r>
              <a:t/>
            </a:r>
            <a:endParaRPr sz="1650" u="sng">
              <a:solidFill>
                <a:srgbClr val="222222"/>
              </a:solidFill>
              <a:highlight>
                <a:schemeClr val="accent6"/>
              </a:highlight>
            </a:endParaRPr>
          </a:p>
          <a:p>
            <a:pPr indent="0" lvl="0" marL="0" rtl="0" algn="just">
              <a:spcBef>
                <a:spcPts val="0"/>
              </a:spcBef>
              <a:spcAft>
                <a:spcPts val="0"/>
              </a:spcAft>
              <a:buClr>
                <a:schemeClr val="dk1"/>
              </a:buClr>
              <a:buSzPts val="1100"/>
              <a:buFont typeface="Arial"/>
              <a:buNone/>
            </a:pPr>
            <a:r>
              <a:rPr b="1" lang="en" sz="1450">
                <a:solidFill>
                  <a:schemeClr val="dk1"/>
                </a:solidFill>
                <a:highlight>
                  <a:srgbClr val="FFFFFF"/>
                </a:highlight>
              </a:rPr>
              <a:t>Modern advancements have altered the way humans communicate with one another. People can now form bonds with other people all over the world, making strong connections, and that has resulted to a very welcoming development by uniting people worldwide.</a:t>
            </a:r>
            <a:endParaRPr b="1" sz="1450">
              <a:solidFill>
                <a:srgbClr val="222222"/>
              </a:solidFill>
              <a:highlight>
                <a:srgbClr val="FFFFFF"/>
              </a:highlight>
            </a:endParaRPr>
          </a:p>
          <a:p>
            <a:pPr indent="0" lvl="0" marL="0" rtl="0" algn="l">
              <a:lnSpc>
                <a:spcPct val="100000"/>
              </a:lnSpc>
              <a:spcBef>
                <a:spcPts val="2200"/>
              </a:spcBef>
              <a:spcAft>
                <a:spcPts val="0"/>
              </a:spcAft>
              <a:buClr>
                <a:schemeClr val="dk1"/>
              </a:buClr>
              <a:buSzPts val="1100"/>
              <a:buFont typeface="Arial"/>
              <a:buNone/>
            </a:pPr>
            <a:r>
              <a:rPr b="1" lang="en" sz="1650" u="sng">
                <a:solidFill>
                  <a:srgbClr val="222222"/>
                </a:solidFill>
                <a:highlight>
                  <a:schemeClr val="accent6"/>
                </a:highlight>
              </a:rPr>
              <a:t>Conclusion</a:t>
            </a:r>
            <a:endParaRPr/>
          </a:p>
          <a:p>
            <a:pPr indent="0" lvl="0" marL="0" rtl="0" algn="l">
              <a:lnSpc>
                <a:spcPct val="100000"/>
              </a:lnSpc>
              <a:spcBef>
                <a:spcPts val="0"/>
              </a:spcBef>
              <a:spcAft>
                <a:spcPts val="0"/>
              </a:spcAft>
              <a:buClr>
                <a:schemeClr val="dk1"/>
              </a:buClr>
              <a:buSzPts val="1100"/>
              <a:buFont typeface="Arial"/>
              <a:buNone/>
            </a:pPr>
            <a:r>
              <a:t/>
            </a:r>
            <a:endParaRPr b="1" sz="1650" u="sng">
              <a:solidFill>
                <a:srgbClr val="222222"/>
              </a:solidFill>
              <a:highlight>
                <a:schemeClr val="accent6"/>
              </a:highlight>
            </a:endParaRPr>
          </a:p>
          <a:p>
            <a:pPr indent="0" lvl="0" marL="0" rtl="0" algn="l">
              <a:lnSpc>
                <a:spcPct val="100000"/>
              </a:lnSpc>
              <a:spcBef>
                <a:spcPts val="0"/>
              </a:spcBef>
              <a:spcAft>
                <a:spcPts val="0"/>
              </a:spcAft>
              <a:buSzPts val="1800"/>
              <a:buNone/>
            </a:pPr>
            <a:r>
              <a:rPr b="1" lang="en" sz="1400">
                <a:solidFill>
                  <a:srgbClr val="222222"/>
                </a:solidFill>
                <a:highlight>
                  <a:srgbClr val="FFFFFF"/>
                </a:highlight>
              </a:rPr>
              <a:t>In conclusion, the web has changed everyone’s interactions forever, making the world a global village where people can freely chat and form lasting connections and this essay concludes that this as a good thing that will continue to bring citizens of the world together.</a:t>
            </a:r>
            <a:endParaRPr/>
          </a:p>
          <a:p>
            <a:pPr indent="0" lvl="0" marL="0" rtl="0" algn="l">
              <a:lnSpc>
                <a:spcPct val="100000"/>
              </a:lnSpc>
              <a:spcBef>
                <a:spcPts val="0"/>
              </a:spcBef>
              <a:spcAft>
                <a:spcPts val="0"/>
              </a:spcAft>
              <a:buSzPts val="1800"/>
              <a:buNone/>
            </a:pPr>
            <a:r>
              <a:t/>
            </a:r>
            <a:endParaRPr sz="1650">
              <a:solidFill>
                <a:srgbClr val="222222"/>
              </a:solidFill>
              <a:highlight>
                <a:srgbClr val="FFFFFF"/>
              </a:highlight>
            </a:endParaRPr>
          </a:p>
          <a:p>
            <a:pPr indent="0" lvl="0" marL="25400" rtl="0" algn="l">
              <a:lnSpc>
                <a:spcPct val="130000"/>
              </a:lnSpc>
              <a:spcBef>
                <a:spcPts val="1300"/>
              </a:spcBef>
              <a:spcAft>
                <a:spcPts val="0"/>
              </a:spcAft>
              <a:buClr>
                <a:schemeClr val="dk1"/>
              </a:buClr>
              <a:buSzPts val="1100"/>
              <a:buFont typeface="Arial"/>
              <a:buNone/>
            </a:pPr>
            <a:r>
              <a:t/>
            </a:r>
            <a:endParaRPr b="1" sz="2150">
              <a:solidFill>
                <a:srgbClr val="CC0000"/>
              </a:solidFill>
              <a:highlight>
                <a:srgbClr val="FFFFFF"/>
              </a:highlight>
            </a:endParaRPr>
          </a:p>
          <a:p>
            <a:pPr indent="0" lvl="0" marL="0" rtl="0" algn="l">
              <a:lnSpc>
                <a:spcPct val="115000"/>
              </a:lnSpc>
              <a:spcBef>
                <a:spcPts val="300"/>
              </a:spcBef>
              <a:spcAft>
                <a:spcPts val="1200"/>
              </a:spcAft>
              <a:buSzPts val="1800"/>
              <a:buNone/>
            </a:pPr>
            <a:r>
              <a:t/>
            </a:r>
            <a:endParaRPr/>
          </a:p>
        </p:txBody>
      </p:sp>
      <p:sp>
        <p:nvSpPr>
          <p:cNvPr id="149" name="Google Shape;149;p18"/>
          <p:cNvSpPr txBox="1"/>
          <p:nvPr/>
        </p:nvSpPr>
        <p:spPr>
          <a:xfrm>
            <a:off x="4443413" y="4530031"/>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79c7ed77b3_0_7"/>
          <p:cNvSpPr txBox="1"/>
          <p:nvPr>
            <p:ph type="title"/>
          </p:nvPr>
        </p:nvSpPr>
        <p:spPr>
          <a:xfrm>
            <a:off x="3953050" y="0"/>
            <a:ext cx="1279800" cy="453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46698"/>
              <a:buNone/>
            </a:pPr>
            <a:r>
              <a:rPr b="1" lang="en" sz="2120">
                <a:solidFill>
                  <a:srgbClr val="990000"/>
                </a:solidFill>
              </a:rPr>
              <a:t>Answer</a:t>
            </a:r>
            <a:endParaRPr b="1" sz="2120">
              <a:solidFill>
                <a:srgbClr val="990000"/>
              </a:solidFill>
            </a:endParaRPr>
          </a:p>
        </p:txBody>
      </p:sp>
      <p:sp>
        <p:nvSpPr>
          <p:cNvPr id="155" name="Google Shape;155;g279c7ed77b3_0_7"/>
          <p:cNvSpPr txBox="1"/>
          <p:nvPr/>
        </p:nvSpPr>
        <p:spPr>
          <a:xfrm>
            <a:off x="116550" y="453425"/>
            <a:ext cx="8952900" cy="54438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SzPts val="1100"/>
              <a:buNone/>
            </a:pPr>
            <a:r>
              <a:rPr b="1" lang="en" sz="1200">
                <a:solidFill>
                  <a:schemeClr val="dk1"/>
                </a:solidFill>
                <a:highlight>
                  <a:srgbClr val="FFFFFF"/>
                </a:highlight>
                <a:latin typeface="Times New Roman"/>
                <a:ea typeface="Times New Roman"/>
                <a:cs typeface="Times New Roman"/>
                <a:sym typeface="Times New Roman"/>
              </a:rPr>
              <a:t>Modern advancements have altered the way humans communicate with one another. People can now form bonds with other people all over the world, making strong connections, and that has resulted to a very welcoming development by uniting people worldwide.</a:t>
            </a:r>
            <a:endParaRPr b="1" sz="12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2200"/>
              </a:spcBef>
              <a:spcAft>
                <a:spcPts val="0"/>
              </a:spcAft>
              <a:buSzPts val="1100"/>
              <a:buNone/>
            </a:pPr>
            <a:r>
              <a:rPr b="1" lang="en" sz="1200">
                <a:solidFill>
                  <a:schemeClr val="dk1"/>
                </a:solidFill>
                <a:highlight>
                  <a:srgbClr val="FFFFFF"/>
                </a:highlight>
                <a:latin typeface="Times New Roman"/>
                <a:ea typeface="Times New Roman"/>
                <a:cs typeface="Times New Roman"/>
                <a:sym typeface="Times New Roman"/>
              </a:rPr>
              <a:t>For the first time in human history, people can communicate with someone they have never met before, in a country they have never been to, through the internet. These may not be the same kind of friendships we traditionally form face-to-face, but it is hard to dispute that they are not real relationships. Social media, such as Facebook and Instagram, provide a platform that allows us to chat and comment on someone else’s life instantaneously. For example, there are now multiple study groups on Facebook where students can help and support each other by providing helpful resources and feedback on different subjects and courses.</a:t>
            </a:r>
            <a:endParaRPr b="1" sz="12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2200"/>
              </a:spcBef>
              <a:spcAft>
                <a:spcPts val="0"/>
              </a:spcAft>
              <a:buSzPts val="1100"/>
              <a:buNone/>
            </a:pPr>
            <a:r>
              <a:rPr b="1" lang="en" sz="1200">
                <a:solidFill>
                  <a:schemeClr val="dk1"/>
                </a:solidFill>
                <a:highlight>
                  <a:srgbClr val="FFFFFF"/>
                </a:highlight>
                <a:latin typeface="Times New Roman"/>
                <a:ea typeface="Times New Roman"/>
                <a:cs typeface="Times New Roman"/>
                <a:sym typeface="Times New Roman"/>
              </a:rPr>
              <a:t>Overall, this new phenomenon has great benefits, principally encouraging tolerance of other cultures. Before computers, a person hardly ever came across someone from another culture, let alone people from a myriad of different places in one Facebook group. This has led to people understanding that regardless of their race and origin, everyone is same and one should not judge someone because they were born in a different place. For example, thousands of countries having past feuds have joined the same online groups that show support for peace and solidarity among themselves, something that would not have been possible even a decade ago.</a:t>
            </a:r>
            <a:endParaRPr b="1" sz="12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2200"/>
              </a:spcBef>
              <a:spcAft>
                <a:spcPts val="0"/>
              </a:spcAft>
              <a:buSzPts val="1100"/>
              <a:buNone/>
            </a:pPr>
            <a:r>
              <a:rPr b="1" lang="en" sz="1200">
                <a:solidFill>
                  <a:schemeClr val="dk1"/>
                </a:solidFill>
                <a:highlight>
                  <a:srgbClr val="FFFFFF"/>
                </a:highlight>
                <a:latin typeface="Times New Roman"/>
                <a:ea typeface="Times New Roman"/>
                <a:cs typeface="Times New Roman"/>
                <a:sym typeface="Times New Roman"/>
              </a:rPr>
              <a:t>In conclusion, the web has changed everyone’s interactions forever, making the world a global village where people can freely chat and form lasting connections and this essay concludes that this as a good thing that will continue to bring citizens of the world together.</a:t>
            </a:r>
            <a:endParaRPr b="1"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2200"/>
              </a:spcBef>
              <a:spcAft>
                <a:spcPts val="0"/>
              </a:spcAft>
              <a:buSzPts val="1100"/>
              <a:buNone/>
            </a:pPr>
            <a:r>
              <a:rPr lang="en" sz="1200">
                <a:solidFill>
                  <a:schemeClr val="dk1"/>
                </a:solidFill>
                <a:highlight>
                  <a:srgbClr val="FFFFFF"/>
                </a:highlight>
                <a:latin typeface="Times New Roman"/>
                <a:ea typeface="Times New Roman"/>
                <a:cs typeface="Times New Roman"/>
                <a:sym typeface="Times New Roman"/>
              </a:rPr>
              <a:t>(289 words)</a:t>
            </a:r>
            <a:endParaRPr sz="1200">
              <a:solidFill>
                <a:schemeClr val="dk1"/>
              </a:solidFill>
              <a:highlight>
                <a:srgbClr val="FFFFFF"/>
              </a:highlight>
              <a:latin typeface="Times New Roman"/>
              <a:ea typeface="Times New Roman"/>
              <a:cs typeface="Times New Roman"/>
              <a:sym typeface="Times New Roman"/>
            </a:endParaRPr>
          </a:p>
          <a:p>
            <a:pPr indent="0" lvl="0" marL="0" marR="0" rtl="0" algn="just">
              <a:lnSpc>
                <a:spcPct val="100000"/>
              </a:lnSpc>
              <a:spcBef>
                <a:spcPts val="2200"/>
              </a:spcBef>
              <a:spcAft>
                <a:spcPts val="0"/>
              </a:spcAft>
              <a:buNone/>
            </a:pPr>
            <a:r>
              <a:t/>
            </a:r>
            <a:endParaRPr b="1" sz="1200">
              <a:solidFill>
                <a:srgbClr val="222222"/>
              </a:solidFill>
              <a:highlight>
                <a:srgbClr val="FFFFFF"/>
              </a:highlight>
            </a:endParaRPr>
          </a:p>
          <a:p>
            <a:pPr indent="0" lvl="0" marL="0" marR="0" rtl="0" algn="l">
              <a:lnSpc>
                <a:spcPct val="100000"/>
              </a:lnSpc>
              <a:spcBef>
                <a:spcPts val="0"/>
              </a:spcBef>
              <a:spcAft>
                <a:spcPts val="0"/>
              </a:spcAft>
              <a:buNone/>
            </a:pPr>
            <a:r>
              <a:t/>
            </a:r>
            <a:endParaRPr b="0" i="0" sz="900" u="none" cap="none" strike="noStrike">
              <a:solidFill>
                <a:srgbClr val="22222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rgbClr val="222222"/>
              </a:solidFill>
              <a:highlight>
                <a:schemeClr val="lt1"/>
              </a:highlight>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rgbClr val="222222"/>
              </a:solidFill>
              <a:highlight>
                <a:schemeClr val="lt1"/>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700"/>
              </a:spcBef>
              <a:spcAft>
                <a:spcPts val="0"/>
              </a:spcAft>
              <a:buClr>
                <a:schemeClr val="dk1"/>
              </a:buClr>
              <a:buSzPct val="43137"/>
              <a:buFont typeface="Arial"/>
              <a:buNone/>
            </a:pPr>
            <a:r>
              <a:rPr b="1" lang="en" sz="2550">
                <a:solidFill>
                  <a:srgbClr val="CC0000"/>
                </a:solidFill>
                <a:highlight>
                  <a:srgbClr val="FFFFFF"/>
                </a:highlight>
              </a:rPr>
              <a:t>Double Question Essays</a:t>
            </a:r>
            <a:endParaRPr b="1" sz="2550">
              <a:solidFill>
                <a:srgbClr val="CC0000"/>
              </a:solidFill>
              <a:highlight>
                <a:srgbClr val="FFFFFF"/>
              </a:highlight>
            </a:endParaRPr>
          </a:p>
          <a:p>
            <a:pPr indent="0" lvl="0" marL="25400" rtl="0" algn="ctr">
              <a:lnSpc>
                <a:spcPct val="130000"/>
              </a:lnSpc>
              <a:spcBef>
                <a:spcPts val="700"/>
              </a:spcBef>
              <a:spcAft>
                <a:spcPts val="0"/>
              </a:spcAft>
              <a:buClr>
                <a:schemeClr val="dk1"/>
              </a:buClr>
              <a:buSzPct val="43137"/>
              <a:buFont typeface="Arial"/>
              <a:buNone/>
            </a:pPr>
            <a:r>
              <a:t/>
            </a:r>
            <a:endParaRPr b="1" sz="2550">
              <a:solidFill>
                <a:srgbClr val="CC0000"/>
              </a:solidFill>
              <a:highlight>
                <a:srgbClr val="FFFFFF"/>
              </a:highlight>
            </a:endParaRPr>
          </a:p>
          <a:p>
            <a:pPr indent="0" lvl="0" marL="0" rtl="0" algn="l">
              <a:lnSpc>
                <a:spcPct val="100000"/>
              </a:lnSpc>
              <a:spcBef>
                <a:spcPts val="600"/>
              </a:spcBef>
              <a:spcAft>
                <a:spcPts val="0"/>
              </a:spcAft>
              <a:buSzPct val="111111"/>
              <a:buNone/>
            </a:pPr>
            <a:r>
              <a:t/>
            </a:r>
            <a:endParaRPr/>
          </a:p>
        </p:txBody>
      </p:sp>
      <p:sp>
        <p:nvSpPr>
          <p:cNvPr id="60" name="Google Shape;60;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25400" rtl="0" algn="l">
              <a:lnSpc>
                <a:spcPct val="130000"/>
              </a:lnSpc>
              <a:spcBef>
                <a:spcPts val="1300"/>
              </a:spcBef>
              <a:spcAft>
                <a:spcPts val="0"/>
              </a:spcAft>
              <a:buClr>
                <a:schemeClr val="dk1"/>
              </a:buClr>
              <a:buSzPts val="1100"/>
              <a:buFont typeface="Arial"/>
              <a:buNone/>
            </a:pPr>
            <a:r>
              <a:rPr b="1" lang="en" sz="1650">
                <a:solidFill>
                  <a:srgbClr val="073763"/>
                </a:solidFill>
                <a:highlight>
                  <a:srgbClr val="FFFFFF"/>
                </a:highlight>
              </a:rPr>
              <a:t>The Question</a:t>
            </a:r>
            <a:endParaRPr sz="1350">
              <a:solidFill>
                <a:srgbClr val="CC0000"/>
              </a:solidFill>
              <a:highlight>
                <a:srgbClr val="FFFFFF"/>
              </a:highlight>
            </a:endParaRPr>
          </a:p>
          <a:p>
            <a:pPr indent="0" lvl="0" marL="0" rtl="0" algn="l">
              <a:lnSpc>
                <a:spcPct val="115000"/>
              </a:lnSpc>
              <a:spcBef>
                <a:spcPts val="700"/>
              </a:spcBef>
              <a:spcAft>
                <a:spcPts val="0"/>
              </a:spcAft>
              <a:buSzPts val="1800"/>
              <a:buNone/>
            </a:pPr>
            <a:r>
              <a:rPr lang="en" sz="1550">
                <a:solidFill>
                  <a:srgbClr val="222222"/>
                </a:solidFill>
                <a:highlight>
                  <a:srgbClr val="FFFFFF"/>
                </a:highlight>
              </a:rPr>
              <a:t>IELTS double question essays are also known as ‘direct question’ or ‘two questions’ essays. They are distinguished by two characteristics:</a:t>
            </a:r>
            <a:endParaRPr sz="1550">
              <a:solidFill>
                <a:srgbClr val="222222"/>
              </a:solidFill>
              <a:highlight>
                <a:srgbClr val="FFFFFF"/>
              </a:highlight>
            </a:endParaRPr>
          </a:p>
          <a:p>
            <a:pPr indent="-327025" lvl="0" marL="457200" rtl="0" algn="l">
              <a:lnSpc>
                <a:spcPct val="115000"/>
              </a:lnSpc>
              <a:spcBef>
                <a:spcPts val="1400"/>
              </a:spcBef>
              <a:spcAft>
                <a:spcPts val="0"/>
              </a:spcAft>
              <a:buClr>
                <a:srgbClr val="990000"/>
              </a:buClr>
              <a:buSzPts val="1550"/>
              <a:buChar char="●"/>
            </a:pPr>
            <a:r>
              <a:rPr b="1" lang="en" sz="1550">
                <a:solidFill>
                  <a:srgbClr val="990000"/>
                </a:solidFill>
                <a:highlight>
                  <a:srgbClr val="FFFFFF"/>
                </a:highlight>
              </a:rPr>
              <a:t>They have one statement with two different questions after it.</a:t>
            </a:r>
            <a:endParaRPr b="1" sz="1550">
              <a:solidFill>
                <a:srgbClr val="990000"/>
              </a:solidFill>
              <a:highlight>
                <a:srgbClr val="FFFFFF"/>
              </a:highlight>
            </a:endParaRPr>
          </a:p>
          <a:p>
            <a:pPr indent="-327025" lvl="0" marL="457200" rtl="0" algn="l">
              <a:lnSpc>
                <a:spcPct val="115000"/>
              </a:lnSpc>
              <a:spcBef>
                <a:spcPts val="0"/>
              </a:spcBef>
              <a:spcAft>
                <a:spcPts val="0"/>
              </a:spcAft>
              <a:buClr>
                <a:srgbClr val="990000"/>
              </a:buClr>
              <a:buSzPts val="1550"/>
              <a:buChar char="●"/>
            </a:pPr>
            <a:r>
              <a:rPr b="1" lang="en" sz="1550">
                <a:solidFill>
                  <a:srgbClr val="990000"/>
                </a:solidFill>
                <a:highlight>
                  <a:srgbClr val="FFFFFF"/>
                </a:highlight>
              </a:rPr>
              <a:t>The questions may or may not be linked.</a:t>
            </a:r>
            <a:endParaRPr sz="1750">
              <a:solidFill>
                <a:srgbClr val="990000"/>
              </a:solidFill>
              <a:highlight>
                <a:srgbClr val="FFFFFF"/>
              </a:highlight>
            </a:endParaRPr>
          </a:p>
          <a:p>
            <a:pPr indent="0" lvl="0" marL="0" rtl="0" algn="l">
              <a:lnSpc>
                <a:spcPct val="115000"/>
              </a:lnSpc>
              <a:spcBef>
                <a:spcPts val="1400"/>
              </a:spcBef>
              <a:spcAft>
                <a:spcPts val="0"/>
              </a:spcAft>
              <a:buSzPts val="1800"/>
              <a:buNone/>
            </a:pPr>
            <a:r>
              <a:t/>
            </a:r>
            <a:endParaRPr b="1" sz="1350">
              <a:solidFill>
                <a:srgbClr val="222222"/>
              </a:solidFill>
              <a:highlight>
                <a:srgbClr val="FFFFFF"/>
              </a:highlight>
            </a:endParaRPr>
          </a:p>
          <a:p>
            <a:pPr indent="0" lvl="0" marL="0" rtl="0" algn="l">
              <a:lnSpc>
                <a:spcPct val="115000"/>
              </a:lnSpc>
              <a:spcBef>
                <a:spcPts val="1400"/>
              </a:spcBef>
              <a:spcAft>
                <a:spcPts val="12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700"/>
              </a:spcBef>
              <a:spcAft>
                <a:spcPts val="0"/>
              </a:spcAft>
              <a:buClr>
                <a:schemeClr val="dk1"/>
              </a:buClr>
              <a:buSzPct val="43137"/>
              <a:buFont typeface="Arial"/>
              <a:buNone/>
            </a:pPr>
            <a:r>
              <a:rPr b="1" lang="en" sz="2550">
                <a:solidFill>
                  <a:srgbClr val="CC0000"/>
                </a:solidFill>
                <a:highlight>
                  <a:schemeClr val="lt1"/>
                </a:highlight>
              </a:rPr>
              <a:t>Double Question Essays</a:t>
            </a:r>
            <a:endParaRPr b="1" sz="2550">
              <a:solidFill>
                <a:srgbClr val="CC0000"/>
              </a:solidFill>
              <a:highlight>
                <a:schemeClr val="lt1"/>
              </a:highlight>
            </a:endParaRPr>
          </a:p>
          <a:p>
            <a:pPr indent="0" lvl="0" marL="0" rtl="0" algn="l">
              <a:lnSpc>
                <a:spcPct val="100000"/>
              </a:lnSpc>
              <a:spcBef>
                <a:spcPts val="600"/>
              </a:spcBef>
              <a:spcAft>
                <a:spcPts val="0"/>
              </a:spcAft>
              <a:buSzPct val="111111"/>
              <a:buNone/>
            </a:pPr>
            <a:r>
              <a:t/>
            </a:r>
            <a:endParaRPr/>
          </a:p>
        </p:txBody>
      </p:sp>
      <p:sp>
        <p:nvSpPr>
          <p:cNvPr id="66" name="Google Shape;6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700">
                <a:solidFill>
                  <a:schemeClr val="dk1"/>
                </a:solidFill>
                <a:highlight>
                  <a:srgbClr val="FFFFFF"/>
                </a:highlight>
              </a:rPr>
              <a:t>Nowadays the way people interact with each other has changed because of technology. In what ways has technology affected the types of relationships people make? Has this become a positive or negative development?</a:t>
            </a:r>
            <a:endParaRPr b="1" sz="1700">
              <a:solidFill>
                <a:schemeClr val="dk1"/>
              </a:solidFill>
            </a:endParaRPr>
          </a:p>
          <a:p>
            <a:pPr indent="0" lvl="0" marL="0" rtl="0" algn="l">
              <a:lnSpc>
                <a:spcPct val="115000"/>
              </a:lnSpc>
              <a:spcBef>
                <a:spcPts val="2200"/>
              </a:spcBef>
              <a:spcAft>
                <a:spcPts val="0"/>
              </a:spcAft>
              <a:buClr>
                <a:schemeClr val="dk1"/>
              </a:buClr>
              <a:buSzPts val="1100"/>
              <a:buFont typeface="Arial"/>
              <a:buNone/>
            </a:pPr>
            <a:r>
              <a:rPr lang="en" sz="1650">
                <a:solidFill>
                  <a:srgbClr val="222222"/>
                </a:solidFill>
              </a:rPr>
              <a:t>Give reasons for your answer and include any relevant examples from your own knowledge or experience.</a:t>
            </a:r>
            <a:endParaRPr sz="1650">
              <a:solidFill>
                <a:srgbClr val="222222"/>
              </a:solidFill>
            </a:endParaRPr>
          </a:p>
          <a:p>
            <a:pPr indent="0" lvl="0" marL="0" rtl="0" algn="l">
              <a:lnSpc>
                <a:spcPct val="115000"/>
              </a:lnSpc>
              <a:spcBef>
                <a:spcPts val="1400"/>
              </a:spcBef>
              <a:spcAft>
                <a:spcPts val="1400"/>
              </a:spcAft>
              <a:buClr>
                <a:schemeClr val="dk1"/>
              </a:buClr>
              <a:buSzPts val="1100"/>
              <a:buFont typeface="Arial"/>
              <a:buNone/>
            </a:pPr>
            <a:r>
              <a:rPr lang="en" sz="1650">
                <a:solidFill>
                  <a:srgbClr val="222222"/>
                </a:solidFill>
              </a:rPr>
              <a:t>Write at least 250 words.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type="title"/>
          </p:nvPr>
        </p:nvSpPr>
        <p:spPr>
          <a:xfrm>
            <a:off x="3953058" y="0"/>
            <a:ext cx="1279893"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b="1" lang="en" sz="2120">
                <a:solidFill>
                  <a:srgbClr val="990000"/>
                </a:solidFill>
              </a:rPr>
              <a:t>Answer</a:t>
            </a:r>
            <a:endParaRPr b="1" sz="2120">
              <a:solidFill>
                <a:srgbClr val="990000"/>
              </a:solidFill>
            </a:endParaRPr>
          </a:p>
        </p:txBody>
      </p:sp>
      <p:sp>
        <p:nvSpPr>
          <p:cNvPr id="72" name="Google Shape;72;p4"/>
          <p:cNvSpPr txBox="1"/>
          <p:nvPr/>
        </p:nvSpPr>
        <p:spPr>
          <a:xfrm>
            <a:off x="116550" y="453425"/>
            <a:ext cx="8952900" cy="56562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Clr>
                <a:schemeClr val="dk1"/>
              </a:buClr>
              <a:buSzPts val="1100"/>
              <a:buFont typeface="Arial"/>
              <a:buNone/>
            </a:pPr>
            <a:r>
              <a:rPr b="1" lang="en" sz="1200">
                <a:solidFill>
                  <a:schemeClr val="dk1"/>
                </a:solidFill>
                <a:highlight>
                  <a:srgbClr val="FFFFFF"/>
                </a:highlight>
                <a:latin typeface="Times New Roman"/>
                <a:ea typeface="Times New Roman"/>
                <a:cs typeface="Times New Roman"/>
                <a:sym typeface="Times New Roman"/>
              </a:rPr>
              <a:t>Modern advancements have altered the way humans communicate with one another. People can now form bonds with other people all over the world, making strong connections, and that has resulted to a very welcoming development by uniting people worldwide.</a:t>
            </a:r>
            <a:endParaRPr b="1" sz="12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2200"/>
              </a:spcBef>
              <a:spcAft>
                <a:spcPts val="0"/>
              </a:spcAft>
              <a:buSzPts val="1100"/>
              <a:buNone/>
            </a:pPr>
            <a:r>
              <a:rPr b="1" lang="en" sz="1200">
                <a:solidFill>
                  <a:schemeClr val="dk1"/>
                </a:solidFill>
                <a:highlight>
                  <a:srgbClr val="FFFFFF"/>
                </a:highlight>
                <a:latin typeface="Times New Roman"/>
                <a:ea typeface="Times New Roman"/>
                <a:cs typeface="Times New Roman"/>
                <a:sym typeface="Times New Roman"/>
              </a:rPr>
              <a:t>For the first time in human history, people can communicate with someone they have never met before, in a country they have never been to, through the internet. These may not be the same kind of friendships we traditionally form face-to-face, but it is hard to dispute that they are not real relationships. Social media, such as Facebook and Instagram, provide a platform that allows us to chat and comment on someone else’s life instantaneously. For example, there are now </a:t>
            </a:r>
            <a:r>
              <a:rPr b="1" lang="en" sz="1200">
                <a:solidFill>
                  <a:schemeClr val="dk1"/>
                </a:solidFill>
                <a:highlight>
                  <a:srgbClr val="FFFFFF"/>
                </a:highlight>
                <a:latin typeface="Times New Roman"/>
                <a:ea typeface="Times New Roman"/>
                <a:cs typeface="Times New Roman"/>
                <a:sym typeface="Times New Roman"/>
              </a:rPr>
              <a:t>multiple</a:t>
            </a:r>
            <a:r>
              <a:rPr b="1" lang="en" sz="1200">
                <a:solidFill>
                  <a:schemeClr val="dk1"/>
                </a:solidFill>
                <a:highlight>
                  <a:srgbClr val="FFFFFF"/>
                </a:highlight>
                <a:latin typeface="Times New Roman"/>
                <a:ea typeface="Times New Roman"/>
                <a:cs typeface="Times New Roman"/>
                <a:sym typeface="Times New Roman"/>
              </a:rPr>
              <a:t> study groups on Facebook where students can help and support each other by providing helpful resources and feedback on different subjects and courses.</a:t>
            </a:r>
            <a:endParaRPr b="1" sz="12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2200"/>
              </a:spcBef>
              <a:spcAft>
                <a:spcPts val="0"/>
              </a:spcAft>
              <a:buClr>
                <a:schemeClr val="dk1"/>
              </a:buClr>
              <a:buSzPts val="1100"/>
              <a:buFont typeface="Arial"/>
              <a:buNone/>
            </a:pPr>
            <a:r>
              <a:rPr b="1" lang="en" sz="1200">
                <a:solidFill>
                  <a:schemeClr val="dk1"/>
                </a:solidFill>
                <a:highlight>
                  <a:srgbClr val="FFFFFF"/>
                </a:highlight>
                <a:latin typeface="Times New Roman"/>
                <a:ea typeface="Times New Roman"/>
                <a:cs typeface="Times New Roman"/>
                <a:sym typeface="Times New Roman"/>
              </a:rPr>
              <a:t>Overall, this new phenomenon has great benefits, principally encouraging tolerance of other cultures. Before computers, a person hardly ever came across someone from another culture, let alone people from a myriad of different places in one Facebook group. This has led to people understanding that regardless of their race and origin, everyone is same and one should not judge someone because they were born in a different place. For example, thousands of </a:t>
            </a:r>
            <a:r>
              <a:rPr b="1" lang="en" sz="1200">
                <a:solidFill>
                  <a:schemeClr val="dk1"/>
                </a:solidFill>
                <a:highlight>
                  <a:srgbClr val="FFFFFF"/>
                </a:highlight>
                <a:latin typeface="Times New Roman"/>
                <a:ea typeface="Times New Roman"/>
                <a:cs typeface="Times New Roman"/>
                <a:sym typeface="Times New Roman"/>
              </a:rPr>
              <a:t>countries</a:t>
            </a:r>
            <a:r>
              <a:rPr b="1" lang="en" sz="1200">
                <a:solidFill>
                  <a:schemeClr val="dk1"/>
                </a:solidFill>
                <a:highlight>
                  <a:srgbClr val="FFFFFF"/>
                </a:highlight>
                <a:latin typeface="Times New Roman"/>
                <a:ea typeface="Times New Roman"/>
                <a:cs typeface="Times New Roman"/>
                <a:sym typeface="Times New Roman"/>
              </a:rPr>
              <a:t> having past </a:t>
            </a:r>
            <a:r>
              <a:rPr b="1" lang="en" sz="1200">
                <a:solidFill>
                  <a:schemeClr val="dk1"/>
                </a:solidFill>
                <a:highlight>
                  <a:srgbClr val="FFFFFF"/>
                </a:highlight>
                <a:latin typeface="Times New Roman"/>
                <a:ea typeface="Times New Roman"/>
                <a:cs typeface="Times New Roman"/>
                <a:sym typeface="Times New Roman"/>
              </a:rPr>
              <a:t>feuds</a:t>
            </a:r>
            <a:r>
              <a:rPr b="1" lang="en" sz="1200">
                <a:solidFill>
                  <a:schemeClr val="dk1"/>
                </a:solidFill>
                <a:highlight>
                  <a:srgbClr val="FFFFFF"/>
                </a:highlight>
                <a:latin typeface="Times New Roman"/>
                <a:ea typeface="Times New Roman"/>
                <a:cs typeface="Times New Roman"/>
                <a:sym typeface="Times New Roman"/>
              </a:rPr>
              <a:t> have joined the same online groups that show support for peace and solidarity among themselves, something that would not have been possible even a decade ago.</a:t>
            </a:r>
            <a:endParaRPr b="1" sz="12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2200"/>
              </a:spcBef>
              <a:spcAft>
                <a:spcPts val="0"/>
              </a:spcAft>
              <a:buSzPts val="1100"/>
              <a:buNone/>
            </a:pPr>
            <a:r>
              <a:rPr b="1" lang="en" sz="1200">
                <a:solidFill>
                  <a:schemeClr val="dk1"/>
                </a:solidFill>
                <a:highlight>
                  <a:srgbClr val="FFFFFF"/>
                </a:highlight>
                <a:latin typeface="Times New Roman"/>
                <a:ea typeface="Times New Roman"/>
                <a:cs typeface="Times New Roman"/>
                <a:sym typeface="Times New Roman"/>
              </a:rPr>
              <a:t>In conclusion, the web has changed everyone’s interactions forever, making the world a global village where people can freely chat and form lasting connections and this essay concludes that this as a good thing that will continue to bring citizens of the world together.</a:t>
            </a:r>
            <a:br>
              <a:rPr b="1" lang="en" sz="1200">
                <a:solidFill>
                  <a:schemeClr val="dk1"/>
                </a:solidFill>
                <a:highlight>
                  <a:srgbClr val="FFFFFF"/>
                </a:highlight>
                <a:latin typeface="Times New Roman"/>
                <a:ea typeface="Times New Roman"/>
                <a:cs typeface="Times New Roman"/>
                <a:sym typeface="Times New Roman"/>
              </a:rPr>
            </a:br>
            <a:endParaRPr b="1"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220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(289 words)</a:t>
            </a:r>
            <a:endParaRPr sz="1200">
              <a:solidFill>
                <a:schemeClr val="dk1"/>
              </a:solidFill>
              <a:highlight>
                <a:srgbClr val="FFFFFF"/>
              </a:highlight>
              <a:latin typeface="Times New Roman"/>
              <a:ea typeface="Times New Roman"/>
              <a:cs typeface="Times New Roman"/>
              <a:sym typeface="Times New Roman"/>
            </a:endParaRPr>
          </a:p>
          <a:p>
            <a:pPr indent="0" lvl="0" marL="0" marR="0" rtl="0" algn="just">
              <a:lnSpc>
                <a:spcPct val="100000"/>
              </a:lnSpc>
              <a:spcBef>
                <a:spcPts val="2200"/>
              </a:spcBef>
              <a:spcAft>
                <a:spcPts val="0"/>
              </a:spcAft>
              <a:buNone/>
            </a:pPr>
            <a:r>
              <a:t/>
            </a:r>
            <a:endParaRPr b="1" sz="1200">
              <a:solidFill>
                <a:srgbClr val="222222"/>
              </a:solidFill>
              <a:highlight>
                <a:srgbClr val="FFFFFF"/>
              </a:highlight>
            </a:endParaRPr>
          </a:p>
          <a:p>
            <a:pPr indent="0" lvl="0" marL="0" marR="0" rtl="0" algn="l">
              <a:lnSpc>
                <a:spcPct val="100000"/>
              </a:lnSpc>
              <a:spcBef>
                <a:spcPts val="0"/>
              </a:spcBef>
              <a:spcAft>
                <a:spcPts val="0"/>
              </a:spcAft>
              <a:buNone/>
            </a:pPr>
            <a:r>
              <a:t/>
            </a:r>
            <a:endParaRPr b="0" i="0" sz="900" u="none" cap="none" strike="noStrike">
              <a:solidFill>
                <a:srgbClr val="22222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rgbClr val="222222"/>
              </a:solidFill>
              <a:highlight>
                <a:schemeClr val="lt1"/>
              </a:highlight>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rgbClr val="222222"/>
              </a:solidFill>
              <a:highlight>
                <a:schemeClr val="lt1"/>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5"/>
          <p:cNvSpPr txBox="1"/>
          <p:nvPr>
            <p:ph type="title"/>
          </p:nvPr>
        </p:nvSpPr>
        <p:spPr>
          <a:xfrm>
            <a:off x="1504707" y="2191576"/>
            <a:ext cx="6739181" cy="62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
                <a:solidFill>
                  <a:srgbClr val="FF0000"/>
                </a:solidFill>
              </a:rPr>
              <a:t>BREAKDOWN AND EXPLANATION</a:t>
            </a:r>
            <a:endParaRPr b="1">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700"/>
              </a:spcBef>
              <a:spcAft>
                <a:spcPts val="600"/>
              </a:spcAft>
              <a:buClr>
                <a:schemeClr val="dk1"/>
              </a:buClr>
              <a:buSzPct val="43137"/>
              <a:buFont typeface="Arial"/>
              <a:buNone/>
            </a:pPr>
            <a:r>
              <a:rPr b="1" lang="en" sz="2550">
                <a:solidFill>
                  <a:srgbClr val="CC0000"/>
                </a:solidFill>
                <a:highlight>
                  <a:schemeClr val="lt1"/>
                </a:highlight>
              </a:rPr>
              <a:t>Double Question Essays</a:t>
            </a:r>
            <a:endParaRPr/>
          </a:p>
        </p:txBody>
      </p:sp>
      <p:pic>
        <p:nvPicPr>
          <p:cNvPr id="83" name="Google Shape;83;p6"/>
          <p:cNvPicPr preferRelativeResize="0"/>
          <p:nvPr/>
        </p:nvPicPr>
        <p:blipFill rotWithShape="1">
          <a:blip r:embed="rId3">
            <a:alphaModFix/>
          </a:blip>
          <a:srcRect b="0" l="0" r="0" t="0"/>
          <a:stretch/>
        </p:blipFill>
        <p:spPr>
          <a:xfrm>
            <a:off x="2328050" y="1146475"/>
            <a:ext cx="3838747"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990"/>
              <a:buNone/>
            </a:pPr>
            <a:r>
              <a:rPr b="1" lang="en" sz="2220">
                <a:solidFill>
                  <a:srgbClr val="CC0000"/>
                </a:solidFill>
              </a:rPr>
              <a:t>Introduction</a:t>
            </a:r>
            <a:endParaRPr b="1" sz="2220">
              <a:solidFill>
                <a:srgbClr val="CC0000"/>
              </a:solidFill>
            </a:endParaRPr>
          </a:p>
        </p:txBody>
      </p:sp>
      <p:sp>
        <p:nvSpPr>
          <p:cNvPr id="89" name="Google Shape;89;p8"/>
          <p:cNvSpPr txBox="1"/>
          <p:nvPr>
            <p:ph idx="1" type="body"/>
          </p:nvPr>
        </p:nvSpPr>
        <p:spPr>
          <a:xfrm>
            <a:off x="311700" y="1152475"/>
            <a:ext cx="8520600" cy="3528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600"/>
              </a:spcBef>
              <a:spcAft>
                <a:spcPts val="0"/>
              </a:spcAft>
              <a:buSzPts val="1018"/>
              <a:buNone/>
            </a:pPr>
            <a:r>
              <a:rPr lang="en" sz="1217">
                <a:solidFill>
                  <a:schemeClr val="dk1"/>
                </a:solidFill>
              </a:rPr>
              <a:t>A good introduction has a simple 3 part structure:</a:t>
            </a:r>
            <a:endParaRPr sz="1217">
              <a:solidFill>
                <a:schemeClr val="dk1"/>
              </a:solidFill>
            </a:endParaRPr>
          </a:p>
          <a:p>
            <a:pPr indent="0" lvl="0" marL="0" rtl="0" algn="l">
              <a:lnSpc>
                <a:spcPct val="95000"/>
              </a:lnSpc>
              <a:spcBef>
                <a:spcPts val="1200"/>
              </a:spcBef>
              <a:spcAft>
                <a:spcPts val="0"/>
              </a:spcAft>
              <a:buClr>
                <a:schemeClr val="dk1"/>
              </a:buClr>
              <a:buSzPts val="1018"/>
              <a:buFont typeface="Arial"/>
              <a:buNone/>
            </a:pPr>
            <a:r>
              <a:t/>
            </a:r>
            <a:endParaRPr sz="1217">
              <a:solidFill>
                <a:schemeClr val="dk1"/>
              </a:solidFill>
            </a:endParaRPr>
          </a:p>
          <a:p>
            <a:pPr indent="0" lvl="0" marL="0" rtl="0" algn="ctr">
              <a:lnSpc>
                <a:spcPct val="95000"/>
              </a:lnSpc>
              <a:spcBef>
                <a:spcPts val="1200"/>
              </a:spcBef>
              <a:spcAft>
                <a:spcPts val="0"/>
              </a:spcAft>
              <a:buClr>
                <a:schemeClr val="dk1"/>
              </a:buClr>
              <a:buSzPts val="1018"/>
              <a:buFont typeface="Arial"/>
              <a:buNone/>
            </a:pPr>
            <a:r>
              <a:rPr b="1" lang="en" sz="1217">
                <a:solidFill>
                  <a:srgbClr val="351C75"/>
                </a:solidFill>
              </a:rPr>
              <a:t>1)  Paraphrased question</a:t>
            </a:r>
            <a:endParaRPr b="1" sz="1217">
              <a:solidFill>
                <a:srgbClr val="351C75"/>
              </a:solidFill>
            </a:endParaRPr>
          </a:p>
          <a:p>
            <a:pPr indent="0" lvl="0" marL="0" rtl="0" algn="ctr">
              <a:lnSpc>
                <a:spcPct val="95000"/>
              </a:lnSpc>
              <a:spcBef>
                <a:spcPts val="1200"/>
              </a:spcBef>
              <a:spcAft>
                <a:spcPts val="0"/>
              </a:spcAft>
              <a:buClr>
                <a:schemeClr val="dk1"/>
              </a:buClr>
              <a:buSzPts val="1018"/>
              <a:buFont typeface="Arial"/>
              <a:buNone/>
            </a:pPr>
            <a:r>
              <a:rPr b="1" lang="en" sz="1217">
                <a:solidFill>
                  <a:srgbClr val="351C75"/>
                </a:solidFill>
              </a:rPr>
              <a:t>2)  Outline sentence – state your answer to both questions</a:t>
            </a:r>
            <a:endParaRPr b="1" sz="1217">
              <a:solidFill>
                <a:srgbClr val="351C75"/>
              </a:solidFill>
            </a:endParaRPr>
          </a:p>
          <a:p>
            <a:pPr indent="0" lvl="0" marL="0" rtl="0" algn="l">
              <a:lnSpc>
                <a:spcPct val="115000"/>
              </a:lnSpc>
              <a:spcBef>
                <a:spcPts val="1200"/>
              </a:spcBef>
              <a:spcAft>
                <a:spcPts val="0"/>
              </a:spcAft>
              <a:buClr>
                <a:schemeClr val="dk1"/>
              </a:buClr>
              <a:buSzPts val="1100"/>
              <a:buFont typeface="Arial"/>
              <a:buNone/>
            </a:pPr>
            <a:r>
              <a:rPr lang="en" sz="1350">
                <a:solidFill>
                  <a:srgbClr val="222222"/>
                </a:solidFill>
                <a:highlight>
                  <a:srgbClr val="FFFFFF"/>
                </a:highlight>
              </a:rPr>
              <a:t>An introduction should:</a:t>
            </a:r>
            <a:endParaRPr sz="1350">
              <a:solidFill>
                <a:srgbClr val="222222"/>
              </a:solidFill>
              <a:highlight>
                <a:srgbClr val="FFFFFF"/>
              </a:highlight>
            </a:endParaRPr>
          </a:p>
          <a:p>
            <a:pPr indent="-314325" lvl="0" marL="457200" rtl="0" algn="l">
              <a:lnSpc>
                <a:spcPct val="115000"/>
              </a:lnSpc>
              <a:spcBef>
                <a:spcPts val="1400"/>
              </a:spcBef>
              <a:spcAft>
                <a:spcPts val="0"/>
              </a:spcAft>
              <a:buClr>
                <a:srgbClr val="222222"/>
              </a:buClr>
              <a:buSzPts val="1350"/>
              <a:buChar char="●"/>
            </a:pPr>
            <a:r>
              <a:rPr b="1" lang="en" sz="1350">
                <a:solidFill>
                  <a:srgbClr val="222222"/>
                </a:solidFill>
                <a:highlight>
                  <a:srgbClr val="FFFFFF"/>
                </a:highlight>
              </a:rPr>
              <a:t>Have 2-3 sentences</a:t>
            </a:r>
            <a:endParaRPr b="1" sz="1350">
              <a:solidFill>
                <a:srgbClr val="222222"/>
              </a:solidFill>
              <a:highlight>
                <a:srgbClr val="FFFFFF"/>
              </a:highlight>
            </a:endParaRPr>
          </a:p>
          <a:p>
            <a:pPr indent="-314325" lvl="0" marL="457200" rtl="0" algn="l">
              <a:lnSpc>
                <a:spcPct val="115000"/>
              </a:lnSpc>
              <a:spcBef>
                <a:spcPts val="0"/>
              </a:spcBef>
              <a:spcAft>
                <a:spcPts val="0"/>
              </a:spcAft>
              <a:buClr>
                <a:srgbClr val="222222"/>
              </a:buClr>
              <a:buSzPts val="1350"/>
              <a:buChar char="●"/>
            </a:pPr>
            <a:r>
              <a:rPr b="1" lang="en" sz="1350">
                <a:solidFill>
                  <a:srgbClr val="222222"/>
                </a:solidFill>
                <a:highlight>
                  <a:srgbClr val="FFFFFF"/>
                </a:highlight>
              </a:rPr>
              <a:t>Be 40-60 words long</a:t>
            </a:r>
            <a:endParaRPr b="1" sz="1350">
              <a:solidFill>
                <a:srgbClr val="222222"/>
              </a:solidFill>
              <a:highlight>
                <a:srgbClr val="FFFFFF"/>
              </a:highlight>
            </a:endParaRPr>
          </a:p>
          <a:p>
            <a:pPr indent="-314325" lvl="0" marL="457200" rtl="0" algn="l">
              <a:lnSpc>
                <a:spcPct val="115000"/>
              </a:lnSpc>
              <a:spcBef>
                <a:spcPts val="0"/>
              </a:spcBef>
              <a:spcAft>
                <a:spcPts val="0"/>
              </a:spcAft>
              <a:buClr>
                <a:srgbClr val="222222"/>
              </a:buClr>
              <a:buSzPts val="1350"/>
              <a:buChar char="●"/>
            </a:pPr>
            <a:r>
              <a:rPr b="1" lang="en" sz="1350">
                <a:solidFill>
                  <a:srgbClr val="222222"/>
                </a:solidFill>
                <a:highlight>
                  <a:srgbClr val="FFFFFF"/>
                </a:highlight>
              </a:rPr>
              <a:t>Take 5 minutes to write</a:t>
            </a:r>
            <a:endParaRPr b="1" sz="1350">
              <a:solidFill>
                <a:srgbClr val="222222"/>
              </a:solidFill>
              <a:highlight>
                <a:srgbClr val="FFFFFF"/>
              </a:highlight>
            </a:endParaRPr>
          </a:p>
          <a:p>
            <a:pPr indent="0" lvl="0" marL="0" rtl="0" algn="ctr">
              <a:lnSpc>
                <a:spcPct val="95000"/>
              </a:lnSpc>
              <a:spcBef>
                <a:spcPts val="1400"/>
              </a:spcBef>
              <a:spcAft>
                <a:spcPts val="1200"/>
              </a:spcAft>
              <a:buClr>
                <a:schemeClr val="dk1"/>
              </a:buClr>
              <a:buSzPts val="1018"/>
              <a:buFont typeface="Arial"/>
              <a:buNone/>
            </a:pPr>
            <a:r>
              <a:t/>
            </a:r>
            <a:endParaRPr b="1" sz="1217">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0"/>
          <p:cNvSpPr txBox="1"/>
          <p:nvPr>
            <p:ph type="title"/>
          </p:nvPr>
        </p:nvSpPr>
        <p:spPr>
          <a:xfrm>
            <a:off x="235500" y="-59675"/>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l">
              <a:lnSpc>
                <a:spcPct val="130000"/>
              </a:lnSpc>
              <a:spcBef>
                <a:spcPts val="1300"/>
              </a:spcBef>
              <a:spcAft>
                <a:spcPts val="0"/>
              </a:spcAft>
              <a:buClr>
                <a:schemeClr val="dk1"/>
              </a:buClr>
              <a:buSzPct val="66666"/>
              <a:buFont typeface="Arial"/>
              <a:buNone/>
            </a:pPr>
            <a:r>
              <a:rPr b="1" lang="en" sz="1650">
                <a:solidFill>
                  <a:srgbClr val="CC0000"/>
                </a:solidFill>
                <a:highlight>
                  <a:srgbClr val="FFFFFF"/>
                </a:highlight>
              </a:rPr>
              <a:t>Introduction</a:t>
            </a:r>
            <a:endParaRPr b="1" sz="1650">
              <a:solidFill>
                <a:srgbClr val="CC0000"/>
              </a:solidFill>
              <a:highlight>
                <a:srgbClr val="FFFFFF"/>
              </a:highlight>
            </a:endParaRPr>
          </a:p>
          <a:p>
            <a:pPr indent="0" lvl="0" marL="0" rtl="0" algn="l">
              <a:lnSpc>
                <a:spcPct val="100000"/>
              </a:lnSpc>
              <a:spcBef>
                <a:spcPts val="300"/>
              </a:spcBef>
              <a:spcAft>
                <a:spcPts val="0"/>
              </a:spcAft>
              <a:buSzPct val="111111"/>
              <a:buNone/>
            </a:pPr>
            <a:r>
              <a:t/>
            </a:r>
            <a:endParaRPr/>
          </a:p>
        </p:txBody>
      </p:sp>
      <p:sp>
        <p:nvSpPr>
          <p:cNvPr id="95" name="Google Shape;95;p10"/>
          <p:cNvSpPr txBox="1"/>
          <p:nvPr/>
        </p:nvSpPr>
        <p:spPr>
          <a:xfrm>
            <a:off x="540075" y="513025"/>
            <a:ext cx="7728000" cy="3438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n" sz="1350" u="none" cap="none" strike="noStrike">
                <a:solidFill>
                  <a:srgbClr val="222222"/>
                </a:solidFill>
                <a:highlight>
                  <a:srgbClr val="F2F2F2"/>
                </a:highlight>
                <a:latin typeface="Arial"/>
                <a:ea typeface="Arial"/>
                <a:cs typeface="Arial"/>
                <a:sym typeface="Arial"/>
              </a:rPr>
              <a:t>Question:</a:t>
            </a:r>
            <a:r>
              <a:rPr b="0" i="0" lang="en" sz="1350" u="none" cap="none" strike="noStrike">
                <a:solidFill>
                  <a:srgbClr val="222222"/>
                </a:solidFill>
                <a:highlight>
                  <a:srgbClr val="F2F2F2"/>
                </a:highlight>
                <a:latin typeface="Arial"/>
                <a:ea typeface="Arial"/>
                <a:cs typeface="Arial"/>
                <a:sym typeface="Arial"/>
              </a:rPr>
              <a:t> </a:t>
            </a:r>
            <a:r>
              <a:rPr lang="en">
                <a:solidFill>
                  <a:schemeClr val="dk1"/>
                </a:solidFill>
                <a:highlight>
                  <a:srgbClr val="FFFFFF"/>
                </a:highlight>
                <a:latin typeface="Times New Roman"/>
                <a:ea typeface="Times New Roman"/>
                <a:cs typeface="Times New Roman"/>
                <a:sym typeface="Times New Roman"/>
              </a:rPr>
              <a:t>Nowadays the way people interact with each other has changed because of technology. In what ways has technology affected the types of relationships people make? Has this become a positive or negative development?</a:t>
            </a:r>
            <a:endParaRPr b="0" i="0" sz="75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222222"/>
              </a:solidFill>
              <a:highlight>
                <a:srgbClr val="F2F2F2"/>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rPr b="1" i="0" lang="en" sz="1350" u="sng" cap="none" strike="noStrike">
                <a:solidFill>
                  <a:srgbClr val="222222"/>
                </a:solidFill>
                <a:highlight>
                  <a:schemeClr val="accent6"/>
                </a:highlight>
                <a:latin typeface="Arial"/>
                <a:ea typeface="Arial"/>
                <a:cs typeface="Arial"/>
                <a:sym typeface="Arial"/>
              </a:rPr>
              <a:t>Paraphrased question:</a:t>
            </a:r>
            <a:r>
              <a:rPr b="0" i="0" lang="en" sz="1350" u="sng" cap="none" strike="noStrike">
                <a:solidFill>
                  <a:srgbClr val="222222"/>
                </a:solidFill>
                <a:highlight>
                  <a:schemeClr val="accent6"/>
                </a:highlight>
                <a:latin typeface="Arial"/>
                <a:ea typeface="Arial"/>
                <a:cs typeface="Arial"/>
                <a:sym typeface="Arial"/>
              </a:rPr>
              <a:t> </a:t>
            </a:r>
            <a:endParaRPr b="0" i="0" sz="1350" u="sng" cap="none" strike="noStrike">
              <a:solidFill>
                <a:srgbClr val="222222"/>
              </a:solidFill>
              <a:highlight>
                <a:schemeClr val="accent6"/>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t/>
            </a:r>
            <a:endParaRPr sz="1350" u="sng">
              <a:solidFill>
                <a:srgbClr val="222222"/>
              </a:solidFill>
              <a:highlight>
                <a:schemeClr val="accent6"/>
              </a:highlight>
            </a:endParaRPr>
          </a:p>
          <a:p>
            <a:pPr indent="0" lvl="0" marL="0" rtl="0" algn="just">
              <a:lnSpc>
                <a:spcPct val="115000"/>
              </a:lnSpc>
              <a:spcBef>
                <a:spcPts val="0"/>
              </a:spcBef>
              <a:spcAft>
                <a:spcPts val="0"/>
              </a:spcAft>
              <a:buClr>
                <a:schemeClr val="dk1"/>
              </a:buClr>
              <a:buSzPts val="1100"/>
              <a:buFont typeface="Arial"/>
              <a:buNone/>
            </a:pPr>
            <a:r>
              <a:rPr b="1" lang="en" sz="1300">
                <a:solidFill>
                  <a:schemeClr val="dk1"/>
                </a:solidFill>
                <a:highlight>
                  <a:srgbClr val="FFFFFF"/>
                </a:highlight>
              </a:rPr>
              <a:t>Modern advancements have altered the way humans communicate with one another. </a:t>
            </a:r>
            <a:endParaRPr b="1" sz="13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2200"/>
              </a:spcBef>
              <a:spcAft>
                <a:spcPts val="0"/>
              </a:spcAft>
              <a:buClr>
                <a:schemeClr val="dk1"/>
              </a:buClr>
              <a:buSzPts val="1100"/>
              <a:buFont typeface="Arial"/>
              <a:buNone/>
            </a:pPr>
            <a:r>
              <a:rPr b="1" i="0" lang="en" sz="1350" u="sng" cap="none" strike="noStrike">
                <a:solidFill>
                  <a:srgbClr val="222222"/>
                </a:solidFill>
                <a:highlight>
                  <a:schemeClr val="accent6"/>
                </a:highlight>
                <a:latin typeface="Arial"/>
                <a:ea typeface="Arial"/>
                <a:cs typeface="Arial"/>
                <a:sym typeface="Arial"/>
              </a:rPr>
              <a:t>Outline statement:</a:t>
            </a:r>
            <a:r>
              <a:rPr b="0" i="0" lang="en" sz="1350" u="none" cap="none" strike="noStrike">
                <a:solidFill>
                  <a:srgbClr val="222222"/>
                </a:solidFill>
                <a:highlight>
                  <a:schemeClr val="lt1"/>
                </a:highlight>
                <a:latin typeface="Arial"/>
                <a:ea typeface="Arial"/>
                <a:cs typeface="Arial"/>
                <a:sym typeface="Arial"/>
              </a:rPr>
              <a:t> </a:t>
            </a:r>
            <a:endParaRPr sz="1350">
              <a:solidFill>
                <a:srgbClr val="222222"/>
              </a:solidFill>
              <a:highlight>
                <a:schemeClr val="lt1"/>
              </a:highlight>
            </a:endParaRPr>
          </a:p>
          <a:p>
            <a:pPr indent="0" lvl="0" marL="0" rtl="0" algn="just">
              <a:lnSpc>
                <a:spcPct val="115000"/>
              </a:lnSpc>
              <a:spcBef>
                <a:spcPts val="2200"/>
              </a:spcBef>
              <a:spcAft>
                <a:spcPts val="0"/>
              </a:spcAft>
              <a:buClr>
                <a:schemeClr val="dk1"/>
              </a:buClr>
              <a:buSzPts val="1100"/>
              <a:buFont typeface="Arial"/>
              <a:buNone/>
            </a:pPr>
            <a:r>
              <a:rPr b="1" lang="en" sz="1300">
                <a:solidFill>
                  <a:schemeClr val="dk1"/>
                </a:solidFill>
                <a:highlight>
                  <a:srgbClr val="FFFFFF"/>
                </a:highlight>
              </a:rPr>
              <a:t>People can now form bonds with other people all over the world, making strong connections, and that has resulted to a very welcoming development by uniting people worldwide.</a:t>
            </a:r>
            <a:endParaRPr b="1" sz="1450">
              <a:solidFill>
                <a:srgbClr val="222222"/>
              </a:solidFill>
              <a:highlight>
                <a:schemeClr val="lt1"/>
              </a:highlight>
            </a:endParaRPr>
          </a:p>
          <a:p>
            <a:pPr indent="0" lvl="0" marL="0" marR="0" rtl="0" algn="l">
              <a:lnSpc>
                <a:spcPct val="100000"/>
              </a:lnSpc>
              <a:spcBef>
                <a:spcPts val="2200"/>
              </a:spcBef>
              <a:spcAft>
                <a:spcPts val="0"/>
              </a:spcAft>
              <a:buClr>
                <a:srgbClr val="000000"/>
              </a:buClr>
              <a:buSzPts val="1350"/>
              <a:buFont typeface="Arial"/>
              <a:buNone/>
            </a:pPr>
            <a:r>
              <a:t/>
            </a:r>
            <a:endParaRPr b="1" i="0" sz="1350" u="sng" cap="none" strike="noStrike">
              <a:solidFill>
                <a:srgbClr val="222222"/>
              </a:solidFill>
              <a:highlight>
                <a:schemeClr val="accent6"/>
              </a:highlight>
              <a:latin typeface="Arial"/>
              <a:ea typeface="Arial"/>
              <a:cs typeface="Arial"/>
              <a:sym typeface="Arial"/>
            </a:endParaRPr>
          </a:p>
        </p:txBody>
      </p:sp>
      <p:sp>
        <p:nvSpPr>
          <p:cNvPr id="96" name="Google Shape;96;p10"/>
          <p:cNvSpPr txBox="1"/>
          <p:nvPr/>
        </p:nvSpPr>
        <p:spPr>
          <a:xfrm>
            <a:off x="4443413" y="4530031"/>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1"/>
          <p:cNvSpPr txBox="1"/>
          <p:nvPr>
            <p:ph idx="1" type="body"/>
          </p:nvPr>
        </p:nvSpPr>
        <p:spPr>
          <a:xfrm>
            <a:off x="466000" y="6895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550">
              <a:solidFill>
                <a:srgbClr val="222222"/>
              </a:solidFill>
            </a:endParaRPr>
          </a:p>
          <a:p>
            <a:pPr indent="0" lvl="0" marL="0" rtl="0" algn="l">
              <a:lnSpc>
                <a:spcPct val="100000"/>
              </a:lnSpc>
              <a:spcBef>
                <a:spcPts val="0"/>
              </a:spcBef>
              <a:spcAft>
                <a:spcPts val="0"/>
              </a:spcAft>
              <a:buSzPts val="1800"/>
              <a:buNone/>
            </a:pPr>
            <a:r>
              <a:t/>
            </a:r>
            <a:endParaRPr sz="1350">
              <a:solidFill>
                <a:srgbClr val="222222"/>
              </a:solidFill>
              <a:highlight>
                <a:srgbClr val="F2F2F2"/>
              </a:highlight>
            </a:endParaRPr>
          </a:p>
          <a:p>
            <a:pPr indent="0" lvl="0" marL="0" rtl="0" algn="l">
              <a:lnSpc>
                <a:spcPct val="100000"/>
              </a:lnSpc>
              <a:spcBef>
                <a:spcPts val="0"/>
              </a:spcBef>
              <a:spcAft>
                <a:spcPts val="0"/>
              </a:spcAft>
              <a:buSzPts val="1800"/>
              <a:buNone/>
            </a:pPr>
            <a:r>
              <a:t/>
            </a:r>
            <a:endParaRPr b="1" sz="1650" u="sng">
              <a:solidFill>
                <a:srgbClr val="222222"/>
              </a:solidFill>
              <a:highlight>
                <a:schemeClr val="accent6"/>
              </a:highlight>
            </a:endParaRPr>
          </a:p>
          <a:p>
            <a:pPr indent="0" lvl="0" marL="0" rtl="0" algn="l">
              <a:lnSpc>
                <a:spcPct val="100000"/>
              </a:lnSpc>
              <a:spcBef>
                <a:spcPts val="0"/>
              </a:spcBef>
              <a:spcAft>
                <a:spcPts val="0"/>
              </a:spcAft>
              <a:buSzPts val="1800"/>
              <a:buNone/>
            </a:pPr>
            <a:r>
              <a:rPr b="1" lang="en" sz="1650" u="sng">
                <a:solidFill>
                  <a:srgbClr val="222222"/>
                </a:solidFill>
                <a:highlight>
                  <a:schemeClr val="accent6"/>
                </a:highlight>
              </a:rPr>
              <a:t>Introduction:</a:t>
            </a:r>
            <a:r>
              <a:rPr lang="en" sz="1650" u="sng">
                <a:solidFill>
                  <a:srgbClr val="222222"/>
                </a:solidFill>
                <a:highlight>
                  <a:schemeClr val="accent6"/>
                </a:highlight>
              </a:rPr>
              <a:t> </a:t>
            </a:r>
            <a:endParaRPr sz="1650" u="sng">
              <a:solidFill>
                <a:srgbClr val="222222"/>
              </a:solidFill>
              <a:highlight>
                <a:schemeClr val="accent6"/>
              </a:highlight>
            </a:endParaRPr>
          </a:p>
          <a:p>
            <a:pPr indent="0" lvl="0" marL="0" rtl="0" algn="l">
              <a:lnSpc>
                <a:spcPct val="100000"/>
              </a:lnSpc>
              <a:spcBef>
                <a:spcPts val="0"/>
              </a:spcBef>
              <a:spcAft>
                <a:spcPts val="0"/>
              </a:spcAft>
              <a:buSzPts val="1800"/>
              <a:buNone/>
            </a:pPr>
            <a:r>
              <a:t/>
            </a:r>
            <a:endParaRPr sz="1650" u="sng">
              <a:solidFill>
                <a:srgbClr val="222222"/>
              </a:solidFill>
              <a:highlight>
                <a:schemeClr val="accent6"/>
              </a:highlight>
            </a:endParaRPr>
          </a:p>
          <a:p>
            <a:pPr indent="0" lvl="0" marL="0" rtl="0" algn="just">
              <a:spcBef>
                <a:spcPts val="0"/>
              </a:spcBef>
              <a:spcAft>
                <a:spcPts val="0"/>
              </a:spcAft>
              <a:buClr>
                <a:schemeClr val="dk1"/>
              </a:buClr>
              <a:buSzPts val="1100"/>
              <a:buFont typeface="Arial"/>
              <a:buNone/>
            </a:pPr>
            <a:r>
              <a:rPr b="1" lang="en" sz="1450">
                <a:solidFill>
                  <a:schemeClr val="dk1"/>
                </a:solidFill>
                <a:highlight>
                  <a:srgbClr val="FFFFFF"/>
                </a:highlight>
              </a:rPr>
              <a:t>Modern advancements have altered the way humans communicate with one another. People can now form bonds with other people all over the world, making strong connections, and that has resulted to a very welcoming development by uniting people worldwide.</a:t>
            </a:r>
            <a:endParaRPr b="1" sz="1450">
              <a:solidFill>
                <a:srgbClr val="222222"/>
              </a:solidFill>
              <a:highlight>
                <a:schemeClr val="lt1"/>
              </a:highlight>
            </a:endParaRPr>
          </a:p>
          <a:p>
            <a:pPr indent="0" lvl="0" marL="0" rtl="0" algn="l">
              <a:lnSpc>
                <a:spcPct val="100000"/>
              </a:lnSpc>
              <a:spcBef>
                <a:spcPts val="2200"/>
              </a:spcBef>
              <a:spcAft>
                <a:spcPts val="0"/>
              </a:spcAft>
              <a:buClr>
                <a:schemeClr val="dk1"/>
              </a:buClr>
              <a:buSzPts val="1100"/>
              <a:buFont typeface="Arial"/>
              <a:buNone/>
            </a:pPr>
            <a:r>
              <a:t/>
            </a:r>
            <a:endParaRPr b="1" sz="1450">
              <a:solidFill>
                <a:srgbClr val="2222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en" sz="1750">
                <a:solidFill>
                  <a:srgbClr val="222222"/>
                </a:solidFill>
                <a:highlight>
                  <a:srgbClr val="FFFFFF"/>
                </a:highlight>
              </a:rPr>
              <a:t> </a:t>
            </a:r>
            <a:endParaRPr b="1" sz="1750">
              <a:solidFill>
                <a:srgbClr val="222222"/>
              </a:solidFill>
              <a:highlight>
                <a:schemeClr val="lt1"/>
              </a:highlight>
            </a:endParaRPr>
          </a:p>
          <a:p>
            <a:pPr indent="0" lvl="0" marL="0" rtl="0" algn="l">
              <a:lnSpc>
                <a:spcPct val="100000"/>
              </a:lnSpc>
              <a:spcBef>
                <a:spcPts val="0"/>
              </a:spcBef>
              <a:spcAft>
                <a:spcPts val="0"/>
              </a:spcAft>
              <a:buSzPts val="1800"/>
              <a:buNone/>
            </a:pPr>
            <a:r>
              <a:t/>
            </a:r>
            <a:endParaRPr sz="1650">
              <a:solidFill>
                <a:srgbClr val="222222"/>
              </a:solidFill>
              <a:highlight>
                <a:srgbClr val="FFFFFF"/>
              </a:highlight>
            </a:endParaRPr>
          </a:p>
          <a:p>
            <a:pPr indent="0" lvl="0" marL="25400" rtl="0" algn="l">
              <a:lnSpc>
                <a:spcPct val="130000"/>
              </a:lnSpc>
              <a:spcBef>
                <a:spcPts val="1300"/>
              </a:spcBef>
              <a:spcAft>
                <a:spcPts val="0"/>
              </a:spcAft>
              <a:buClr>
                <a:schemeClr val="dk1"/>
              </a:buClr>
              <a:buSzPts val="1100"/>
              <a:buFont typeface="Arial"/>
              <a:buNone/>
            </a:pPr>
            <a:r>
              <a:t/>
            </a:r>
            <a:endParaRPr b="1" sz="2150">
              <a:solidFill>
                <a:srgbClr val="CC0000"/>
              </a:solidFill>
              <a:highlight>
                <a:srgbClr val="FFFFFF"/>
              </a:highlight>
            </a:endParaRPr>
          </a:p>
          <a:p>
            <a:pPr indent="0" lvl="0" marL="0" rtl="0" algn="l">
              <a:lnSpc>
                <a:spcPct val="115000"/>
              </a:lnSpc>
              <a:spcBef>
                <a:spcPts val="300"/>
              </a:spcBef>
              <a:spcAft>
                <a:spcPts val="1200"/>
              </a:spcAft>
              <a:buSzPts val="1800"/>
              <a:buNone/>
            </a:pPr>
            <a:r>
              <a:t/>
            </a:r>
            <a:endParaRPr/>
          </a:p>
        </p:txBody>
      </p:sp>
      <p:sp>
        <p:nvSpPr>
          <p:cNvPr id="102" name="Google Shape;102;p11"/>
          <p:cNvSpPr txBox="1"/>
          <p:nvPr/>
        </p:nvSpPr>
        <p:spPr>
          <a:xfrm>
            <a:off x="4443413" y="4530031"/>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