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73" r:id="rId5"/>
    <p:sldId id="27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764062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483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3d30641dc8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3d30641dc8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442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3d30641dc8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3d30641dc8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522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d30641dc8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d30641dc8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116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d30641dc8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d30641dc8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82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3d30641dc8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3d30641dc8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934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3d30641dc8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3d30641dc8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163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d30641dc8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3d30641dc8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275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d30641dc8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3d30641dc8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717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d30641dc8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d30641dc8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079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3d30641d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3d30641d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45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3d30641dc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3d30641dc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04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d30641dc8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d30641dc8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105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d30641dc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d30641dc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37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d30641dc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d30641dc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569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d30641dc8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d30641d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04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3d30641dc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3d30641dc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077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d30641dc8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3d30641dc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03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16008"/>
          <a:stretch/>
        </p:blipFill>
        <p:spPr>
          <a:xfrm>
            <a:off x="341600" y="539700"/>
            <a:ext cx="8602125" cy="4064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35500" y="-59675"/>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Clr>
                <a:schemeClr val="dk1"/>
              </a:buClr>
              <a:buSzPct val="66666"/>
              <a:buFont typeface="Arial"/>
              <a:buNone/>
            </a:pPr>
            <a:r>
              <a:rPr lang="en" sz="1650" b="1">
                <a:solidFill>
                  <a:srgbClr val="CC0000"/>
                </a:solidFill>
                <a:highlight>
                  <a:srgbClr val="FFFFFF"/>
                </a:highlight>
              </a:rPr>
              <a:t>Introduction</a:t>
            </a:r>
            <a:endParaRPr sz="1650" b="1">
              <a:solidFill>
                <a:srgbClr val="CC0000"/>
              </a:solidFill>
              <a:highlight>
                <a:srgbClr val="FFFFFF"/>
              </a:highlight>
            </a:endParaRPr>
          </a:p>
          <a:p>
            <a:pPr marL="0" lvl="0" indent="0" algn="l" rtl="0">
              <a:spcBef>
                <a:spcPts val="300"/>
              </a:spcBef>
              <a:spcAft>
                <a:spcPts val="0"/>
              </a:spcAft>
              <a:buNone/>
            </a:pPr>
            <a:endParaRPr/>
          </a:p>
        </p:txBody>
      </p:sp>
      <p:sp>
        <p:nvSpPr>
          <p:cNvPr id="96" name="Google Shape;96;p20"/>
          <p:cNvSpPr txBox="1"/>
          <p:nvPr/>
        </p:nvSpPr>
        <p:spPr>
          <a:xfrm>
            <a:off x="540075" y="513025"/>
            <a:ext cx="7728000" cy="506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b="1" dirty="0">
                <a:solidFill>
                  <a:srgbClr val="222222"/>
                </a:solidFill>
                <a:highlight>
                  <a:srgbClr val="F2F2F2"/>
                </a:highlight>
              </a:rPr>
              <a:t>Question:</a:t>
            </a:r>
            <a:r>
              <a:rPr lang="en" sz="1350" dirty="0">
                <a:solidFill>
                  <a:srgbClr val="222222"/>
                </a:solidFill>
                <a:highlight>
                  <a:srgbClr val="F2F2F2"/>
                </a:highlight>
              </a:rPr>
              <a:t> </a:t>
            </a:r>
            <a:r>
              <a:rPr lang="en" sz="1350" dirty="0">
                <a:solidFill>
                  <a:srgbClr val="222222"/>
                </a:solidFill>
              </a:rPr>
              <a:t>Fossil fuels are essential for producing electricity, powering industry and fueling transportation. However, one day we will reach a point when all the world’s fossil fuels have been depleted.</a:t>
            </a:r>
            <a:endParaRPr sz="1350" dirty="0">
              <a:solidFill>
                <a:srgbClr val="222222"/>
              </a:solidFill>
            </a:endParaRPr>
          </a:p>
          <a:p>
            <a:pPr marL="0" lvl="0" indent="0" algn="l" rtl="0">
              <a:spcBef>
                <a:spcPts val="0"/>
              </a:spcBef>
              <a:spcAft>
                <a:spcPts val="0"/>
              </a:spcAft>
              <a:buClr>
                <a:schemeClr val="dk1"/>
              </a:buClr>
              <a:buSzPts val="1100"/>
              <a:buFont typeface="Arial"/>
              <a:buNone/>
            </a:pPr>
            <a:r>
              <a:rPr lang="en" sz="1350" dirty="0">
                <a:solidFill>
                  <a:srgbClr val="222222"/>
                </a:solidFill>
              </a:rPr>
              <a:t>How can we conserve these resources?</a:t>
            </a:r>
            <a:endParaRPr sz="1350" dirty="0">
              <a:solidFill>
                <a:srgbClr val="222222"/>
              </a:solidFill>
            </a:endParaRPr>
          </a:p>
          <a:p>
            <a:pPr marL="0" lvl="0" indent="0" algn="l" rtl="0">
              <a:spcBef>
                <a:spcPts val="0"/>
              </a:spcBef>
              <a:spcAft>
                <a:spcPts val="0"/>
              </a:spcAft>
              <a:buClr>
                <a:schemeClr val="dk1"/>
              </a:buClr>
              <a:buSzPts val="1100"/>
              <a:buFont typeface="Arial"/>
              <a:buNone/>
            </a:pPr>
            <a:r>
              <a:rPr lang="en" sz="1350" dirty="0">
                <a:solidFill>
                  <a:srgbClr val="222222"/>
                </a:solidFill>
              </a:rPr>
              <a:t>What are some alternatives to fossil fuels?</a:t>
            </a:r>
            <a:endParaRPr sz="1350" dirty="0">
              <a:solidFill>
                <a:srgbClr val="222222"/>
              </a:solidFill>
            </a:endParaRPr>
          </a:p>
          <a:p>
            <a:pPr marL="0" lvl="0" indent="0" algn="l" rtl="0">
              <a:spcBef>
                <a:spcPts val="0"/>
              </a:spcBef>
              <a:spcAft>
                <a:spcPts val="0"/>
              </a:spcAft>
              <a:buNone/>
            </a:pPr>
            <a:endParaRPr sz="1350" dirty="0">
              <a:solidFill>
                <a:srgbClr val="222222"/>
              </a:solidFill>
              <a:highlight>
                <a:srgbClr val="F2F2F2"/>
              </a:highlight>
            </a:endParaRPr>
          </a:p>
          <a:p>
            <a:pPr marL="0" lvl="0" indent="0" algn="l" rtl="0">
              <a:spcBef>
                <a:spcPts val="0"/>
              </a:spcBef>
              <a:spcAft>
                <a:spcPts val="0"/>
              </a:spcAft>
              <a:buNone/>
            </a:pPr>
            <a:r>
              <a:rPr lang="en" sz="1350" b="1" u="sng" dirty="0">
                <a:solidFill>
                  <a:srgbClr val="222222"/>
                </a:solidFill>
                <a:highlight>
                  <a:schemeClr val="accent6"/>
                </a:highlight>
              </a:rPr>
              <a:t>Paraphrased question:</a:t>
            </a:r>
            <a:r>
              <a:rPr lang="en" sz="1350" u="sng" dirty="0">
                <a:solidFill>
                  <a:srgbClr val="222222"/>
                </a:solidFill>
                <a:highlight>
                  <a:schemeClr val="accent6"/>
                </a:highlight>
              </a:rPr>
              <a:t> </a:t>
            </a:r>
            <a:endParaRPr sz="1350" u="sng" dirty="0">
              <a:solidFill>
                <a:srgbClr val="222222"/>
              </a:solidFill>
              <a:highlight>
                <a:schemeClr val="accent6"/>
              </a:highlight>
            </a:endParaRPr>
          </a:p>
          <a:p>
            <a:pPr marL="0" lvl="0" indent="0" algn="l" rtl="0">
              <a:spcBef>
                <a:spcPts val="0"/>
              </a:spcBef>
              <a:spcAft>
                <a:spcPts val="0"/>
              </a:spcAft>
              <a:buNone/>
            </a:pPr>
            <a:r>
              <a:rPr lang="en" sz="1350" b="1" dirty="0">
                <a:solidFill>
                  <a:srgbClr val="222222"/>
                </a:solidFill>
                <a:highlight>
                  <a:srgbClr val="FFFFFF"/>
                </a:highlight>
              </a:rPr>
              <a:t>The world is currently reliant on oil, coal and natural gas for the majority of its energy requirements but there will come a time when these run out.</a:t>
            </a:r>
            <a:endParaRPr sz="1350" b="1"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endParaRPr sz="1350" b="1"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r>
              <a:rPr lang="en" sz="1350" b="1" u="sng" dirty="0">
                <a:solidFill>
                  <a:srgbClr val="222222"/>
                </a:solidFill>
                <a:highlight>
                  <a:schemeClr val="accent6"/>
                </a:highlight>
              </a:rPr>
              <a:t>Outline statement:</a:t>
            </a:r>
            <a:r>
              <a:rPr lang="en" sz="1350" dirty="0">
                <a:solidFill>
                  <a:srgbClr val="222222"/>
                </a:solidFill>
                <a:highlight>
                  <a:schemeClr val="lt1"/>
                </a:highlight>
              </a:rPr>
              <a:t> </a:t>
            </a:r>
            <a:endParaRPr sz="1350"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r>
              <a:rPr lang="en" sz="1350" b="1" dirty="0">
                <a:solidFill>
                  <a:srgbClr val="222222"/>
                </a:solidFill>
                <a:highlight>
                  <a:srgbClr val="FFFFFF"/>
                </a:highlight>
              </a:rPr>
              <a:t>This essay will discuss how we can help to prevent our non-renewable resources from becoming depleted by using our cars less frequently and it will name some natural forces that can be harnessed to generate power.</a:t>
            </a:r>
            <a:endParaRPr sz="1350" dirty="0">
              <a:solidFill>
                <a:srgbClr val="222222"/>
              </a:solidFill>
              <a:highlight>
                <a:schemeClr val="lt1"/>
              </a:highlight>
            </a:endParaRPr>
          </a:p>
          <a:p>
            <a:pPr marL="0" lvl="0" indent="0" algn="l" rtl="0">
              <a:spcBef>
                <a:spcPts val="0"/>
              </a:spcBef>
              <a:spcAft>
                <a:spcPts val="0"/>
              </a:spcAft>
              <a:buNone/>
            </a:pPr>
            <a:endParaRPr sz="1350" b="1" u="sng" dirty="0">
              <a:solidFill>
                <a:srgbClr val="222222"/>
              </a:solidFill>
              <a:highlight>
                <a:schemeClr val="accent6"/>
              </a:highlight>
            </a:endParaRPr>
          </a:p>
          <a:p>
            <a:pPr marL="0" lvl="0" indent="0" algn="l" rtl="0">
              <a:lnSpc>
                <a:spcPct val="115000"/>
              </a:lnSpc>
              <a:spcBef>
                <a:spcPts val="700"/>
              </a:spcBef>
              <a:spcAft>
                <a:spcPts val="0"/>
              </a:spcAft>
              <a:buClr>
                <a:schemeClr val="dk1"/>
              </a:buClr>
              <a:buSzPts val="1100"/>
              <a:buFont typeface="Arial"/>
              <a:buNone/>
            </a:pPr>
            <a:r>
              <a:rPr lang="en" sz="1050" b="1" i="1" dirty="0">
                <a:solidFill>
                  <a:srgbClr val="0B5394"/>
                </a:solidFill>
                <a:highlight>
                  <a:srgbClr val="FFFFFF"/>
                </a:highlight>
              </a:rPr>
              <a:t>How can we conserve these resources?</a:t>
            </a:r>
            <a:endParaRPr sz="1050" b="1" i="1" dirty="0">
              <a:solidFill>
                <a:srgbClr val="0B5394"/>
              </a:solidFill>
              <a:highlight>
                <a:srgbClr val="FFFFFF"/>
              </a:highlight>
            </a:endParaRPr>
          </a:p>
          <a:p>
            <a:pPr marL="457200" lvl="0" indent="-295275" algn="l" rtl="0">
              <a:lnSpc>
                <a:spcPct val="115000"/>
              </a:lnSpc>
              <a:spcBef>
                <a:spcPts val="1400"/>
              </a:spcBef>
              <a:spcAft>
                <a:spcPts val="0"/>
              </a:spcAft>
              <a:buClr>
                <a:srgbClr val="0B5394"/>
              </a:buClr>
              <a:buSzPts val="1050"/>
              <a:buChar char="●"/>
            </a:pPr>
            <a:r>
              <a:rPr lang="en" sz="1050" i="1" dirty="0">
                <a:solidFill>
                  <a:srgbClr val="0B5394"/>
                </a:solidFill>
                <a:highlight>
                  <a:srgbClr val="FFFFFF"/>
                </a:highlight>
              </a:rPr>
              <a:t>Use car less – walk, cycle, public transport</a:t>
            </a:r>
            <a:endParaRPr sz="1050" i="1" dirty="0">
              <a:solidFill>
                <a:srgbClr val="0B5394"/>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 sz="1050" b="1" i="1" dirty="0">
                <a:solidFill>
                  <a:srgbClr val="0B5394"/>
                </a:solidFill>
                <a:highlight>
                  <a:srgbClr val="FFFFFF"/>
                </a:highlight>
              </a:rPr>
              <a:t>What are some alternatives to fossil fuels?</a:t>
            </a:r>
            <a:endParaRPr sz="1050" b="1" i="1" dirty="0">
              <a:solidFill>
                <a:srgbClr val="0B5394"/>
              </a:solidFill>
              <a:highlight>
                <a:srgbClr val="FFFFFF"/>
              </a:highlight>
            </a:endParaRPr>
          </a:p>
          <a:p>
            <a:pPr marL="457200" lvl="0" indent="-295275" algn="l" rtl="0">
              <a:lnSpc>
                <a:spcPct val="115000"/>
              </a:lnSpc>
              <a:spcBef>
                <a:spcPts val="1400"/>
              </a:spcBef>
              <a:spcAft>
                <a:spcPts val="0"/>
              </a:spcAft>
              <a:buClr>
                <a:srgbClr val="0B5394"/>
              </a:buClr>
              <a:buSzPts val="1050"/>
              <a:buChar char="●"/>
            </a:pPr>
            <a:r>
              <a:rPr lang="en" sz="1050" i="1" dirty="0">
                <a:solidFill>
                  <a:srgbClr val="0B5394"/>
                </a:solidFill>
                <a:highlight>
                  <a:srgbClr val="FFFFFF"/>
                </a:highlight>
              </a:rPr>
              <a:t>Natural forces –solar &amp; wind power, wave &amp; tidal energy</a:t>
            </a:r>
            <a:endParaRPr sz="1050" i="1" dirty="0">
              <a:solidFill>
                <a:srgbClr val="0B5394"/>
              </a:solidFill>
              <a:highlight>
                <a:srgbClr val="FFFFFF"/>
              </a:highlight>
            </a:endParaRPr>
          </a:p>
          <a:p>
            <a:pPr marL="0" lvl="0" indent="0" algn="l" rtl="0">
              <a:spcBef>
                <a:spcPts val="1400"/>
              </a:spcBef>
              <a:spcAft>
                <a:spcPts val="0"/>
              </a:spcAft>
              <a:buNone/>
            </a:pPr>
            <a:endParaRPr sz="1350" b="1" u="sng" dirty="0">
              <a:solidFill>
                <a:srgbClr val="222222"/>
              </a:solidFill>
              <a:highlight>
                <a:schemeClr val="accent6"/>
              </a:highlight>
            </a:endParaRPr>
          </a:p>
        </p:txBody>
      </p:sp>
      <p:sp>
        <p:nvSpPr>
          <p:cNvPr id="2" name="TextBox 1"/>
          <p:cNvSpPr txBox="1"/>
          <p:nvPr/>
        </p:nvSpPr>
        <p:spPr>
          <a:xfrm>
            <a:off x="6200775" y="3895725"/>
            <a:ext cx="2752725" cy="400110"/>
          </a:xfrm>
          <a:prstGeom prst="rect">
            <a:avLst/>
          </a:prstGeom>
          <a:noFill/>
        </p:spPr>
        <p:txBody>
          <a:bodyPr wrap="square" rtlCol="0">
            <a:spAutoFit/>
          </a:bodyPr>
          <a:lstStyle/>
          <a:p>
            <a:r>
              <a:rPr lang="en-US" sz="1000" i="1" dirty="0">
                <a:solidFill>
                  <a:schemeClr val="bg2">
                    <a:lumMod val="75000"/>
                  </a:schemeClr>
                </a:solidFill>
              </a:rPr>
              <a:t>*deplete-use up</a:t>
            </a:r>
          </a:p>
          <a:p>
            <a:r>
              <a:rPr lang="en-US" sz="1000" i="1" dirty="0">
                <a:solidFill>
                  <a:schemeClr val="bg2">
                    <a:lumMod val="75000"/>
                  </a:schemeClr>
                </a:solidFill>
              </a:rPr>
              <a:t>*harness-use</a:t>
            </a:r>
          </a:p>
        </p:txBody>
      </p:sp>
      <p:sp>
        <p:nvSpPr>
          <p:cNvPr id="3" name="TextBox 2">
            <a:extLst>
              <a:ext uri="{FF2B5EF4-FFF2-40B4-BE49-F238E27FC236}">
                <a16:creationId xmlns:a16="http://schemas.microsoft.com/office/drawing/2014/main" xmlns="" id="{2BD5D4E9-EE5A-6B5D-4F7B-ACBD46F89AD3}"/>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body" idx="1"/>
          </p:nvPr>
        </p:nvSpPr>
        <p:spPr>
          <a:xfrm>
            <a:off x="466000" y="6895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50" b="1" dirty="0">
                <a:solidFill>
                  <a:srgbClr val="222222"/>
                </a:solidFill>
                <a:highlight>
                  <a:srgbClr val="F2F2F2"/>
                </a:highlight>
              </a:rPr>
              <a:t>Question:</a:t>
            </a:r>
            <a:r>
              <a:rPr lang="en" sz="1550" dirty="0">
                <a:solidFill>
                  <a:srgbClr val="222222"/>
                </a:solidFill>
                <a:highlight>
                  <a:srgbClr val="F2F2F2"/>
                </a:highlight>
              </a:rPr>
              <a:t> </a:t>
            </a:r>
            <a:r>
              <a:rPr lang="en" sz="1350" dirty="0">
                <a:solidFill>
                  <a:srgbClr val="222222"/>
                </a:solidFill>
              </a:rPr>
              <a:t>Fossil fuels are essential for producing electricity, powering industry and fueling transportation. However, one day we will reach a point when all the world’s fossil fuels have been depleted.</a:t>
            </a:r>
            <a:endParaRPr sz="1350" dirty="0">
              <a:solidFill>
                <a:srgbClr val="222222"/>
              </a:solidFill>
            </a:endParaRPr>
          </a:p>
          <a:p>
            <a:pPr marL="0" lvl="0" indent="0" algn="l" rtl="0">
              <a:lnSpc>
                <a:spcPct val="100000"/>
              </a:lnSpc>
              <a:spcBef>
                <a:spcPts val="0"/>
              </a:spcBef>
              <a:spcAft>
                <a:spcPts val="0"/>
              </a:spcAft>
              <a:buClr>
                <a:schemeClr val="dk1"/>
              </a:buClr>
              <a:buSzPts val="1100"/>
              <a:buFont typeface="Arial"/>
              <a:buNone/>
            </a:pPr>
            <a:r>
              <a:rPr lang="en" sz="1350" dirty="0">
                <a:solidFill>
                  <a:srgbClr val="222222"/>
                </a:solidFill>
              </a:rPr>
              <a:t>How can we conserve these resources?</a:t>
            </a:r>
            <a:endParaRPr sz="1350" dirty="0">
              <a:solidFill>
                <a:srgbClr val="222222"/>
              </a:solidFill>
            </a:endParaRPr>
          </a:p>
          <a:p>
            <a:pPr marL="0" lvl="0" indent="0" algn="l" rtl="0">
              <a:lnSpc>
                <a:spcPct val="100000"/>
              </a:lnSpc>
              <a:spcBef>
                <a:spcPts val="0"/>
              </a:spcBef>
              <a:spcAft>
                <a:spcPts val="0"/>
              </a:spcAft>
              <a:buClr>
                <a:schemeClr val="dk1"/>
              </a:buClr>
              <a:buSzPts val="1100"/>
              <a:buFont typeface="Arial"/>
              <a:buNone/>
            </a:pPr>
            <a:r>
              <a:rPr lang="en" sz="1350" dirty="0">
                <a:solidFill>
                  <a:srgbClr val="222222"/>
                </a:solidFill>
              </a:rPr>
              <a:t>What are some alternatives to fossil fuels?</a:t>
            </a:r>
            <a:endParaRPr sz="1550" dirty="0">
              <a:solidFill>
                <a:srgbClr val="222222"/>
              </a:solidFill>
            </a:endParaRPr>
          </a:p>
          <a:p>
            <a:pPr marL="0" lvl="0" indent="0" algn="l" rtl="0">
              <a:lnSpc>
                <a:spcPct val="100000"/>
              </a:lnSpc>
              <a:spcBef>
                <a:spcPts val="0"/>
              </a:spcBef>
              <a:spcAft>
                <a:spcPts val="0"/>
              </a:spcAft>
              <a:buNone/>
            </a:pPr>
            <a:endParaRPr sz="1350" dirty="0">
              <a:solidFill>
                <a:srgbClr val="222222"/>
              </a:solidFill>
              <a:highlight>
                <a:srgbClr val="F2F2F2"/>
              </a:highlight>
            </a:endParaRPr>
          </a:p>
          <a:p>
            <a:pPr marL="0" lvl="0" indent="0" algn="l" rtl="0">
              <a:lnSpc>
                <a:spcPct val="100000"/>
              </a:lnSpc>
              <a:spcBef>
                <a:spcPts val="0"/>
              </a:spcBef>
              <a:spcAft>
                <a:spcPts val="0"/>
              </a:spcAft>
              <a:buNone/>
            </a:pPr>
            <a:endParaRPr sz="1650" b="1" u="sng" dirty="0">
              <a:solidFill>
                <a:srgbClr val="222222"/>
              </a:solidFill>
              <a:highlight>
                <a:schemeClr val="accent6"/>
              </a:highlight>
            </a:endParaRPr>
          </a:p>
          <a:p>
            <a:pPr marL="0" lvl="0" indent="0" algn="l" rtl="0">
              <a:lnSpc>
                <a:spcPct val="100000"/>
              </a:lnSpc>
              <a:spcBef>
                <a:spcPts val="0"/>
              </a:spcBef>
              <a:spcAft>
                <a:spcPts val="0"/>
              </a:spcAft>
              <a:buNone/>
            </a:pPr>
            <a:r>
              <a:rPr lang="en" sz="1650" b="1" u="sng" dirty="0">
                <a:solidFill>
                  <a:srgbClr val="222222"/>
                </a:solidFill>
                <a:highlight>
                  <a:schemeClr val="accent6"/>
                </a:highlight>
              </a:rPr>
              <a:t>Introduction:</a:t>
            </a:r>
            <a:r>
              <a:rPr lang="en" sz="1650" u="sng" dirty="0">
                <a:solidFill>
                  <a:srgbClr val="222222"/>
                </a:solidFill>
                <a:highlight>
                  <a:schemeClr val="accent6"/>
                </a:highlight>
              </a:rPr>
              <a:t> </a:t>
            </a:r>
            <a:endParaRPr sz="1650" u="sng" dirty="0">
              <a:solidFill>
                <a:srgbClr val="222222"/>
              </a:solidFill>
              <a:highlight>
                <a:schemeClr val="accent6"/>
              </a:highlight>
            </a:endParaRPr>
          </a:p>
          <a:p>
            <a:pPr marL="0" lvl="0" indent="0" algn="l" rtl="0">
              <a:lnSpc>
                <a:spcPct val="100000"/>
              </a:lnSpc>
              <a:spcBef>
                <a:spcPts val="0"/>
              </a:spcBef>
              <a:spcAft>
                <a:spcPts val="0"/>
              </a:spcAft>
              <a:buNone/>
            </a:pPr>
            <a:endParaRPr sz="1650" u="sng" dirty="0">
              <a:solidFill>
                <a:srgbClr val="222222"/>
              </a:solidFill>
              <a:highlight>
                <a:schemeClr val="accent6"/>
              </a:highlight>
            </a:endParaRPr>
          </a:p>
          <a:p>
            <a:pPr marL="0" lvl="0" indent="0" algn="l" rtl="0">
              <a:lnSpc>
                <a:spcPct val="100000"/>
              </a:lnSpc>
              <a:spcBef>
                <a:spcPts val="0"/>
              </a:spcBef>
              <a:spcAft>
                <a:spcPts val="0"/>
              </a:spcAft>
              <a:buClr>
                <a:schemeClr val="dk1"/>
              </a:buClr>
              <a:buSzPts val="1100"/>
              <a:buFont typeface="Arial"/>
              <a:buNone/>
            </a:pPr>
            <a:r>
              <a:rPr lang="en" sz="1450" b="1" dirty="0">
                <a:solidFill>
                  <a:srgbClr val="222222"/>
                </a:solidFill>
                <a:highlight>
                  <a:srgbClr val="FFFFFF"/>
                </a:highlight>
              </a:rPr>
              <a:t>The world is currently reliant on oil, coal and natural gas for the majority of its energy requirements but there will come a time when these run out.</a:t>
            </a:r>
            <a:r>
              <a:rPr lang="en" sz="1450" b="1" dirty="0">
                <a:solidFill>
                  <a:srgbClr val="222222"/>
                </a:solidFill>
                <a:highlight>
                  <a:schemeClr val="lt1"/>
                </a:highlight>
              </a:rPr>
              <a:t> </a:t>
            </a:r>
            <a:r>
              <a:rPr lang="en" sz="1450" b="1" dirty="0">
                <a:solidFill>
                  <a:srgbClr val="222222"/>
                </a:solidFill>
                <a:highlight>
                  <a:srgbClr val="FFFFFF"/>
                </a:highlight>
              </a:rPr>
              <a:t>This essay will discuss how we can help to prevent our non-renewable resources from becoming depleted by using our cars less frequently and it will name some natural forces that can be harnessed to generate power.</a:t>
            </a:r>
            <a:endParaRPr sz="1450" b="1" dirty="0">
              <a:solidFill>
                <a:srgbClr val="222222"/>
              </a:solidFill>
              <a:highlight>
                <a:schemeClr val="lt1"/>
              </a:highlight>
            </a:endParaRPr>
          </a:p>
          <a:p>
            <a:pPr marL="0" lvl="0" indent="0" algn="l" rtl="0">
              <a:lnSpc>
                <a:spcPct val="100000"/>
              </a:lnSpc>
              <a:spcBef>
                <a:spcPts val="0"/>
              </a:spcBef>
              <a:spcAft>
                <a:spcPts val="0"/>
              </a:spcAft>
              <a:buClr>
                <a:schemeClr val="dk1"/>
              </a:buClr>
              <a:buSzPts val="1100"/>
              <a:buFont typeface="Arial"/>
              <a:buNone/>
            </a:pPr>
            <a:r>
              <a:rPr lang="en" sz="1750" b="1" dirty="0">
                <a:solidFill>
                  <a:srgbClr val="222222"/>
                </a:solidFill>
                <a:highlight>
                  <a:srgbClr val="FFFFFF"/>
                </a:highlight>
              </a:rPr>
              <a:t> </a:t>
            </a:r>
            <a:endParaRPr sz="1750" b="1" dirty="0">
              <a:solidFill>
                <a:srgbClr val="222222"/>
              </a:solidFill>
              <a:highlight>
                <a:schemeClr val="lt1"/>
              </a:highlight>
            </a:endParaRPr>
          </a:p>
          <a:p>
            <a:pPr marL="0" lvl="0" indent="0" algn="l" rtl="0">
              <a:lnSpc>
                <a:spcPct val="100000"/>
              </a:lnSpc>
              <a:spcBef>
                <a:spcPts val="0"/>
              </a:spcBef>
              <a:spcAft>
                <a:spcPts val="0"/>
              </a:spcAft>
              <a:buNone/>
            </a:pPr>
            <a:endParaRPr sz="1650" dirty="0">
              <a:solidFill>
                <a:srgbClr val="222222"/>
              </a:solidFill>
              <a:highlight>
                <a:srgbClr val="FFFFFF"/>
              </a:highlight>
            </a:endParaRPr>
          </a:p>
          <a:p>
            <a:pPr marL="25400" lvl="0" indent="0" algn="l" rtl="0">
              <a:lnSpc>
                <a:spcPct val="130000"/>
              </a:lnSpc>
              <a:spcBef>
                <a:spcPts val="1300"/>
              </a:spcBef>
              <a:spcAft>
                <a:spcPts val="0"/>
              </a:spcAft>
              <a:buClr>
                <a:schemeClr val="dk1"/>
              </a:buClr>
              <a:buSzPts val="1100"/>
              <a:buFont typeface="Arial"/>
              <a:buNone/>
            </a:pPr>
            <a:endParaRPr sz="2150" b="1" dirty="0">
              <a:solidFill>
                <a:srgbClr val="CC0000"/>
              </a:solidFill>
              <a:highlight>
                <a:srgbClr val="FFFFFF"/>
              </a:highlight>
            </a:endParaRPr>
          </a:p>
          <a:p>
            <a:pPr marL="0" lvl="0" indent="0" algn="l" rtl="0">
              <a:spcBef>
                <a:spcPts val="300"/>
              </a:spcBef>
              <a:spcAft>
                <a:spcPts val="1200"/>
              </a:spcAft>
              <a:buNone/>
            </a:pPr>
            <a:endParaRPr dirty="0"/>
          </a:p>
        </p:txBody>
      </p:sp>
      <p:sp>
        <p:nvSpPr>
          <p:cNvPr id="2" name="TextBox 1">
            <a:extLst>
              <a:ext uri="{FF2B5EF4-FFF2-40B4-BE49-F238E27FC236}">
                <a16:creationId xmlns:a16="http://schemas.microsoft.com/office/drawing/2014/main" xmlns="" id="{3AF062B4-7401-7C52-F769-19D03204658B}"/>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1049400"/>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700"/>
              </a:spcBef>
              <a:spcAft>
                <a:spcPts val="0"/>
              </a:spcAft>
              <a:buClr>
                <a:schemeClr val="dk1"/>
              </a:buClr>
              <a:buSzPct val="56410"/>
              <a:buFont typeface="Arial"/>
              <a:buNone/>
            </a:pPr>
            <a:r>
              <a:rPr lang="en" sz="1950" b="1">
                <a:solidFill>
                  <a:srgbClr val="CC0000"/>
                </a:solidFill>
                <a:highlight>
                  <a:srgbClr val="FFFFFF"/>
                </a:highlight>
              </a:rPr>
              <a:t>How To Write Main Body Paragraphs</a:t>
            </a:r>
            <a:endParaRPr sz="1950" b="1">
              <a:solidFill>
                <a:srgbClr val="CC0000"/>
              </a:solidFill>
              <a:highlight>
                <a:srgbClr val="FFFFFF"/>
              </a:highlight>
            </a:endParaRPr>
          </a:p>
          <a:p>
            <a:pPr marL="0" lvl="0" indent="0" algn="l" rtl="0">
              <a:spcBef>
                <a:spcPts val="400"/>
              </a:spcBef>
              <a:spcAft>
                <a:spcPts val="0"/>
              </a:spcAft>
              <a:buNone/>
            </a:pPr>
            <a:endParaRPr/>
          </a:p>
        </p:txBody>
      </p:sp>
      <p:sp>
        <p:nvSpPr>
          <p:cNvPr id="107" name="Google Shape;107;p22"/>
          <p:cNvSpPr txBox="1">
            <a:spLocks noGrp="1"/>
          </p:cNvSpPr>
          <p:nvPr>
            <p:ph type="body" idx="1"/>
          </p:nvPr>
        </p:nvSpPr>
        <p:spPr>
          <a:xfrm>
            <a:off x="3410675" y="2022900"/>
            <a:ext cx="2054400" cy="1097700"/>
          </a:xfrm>
          <a:prstGeom prst="rect">
            <a:avLst/>
          </a:prstGeom>
        </p:spPr>
        <p:txBody>
          <a:bodyPr spcFirstLastPara="1" wrap="square" lIns="91425" tIns="91425" rIns="91425" bIns="91425" anchor="t" anchorCtr="0">
            <a:normAutofit fontScale="92500"/>
          </a:bodyPr>
          <a:lstStyle/>
          <a:p>
            <a:pPr marL="457200" lvl="0" indent="-327025" algn="l" rtl="0">
              <a:spcBef>
                <a:spcPts val="1400"/>
              </a:spcBef>
              <a:spcAft>
                <a:spcPts val="0"/>
              </a:spcAft>
              <a:buClr>
                <a:srgbClr val="222222"/>
              </a:buClr>
              <a:buSzPts val="1550"/>
              <a:buChar char="●"/>
            </a:pPr>
            <a:r>
              <a:rPr lang="en" sz="1550" b="1">
                <a:solidFill>
                  <a:srgbClr val="222222"/>
                </a:solidFill>
                <a:highlight>
                  <a:srgbClr val="FFFFFF"/>
                </a:highlight>
              </a:rPr>
              <a:t>Topic sentence</a:t>
            </a:r>
            <a:endParaRPr sz="1550" b="1">
              <a:solidFill>
                <a:srgbClr val="222222"/>
              </a:solidFill>
              <a:highlight>
                <a:srgbClr val="FFFFFF"/>
              </a:highlight>
            </a:endParaRPr>
          </a:p>
          <a:p>
            <a:pPr marL="457200" lvl="0" indent="-327025" algn="l" rtl="0">
              <a:spcBef>
                <a:spcPts val="0"/>
              </a:spcBef>
              <a:spcAft>
                <a:spcPts val="0"/>
              </a:spcAft>
              <a:buClr>
                <a:srgbClr val="222222"/>
              </a:buClr>
              <a:buSzPts val="1550"/>
              <a:buChar char="●"/>
            </a:pPr>
            <a:r>
              <a:rPr lang="en" sz="1550" b="1">
                <a:solidFill>
                  <a:srgbClr val="222222"/>
                </a:solidFill>
                <a:highlight>
                  <a:srgbClr val="FFFFFF"/>
                </a:highlight>
              </a:rPr>
              <a:t>Explanation</a:t>
            </a:r>
            <a:endParaRPr sz="1550" b="1">
              <a:solidFill>
                <a:srgbClr val="222222"/>
              </a:solidFill>
              <a:highlight>
                <a:srgbClr val="FFFFFF"/>
              </a:highlight>
            </a:endParaRPr>
          </a:p>
          <a:p>
            <a:pPr marL="457200" lvl="0" indent="-327025" algn="l" rtl="0">
              <a:spcBef>
                <a:spcPts val="0"/>
              </a:spcBef>
              <a:spcAft>
                <a:spcPts val="0"/>
              </a:spcAft>
              <a:buClr>
                <a:srgbClr val="222222"/>
              </a:buClr>
              <a:buSzPts val="1550"/>
              <a:buChar char="●"/>
            </a:pPr>
            <a:r>
              <a:rPr lang="en" sz="1550" b="1">
                <a:solidFill>
                  <a:srgbClr val="222222"/>
                </a:solidFill>
                <a:highlight>
                  <a:srgbClr val="FFFFFF"/>
                </a:highlight>
              </a:rPr>
              <a:t>Example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body" idx="1"/>
          </p:nvPr>
        </p:nvSpPr>
        <p:spPr>
          <a:xfrm>
            <a:off x="311700" y="110102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350" b="1" u="sng" dirty="0">
                <a:solidFill>
                  <a:srgbClr val="222222"/>
                </a:solidFill>
                <a:highlight>
                  <a:schemeClr val="accent6"/>
                </a:highlight>
              </a:rPr>
              <a:t>Topic sentence:</a:t>
            </a:r>
            <a:r>
              <a:rPr lang="en" sz="1350" dirty="0">
                <a:solidFill>
                  <a:srgbClr val="222222"/>
                </a:solidFill>
                <a:highlight>
                  <a:schemeClr val="accent6"/>
                </a:highlight>
              </a:rPr>
              <a:t> </a:t>
            </a:r>
            <a:endParaRPr sz="1350" dirty="0">
              <a:solidFill>
                <a:srgbClr val="222222"/>
              </a:solidFill>
              <a:highlight>
                <a:schemeClr val="accent6"/>
              </a:highlight>
            </a:endParaRPr>
          </a:p>
          <a:p>
            <a:pPr marL="0" lvl="0" indent="0" algn="l" rtl="0">
              <a:spcBef>
                <a:spcPts val="1200"/>
              </a:spcBef>
              <a:spcAft>
                <a:spcPts val="0"/>
              </a:spcAft>
              <a:buNone/>
            </a:pPr>
            <a:r>
              <a:rPr lang="en" sz="1350" b="1" dirty="0">
                <a:solidFill>
                  <a:srgbClr val="222222"/>
                </a:solidFill>
                <a:highlight>
                  <a:srgbClr val="FFFFFF"/>
                </a:highlight>
              </a:rPr>
              <a:t>Conserving energy is a responsibility of every individual and an important way in which we can all do our bit is to use more energy-efficient means of transport. </a:t>
            </a:r>
            <a:endParaRPr sz="1350" b="1" dirty="0">
              <a:solidFill>
                <a:srgbClr val="222222"/>
              </a:solidFill>
              <a:highlight>
                <a:srgbClr val="FFFFFF"/>
              </a:highlight>
            </a:endParaRPr>
          </a:p>
          <a:p>
            <a:pPr marL="0" lvl="0" indent="0" algn="l" rtl="0">
              <a:spcBef>
                <a:spcPts val="1200"/>
              </a:spcBef>
              <a:spcAft>
                <a:spcPts val="0"/>
              </a:spcAft>
              <a:buNone/>
            </a:pPr>
            <a:r>
              <a:rPr lang="en" sz="1350" b="1" u="sng" dirty="0">
                <a:solidFill>
                  <a:srgbClr val="222222"/>
                </a:solidFill>
                <a:highlight>
                  <a:schemeClr val="accent6"/>
                </a:highlight>
              </a:rPr>
              <a:t>Explanation sentence: </a:t>
            </a:r>
            <a:endParaRPr sz="1350" b="1" u="sng" dirty="0">
              <a:solidFill>
                <a:srgbClr val="222222"/>
              </a:solidFill>
              <a:highlight>
                <a:schemeClr val="accent6"/>
              </a:highlight>
            </a:endParaRPr>
          </a:p>
          <a:p>
            <a:pPr marL="0" lvl="0" indent="0" algn="l" rtl="0">
              <a:spcBef>
                <a:spcPts val="1200"/>
              </a:spcBef>
              <a:spcAft>
                <a:spcPts val="0"/>
              </a:spcAft>
              <a:buNone/>
            </a:pPr>
            <a:r>
              <a:rPr lang="en" sz="1350" b="1" dirty="0">
                <a:solidFill>
                  <a:srgbClr val="222222"/>
                </a:solidFill>
                <a:highlight>
                  <a:srgbClr val="FFFFFF"/>
                </a:highlight>
              </a:rPr>
              <a:t>The easiest way to do this is to leave the car at home and walk or cycle to our destination if it is not too far away, or take public transport for longer journeys. Another way to reduce our fuel consumption is to car share.</a:t>
            </a:r>
            <a:endParaRPr sz="1350" b="1" dirty="0">
              <a:solidFill>
                <a:srgbClr val="222222"/>
              </a:solidFill>
              <a:highlight>
                <a:srgbClr val="FFFFFF"/>
              </a:highlight>
            </a:endParaRPr>
          </a:p>
          <a:p>
            <a:pPr marL="0" lvl="0" indent="0" algn="l" rtl="0">
              <a:spcBef>
                <a:spcPts val="1200"/>
              </a:spcBef>
              <a:spcAft>
                <a:spcPts val="0"/>
              </a:spcAft>
              <a:buNone/>
            </a:pPr>
            <a:r>
              <a:rPr lang="en" sz="1350" b="1" u="sng" dirty="0">
                <a:solidFill>
                  <a:srgbClr val="222222"/>
                </a:solidFill>
                <a:highlight>
                  <a:srgbClr val="FFFF00"/>
                </a:highlight>
              </a:rPr>
              <a:t>Example sentence:</a:t>
            </a:r>
            <a:endParaRPr sz="1350" b="1" u="sng" dirty="0">
              <a:solidFill>
                <a:srgbClr val="222222"/>
              </a:solidFill>
              <a:highlight>
                <a:srgbClr val="FFFF00"/>
              </a:highlight>
            </a:endParaRPr>
          </a:p>
          <a:p>
            <a:pPr marL="0" lvl="0" indent="0" algn="l" rtl="0">
              <a:spcBef>
                <a:spcPts val="1200"/>
              </a:spcBef>
              <a:spcAft>
                <a:spcPts val="1200"/>
              </a:spcAft>
              <a:buNone/>
            </a:pPr>
            <a:r>
              <a:rPr lang="en" sz="1350" b="1" dirty="0">
                <a:solidFill>
                  <a:srgbClr val="1C1E29"/>
                </a:solidFill>
                <a:highlight>
                  <a:srgbClr val="FFFFFF"/>
                </a:highlight>
              </a:rPr>
              <a:t>Whenever my friends and I get together for coffee, we agree to meet up at a café that we can each get to without having to drive our cars there. We usually go on foot or ride our bikes. If everyone made small decisions like this, it would make a real difference.</a:t>
            </a:r>
            <a:endParaRPr sz="1350" b="1" u="sng" dirty="0">
              <a:solidFill>
                <a:srgbClr val="222222"/>
              </a:solidFill>
              <a:highlight>
                <a:srgbClr val="FFFFFF"/>
              </a:highlight>
            </a:endParaRPr>
          </a:p>
        </p:txBody>
      </p:sp>
      <p:sp>
        <p:nvSpPr>
          <p:cNvPr id="113" name="Google Shape;113;p23"/>
          <p:cNvSpPr txBox="1">
            <a:spLocks noGrp="1"/>
          </p:cNvSpPr>
          <p:nvPr>
            <p:ph type="title"/>
          </p:nvPr>
        </p:nvSpPr>
        <p:spPr>
          <a:xfrm>
            <a:off x="453150" y="457900"/>
            <a:ext cx="8520600" cy="4422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None/>
            </a:pPr>
            <a:r>
              <a:rPr lang="en" sz="1650" b="1">
                <a:solidFill>
                  <a:srgbClr val="CC0000"/>
                </a:solidFill>
                <a:highlight>
                  <a:srgbClr val="FFFFFF"/>
                </a:highlight>
              </a:rPr>
              <a:t>Main Body Paragraph 1: </a:t>
            </a:r>
            <a:r>
              <a:rPr lang="en" sz="1350" b="1">
                <a:solidFill>
                  <a:srgbClr val="674EA7"/>
                </a:solidFill>
                <a:highlight>
                  <a:srgbClr val="FFFFFF"/>
                </a:highlight>
              </a:rPr>
              <a:t>Use car less – walk, cycle, public transport, only travel when really necessary</a:t>
            </a:r>
            <a:endParaRPr sz="1350" b="1">
              <a:solidFill>
                <a:srgbClr val="674EA7"/>
              </a:solidFill>
              <a:highlight>
                <a:srgbClr val="FFFFFF"/>
              </a:highlight>
            </a:endParaRPr>
          </a:p>
          <a:p>
            <a:pPr marL="25400" lvl="0" indent="0" algn="l" rtl="0">
              <a:lnSpc>
                <a:spcPct val="130000"/>
              </a:lnSpc>
              <a:spcBef>
                <a:spcPts val="1300"/>
              </a:spcBef>
              <a:spcAft>
                <a:spcPts val="0"/>
              </a:spcAft>
              <a:buNone/>
            </a:pPr>
            <a:endParaRPr sz="1650" b="1">
              <a:solidFill>
                <a:srgbClr val="CC0000"/>
              </a:solidFill>
              <a:highlight>
                <a:srgbClr val="FFFFFF"/>
              </a:highlight>
            </a:endParaRPr>
          </a:p>
          <a:p>
            <a:pPr marL="0" lvl="0" indent="0" algn="l" rtl="0">
              <a:spcBef>
                <a:spcPts val="300"/>
              </a:spcBef>
              <a:spcAft>
                <a:spcPts val="0"/>
              </a:spcAft>
              <a:buNone/>
            </a:pPr>
            <a:endParaRPr/>
          </a:p>
        </p:txBody>
      </p:sp>
      <p:sp>
        <p:nvSpPr>
          <p:cNvPr id="2" name="TextBox 1">
            <a:extLst>
              <a:ext uri="{FF2B5EF4-FFF2-40B4-BE49-F238E27FC236}">
                <a16:creationId xmlns:a16="http://schemas.microsoft.com/office/drawing/2014/main" xmlns="" id="{E148EC87-C4CB-8D15-7AB4-50FFAA5937E9}"/>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300"/>
              </a:spcBef>
              <a:spcAft>
                <a:spcPts val="300"/>
              </a:spcAft>
              <a:buClr>
                <a:schemeClr val="dk1"/>
              </a:buClr>
              <a:buSzPts val="1100"/>
              <a:buFont typeface="Arial"/>
              <a:buNone/>
            </a:pPr>
            <a:r>
              <a:rPr lang="en" sz="1650" b="1">
                <a:solidFill>
                  <a:srgbClr val="CC0000"/>
                </a:solidFill>
                <a:highlight>
                  <a:srgbClr val="FFFFFF"/>
                </a:highlight>
              </a:rPr>
              <a:t>Finished Paragraph 1</a:t>
            </a:r>
            <a:endParaRPr/>
          </a:p>
        </p:txBody>
      </p:sp>
      <p:sp>
        <p:nvSpPr>
          <p:cNvPr id="119" name="Google Shape;11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350" dirty="0">
              <a:solidFill>
                <a:srgbClr val="222222"/>
              </a:solidFill>
              <a:highlight>
                <a:schemeClr val="accent6"/>
              </a:highlight>
            </a:endParaRPr>
          </a:p>
          <a:p>
            <a:pPr marL="0" lvl="0" indent="0" algn="l" rtl="0">
              <a:spcBef>
                <a:spcPts val="1200"/>
              </a:spcBef>
              <a:spcAft>
                <a:spcPts val="1200"/>
              </a:spcAft>
              <a:buClr>
                <a:schemeClr val="dk1"/>
              </a:buClr>
              <a:buSzPts val="1100"/>
              <a:buFont typeface="Arial"/>
              <a:buNone/>
            </a:pPr>
            <a:r>
              <a:rPr lang="en" sz="1350" b="1" dirty="0">
                <a:solidFill>
                  <a:srgbClr val="222222"/>
                </a:solidFill>
                <a:highlight>
                  <a:srgbClr val="FFFFFF"/>
                </a:highlight>
              </a:rPr>
              <a:t>Conserving energy is a responsibility of every individual and an important way in which we can all do our bit is to use more energy-efficient means of transport. The easiest way to do this is to leave the car at home and walk or cycle to our destination if it is not too far away, or take public transport for longer journeys. Another way to reduce our fuel consumption is to car share.</a:t>
            </a:r>
            <a:r>
              <a:rPr lang="en" sz="1350" b="1" dirty="0">
                <a:solidFill>
                  <a:srgbClr val="222222"/>
                </a:solidFill>
                <a:highlight>
                  <a:schemeClr val="lt1"/>
                </a:highlight>
              </a:rPr>
              <a:t> </a:t>
            </a:r>
            <a:r>
              <a:rPr lang="en" sz="1350" b="1" dirty="0">
                <a:solidFill>
                  <a:srgbClr val="1C1E29"/>
                </a:solidFill>
                <a:highlight>
                  <a:srgbClr val="FFFFFF"/>
                </a:highlight>
              </a:rPr>
              <a:t>Whenever my friends and I get together for coffee, we agree to meet up at a café that we can each get to without having to drive our cars there. We usually go on foot or ride our bikes. If everyone made small decisions like this, it would make a real difference.</a:t>
            </a:r>
            <a:endParaRPr sz="1350" b="1" dirty="0">
              <a:solidFill>
                <a:srgbClr val="222222"/>
              </a:solidFill>
              <a:highlight>
                <a:srgbClr val="FFFFFF"/>
              </a:highlight>
            </a:endParaRPr>
          </a:p>
        </p:txBody>
      </p:sp>
      <p:sp>
        <p:nvSpPr>
          <p:cNvPr id="2" name="TextBox 1">
            <a:extLst>
              <a:ext uri="{FF2B5EF4-FFF2-40B4-BE49-F238E27FC236}">
                <a16:creationId xmlns:a16="http://schemas.microsoft.com/office/drawing/2014/main" xmlns="" id="{AFD2FC90-71C5-443F-3AD4-3B6FB47CF5CD}"/>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Clr>
                <a:schemeClr val="dk1"/>
              </a:buClr>
              <a:buSzPct val="66666"/>
              <a:buFont typeface="Arial"/>
              <a:buNone/>
            </a:pPr>
            <a:r>
              <a:rPr lang="en" sz="1650" b="1">
                <a:solidFill>
                  <a:srgbClr val="CC0000"/>
                </a:solidFill>
                <a:highlight>
                  <a:srgbClr val="FFFFFF"/>
                </a:highlight>
              </a:rPr>
              <a:t>Main Body Paragraph 2: </a:t>
            </a:r>
            <a:r>
              <a:rPr lang="en" sz="1350" b="1">
                <a:solidFill>
                  <a:srgbClr val="674EA7"/>
                </a:solidFill>
                <a:highlight>
                  <a:srgbClr val="FFFFFF"/>
                </a:highlight>
              </a:rPr>
              <a:t>Renewable energy / natural forces – solar &amp; wind power, wave &amp; tidal energy</a:t>
            </a:r>
            <a:endParaRPr sz="1350" b="1">
              <a:solidFill>
                <a:srgbClr val="674EA7"/>
              </a:solidFill>
              <a:highlight>
                <a:srgbClr val="FFFFFF"/>
              </a:highlight>
            </a:endParaRPr>
          </a:p>
          <a:p>
            <a:pPr marL="0" lvl="0" indent="0" algn="l" rtl="0">
              <a:spcBef>
                <a:spcPts val="300"/>
              </a:spcBef>
              <a:spcAft>
                <a:spcPts val="0"/>
              </a:spcAft>
              <a:buNone/>
            </a:pPr>
            <a:endParaRPr/>
          </a:p>
        </p:txBody>
      </p:sp>
      <p:sp>
        <p:nvSpPr>
          <p:cNvPr id="125" name="Google Shape;12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350" b="1" u="sng">
                <a:solidFill>
                  <a:srgbClr val="222222"/>
                </a:solidFill>
                <a:highlight>
                  <a:schemeClr val="accent6"/>
                </a:highlight>
              </a:rPr>
              <a:t>Topic sentence:</a:t>
            </a:r>
            <a:endParaRPr sz="1350" b="1" u="sng">
              <a:solidFill>
                <a:srgbClr val="222222"/>
              </a:solidFill>
              <a:highlight>
                <a:schemeClr val="accent6"/>
              </a:highlight>
            </a:endParaRPr>
          </a:p>
          <a:p>
            <a:pPr marL="0" lvl="0" indent="0" algn="l" rtl="0">
              <a:spcBef>
                <a:spcPts val="1200"/>
              </a:spcBef>
              <a:spcAft>
                <a:spcPts val="0"/>
              </a:spcAft>
              <a:buNone/>
            </a:pPr>
            <a:r>
              <a:rPr lang="en" sz="1350" b="1">
                <a:solidFill>
                  <a:srgbClr val="222222"/>
                </a:solidFill>
                <a:highlight>
                  <a:srgbClr val="FFFFFF"/>
                </a:highlight>
              </a:rPr>
              <a:t>The most sustainable alternatives to fossil fuels are the generation of power from natural forces such as the sun, wind and oceans.</a:t>
            </a:r>
            <a:endParaRPr sz="1350" b="1">
              <a:solidFill>
                <a:srgbClr val="222222"/>
              </a:solidFill>
              <a:highlight>
                <a:srgbClr val="FFFFFF"/>
              </a:highlight>
            </a:endParaRPr>
          </a:p>
          <a:p>
            <a:pPr marL="0" lvl="0" indent="0" algn="l" rtl="0">
              <a:spcBef>
                <a:spcPts val="1200"/>
              </a:spcBef>
              <a:spcAft>
                <a:spcPts val="0"/>
              </a:spcAft>
              <a:buNone/>
            </a:pPr>
            <a:r>
              <a:rPr lang="en" sz="1350" b="1" u="sng">
                <a:solidFill>
                  <a:srgbClr val="222222"/>
                </a:solidFill>
                <a:highlight>
                  <a:schemeClr val="accent6"/>
                </a:highlight>
              </a:rPr>
              <a:t>Explanation sentence:</a:t>
            </a:r>
            <a:endParaRPr sz="1350" b="1" u="sng">
              <a:solidFill>
                <a:srgbClr val="222222"/>
              </a:solidFill>
              <a:highlight>
                <a:schemeClr val="accent6"/>
              </a:highlight>
            </a:endParaRPr>
          </a:p>
          <a:p>
            <a:pPr marL="0" lvl="0" indent="0" algn="l" rtl="0">
              <a:spcBef>
                <a:spcPts val="1200"/>
              </a:spcBef>
              <a:spcAft>
                <a:spcPts val="0"/>
              </a:spcAft>
              <a:buNone/>
            </a:pPr>
            <a:r>
              <a:rPr lang="en" sz="1350" b="1">
                <a:solidFill>
                  <a:srgbClr val="222222"/>
                </a:solidFill>
                <a:highlight>
                  <a:srgbClr val="FFFFFF"/>
                </a:highlight>
              </a:rPr>
              <a:t>Solar and wind power are already widely used across the world but it is wave power and tidal energy that have the greatest untapped potential to provide for our energy needs in the future.</a:t>
            </a:r>
            <a:endParaRPr sz="1350" b="1">
              <a:solidFill>
                <a:srgbClr val="222222"/>
              </a:solidFill>
              <a:highlight>
                <a:srgbClr val="FFFFFF"/>
              </a:highlight>
            </a:endParaRPr>
          </a:p>
          <a:p>
            <a:pPr marL="0" lvl="0" indent="0" algn="l" rtl="0">
              <a:spcBef>
                <a:spcPts val="1200"/>
              </a:spcBef>
              <a:spcAft>
                <a:spcPts val="0"/>
              </a:spcAft>
              <a:buNone/>
            </a:pPr>
            <a:r>
              <a:rPr lang="en" sz="1350" b="1" u="sng">
                <a:solidFill>
                  <a:srgbClr val="222222"/>
                </a:solidFill>
                <a:highlight>
                  <a:schemeClr val="accent6"/>
                </a:highlight>
              </a:rPr>
              <a:t>Example sentence:</a:t>
            </a:r>
            <a:endParaRPr sz="1350" b="1">
              <a:solidFill>
                <a:srgbClr val="222222"/>
              </a:solidFill>
              <a:highlight>
                <a:schemeClr val="accent6"/>
              </a:highlight>
            </a:endParaRPr>
          </a:p>
          <a:p>
            <a:pPr marL="0" lvl="0" indent="0" algn="l" rtl="0">
              <a:spcBef>
                <a:spcPts val="1200"/>
              </a:spcBef>
              <a:spcAft>
                <a:spcPts val="1200"/>
              </a:spcAft>
              <a:buNone/>
            </a:pPr>
            <a:r>
              <a:rPr lang="en" sz="1350" b="1">
                <a:solidFill>
                  <a:srgbClr val="222222"/>
                </a:solidFill>
                <a:highlight>
                  <a:srgbClr val="FFFFFF"/>
                </a:highlight>
              </a:rPr>
              <a:t>A report recently commissioned in the United Kingdom estimates that tidal energy could meet as much as 20% of the UK’s current electricity demands once the technology being developed is operational. Wave energy converters are expected to prove equally successful in the long-term.</a:t>
            </a:r>
            <a:endParaRPr sz="1350" b="1">
              <a:solidFill>
                <a:srgbClr val="222222"/>
              </a:solidFill>
              <a:highlight>
                <a:srgbClr val="FFFFFF"/>
              </a:highlight>
            </a:endParaRPr>
          </a:p>
        </p:txBody>
      </p:sp>
      <p:sp>
        <p:nvSpPr>
          <p:cNvPr id="4" name="TextBox 3"/>
          <p:cNvSpPr txBox="1"/>
          <p:nvPr/>
        </p:nvSpPr>
        <p:spPr>
          <a:xfrm>
            <a:off x="438150" y="4303515"/>
            <a:ext cx="2752725" cy="246221"/>
          </a:xfrm>
          <a:prstGeom prst="rect">
            <a:avLst/>
          </a:prstGeom>
          <a:noFill/>
        </p:spPr>
        <p:txBody>
          <a:bodyPr wrap="square" rtlCol="0">
            <a:spAutoFit/>
          </a:bodyPr>
          <a:lstStyle/>
          <a:p>
            <a:r>
              <a:rPr lang="en-US" sz="1000" i="1" dirty="0">
                <a:solidFill>
                  <a:schemeClr val="bg2">
                    <a:lumMod val="75000"/>
                  </a:schemeClr>
                </a:solidFill>
              </a:rPr>
              <a:t>*untapped-not used yet</a:t>
            </a:r>
          </a:p>
        </p:txBody>
      </p:sp>
      <p:sp>
        <p:nvSpPr>
          <p:cNvPr id="2" name="TextBox 1">
            <a:extLst>
              <a:ext uri="{FF2B5EF4-FFF2-40B4-BE49-F238E27FC236}">
                <a16:creationId xmlns:a16="http://schemas.microsoft.com/office/drawing/2014/main" xmlns="" id="{B76D1F8E-EDD4-9DDE-D9DB-8D23990FDE7F}"/>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300"/>
              </a:spcBef>
              <a:spcAft>
                <a:spcPts val="300"/>
              </a:spcAft>
              <a:buClr>
                <a:schemeClr val="dk1"/>
              </a:buClr>
              <a:buSzPts val="1100"/>
              <a:buFont typeface="Arial"/>
              <a:buNone/>
            </a:pPr>
            <a:r>
              <a:rPr lang="en" sz="1650" b="1">
                <a:solidFill>
                  <a:srgbClr val="CC0000"/>
                </a:solidFill>
                <a:highlight>
                  <a:srgbClr val="FFFFFF"/>
                </a:highlight>
              </a:rPr>
              <a:t>Finished Paragraph 2</a:t>
            </a:r>
            <a:endParaRPr/>
          </a:p>
        </p:txBody>
      </p:sp>
      <p:sp>
        <p:nvSpPr>
          <p:cNvPr id="131" name="Google Shape;13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350" b="1" u="sng" dirty="0">
              <a:solidFill>
                <a:srgbClr val="222222"/>
              </a:solidFill>
              <a:highlight>
                <a:schemeClr val="accent6"/>
              </a:highlight>
            </a:endParaRPr>
          </a:p>
          <a:p>
            <a:pPr marL="0" lvl="0" indent="0" algn="l" rtl="0">
              <a:spcBef>
                <a:spcPts val="1200"/>
              </a:spcBef>
              <a:spcAft>
                <a:spcPts val="1200"/>
              </a:spcAft>
              <a:buClr>
                <a:schemeClr val="dk1"/>
              </a:buClr>
              <a:buSzPts val="1100"/>
              <a:buFont typeface="Arial"/>
              <a:buNone/>
            </a:pPr>
            <a:r>
              <a:rPr lang="en" sz="1350" b="1" dirty="0">
                <a:solidFill>
                  <a:srgbClr val="222222"/>
                </a:solidFill>
                <a:highlight>
                  <a:srgbClr val="FFFFFF"/>
                </a:highlight>
              </a:rPr>
              <a:t>The most sustainable alternatives to fossil fuels are the generation of power from natural forces such as the sun, wind and oceans.</a:t>
            </a:r>
            <a:r>
              <a:rPr lang="en" sz="1350" b="1" dirty="0">
                <a:solidFill>
                  <a:srgbClr val="222222"/>
                </a:solidFill>
                <a:highlight>
                  <a:schemeClr val="lt1"/>
                </a:highlight>
              </a:rPr>
              <a:t> </a:t>
            </a:r>
            <a:r>
              <a:rPr lang="en" sz="1350" b="1" dirty="0">
                <a:solidFill>
                  <a:srgbClr val="222222"/>
                </a:solidFill>
                <a:highlight>
                  <a:srgbClr val="FFFFFF"/>
                </a:highlight>
              </a:rPr>
              <a:t>Solar and wind power are already widely used across the world but it is wave power and tidal energy that have the greatest untapped potential to provide for our energy needs in the future.</a:t>
            </a:r>
            <a:r>
              <a:rPr lang="en" sz="1350" b="1" dirty="0">
                <a:solidFill>
                  <a:srgbClr val="222222"/>
                </a:solidFill>
                <a:highlight>
                  <a:schemeClr val="lt1"/>
                </a:highlight>
              </a:rPr>
              <a:t> </a:t>
            </a:r>
            <a:r>
              <a:rPr lang="en" sz="1350" b="1" dirty="0">
                <a:solidFill>
                  <a:srgbClr val="222222"/>
                </a:solidFill>
                <a:highlight>
                  <a:srgbClr val="FFFFFF"/>
                </a:highlight>
              </a:rPr>
              <a:t>A report recently commissioned in the United Kingdom estimates that tidal energy could meet as much as 20% of the UK’s current electricity demands once the technology being developed is operational. Wave energy converters are expected to prove equally successful in the long-term.</a:t>
            </a:r>
            <a:endParaRPr sz="1350" b="1" dirty="0">
              <a:solidFill>
                <a:srgbClr val="222222"/>
              </a:solidFill>
              <a:highlight>
                <a:srgbClr val="FFFFFF"/>
              </a:highlight>
            </a:endParaRPr>
          </a:p>
        </p:txBody>
      </p:sp>
      <p:sp>
        <p:nvSpPr>
          <p:cNvPr id="2" name="TextBox 1">
            <a:extLst>
              <a:ext uri="{FF2B5EF4-FFF2-40B4-BE49-F238E27FC236}">
                <a16:creationId xmlns:a16="http://schemas.microsoft.com/office/drawing/2014/main" xmlns="" id="{B36CE8EA-31B4-6DF7-129F-653C270B7E67}"/>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700"/>
              </a:spcBef>
              <a:spcAft>
                <a:spcPts val="0"/>
              </a:spcAft>
              <a:buClr>
                <a:schemeClr val="dk1"/>
              </a:buClr>
              <a:buSzPct val="56410"/>
              <a:buFont typeface="Arial"/>
              <a:buNone/>
            </a:pPr>
            <a:r>
              <a:rPr lang="en" sz="1950" b="1">
                <a:solidFill>
                  <a:srgbClr val="CC0000"/>
                </a:solidFill>
                <a:highlight>
                  <a:srgbClr val="FFFFFF"/>
                </a:highlight>
              </a:rPr>
              <a:t>Conclusion</a:t>
            </a:r>
            <a:endParaRPr sz="1950" b="1">
              <a:solidFill>
                <a:srgbClr val="CC0000"/>
              </a:solidFill>
              <a:highlight>
                <a:srgbClr val="FFFFFF"/>
              </a:highlight>
            </a:endParaRPr>
          </a:p>
          <a:p>
            <a:pPr marL="0" lvl="0" indent="0" algn="l" rtl="0">
              <a:spcBef>
                <a:spcPts val="400"/>
              </a:spcBef>
              <a:spcAft>
                <a:spcPts val="0"/>
              </a:spcAft>
              <a:buNone/>
            </a:pPr>
            <a:endParaRPr/>
          </a:p>
        </p:txBody>
      </p:sp>
      <p:sp>
        <p:nvSpPr>
          <p:cNvPr id="137" name="Google Shape;13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You can start almost any final paragraph of an IELTS essay with the words:</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In conclusion</a:t>
            </a:r>
            <a:endParaRPr sz="1350" b="1">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a:solidFill>
                  <a:srgbClr val="222222"/>
                </a:solidFill>
                <a:highlight>
                  <a:srgbClr val="FFFFFF"/>
                </a:highlight>
              </a:rPr>
              <a:t>        or</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To conclude</a:t>
            </a:r>
            <a:endParaRPr sz="1350" b="1">
              <a:solidFill>
                <a:srgbClr val="222222"/>
              </a:solidFill>
              <a:highlight>
                <a:srgbClr val="FFFFFF"/>
              </a:highlight>
            </a:endParaRPr>
          </a:p>
          <a:p>
            <a:pPr marL="0" lvl="0" indent="0" algn="l" rtl="0">
              <a:spcBef>
                <a:spcPts val="1400"/>
              </a:spcBef>
              <a:spcAft>
                <a:spcPts val="0"/>
              </a:spcAft>
              <a:buNone/>
            </a:pPr>
            <a:endParaRPr sz="1350" b="1">
              <a:solidFill>
                <a:srgbClr val="222222"/>
              </a:solidFill>
              <a:highlight>
                <a:srgbClr val="FFFFFF"/>
              </a:highlight>
            </a:endParaRPr>
          </a:p>
          <a:p>
            <a:pPr marL="0" lvl="0" indent="0" algn="l" rtl="0">
              <a:spcBef>
                <a:spcPts val="1400"/>
              </a:spcBef>
              <a:spcAft>
                <a:spcPts val="0"/>
              </a:spcAft>
              <a:buNone/>
            </a:pPr>
            <a:r>
              <a:rPr lang="en" sz="1550" b="1">
                <a:solidFill>
                  <a:srgbClr val="222222"/>
                </a:solidFill>
                <a:highlight>
                  <a:schemeClr val="accent6"/>
                </a:highlight>
              </a:rPr>
              <a:t>To create a great conclusion, you simply have to paraphrase the introduction</a:t>
            </a:r>
            <a:endParaRPr sz="1550" b="1">
              <a:solidFill>
                <a:srgbClr val="222222"/>
              </a:solidFill>
              <a:highlight>
                <a:schemeClr val="accent6"/>
              </a:highlight>
            </a:endParaRPr>
          </a:p>
          <a:p>
            <a:pPr marL="0" lvl="0" indent="0" algn="l" rtl="0">
              <a:spcBef>
                <a:spcPts val="1200"/>
              </a:spcBef>
              <a:spcAft>
                <a:spcPts val="1200"/>
              </a:spcAft>
              <a:buNone/>
            </a:pPr>
            <a:endParaRPr sz="1550" b="1">
              <a:solidFill>
                <a:srgbClr val="222222"/>
              </a:solidFill>
              <a:highlight>
                <a:schemeClr val="accent6"/>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body" idx="1"/>
          </p:nvPr>
        </p:nvSpPr>
        <p:spPr>
          <a:xfrm>
            <a:off x="454175" y="228425"/>
            <a:ext cx="8520600" cy="4373392"/>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50" b="1" dirty="0">
                <a:solidFill>
                  <a:srgbClr val="222222"/>
                </a:solidFill>
                <a:highlight>
                  <a:srgbClr val="F2F2F2"/>
                </a:highlight>
              </a:rPr>
              <a:t>Question:</a:t>
            </a:r>
            <a:r>
              <a:rPr lang="en" sz="1550" dirty="0">
                <a:solidFill>
                  <a:srgbClr val="222222"/>
                </a:solidFill>
                <a:highlight>
                  <a:srgbClr val="F2F2F2"/>
                </a:highlight>
              </a:rPr>
              <a:t> </a:t>
            </a:r>
            <a:r>
              <a:rPr lang="en" sz="1350" dirty="0">
                <a:solidFill>
                  <a:srgbClr val="222222"/>
                </a:solidFill>
              </a:rPr>
              <a:t>Fossil fuels are essential for producing electricity, powering industry and fueling transportation. However, one day we will reach a point when all the world’s fossil fuels have been depleted.</a:t>
            </a:r>
            <a:endParaRPr sz="1350" dirty="0">
              <a:solidFill>
                <a:srgbClr val="222222"/>
              </a:solidFill>
            </a:endParaRPr>
          </a:p>
          <a:p>
            <a:pPr marL="0" lvl="0" indent="0" algn="l" rtl="0">
              <a:lnSpc>
                <a:spcPct val="100000"/>
              </a:lnSpc>
              <a:spcBef>
                <a:spcPts val="0"/>
              </a:spcBef>
              <a:spcAft>
                <a:spcPts val="0"/>
              </a:spcAft>
              <a:buNone/>
            </a:pPr>
            <a:r>
              <a:rPr lang="en" sz="1350" dirty="0">
                <a:solidFill>
                  <a:srgbClr val="222222"/>
                </a:solidFill>
              </a:rPr>
              <a:t>How can we conserve these resources?</a:t>
            </a:r>
            <a:endParaRPr sz="1350" dirty="0">
              <a:solidFill>
                <a:srgbClr val="222222"/>
              </a:solidFill>
            </a:endParaRPr>
          </a:p>
          <a:p>
            <a:pPr marL="0" lvl="0" indent="0" algn="l" rtl="0">
              <a:lnSpc>
                <a:spcPct val="100000"/>
              </a:lnSpc>
              <a:spcBef>
                <a:spcPts val="0"/>
              </a:spcBef>
              <a:spcAft>
                <a:spcPts val="0"/>
              </a:spcAft>
              <a:buNone/>
            </a:pPr>
            <a:r>
              <a:rPr lang="en" sz="1350" dirty="0">
                <a:solidFill>
                  <a:srgbClr val="222222"/>
                </a:solidFill>
              </a:rPr>
              <a:t>What are some alternatives to fossil fuels?</a:t>
            </a:r>
            <a:endParaRPr sz="1550" dirty="0">
              <a:solidFill>
                <a:srgbClr val="222222"/>
              </a:solidFill>
            </a:endParaRPr>
          </a:p>
          <a:p>
            <a:pPr marL="0" lvl="0" indent="0" algn="l" rtl="0">
              <a:lnSpc>
                <a:spcPct val="100000"/>
              </a:lnSpc>
              <a:spcBef>
                <a:spcPts val="0"/>
              </a:spcBef>
              <a:spcAft>
                <a:spcPts val="0"/>
              </a:spcAft>
              <a:buNone/>
            </a:pPr>
            <a:endParaRPr sz="1650" b="1" u="sng" dirty="0">
              <a:solidFill>
                <a:srgbClr val="222222"/>
              </a:solidFill>
              <a:highlight>
                <a:schemeClr val="accent6"/>
              </a:highlight>
            </a:endParaRPr>
          </a:p>
          <a:p>
            <a:pPr marL="0" lvl="0" indent="0" algn="l" rtl="0">
              <a:lnSpc>
                <a:spcPct val="100000"/>
              </a:lnSpc>
              <a:spcBef>
                <a:spcPts val="0"/>
              </a:spcBef>
              <a:spcAft>
                <a:spcPts val="0"/>
              </a:spcAft>
              <a:buNone/>
            </a:pPr>
            <a:r>
              <a:rPr lang="en" sz="1650" b="1" u="sng" dirty="0">
                <a:solidFill>
                  <a:srgbClr val="222222"/>
                </a:solidFill>
                <a:highlight>
                  <a:schemeClr val="accent6"/>
                </a:highlight>
              </a:rPr>
              <a:t>Introduction:</a:t>
            </a:r>
            <a:r>
              <a:rPr lang="en" sz="1650" u="sng" dirty="0">
                <a:solidFill>
                  <a:srgbClr val="222222"/>
                </a:solidFill>
                <a:highlight>
                  <a:schemeClr val="accent6"/>
                </a:highlight>
              </a:rPr>
              <a:t> </a:t>
            </a:r>
            <a:endParaRPr sz="1650" u="sng" dirty="0">
              <a:solidFill>
                <a:srgbClr val="222222"/>
              </a:solidFill>
              <a:highlight>
                <a:schemeClr val="accent6"/>
              </a:highlight>
            </a:endParaRPr>
          </a:p>
          <a:p>
            <a:pPr marL="0" lvl="0" indent="0" algn="l" rtl="0">
              <a:lnSpc>
                <a:spcPct val="100000"/>
              </a:lnSpc>
              <a:spcBef>
                <a:spcPts val="0"/>
              </a:spcBef>
              <a:spcAft>
                <a:spcPts val="0"/>
              </a:spcAft>
              <a:buNone/>
            </a:pPr>
            <a:endParaRPr sz="1650" u="sng" dirty="0">
              <a:solidFill>
                <a:srgbClr val="222222"/>
              </a:solidFill>
              <a:highlight>
                <a:schemeClr val="accent6"/>
              </a:highlight>
            </a:endParaRPr>
          </a:p>
          <a:p>
            <a:pPr marL="0" lvl="0" indent="0" algn="l" rtl="0">
              <a:lnSpc>
                <a:spcPct val="100000"/>
              </a:lnSpc>
              <a:spcBef>
                <a:spcPts val="0"/>
              </a:spcBef>
              <a:spcAft>
                <a:spcPts val="0"/>
              </a:spcAft>
              <a:buClr>
                <a:schemeClr val="dk1"/>
              </a:buClr>
              <a:buSzPts val="1100"/>
              <a:buFont typeface="Arial"/>
              <a:buNone/>
            </a:pPr>
            <a:r>
              <a:rPr lang="en" sz="1450" b="1" dirty="0">
                <a:solidFill>
                  <a:srgbClr val="222222"/>
                </a:solidFill>
                <a:highlight>
                  <a:srgbClr val="FFFFFF"/>
                </a:highlight>
              </a:rPr>
              <a:t>The world is currently reliant on oil, coal and natural gas for the majority of its energy requirements but there will come a time when these run out.</a:t>
            </a:r>
            <a:r>
              <a:rPr lang="en" sz="1450" b="1" dirty="0">
                <a:solidFill>
                  <a:srgbClr val="222222"/>
                </a:solidFill>
                <a:highlight>
                  <a:schemeClr val="lt1"/>
                </a:highlight>
              </a:rPr>
              <a:t> </a:t>
            </a:r>
            <a:r>
              <a:rPr lang="en" sz="1450" b="1" dirty="0">
                <a:solidFill>
                  <a:srgbClr val="222222"/>
                </a:solidFill>
                <a:highlight>
                  <a:srgbClr val="FFFFFF"/>
                </a:highlight>
              </a:rPr>
              <a:t>This essay will discuss how we can help to prevent our non-renewable resources from becoming depleted by using our cars less frequently and it will name some natural forces that can be harnessed to generate power</a:t>
            </a:r>
            <a:r>
              <a:rPr lang="en" sz="1450" b="1" dirty="0" smtClean="0">
                <a:solidFill>
                  <a:srgbClr val="222222"/>
                </a:solidFill>
                <a:highlight>
                  <a:srgbClr val="FFFFFF"/>
                </a:highlight>
              </a:rPr>
              <a:t>.</a:t>
            </a:r>
          </a:p>
          <a:p>
            <a:pPr marL="0" lvl="0" indent="0" algn="l" rtl="0">
              <a:lnSpc>
                <a:spcPct val="100000"/>
              </a:lnSpc>
              <a:spcBef>
                <a:spcPts val="0"/>
              </a:spcBef>
              <a:spcAft>
                <a:spcPts val="0"/>
              </a:spcAft>
              <a:buClr>
                <a:schemeClr val="dk1"/>
              </a:buClr>
              <a:buSzPts val="1100"/>
              <a:buFont typeface="Arial"/>
              <a:buNone/>
            </a:pPr>
            <a:endParaRPr lang="en-US" sz="1450" b="1" dirty="0" smtClean="0">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sz="1650" b="1" u="sng" dirty="0" smtClean="0">
                <a:solidFill>
                  <a:srgbClr val="222222"/>
                </a:solidFill>
                <a:highlight>
                  <a:schemeClr val="accent6"/>
                </a:highlight>
              </a:rPr>
              <a:t>Conclusion</a:t>
            </a:r>
          </a:p>
          <a:p>
            <a:pPr marL="0" lvl="0" indent="0" algn="l" rtl="0">
              <a:lnSpc>
                <a:spcPct val="100000"/>
              </a:lnSpc>
              <a:spcBef>
                <a:spcPts val="0"/>
              </a:spcBef>
              <a:spcAft>
                <a:spcPts val="0"/>
              </a:spcAft>
              <a:buClr>
                <a:schemeClr val="dk1"/>
              </a:buClr>
              <a:buSzPts val="1100"/>
              <a:buFont typeface="Arial"/>
              <a:buNone/>
            </a:pPr>
            <a:endParaRPr lang="en" sz="1650" b="1" u="sng" dirty="0" smtClean="0">
              <a:solidFill>
                <a:srgbClr val="222222"/>
              </a:solidFill>
              <a:highlight>
                <a:schemeClr val="accent6"/>
              </a:highlight>
            </a:endParaRPr>
          </a:p>
          <a:p>
            <a:pPr marL="0" indent="0">
              <a:lnSpc>
                <a:spcPct val="100000"/>
              </a:lnSpc>
              <a:buNone/>
            </a:pPr>
            <a:r>
              <a:rPr lang="en-US" sz="1400" b="1" dirty="0">
                <a:solidFill>
                  <a:srgbClr val="222222"/>
                </a:solidFill>
                <a:highlight>
                  <a:srgbClr val="FFFFFF"/>
                </a:highlight>
              </a:rPr>
              <a:t>In conclusion, our Earth’s reserves of fossil fuels will not last forever and we need to continuously </a:t>
            </a:r>
            <a:r>
              <a:rPr lang="en-US" sz="1400" b="1" dirty="0" smtClean="0">
                <a:solidFill>
                  <a:srgbClr val="222222"/>
                </a:solidFill>
                <a:highlight>
                  <a:srgbClr val="FFFFFF"/>
                </a:highlight>
              </a:rPr>
              <a:t>develop </a:t>
            </a:r>
            <a:r>
              <a:rPr lang="en-US" sz="1400" b="1" dirty="0">
                <a:solidFill>
                  <a:srgbClr val="222222"/>
                </a:solidFill>
                <a:highlight>
                  <a:srgbClr val="FFFFFF"/>
                </a:highlight>
              </a:rPr>
              <a:t>new technologies to enable us to produce energy from renewable sources such as the s</a:t>
            </a:r>
            <a:r>
              <a:rPr lang="en-US" sz="1400" b="1" dirty="0" smtClean="0">
                <a:solidFill>
                  <a:srgbClr val="222222"/>
                </a:solidFill>
                <a:highlight>
                  <a:srgbClr val="FFFFFF"/>
                </a:highlight>
              </a:rPr>
              <a:t>un</a:t>
            </a:r>
            <a:r>
              <a:rPr lang="en-US" sz="1400" b="1" dirty="0">
                <a:solidFill>
                  <a:srgbClr val="222222"/>
                </a:solidFill>
                <a:highlight>
                  <a:srgbClr val="FFFFFF"/>
                </a:highlight>
              </a:rPr>
              <a:t>, wind and water. In the meantime, we can help to slow the rate of depletion by leaving our car at home and using more energy-efficient forms of transport whenever possible.</a:t>
            </a:r>
          </a:p>
          <a:p>
            <a:pPr marL="0" lvl="0" indent="0" algn="l" rtl="0">
              <a:lnSpc>
                <a:spcPct val="100000"/>
              </a:lnSpc>
              <a:spcBef>
                <a:spcPts val="0"/>
              </a:spcBef>
              <a:spcAft>
                <a:spcPts val="0"/>
              </a:spcAft>
              <a:buNone/>
            </a:pPr>
            <a:endParaRPr sz="1650" dirty="0">
              <a:solidFill>
                <a:srgbClr val="222222"/>
              </a:solidFill>
              <a:highlight>
                <a:srgbClr val="FFFFFF"/>
              </a:highlight>
            </a:endParaRPr>
          </a:p>
          <a:p>
            <a:pPr marL="25400" lvl="0" indent="0" algn="l" rtl="0">
              <a:lnSpc>
                <a:spcPct val="130000"/>
              </a:lnSpc>
              <a:spcBef>
                <a:spcPts val="1300"/>
              </a:spcBef>
              <a:spcAft>
                <a:spcPts val="0"/>
              </a:spcAft>
              <a:buClr>
                <a:schemeClr val="dk1"/>
              </a:buClr>
              <a:buSzPts val="1100"/>
              <a:buFont typeface="Arial"/>
              <a:buNone/>
            </a:pPr>
            <a:endParaRPr sz="2150" b="1" dirty="0">
              <a:solidFill>
                <a:srgbClr val="CC0000"/>
              </a:solidFill>
              <a:highlight>
                <a:srgbClr val="FFFFFF"/>
              </a:highlight>
            </a:endParaRPr>
          </a:p>
          <a:p>
            <a:pPr marL="0" lvl="0" indent="0" algn="l" rtl="0">
              <a:spcBef>
                <a:spcPts val="300"/>
              </a:spcBef>
              <a:spcAft>
                <a:spcPts val="1200"/>
              </a:spcAft>
              <a:buNone/>
            </a:pPr>
            <a:endParaRPr dirty="0"/>
          </a:p>
        </p:txBody>
      </p:sp>
      <p:sp>
        <p:nvSpPr>
          <p:cNvPr id="2" name="TextBox 1">
            <a:extLst>
              <a:ext uri="{FF2B5EF4-FFF2-40B4-BE49-F238E27FC236}">
                <a16:creationId xmlns:a16="http://schemas.microsoft.com/office/drawing/2014/main" xmlns="" id="{C079DF61-5F1C-1DCC-BAB2-945E57CBDD7E}"/>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3953058" y="0"/>
            <a:ext cx="127989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20" b="1" dirty="0">
                <a:solidFill>
                  <a:srgbClr val="990000"/>
                </a:solidFill>
              </a:rPr>
              <a:t>Answer</a:t>
            </a:r>
            <a:endParaRPr sz="2120" b="1" dirty="0">
              <a:solidFill>
                <a:srgbClr val="990000"/>
              </a:solidFill>
            </a:endParaRPr>
          </a:p>
        </p:txBody>
      </p:sp>
      <p:sp>
        <p:nvSpPr>
          <p:cNvPr id="3" name="TextBox 2"/>
          <p:cNvSpPr txBox="1"/>
          <p:nvPr/>
        </p:nvSpPr>
        <p:spPr>
          <a:xfrm>
            <a:off x="191097" y="453430"/>
            <a:ext cx="8803813" cy="5093702"/>
          </a:xfrm>
          <a:prstGeom prst="rect">
            <a:avLst/>
          </a:prstGeom>
          <a:noFill/>
        </p:spPr>
        <p:txBody>
          <a:bodyPr wrap="square" rtlCol="0">
            <a:spAutoFit/>
          </a:bodyPr>
          <a:lstStyle/>
          <a:p>
            <a:pPr lvl="0" algn="just">
              <a:buClr>
                <a:schemeClr val="dk1"/>
              </a:buClr>
              <a:buSzPts val="1100"/>
            </a:pPr>
            <a:r>
              <a:rPr lang="en-US" sz="1200" b="1" dirty="0">
                <a:solidFill>
                  <a:srgbClr val="222222"/>
                </a:solidFill>
                <a:highlight>
                  <a:srgbClr val="FFFFFF"/>
                </a:highlight>
              </a:rPr>
              <a:t>The world is currently reliant on oil, coal and natural gas for the majority of its energy requirements but there will come a time when these run out.</a:t>
            </a:r>
            <a:r>
              <a:rPr lang="en-US" sz="1200" b="1" dirty="0">
                <a:solidFill>
                  <a:srgbClr val="222222"/>
                </a:solidFill>
                <a:highlight>
                  <a:schemeClr val="lt1"/>
                </a:highlight>
              </a:rPr>
              <a:t> </a:t>
            </a:r>
            <a:r>
              <a:rPr lang="en-US" sz="1200" b="1" dirty="0">
                <a:solidFill>
                  <a:srgbClr val="222222"/>
                </a:solidFill>
                <a:highlight>
                  <a:srgbClr val="FFFFFF"/>
                </a:highlight>
              </a:rPr>
              <a:t>This essay will discuss how we can help to prevent our non-renewable resources from becoming depleted by using our cars less frequently and it will name some natural forces that can be harnessed to generate power</a:t>
            </a:r>
            <a:r>
              <a:rPr lang="en-US" sz="1200" b="1" dirty="0" smtClean="0">
                <a:solidFill>
                  <a:srgbClr val="222222"/>
                </a:solidFill>
                <a:highlight>
                  <a:srgbClr val="FFFFFF"/>
                </a:highlight>
              </a:rPr>
              <a:t>.</a:t>
            </a:r>
          </a:p>
          <a:p>
            <a:pPr lvl="0" algn="just">
              <a:buClr>
                <a:schemeClr val="dk1"/>
              </a:buClr>
              <a:buSzPts val="1100"/>
            </a:pPr>
            <a:endParaRPr lang="en-US" sz="1200" b="1" dirty="0" smtClean="0">
              <a:solidFill>
                <a:srgbClr val="222222"/>
              </a:solidFill>
              <a:highlight>
                <a:srgbClr val="FFFFFF"/>
              </a:highlight>
            </a:endParaRPr>
          </a:p>
          <a:p>
            <a:pPr algn="just">
              <a:buClr>
                <a:schemeClr val="dk1"/>
              </a:buClr>
              <a:buSzPts val="1100"/>
            </a:pPr>
            <a:r>
              <a:rPr lang="en-US" sz="1200" b="1" dirty="0">
                <a:solidFill>
                  <a:srgbClr val="222222"/>
                </a:solidFill>
                <a:highlight>
                  <a:srgbClr val="FFFFFF"/>
                </a:highlight>
              </a:rPr>
              <a:t>Conserving energy is a responsibility of every individual and an important way in which we can all do our bit is to use more energy-efficient means of transport. The easiest way to do this is to leave the car at home and walk or cycle to our destination if it is not too far away, or take public transport for longer journeys. Another way to reduce our fuel consumption is to car share.</a:t>
            </a:r>
            <a:r>
              <a:rPr lang="en-US" sz="1200" b="1" dirty="0">
                <a:solidFill>
                  <a:srgbClr val="222222"/>
                </a:solidFill>
                <a:highlight>
                  <a:schemeClr val="lt1"/>
                </a:highlight>
              </a:rPr>
              <a:t> </a:t>
            </a:r>
            <a:r>
              <a:rPr lang="en-US" sz="1200" b="1" dirty="0">
                <a:solidFill>
                  <a:srgbClr val="1C1E29"/>
                </a:solidFill>
                <a:highlight>
                  <a:srgbClr val="FFFFFF"/>
                </a:highlight>
              </a:rPr>
              <a:t>Whenever my friends and I get together for coffee, we agree to meet up at a café that we can each get to without having to drive our cars there. We usually go on foot or ride our bikes. If everyone made small decisions like this, it would make a real difference.</a:t>
            </a:r>
            <a:endParaRPr lang="en-US" sz="1200" b="1" dirty="0">
              <a:solidFill>
                <a:srgbClr val="222222"/>
              </a:solidFill>
              <a:highlight>
                <a:srgbClr val="FFFFFF"/>
              </a:highlight>
            </a:endParaRPr>
          </a:p>
          <a:p>
            <a:pPr lvl="0" algn="just">
              <a:buClr>
                <a:schemeClr val="dk1"/>
              </a:buClr>
              <a:buSzPts val="1100"/>
            </a:pPr>
            <a:endParaRPr lang="en-US" sz="1200" b="1" dirty="0" smtClean="0">
              <a:solidFill>
                <a:srgbClr val="222222"/>
              </a:solidFill>
              <a:highlight>
                <a:schemeClr val="lt1"/>
              </a:highlight>
            </a:endParaRPr>
          </a:p>
          <a:p>
            <a:pPr algn="just">
              <a:buClr>
                <a:schemeClr val="dk1"/>
              </a:buClr>
              <a:buSzPts val="1100"/>
            </a:pPr>
            <a:r>
              <a:rPr lang="en-US" sz="1200" b="1" dirty="0">
                <a:solidFill>
                  <a:srgbClr val="222222"/>
                </a:solidFill>
                <a:highlight>
                  <a:srgbClr val="FFFFFF"/>
                </a:highlight>
              </a:rPr>
              <a:t>The most sustainable alternatives to fossil fuels are the generation of power from natural forces such as the sun, wind and oceans.</a:t>
            </a:r>
            <a:r>
              <a:rPr lang="en-US" sz="1200" b="1" dirty="0">
                <a:solidFill>
                  <a:srgbClr val="222222"/>
                </a:solidFill>
                <a:highlight>
                  <a:schemeClr val="lt1"/>
                </a:highlight>
              </a:rPr>
              <a:t> </a:t>
            </a:r>
            <a:r>
              <a:rPr lang="en-US" sz="1200" b="1" dirty="0">
                <a:solidFill>
                  <a:srgbClr val="222222"/>
                </a:solidFill>
                <a:highlight>
                  <a:srgbClr val="FFFFFF"/>
                </a:highlight>
              </a:rPr>
              <a:t>Solar and wind power are already widely used across the world but it is wave power and tidal energy that have the greatest untapped potential to provide for our energy needs in the future.</a:t>
            </a:r>
            <a:r>
              <a:rPr lang="en-US" sz="1200" b="1" dirty="0">
                <a:solidFill>
                  <a:srgbClr val="222222"/>
                </a:solidFill>
                <a:highlight>
                  <a:schemeClr val="lt1"/>
                </a:highlight>
              </a:rPr>
              <a:t> </a:t>
            </a:r>
            <a:r>
              <a:rPr lang="en-US" sz="1200" b="1" dirty="0">
                <a:solidFill>
                  <a:srgbClr val="222222"/>
                </a:solidFill>
                <a:highlight>
                  <a:srgbClr val="FFFFFF"/>
                </a:highlight>
              </a:rPr>
              <a:t>A report recently commissioned in the United Kingdom estimates that tidal energy could meet as much as 20% of the UK’s current electricity demands once the technology being developed is operational. Wave energy converters are expected to prove equally successful in the long-term</a:t>
            </a:r>
            <a:r>
              <a:rPr lang="en-US" sz="1200" b="1" dirty="0" smtClean="0">
                <a:solidFill>
                  <a:srgbClr val="222222"/>
                </a:solidFill>
                <a:highlight>
                  <a:srgbClr val="FFFFFF"/>
                </a:highlight>
              </a:rPr>
              <a:t>.</a:t>
            </a:r>
          </a:p>
          <a:p>
            <a:pPr algn="just">
              <a:buClr>
                <a:schemeClr val="dk1"/>
              </a:buClr>
              <a:buSzPts val="1100"/>
            </a:pPr>
            <a:endParaRPr lang="en-US" sz="1200" b="1" dirty="0">
              <a:solidFill>
                <a:srgbClr val="222222"/>
              </a:solidFill>
              <a:highlight>
                <a:srgbClr val="FFFFFF"/>
              </a:highlight>
            </a:endParaRPr>
          </a:p>
          <a:p>
            <a:pPr algn="just">
              <a:buClr>
                <a:schemeClr val="dk1"/>
              </a:buClr>
              <a:buSzPts val="1100"/>
            </a:pPr>
            <a:r>
              <a:rPr lang="en-US" sz="1200" b="1" dirty="0">
                <a:solidFill>
                  <a:srgbClr val="222222"/>
                </a:solidFill>
                <a:highlight>
                  <a:srgbClr val="FFFFFF"/>
                </a:highlight>
              </a:rPr>
              <a:t>In conclusion, our Earth’s reserves of fossil fuels will not last forever and we need to continuously develop new technologies to enable us to produce energy from renewable sources such as the sun, wind and water. In the meantime, we can help to slow the rate of depletion by leaving our car at home and using more energy-efficient forms of transport whenever possible</a:t>
            </a:r>
            <a:r>
              <a:rPr lang="en-US" sz="1200" b="1" dirty="0" smtClean="0">
                <a:solidFill>
                  <a:srgbClr val="222222"/>
                </a:solidFill>
                <a:highlight>
                  <a:srgbClr val="FFFFFF"/>
                </a:highlight>
              </a:rPr>
              <a:t>.</a:t>
            </a:r>
          </a:p>
          <a:p>
            <a:pPr algn="just">
              <a:buClr>
                <a:schemeClr val="dk1"/>
              </a:buClr>
              <a:buSzPts val="1100"/>
            </a:pPr>
            <a:endParaRPr lang="en-US" sz="1200" b="1" dirty="0">
              <a:solidFill>
                <a:srgbClr val="222222"/>
              </a:solidFill>
              <a:highlight>
                <a:srgbClr val="FFFFFF"/>
              </a:highlight>
            </a:endParaRPr>
          </a:p>
          <a:p>
            <a:pPr>
              <a:buClr>
                <a:schemeClr val="dk1"/>
              </a:buClr>
              <a:buSzPts val="1100"/>
            </a:pPr>
            <a:r>
              <a:rPr lang="en-US" sz="900" dirty="0" smtClean="0">
                <a:solidFill>
                  <a:srgbClr val="222222"/>
                </a:solidFill>
                <a:highlight>
                  <a:srgbClr val="FFFFFF"/>
                </a:highlight>
              </a:rPr>
              <a:t>(351 words)</a:t>
            </a:r>
            <a:endParaRPr lang="en-US" sz="900" dirty="0">
              <a:solidFill>
                <a:srgbClr val="222222"/>
              </a:solidFill>
              <a:highlight>
                <a:srgbClr val="FFFFFF"/>
              </a:highlight>
            </a:endParaRPr>
          </a:p>
          <a:p>
            <a:pPr lvl="0">
              <a:buClr>
                <a:schemeClr val="dk1"/>
              </a:buClr>
              <a:buSzPts val="1100"/>
            </a:pPr>
            <a:endParaRPr lang="en-US" b="1" dirty="0" smtClean="0">
              <a:solidFill>
                <a:srgbClr val="222222"/>
              </a:solidFill>
              <a:highlight>
                <a:schemeClr val="lt1"/>
              </a:highlight>
            </a:endParaRPr>
          </a:p>
          <a:p>
            <a:pPr lvl="0">
              <a:buClr>
                <a:schemeClr val="dk1"/>
              </a:buClr>
              <a:buSzPts val="1100"/>
            </a:pPr>
            <a:endParaRPr lang="en-US" b="1" dirty="0">
              <a:solidFill>
                <a:srgbClr val="222222"/>
              </a:solidFill>
              <a:highlight>
                <a:schemeClr val="lt1"/>
              </a:highlight>
            </a:endParaRPr>
          </a:p>
        </p:txBody>
      </p:sp>
    </p:spTree>
    <p:extLst>
      <p:ext uri="{BB962C8B-B14F-4D97-AF65-F5344CB8AC3E}">
        <p14:creationId xmlns:p14="http://schemas.microsoft.com/office/powerpoint/2010/main" val="259772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rgbClr val="FFFFFF"/>
                </a:highlight>
              </a:rPr>
              <a:t>Double Question Essays</a:t>
            </a:r>
            <a:endParaRPr sz="2550" b="1">
              <a:solidFill>
                <a:srgbClr val="CC0000"/>
              </a:solidFill>
              <a:highlight>
                <a:srgbClr val="FFFFFF"/>
              </a:highlight>
            </a:endParaRPr>
          </a:p>
          <a:p>
            <a:pPr marL="25400" lvl="0" indent="0" algn="ctr" rtl="0">
              <a:lnSpc>
                <a:spcPct val="130000"/>
              </a:lnSpc>
              <a:spcBef>
                <a:spcPts val="700"/>
              </a:spcBef>
              <a:spcAft>
                <a:spcPts val="0"/>
              </a:spcAft>
              <a:buClr>
                <a:schemeClr val="dk1"/>
              </a:buClr>
              <a:buSzPct val="43137"/>
              <a:buFont typeface="Arial"/>
              <a:buNone/>
            </a:pPr>
            <a:endParaRPr sz="2550" b="1">
              <a:solidFill>
                <a:srgbClr val="CC0000"/>
              </a:solidFill>
              <a:highlight>
                <a:srgbClr val="FFFFFF"/>
              </a:highlight>
            </a:endParaRPr>
          </a:p>
          <a:p>
            <a:pPr marL="0" lvl="0" indent="0" algn="l" rtl="0">
              <a:spcBef>
                <a:spcPts val="600"/>
              </a:spcBef>
              <a:spcAft>
                <a:spcPts val="0"/>
              </a:spcAft>
              <a:buNone/>
            </a:pP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5400" lvl="0" indent="0" algn="l" rtl="0">
              <a:lnSpc>
                <a:spcPct val="130000"/>
              </a:lnSpc>
              <a:spcBef>
                <a:spcPts val="1300"/>
              </a:spcBef>
              <a:spcAft>
                <a:spcPts val="0"/>
              </a:spcAft>
              <a:buClr>
                <a:schemeClr val="dk1"/>
              </a:buClr>
              <a:buSzPts val="1100"/>
              <a:buFont typeface="Arial"/>
              <a:buNone/>
            </a:pPr>
            <a:r>
              <a:rPr lang="en" sz="1650" b="1">
                <a:solidFill>
                  <a:srgbClr val="073763"/>
                </a:solidFill>
                <a:highlight>
                  <a:srgbClr val="FFFFFF"/>
                </a:highlight>
              </a:rPr>
              <a:t>The Question</a:t>
            </a:r>
            <a:endParaRPr sz="1350">
              <a:solidFill>
                <a:srgbClr val="CC0000"/>
              </a:solidFill>
              <a:highlight>
                <a:srgbClr val="FFFFFF"/>
              </a:highlight>
            </a:endParaRPr>
          </a:p>
          <a:p>
            <a:pPr marL="0" lvl="0" indent="0" algn="l" rtl="0">
              <a:spcBef>
                <a:spcPts val="700"/>
              </a:spcBef>
              <a:spcAft>
                <a:spcPts val="0"/>
              </a:spcAft>
              <a:buNone/>
            </a:pPr>
            <a:r>
              <a:rPr lang="en" sz="1550">
                <a:solidFill>
                  <a:srgbClr val="222222"/>
                </a:solidFill>
                <a:highlight>
                  <a:srgbClr val="FFFFFF"/>
                </a:highlight>
              </a:rPr>
              <a:t>IELTS double question essays are also known as ‘direct question’ or ‘two questions’ essays. They are distinguished by two characteristics:</a:t>
            </a:r>
            <a:endParaRPr sz="1550">
              <a:solidFill>
                <a:srgbClr val="222222"/>
              </a:solidFill>
              <a:highlight>
                <a:srgbClr val="FFFFFF"/>
              </a:highlight>
            </a:endParaRPr>
          </a:p>
          <a:p>
            <a:pPr marL="457200" lvl="0" indent="-327025" algn="l" rtl="0">
              <a:spcBef>
                <a:spcPts val="1400"/>
              </a:spcBef>
              <a:spcAft>
                <a:spcPts val="0"/>
              </a:spcAft>
              <a:buClr>
                <a:srgbClr val="990000"/>
              </a:buClr>
              <a:buSzPts val="1550"/>
              <a:buChar char="●"/>
            </a:pPr>
            <a:r>
              <a:rPr lang="en" sz="1550" b="1">
                <a:solidFill>
                  <a:srgbClr val="990000"/>
                </a:solidFill>
                <a:highlight>
                  <a:srgbClr val="FFFFFF"/>
                </a:highlight>
              </a:rPr>
              <a:t>They have one statement with two different questions after it.</a:t>
            </a:r>
            <a:endParaRPr sz="1550" b="1">
              <a:solidFill>
                <a:srgbClr val="990000"/>
              </a:solidFill>
              <a:highlight>
                <a:srgbClr val="FFFFFF"/>
              </a:highlight>
            </a:endParaRPr>
          </a:p>
          <a:p>
            <a:pPr marL="457200" lvl="0" indent="-327025" algn="l" rtl="0">
              <a:spcBef>
                <a:spcPts val="0"/>
              </a:spcBef>
              <a:spcAft>
                <a:spcPts val="0"/>
              </a:spcAft>
              <a:buClr>
                <a:srgbClr val="990000"/>
              </a:buClr>
              <a:buSzPts val="1550"/>
              <a:buChar char="●"/>
            </a:pPr>
            <a:r>
              <a:rPr lang="en" sz="1550" b="1">
                <a:solidFill>
                  <a:srgbClr val="990000"/>
                </a:solidFill>
                <a:highlight>
                  <a:srgbClr val="FFFFFF"/>
                </a:highlight>
              </a:rPr>
              <a:t>The questions may or may not be linked.</a:t>
            </a:r>
            <a:endParaRPr sz="1750">
              <a:solidFill>
                <a:srgbClr val="990000"/>
              </a:solidFill>
              <a:highlight>
                <a:srgbClr val="FFFFFF"/>
              </a:highlight>
            </a:endParaRPr>
          </a:p>
          <a:p>
            <a:pPr marL="0" lvl="0" indent="0" algn="l" rtl="0">
              <a:spcBef>
                <a:spcPts val="1400"/>
              </a:spcBef>
              <a:spcAft>
                <a:spcPts val="0"/>
              </a:spcAft>
              <a:buNone/>
            </a:pPr>
            <a:endParaRPr sz="1350" b="1">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chemeClr val="lt1"/>
                </a:highlight>
              </a:rPr>
              <a:t>Double Question Essays</a:t>
            </a:r>
            <a:endParaRPr sz="2550" b="1">
              <a:solidFill>
                <a:srgbClr val="CC0000"/>
              </a:solidFill>
              <a:highlight>
                <a:schemeClr val="lt1"/>
              </a:highlight>
            </a:endParaRPr>
          </a:p>
          <a:p>
            <a:pPr marL="0" lvl="0" indent="0" algn="l" rtl="0">
              <a:spcBef>
                <a:spcPts val="600"/>
              </a:spcBef>
              <a:spcAft>
                <a:spcPts val="0"/>
              </a:spcAft>
              <a:buNone/>
            </a:pP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450" b="1">
                <a:solidFill>
                  <a:srgbClr val="222222"/>
                </a:solidFill>
              </a:rPr>
              <a:t>Fossil fuels are essential for producing electricity, powering industry and fueling transportation. However, one day we will reach a point when all the world’s fossil fuels have been depleted.</a:t>
            </a:r>
            <a:endParaRPr sz="1450" b="1">
              <a:solidFill>
                <a:srgbClr val="222222"/>
              </a:solidFill>
            </a:endParaRPr>
          </a:p>
          <a:p>
            <a:pPr marL="0" lvl="0" indent="0" algn="l" rtl="0">
              <a:spcBef>
                <a:spcPts val="1400"/>
              </a:spcBef>
              <a:spcAft>
                <a:spcPts val="0"/>
              </a:spcAft>
              <a:buClr>
                <a:schemeClr val="dk1"/>
              </a:buClr>
              <a:buSzPts val="1100"/>
              <a:buFont typeface="Arial"/>
              <a:buNone/>
            </a:pPr>
            <a:r>
              <a:rPr lang="en" sz="1450" b="1">
                <a:solidFill>
                  <a:srgbClr val="222222"/>
                </a:solidFill>
              </a:rPr>
              <a:t>How can we conserve these resources?</a:t>
            </a:r>
            <a:endParaRPr sz="1450" b="1">
              <a:solidFill>
                <a:srgbClr val="222222"/>
              </a:solidFill>
            </a:endParaRPr>
          </a:p>
          <a:p>
            <a:pPr marL="0" lvl="0" indent="0" algn="l" rtl="0">
              <a:spcBef>
                <a:spcPts val="1400"/>
              </a:spcBef>
              <a:spcAft>
                <a:spcPts val="0"/>
              </a:spcAft>
              <a:buClr>
                <a:schemeClr val="dk1"/>
              </a:buClr>
              <a:buSzPts val="1100"/>
              <a:buFont typeface="Arial"/>
              <a:buNone/>
            </a:pPr>
            <a:r>
              <a:rPr lang="en" sz="1450" b="1">
                <a:solidFill>
                  <a:srgbClr val="222222"/>
                </a:solidFill>
              </a:rPr>
              <a:t>What are some alternatives to fossil fuels?</a:t>
            </a:r>
            <a:endParaRPr sz="1450" b="1">
              <a:solidFill>
                <a:srgbClr val="222222"/>
              </a:solidFill>
            </a:endParaRPr>
          </a:p>
          <a:p>
            <a:pPr marL="0" lvl="0" indent="0" algn="l" rtl="0">
              <a:spcBef>
                <a:spcPts val="1400"/>
              </a:spcBef>
              <a:spcAft>
                <a:spcPts val="0"/>
              </a:spcAft>
              <a:buClr>
                <a:schemeClr val="dk1"/>
              </a:buClr>
              <a:buSzPts val="1100"/>
              <a:buFont typeface="Arial"/>
              <a:buNone/>
            </a:pPr>
            <a:r>
              <a:rPr lang="en" sz="1650">
                <a:solidFill>
                  <a:srgbClr val="222222"/>
                </a:solidFill>
              </a:rPr>
              <a:t>Give reasons for your answer and include any relevant examples from your own knowledge or experience.</a:t>
            </a:r>
            <a:endParaRPr sz="1650">
              <a:solidFill>
                <a:srgbClr val="222222"/>
              </a:solidFill>
            </a:endParaRPr>
          </a:p>
          <a:p>
            <a:pPr marL="0" lvl="0" indent="0" algn="l" rtl="0">
              <a:spcBef>
                <a:spcPts val="1400"/>
              </a:spcBef>
              <a:spcAft>
                <a:spcPts val="1400"/>
              </a:spcAft>
              <a:buClr>
                <a:schemeClr val="dk1"/>
              </a:buClr>
              <a:buSzPts val="1100"/>
              <a:buFont typeface="Arial"/>
              <a:buNone/>
            </a:pPr>
            <a:r>
              <a:rPr lang="en" sz="1650">
                <a:solidFill>
                  <a:srgbClr val="222222"/>
                </a:solidFill>
              </a:rPr>
              <a:t>Write at least 250 words.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3953058" y="0"/>
            <a:ext cx="127989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20" b="1" dirty="0">
                <a:solidFill>
                  <a:srgbClr val="990000"/>
                </a:solidFill>
              </a:rPr>
              <a:t>Answer</a:t>
            </a:r>
            <a:endParaRPr sz="2120" b="1" dirty="0">
              <a:solidFill>
                <a:srgbClr val="990000"/>
              </a:solidFill>
            </a:endParaRPr>
          </a:p>
        </p:txBody>
      </p:sp>
      <p:sp>
        <p:nvSpPr>
          <p:cNvPr id="3" name="TextBox 2"/>
          <p:cNvSpPr txBox="1"/>
          <p:nvPr/>
        </p:nvSpPr>
        <p:spPr>
          <a:xfrm>
            <a:off x="191097" y="453430"/>
            <a:ext cx="8803813" cy="5093702"/>
          </a:xfrm>
          <a:prstGeom prst="rect">
            <a:avLst/>
          </a:prstGeom>
          <a:noFill/>
        </p:spPr>
        <p:txBody>
          <a:bodyPr wrap="square" rtlCol="0">
            <a:spAutoFit/>
          </a:bodyPr>
          <a:lstStyle/>
          <a:p>
            <a:pPr lvl="0" algn="just">
              <a:buClr>
                <a:schemeClr val="dk1"/>
              </a:buClr>
              <a:buSzPts val="1100"/>
            </a:pPr>
            <a:r>
              <a:rPr lang="en-US" sz="1200" b="1" dirty="0">
                <a:solidFill>
                  <a:srgbClr val="222222"/>
                </a:solidFill>
                <a:highlight>
                  <a:srgbClr val="FFFFFF"/>
                </a:highlight>
              </a:rPr>
              <a:t>The world is currently reliant on oil, coal and natural gas for the majority of its energy requirements but there will come a time when these run out.</a:t>
            </a:r>
            <a:r>
              <a:rPr lang="en-US" sz="1200" b="1" dirty="0">
                <a:solidFill>
                  <a:srgbClr val="222222"/>
                </a:solidFill>
                <a:highlight>
                  <a:schemeClr val="lt1"/>
                </a:highlight>
              </a:rPr>
              <a:t> </a:t>
            </a:r>
            <a:r>
              <a:rPr lang="en-US" sz="1200" b="1" dirty="0">
                <a:solidFill>
                  <a:srgbClr val="222222"/>
                </a:solidFill>
                <a:highlight>
                  <a:srgbClr val="FFFFFF"/>
                </a:highlight>
              </a:rPr>
              <a:t>This essay will discuss how we can help to prevent our non-renewable resources from becoming depleted by using our cars less frequently and it will name some natural forces that can be harnessed to generate power</a:t>
            </a:r>
            <a:r>
              <a:rPr lang="en-US" sz="1200" b="1" dirty="0" smtClean="0">
                <a:solidFill>
                  <a:srgbClr val="222222"/>
                </a:solidFill>
                <a:highlight>
                  <a:srgbClr val="FFFFFF"/>
                </a:highlight>
              </a:rPr>
              <a:t>.</a:t>
            </a:r>
          </a:p>
          <a:p>
            <a:pPr lvl="0" algn="just">
              <a:buClr>
                <a:schemeClr val="dk1"/>
              </a:buClr>
              <a:buSzPts val="1100"/>
            </a:pPr>
            <a:endParaRPr lang="en-US" sz="1200" b="1" dirty="0" smtClean="0">
              <a:solidFill>
                <a:srgbClr val="222222"/>
              </a:solidFill>
              <a:highlight>
                <a:srgbClr val="FFFFFF"/>
              </a:highlight>
            </a:endParaRPr>
          </a:p>
          <a:p>
            <a:pPr algn="just">
              <a:buClr>
                <a:schemeClr val="dk1"/>
              </a:buClr>
              <a:buSzPts val="1100"/>
            </a:pPr>
            <a:r>
              <a:rPr lang="en-US" sz="1200" b="1" dirty="0">
                <a:solidFill>
                  <a:srgbClr val="222222"/>
                </a:solidFill>
                <a:highlight>
                  <a:srgbClr val="FFFFFF"/>
                </a:highlight>
              </a:rPr>
              <a:t>Conserving energy is a responsibility of every individual and an important way in which we can all do our bit is to use more energy-efficient means of transport. The easiest way to do this is to leave the car at home and walk or cycle to our destination if it is not too far away, or take public transport for longer journeys. Another way to reduce our fuel consumption is to car share.</a:t>
            </a:r>
            <a:r>
              <a:rPr lang="en-US" sz="1200" b="1" dirty="0">
                <a:solidFill>
                  <a:srgbClr val="222222"/>
                </a:solidFill>
                <a:highlight>
                  <a:schemeClr val="lt1"/>
                </a:highlight>
              </a:rPr>
              <a:t> </a:t>
            </a:r>
            <a:r>
              <a:rPr lang="en-US" sz="1200" b="1" dirty="0">
                <a:solidFill>
                  <a:srgbClr val="1C1E29"/>
                </a:solidFill>
                <a:highlight>
                  <a:srgbClr val="FFFFFF"/>
                </a:highlight>
              </a:rPr>
              <a:t>Whenever my friends and I get together for coffee, we agree to meet up at a café that we can each get to without having to drive our cars there. We usually go on foot or ride our bikes. If everyone made small decisions like this, it would make a real difference.</a:t>
            </a:r>
            <a:endParaRPr lang="en-US" sz="1200" b="1" dirty="0">
              <a:solidFill>
                <a:srgbClr val="222222"/>
              </a:solidFill>
              <a:highlight>
                <a:srgbClr val="FFFFFF"/>
              </a:highlight>
            </a:endParaRPr>
          </a:p>
          <a:p>
            <a:pPr lvl="0" algn="just">
              <a:buClr>
                <a:schemeClr val="dk1"/>
              </a:buClr>
              <a:buSzPts val="1100"/>
            </a:pPr>
            <a:endParaRPr lang="en-US" sz="1200" b="1" dirty="0" smtClean="0">
              <a:solidFill>
                <a:srgbClr val="222222"/>
              </a:solidFill>
              <a:highlight>
                <a:schemeClr val="lt1"/>
              </a:highlight>
            </a:endParaRPr>
          </a:p>
          <a:p>
            <a:pPr algn="just">
              <a:buClr>
                <a:schemeClr val="dk1"/>
              </a:buClr>
              <a:buSzPts val="1100"/>
            </a:pPr>
            <a:r>
              <a:rPr lang="en-US" sz="1200" b="1" dirty="0">
                <a:solidFill>
                  <a:srgbClr val="222222"/>
                </a:solidFill>
                <a:highlight>
                  <a:srgbClr val="FFFFFF"/>
                </a:highlight>
              </a:rPr>
              <a:t>The most sustainable alternatives to fossil fuels are the generation of power from natural forces such as the sun, wind and oceans.</a:t>
            </a:r>
            <a:r>
              <a:rPr lang="en-US" sz="1200" b="1" dirty="0">
                <a:solidFill>
                  <a:srgbClr val="222222"/>
                </a:solidFill>
                <a:highlight>
                  <a:schemeClr val="lt1"/>
                </a:highlight>
              </a:rPr>
              <a:t> </a:t>
            </a:r>
            <a:r>
              <a:rPr lang="en-US" sz="1200" b="1" dirty="0">
                <a:solidFill>
                  <a:srgbClr val="222222"/>
                </a:solidFill>
                <a:highlight>
                  <a:srgbClr val="FFFFFF"/>
                </a:highlight>
              </a:rPr>
              <a:t>Solar and wind power are already widely used across the world but it is wave power and tidal energy that have the greatest untapped potential to provide for our energy needs in the future.</a:t>
            </a:r>
            <a:r>
              <a:rPr lang="en-US" sz="1200" b="1" dirty="0">
                <a:solidFill>
                  <a:srgbClr val="222222"/>
                </a:solidFill>
                <a:highlight>
                  <a:schemeClr val="lt1"/>
                </a:highlight>
              </a:rPr>
              <a:t> </a:t>
            </a:r>
            <a:r>
              <a:rPr lang="en-US" sz="1200" b="1" dirty="0">
                <a:solidFill>
                  <a:srgbClr val="222222"/>
                </a:solidFill>
                <a:highlight>
                  <a:srgbClr val="FFFFFF"/>
                </a:highlight>
              </a:rPr>
              <a:t>A report recently commissioned in the United Kingdom estimates that tidal energy could meet as much as 20% of the UK’s current electricity demands once the technology being developed is operational. Wave energy converters are expected to prove equally successful in the long-term</a:t>
            </a:r>
            <a:r>
              <a:rPr lang="en-US" sz="1200" b="1" dirty="0" smtClean="0">
                <a:solidFill>
                  <a:srgbClr val="222222"/>
                </a:solidFill>
                <a:highlight>
                  <a:srgbClr val="FFFFFF"/>
                </a:highlight>
              </a:rPr>
              <a:t>.</a:t>
            </a:r>
          </a:p>
          <a:p>
            <a:pPr algn="just">
              <a:buClr>
                <a:schemeClr val="dk1"/>
              </a:buClr>
              <a:buSzPts val="1100"/>
            </a:pPr>
            <a:endParaRPr lang="en-US" sz="1200" b="1" dirty="0">
              <a:solidFill>
                <a:srgbClr val="222222"/>
              </a:solidFill>
              <a:highlight>
                <a:srgbClr val="FFFFFF"/>
              </a:highlight>
            </a:endParaRPr>
          </a:p>
          <a:p>
            <a:pPr algn="just">
              <a:buClr>
                <a:schemeClr val="dk1"/>
              </a:buClr>
              <a:buSzPts val="1100"/>
            </a:pPr>
            <a:r>
              <a:rPr lang="en-US" sz="1200" b="1" dirty="0">
                <a:solidFill>
                  <a:srgbClr val="222222"/>
                </a:solidFill>
                <a:highlight>
                  <a:srgbClr val="FFFFFF"/>
                </a:highlight>
              </a:rPr>
              <a:t>In conclusion, our Earth’s reserves of fossil fuels will not last forever and we need to continuously develop new technologies to enable us to produce energy from renewable sources such as the sun, wind and water. In the meantime, we can help to slow the rate of depletion by leaving our car at home and using more energy-efficient forms of transport whenever possible</a:t>
            </a:r>
            <a:r>
              <a:rPr lang="en-US" sz="1200" b="1" dirty="0" smtClean="0">
                <a:solidFill>
                  <a:srgbClr val="222222"/>
                </a:solidFill>
                <a:highlight>
                  <a:srgbClr val="FFFFFF"/>
                </a:highlight>
              </a:rPr>
              <a:t>.</a:t>
            </a:r>
          </a:p>
          <a:p>
            <a:pPr algn="just">
              <a:buClr>
                <a:schemeClr val="dk1"/>
              </a:buClr>
              <a:buSzPts val="1100"/>
            </a:pPr>
            <a:endParaRPr lang="en-US" sz="1200" b="1" dirty="0">
              <a:solidFill>
                <a:srgbClr val="222222"/>
              </a:solidFill>
              <a:highlight>
                <a:srgbClr val="FFFFFF"/>
              </a:highlight>
            </a:endParaRPr>
          </a:p>
          <a:p>
            <a:pPr>
              <a:buClr>
                <a:schemeClr val="dk1"/>
              </a:buClr>
              <a:buSzPts val="1100"/>
            </a:pPr>
            <a:r>
              <a:rPr lang="en-US" sz="900" dirty="0" smtClean="0">
                <a:solidFill>
                  <a:srgbClr val="222222"/>
                </a:solidFill>
                <a:highlight>
                  <a:srgbClr val="FFFFFF"/>
                </a:highlight>
              </a:rPr>
              <a:t>(351 words)</a:t>
            </a:r>
            <a:endParaRPr lang="en-US" sz="900" dirty="0">
              <a:solidFill>
                <a:srgbClr val="222222"/>
              </a:solidFill>
              <a:highlight>
                <a:srgbClr val="FFFFFF"/>
              </a:highlight>
            </a:endParaRPr>
          </a:p>
          <a:p>
            <a:pPr lvl="0">
              <a:buClr>
                <a:schemeClr val="dk1"/>
              </a:buClr>
              <a:buSzPts val="1100"/>
            </a:pPr>
            <a:endParaRPr lang="en-US" b="1" dirty="0" smtClean="0">
              <a:solidFill>
                <a:srgbClr val="222222"/>
              </a:solidFill>
              <a:highlight>
                <a:schemeClr val="lt1"/>
              </a:highlight>
            </a:endParaRPr>
          </a:p>
          <a:p>
            <a:pPr lvl="0">
              <a:buClr>
                <a:schemeClr val="dk1"/>
              </a:buClr>
              <a:buSzPts val="1100"/>
            </a:pPr>
            <a:endParaRPr lang="en-US" b="1" dirty="0">
              <a:solidFill>
                <a:srgbClr val="222222"/>
              </a:solidFill>
              <a:highlight>
                <a:schemeClr val="lt1"/>
              </a:highlight>
            </a:endParaRPr>
          </a:p>
        </p:txBody>
      </p:sp>
    </p:spTree>
    <p:extLst>
      <p:ext uri="{BB962C8B-B14F-4D97-AF65-F5344CB8AC3E}">
        <p14:creationId xmlns:p14="http://schemas.microsoft.com/office/powerpoint/2010/main" val="217292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31D77-FFCB-FF1C-0641-3727FF7C557C}"/>
              </a:ext>
            </a:extLst>
          </p:cNvPr>
          <p:cNvSpPr>
            <a:spLocks noGrp="1"/>
          </p:cNvSpPr>
          <p:nvPr>
            <p:ph type="title"/>
          </p:nvPr>
        </p:nvSpPr>
        <p:spPr>
          <a:xfrm>
            <a:off x="1504707" y="2191576"/>
            <a:ext cx="6739181" cy="626100"/>
          </a:xfrm>
        </p:spPr>
        <p:txBody>
          <a:bodyPr>
            <a:normAutofit/>
          </a:bodyPr>
          <a:lstStyle/>
          <a:p>
            <a:r>
              <a:rPr lang="en-US" b="1" dirty="0">
                <a:solidFill>
                  <a:srgbClr val="FF0000"/>
                </a:solidFill>
              </a:rPr>
              <a:t>BREAKDOWN AND EXPLANATION</a:t>
            </a:r>
            <a:endParaRPr lang="en-SG" b="1" dirty="0">
              <a:solidFill>
                <a:srgbClr val="FF0000"/>
              </a:solidFill>
            </a:endParaRPr>
          </a:p>
        </p:txBody>
      </p:sp>
    </p:spTree>
    <p:extLst>
      <p:ext uri="{BB962C8B-B14F-4D97-AF65-F5344CB8AC3E}">
        <p14:creationId xmlns:p14="http://schemas.microsoft.com/office/powerpoint/2010/main" val="372877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600"/>
              </a:spcAft>
              <a:buClr>
                <a:schemeClr val="dk1"/>
              </a:buClr>
              <a:buSzPct val="43137"/>
              <a:buFont typeface="Arial"/>
              <a:buNone/>
            </a:pPr>
            <a:r>
              <a:rPr lang="en" sz="2550" b="1">
                <a:solidFill>
                  <a:srgbClr val="CC0000"/>
                </a:solidFill>
                <a:highlight>
                  <a:schemeClr val="lt1"/>
                </a:highlight>
              </a:rPr>
              <a:t>Double Question Essays</a:t>
            </a:r>
            <a:endParaRPr/>
          </a:p>
        </p:txBody>
      </p:sp>
      <p:pic>
        <p:nvPicPr>
          <p:cNvPr id="72" name="Google Shape;72;p16"/>
          <p:cNvPicPr preferRelativeResize="0"/>
          <p:nvPr/>
        </p:nvPicPr>
        <p:blipFill>
          <a:blip r:embed="rId3">
            <a:alphaModFix/>
          </a:blip>
          <a:stretch>
            <a:fillRect/>
          </a:stretch>
        </p:blipFill>
        <p:spPr>
          <a:xfrm>
            <a:off x="2328050" y="1146475"/>
            <a:ext cx="3838747"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chemeClr val="lt1"/>
                </a:highlight>
              </a:rPr>
              <a:t>Double Question Essays</a:t>
            </a:r>
            <a:endParaRPr/>
          </a:p>
          <a:p>
            <a:pPr marL="0" lvl="0" indent="0" algn="l" rtl="0">
              <a:spcBef>
                <a:spcPts val="600"/>
              </a:spcBef>
              <a:spcAft>
                <a:spcPts val="0"/>
              </a:spcAft>
              <a:buNone/>
            </a:pP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2200"/>
          </a:p>
          <a:p>
            <a:pPr marL="0" lvl="0" indent="0" algn="l" rtl="0">
              <a:spcBef>
                <a:spcPts val="1200"/>
              </a:spcBef>
              <a:spcAft>
                <a:spcPts val="0"/>
              </a:spcAft>
              <a:buNone/>
            </a:pPr>
            <a:r>
              <a:rPr lang="en" sz="1750" b="1" u="sng">
                <a:solidFill>
                  <a:srgbClr val="000000"/>
                </a:solidFill>
                <a:highlight>
                  <a:srgbClr val="FFFFFF"/>
                </a:highlight>
              </a:rPr>
              <a:t>Keywords</a:t>
            </a:r>
            <a:endParaRPr sz="1750" b="1" u="sng">
              <a:solidFill>
                <a:srgbClr val="000000"/>
              </a:solidFill>
              <a:highlight>
                <a:srgbClr val="FFFFFF"/>
              </a:highlight>
            </a:endParaRPr>
          </a:p>
          <a:p>
            <a:pPr marL="0" lvl="0" indent="0" algn="l" rtl="0">
              <a:spcBef>
                <a:spcPts val="1200"/>
              </a:spcBef>
              <a:spcAft>
                <a:spcPts val="0"/>
              </a:spcAft>
              <a:buClr>
                <a:schemeClr val="dk1"/>
              </a:buClr>
              <a:buSzPts val="1100"/>
              <a:buFont typeface="Arial"/>
              <a:buNone/>
            </a:pPr>
            <a:r>
              <a:rPr lang="en" sz="1750" b="1">
                <a:solidFill>
                  <a:srgbClr val="0070C0"/>
                </a:solidFill>
                <a:highlight>
                  <a:srgbClr val="FFFFFF"/>
                </a:highlight>
              </a:rPr>
              <a:t>Fossil fuels</a:t>
            </a:r>
            <a:r>
              <a:rPr lang="en" sz="1750" b="1">
                <a:solidFill>
                  <a:srgbClr val="222222"/>
                </a:solidFill>
                <a:highlight>
                  <a:srgbClr val="FFFFFF"/>
                </a:highlight>
              </a:rPr>
              <a:t> are essential for producing electricity, powering industry and fueling transportation. However, one day we will reach a point when all the world’s </a:t>
            </a:r>
            <a:r>
              <a:rPr lang="en" sz="1750" b="1">
                <a:solidFill>
                  <a:srgbClr val="0070C0"/>
                </a:solidFill>
                <a:highlight>
                  <a:srgbClr val="FFFFFF"/>
                </a:highlight>
              </a:rPr>
              <a:t>fossil fuels</a:t>
            </a:r>
            <a:r>
              <a:rPr lang="en" sz="1750" b="1">
                <a:solidFill>
                  <a:srgbClr val="222222"/>
                </a:solidFill>
                <a:highlight>
                  <a:srgbClr val="FFFFFF"/>
                </a:highlight>
              </a:rPr>
              <a:t> have been depleted.</a:t>
            </a:r>
            <a:endParaRPr sz="1750" b="1">
              <a:solidFill>
                <a:srgbClr val="222222"/>
              </a:solidFill>
              <a:highlight>
                <a:srgbClr val="FFFFFF"/>
              </a:highlight>
            </a:endParaRPr>
          </a:p>
          <a:p>
            <a:pPr marL="0" lvl="0" indent="0" algn="l" rtl="0">
              <a:spcBef>
                <a:spcPts val="1200"/>
              </a:spcBef>
              <a:spcAft>
                <a:spcPts val="0"/>
              </a:spcAft>
              <a:buClr>
                <a:schemeClr val="dk1"/>
              </a:buClr>
              <a:buSzPts val="1100"/>
              <a:buFont typeface="Arial"/>
              <a:buNone/>
            </a:pPr>
            <a:r>
              <a:rPr lang="en" sz="1750" b="1">
                <a:solidFill>
                  <a:srgbClr val="38761D"/>
                </a:solidFill>
                <a:highlight>
                  <a:srgbClr val="FFFFFF"/>
                </a:highlight>
              </a:rPr>
              <a:t>How</a:t>
            </a:r>
            <a:r>
              <a:rPr lang="en" sz="1750" b="1">
                <a:solidFill>
                  <a:srgbClr val="222222"/>
                </a:solidFill>
                <a:highlight>
                  <a:srgbClr val="FFFFFF"/>
                </a:highlight>
              </a:rPr>
              <a:t> can we </a:t>
            </a:r>
            <a:r>
              <a:rPr lang="en" sz="1750" b="1">
                <a:solidFill>
                  <a:srgbClr val="FF0000"/>
                </a:solidFill>
                <a:highlight>
                  <a:srgbClr val="FFFFFF"/>
                </a:highlight>
              </a:rPr>
              <a:t>conserve</a:t>
            </a:r>
            <a:r>
              <a:rPr lang="en" sz="1750" b="1">
                <a:solidFill>
                  <a:srgbClr val="222222"/>
                </a:solidFill>
                <a:highlight>
                  <a:srgbClr val="FFFFFF"/>
                </a:highlight>
              </a:rPr>
              <a:t> these resources?</a:t>
            </a:r>
            <a:endParaRPr sz="1750" b="1">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750" b="1">
                <a:solidFill>
                  <a:srgbClr val="38761D"/>
                </a:solidFill>
                <a:highlight>
                  <a:srgbClr val="FFFFFF"/>
                </a:highlight>
              </a:rPr>
              <a:t>What </a:t>
            </a:r>
            <a:r>
              <a:rPr lang="en" sz="1750" b="1">
                <a:solidFill>
                  <a:srgbClr val="222222"/>
                </a:solidFill>
                <a:highlight>
                  <a:srgbClr val="FFFFFF"/>
                </a:highlight>
              </a:rPr>
              <a:t>are some </a:t>
            </a:r>
            <a:r>
              <a:rPr lang="en" sz="1750" b="1">
                <a:solidFill>
                  <a:srgbClr val="FF0000"/>
                </a:solidFill>
                <a:highlight>
                  <a:srgbClr val="FFFFFF"/>
                </a:highlight>
              </a:rPr>
              <a:t>alternatives</a:t>
            </a:r>
            <a:r>
              <a:rPr lang="en" sz="1750" b="1">
                <a:solidFill>
                  <a:srgbClr val="222222"/>
                </a:solidFill>
                <a:highlight>
                  <a:srgbClr val="FFFFFF"/>
                </a:highlight>
              </a:rPr>
              <a:t> to fossil fuels?</a:t>
            </a:r>
            <a:endParaRPr sz="1750" b="1">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rgbClr val="CC0000"/>
                </a:solidFill>
              </a:rPr>
              <a:t>Introduction</a:t>
            </a:r>
            <a:endParaRPr sz="2220" b="1">
              <a:solidFill>
                <a:srgbClr val="CC0000"/>
              </a:solidFill>
            </a:endParaRPr>
          </a:p>
        </p:txBody>
      </p:sp>
      <p:sp>
        <p:nvSpPr>
          <p:cNvPr id="84" name="Google Shape;84;p18"/>
          <p:cNvSpPr txBox="1">
            <a:spLocks noGrp="1"/>
          </p:cNvSpPr>
          <p:nvPr>
            <p:ph type="body" idx="1"/>
          </p:nvPr>
        </p:nvSpPr>
        <p:spPr>
          <a:xfrm>
            <a:off x="311700" y="1152475"/>
            <a:ext cx="8520600" cy="3528000"/>
          </a:xfrm>
          <a:prstGeom prst="rect">
            <a:avLst/>
          </a:prstGeom>
        </p:spPr>
        <p:txBody>
          <a:bodyPr spcFirstLastPara="1" wrap="square" lIns="91425" tIns="91425" rIns="91425" bIns="91425" anchor="t" anchorCtr="0">
            <a:noAutofit/>
          </a:bodyPr>
          <a:lstStyle/>
          <a:p>
            <a:pPr marL="0" lvl="0" indent="0" algn="l" rtl="0">
              <a:lnSpc>
                <a:spcPct val="95000"/>
              </a:lnSpc>
              <a:spcBef>
                <a:spcPts val="600"/>
              </a:spcBef>
              <a:spcAft>
                <a:spcPts val="0"/>
              </a:spcAft>
              <a:buSzPts val="1018"/>
              <a:buNone/>
            </a:pPr>
            <a:r>
              <a:rPr lang="en" sz="1217">
                <a:solidFill>
                  <a:schemeClr val="dk1"/>
                </a:solidFill>
              </a:rPr>
              <a:t>A good introduction has a simple 3 part structure:</a:t>
            </a:r>
            <a:endParaRPr sz="1217">
              <a:solidFill>
                <a:schemeClr val="dk1"/>
              </a:solidFill>
            </a:endParaRPr>
          </a:p>
          <a:p>
            <a:pPr marL="0" lvl="0" indent="0" algn="l" rtl="0">
              <a:lnSpc>
                <a:spcPct val="95000"/>
              </a:lnSpc>
              <a:spcBef>
                <a:spcPts val="1200"/>
              </a:spcBef>
              <a:spcAft>
                <a:spcPts val="0"/>
              </a:spcAft>
              <a:buClr>
                <a:schemeClr val="dk1"/>
              </a:buClr>
              <a:buSzPts val="1018"/>
              <a:buFont typeface="Arial"/>
              <a:buNone/>
            </a:pPr>
            <a:endParaRPr sz="1217">
              <a:solidFill>
                <a:schemeClr val="dk1"/>
              </a:solidFill>
            </a:endParaRPr>
          </a:p>
          <a:p>
            <a:pPr marL="0" lvl="0" indent="0" algn="ctr" rtl="0">
              <a:lnSpc>
                <a:spcPct val="95000"/>
              </a:lnSpc>
              <a:spcBef>
                <a:spcPts val="1200"/>
              </a:spcBef>
              <a:spcAft>
                <a:spcPts val="0"/>
              </a:spcAft>
              <a:buClr>
                <a:schemeClr val="dk1"/>
              </a:buClr>
              <a:buSzPts val="1018"/>
              <a:buFont typeface="Arial"/>
              <a:buNone/>
            </a:pPr>
            <a:r>
              <a:rPr lang="en" sz="1217" b="1">
                <a:solidFill>
                  <a:srgbClr val="351C75"/>
                </a:solidFill>
              </a:rPr>
              <a:t>1)  Paraphrased question</a:t>
            </a:r>
            <a:endParaRPr sz="1217" b="1">
              <a:solidFill>
                <a:srgbClr val="351C75"/>
              </a:solidFill>
            </a:endParaRPr>
          </a:p>
          <a:p>
            <a:pPr marL="0" lvl="0" indent="0" algn="ctr" rtl="0">
              <a:lnSpc>
                <a:spcPct val="95000"/>
              </a:lnSpc>
              <a:spcBef>
                <a:spcPts val="1200"/>
              </a:spcBef>
              <a:spcAft>
                <a:spcPts val="0"/>
              </a:spcAft>
              <a:buClr>
                <a:schemeClr val="dk1"/>
              </a:buClr>
              <a:buSzPts val="1018"/>
              <a:buFont typeface="Arial"/>
              <a:buNone/>
            </a:pPr>
            <a:r>
              <a:rPr lang="en" sz="1217" b="1">
                <a:solidFill>
                  <a:srgbClr val="351C75"/>
                </a:solidFill>
              </a:rPr>
              <a:t>2)  Outline sentence – state your answer to both questions</a:t>
            </a:r>
            <a:endParaRPr sz="1217" b="1">
              <a:solidFill>
                <a:srgbClr val="351C75"/>
              </a:solidFill>
            </a:endParaRPr>
          </a:p>
          <a:p>
            <a:pPr marL="0" lvl="0" indent="0" algn="l" rtl="0">
              <a:spcBef>
                <a:spcPts val="1200"/>
              </a:spcBef>
              <a:spcAft>
                <a:spcPts val="0"/>
              </a:spcAft>
              <a:buClr>
                <a:schemeClr val="dk1"/>
              </a:buClr>
              <a:buSzPts val="1100"/>
              <a:buFont typeface="Arial"/>
              <a:buNone/>
            </a:pPr>
            <a:r>
              <a:rPr lang="en" sz="1350">
                <a:solidFill>
                  <a:srgbClr val="222222"/>
                </a:solidFill>
                <a:highlight>
                  <a:srgbClr val="FFFFFF"/>
                </a:highlight>
              </a:rPr>
              <a:t>An introduction should:</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Have 2-3 sentences</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Be 40-60 words long</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Take 5 minutes to write</a:t>
            </a:r>
            <a:endParaRPr sz="1350" b="1">
              <a:solidFill>
                <a:srgbClr val="222222"/>
              </a:solidFill>
              <a:highlight>
                <a:srgbClr val="FFFFFF"/>
              </a:highlight>
            </a:endParaRPr>
          </a:p>
          <a:p>
            <a:pPr marL="0" lvl="0" indent="0" algn="ctr" rtl="0">
              <a:lnSpc>
                <a:spcPct val="95000"/>
              </a:lnSpc>
              <a:spcBef>
                <a:spcPts val="1400"/>
              </a:spcBef>
              <a:spcAft>
                <a:spcPts val="1200"/>
              </a:spcAft>
              <a:buClr>
                <a:schemeClr val="dk1"/>
              </a:buClr>
              <a:buSzPts val="1018"/>
              <a:buFont typeface="Arial"/>
              <a:buNone/>
            </a:pPr>
            <a:endParaRPr sz="1217"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808325" y="2211338"/>
            <a:ext cx="2114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FF0000"/>
                </a:solidFill>
              </a:rPr>
              <a:t>Ideas</a:t>
            </a:r>
            <a:endParaRPr b="1">
              <a:solidFill>
                <a:srgbClr val="FF0000"/>
              </a:solidFill>
            </a:endParaRPr>
          </a:p>
        </p:txBody>
      </p:sp>
      <p:pic>
        <p:nvPicPr>
          <p:cNvPr id="90" name="Google Shape;90;p19"/>
          <p:cNvPicPr preferRelativeResize="0"/>
          <p:nvPr/>
        </p:nvPicPr>
        <p:blipFill rotWithShape="1">
          <a:blip r:embed="rId3">
            <a:alphaModFix/>
          </a:blip>
          <a:srcRect b="15522"/>
          <a:stretch/>
        </p:blipFill>
        <p:spPr>
          <a:xfrm>
            <a:off x="2615500" y="166400"/>
            <a:ext cx="5886474" cy="39388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2232</Words>
  <Application>Microsoft Office PowerPoint</Application>
  <PresentationFormat>On-screen Show (16:9)</PresentationFormat>
  <Paragraphs>148</Paragraphs>
  <Slides>19</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PowerPoint Presentation</vt:lpstr>
      <vt:lpstr>Double Question Essays  </vt:lpstr>
      <vt:lpstr>Double Question Essays </vt:lpstr>
      <vt:lpstr>Answer</vt:lpstr>
      <vt:lpstr>BREAKDOWN AND EXPLANATION</vt:lpstr>
      <vt:lpstr>Double Question Essays</vt:lpstr>
      <vt:lpstr>Double Question Essays </vt:lpstr>
      <vt:lpstr>Introduction</vt:lpstr>
      <vt:lpstr>Ideas</vt:lpstr>
      <vt:lpstr>Introduction </vt:lpstr>
      <vt:lpstr>PowerPoint Presentation</vt:lpstr>
      <vt:lpstr>How To Write Main Body Paragraphs </vt:lpstr>
      <vt:lpstr>Main Body Paragraph 1: Use car less – walk, cycle, public transport, only travel when really necessary  </vt:lpstr>
      <vt:lpstr>Finished Paragraph 1</vt:lpstr>
      <vt:lpstr>Main Body Paragraph 2: Renewable energy / natural forces – solar &amp; wind power, wave &amp; tidal energy </vt:lpstr>
      <vt:lpstr>Finished Paragraph 2</vt:lpstr>
      <vt:lpstr>Conclusion </vt:lpstr>
      <vt:lpstr>PowerPoint Presentation</vt:lpstr>
      <vt:lpstr>Answer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4</cp:revision>
  <dcterms:modified xsi:type="dcterms:W3CDTF">2024-01-01T05:32:51Z</dcterms:modified>
</cp:coreProperties>
</file>