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73" r:id="rId5"/>
    <p:sldId id="274"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867556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075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d312fce7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d312fce7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485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3d312fce7e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3d312fce7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840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d312fce7e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3d312fce7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56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3d312fce7e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3d312fce7e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8025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3d312fce7e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3d312fce7e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13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3d312fce7e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3d312fce7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972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3d312fce7e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3d312fce7e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577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3d312fce7e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3d312fce7e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894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3d312fce7e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3d312fce7e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039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3d312fce7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3d312fce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159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3d312fce7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3d312fce7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6509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3d312fce7e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3d312fce7e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8014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3d312fce7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3d312fce7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6211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3d312fce7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3d312fce7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3157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d312fce7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d312fce7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4877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d312fce7e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d312fce7e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786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d312fce7e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d312fce7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27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734025" y="337200"/>
            <a:ext cx="6096000" cy="457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252144"/>
            <a:ext cx="8520600" cy="572700"/>
          </a:xfrm>
          <a:prstGeom prst="rect">
            <a:avLst/>
          </a:prstGeom>
        </p:spPr>
        <p:txBody>
          <a:bodyPr spcFirstLastPara="1" wrap="square" lIns="91425" tIns="91425" rIns="91425" bIns="91425" anchor="t" anchorCtr="0">
            <a:normAutofit fontScale="90000"/>
          </a:bodyPr>
          <a:lstStyle/>
          <a:p>
            <a:pPr marL="25400" lvl="0" indent="0" algn="l" rtl="0">
              <a:lnSpc>
                <a:spcPct val="130000"/>
              </a:lnSpc>
              <a:spcBef>
                <a:spcPts val="1300"/>
              </a:spcBef>
              <a:spcAft>
                <a:spcPts val="0"/>
              </a:spcAft>
              <a:buClr>
                <a:schemeClr val="dk1"/>
              </a:buClr>
              <a:buSzPct val="66666"/>
              <a:buFont typeface="Arial"/>
              <a:buNone/>
            </a:pPr>
            <a:r>
              <a:rPr lang="en" sz="1650" b="1" dirty="0">
                <a:solidFill>
                  <a:srgbClr val="CC0000"/>
                </a:solidFill>
                <a:highlight>
                  <a:srgbClr val="FFFFFF"/>
                </a:highlight>
              </a:rPr>
              <a:t>Introduction</a:t>
            </a:r>
            <a:endParaRPr sz="1650" b="1" dirty="0">
              <a:solidFill>
                <a:srgbClr val="CC0000"/>
              </a:solidFill>
              <a:highlight>
                <a:srgbClr val="FFFFFF"/>
              </a:highlight>
            </a:endParaRPr>
          </a:p>
          <a:p>
            <a:pPr marL="0" lvl="0" indent="0" algn="l" rtl="0">
              <a:spcBef>
                <a:spcPts val="300"/>
              </a:spcBef>
              <a:spcAft>
                <a:spcPts val="0"/>
              </a:spcAft>
              <a:buNone/>
            </a:pPr>
            <a:endParaRPr dirty="0"/>
          </a:p>
        </p:txBody>
      </p:sp>
      <p:sp>
        <p:nvSpPr>
          <p:cNvPr id="97" name="Google Shape;97;p20"/>
          <p:cNvSpPr txBox="1"/>
          <p:nvPr/>
        </p:nvSpPr>
        <p:spPr>
          <a:xfrm>
            <a:off x="540075" y="938700"/>
            <a:ext cx="7728000" cy="3146985"/>
          </a:xfrm>
          <a:prstGeom prst="rect">
            <a:avLst/>
          </a:prstGeom>
          <a:noFill/>
          <a:ln>
            <a:noFill/>
          </a:ln>
        </p:spPr>
        <p:txBody>
          <a:bodyPr spcFirstLastPara="1" wrap="square" lIns="91425" tIns="91425" rIns="91425" bIns="91425" anchor="t" anchorCtr="0">
            <a:spAutoFit/>
          </a:bodyPr>
          <a:lstStyle/>
          <a:p>
            <a:r>
              <a:rPr lang="en" sz="1350" b="1" dirty="0">
                <a:solidFill>
                  <a:srgbClr val="222222"/>
                </a:solidFill>
                <a:highlight>
                  <a:srgbClr val="F2F2F2"/>
                </a:highlight>
              </a:rPr>
              <a:t>Question:</a:t>
            </a:r>
            <a:r>
              <a:rPr lang="en" sz="1350" dirty="0">
                <a:solidFill>
                  <a:srgbClr val="222222"/>
                </a:solidFill>
                <a:highlight>
                  <a:srgbClr val="F2F2F2"/>
                </a:highlight>
              </a:rPr>
              <a:t> </a:t>
            </a:r>
            <a:r>
              <a:rPr lang="en-US" i="0" dirty="0">
                <a:solidFill>
                  <a:srgbClr val="000000"/>
                </a:solidFill>
                <a:effectLst/>
                <a:latin typeface="Arial" panose="020B0604020202020204" pitchFamily="34" charset="0"/>
              </a:rPr>
              <a:t>Some people believe that violence on television and in computer games has a damaging effect on society. Do you agree or disagree?</a:t>
            </a:r>
            <a:endParaRPr dirty="0">
              <a:solidFill>
                <a:srgbClr val="222222"/>
              </a:solidFill>
              <a:highlight>
                <a:srgbClr val="F2F2F2"/>
              </a:highlight>
            </a:endParaRPr>
          </a:p>
          <a:p>
            <a:pPr marL="0" lvl="0" indent="0" algn="l" rtl="0">
              <a:spcBef>
                <a:spcPts val="0"/>
              </a:spcBef>
              <a:spcAft>
                <a:spcPts val="0"/>
              </a:spcAft>
              <a:buNone/>
            </a:pPr>
            <a:endParaRPr sz="1350" dirty="0">
              <a:solidFill>
                <a:srgbClr val="222222"/>
              </a:solidFill>
              <a:highlight>
                <a:srgbClr val="F2F2F2"/>
              </a:highlight>
            </a:endParaRPr>
          </a:p>
          <a:p>
            <a:pPr marL="0" lvl="0" indent="0" algn="l" rtl="0">
              <a:spcBef>
                <a:spcPts val="0"/>
              </a:spcBef>
              <a:spcAft>
                <a:spcPts val="0"/>
              </a:spcAft>
              <a:buNone/>
            </a:pPr>
            <a:r>
              <a:rPr lang="en" sz="1350" b="1" u="sng" dirty="0">
                <a:solidFill>
                  <a:srgbClr val="222222"/>
                </a:solidFill>
                <a:highlight>
                  <a:schemeClr val="accent6"/>
                </a:highlight>
              </a:rPr>
              <a:t>Paraphrased question:</a:t>
            </a:r>
            <a:r>
              <a:rPr lang="en" sz="1350" u="sng" dirty="0">
                <a:solidFill>
                  <a:srgbClr val="222222"/>
                </a:solidFill>
                <a:highlight>
                  <a:schemeClr val="accent6"/>
                </a:highlight>
              </a:rPr>
              <a:t> </a:t>
            </a:r>
            <a:endParaRPr sz="1350" u="sng" dirty="0">
              <a:solidFill>
                <a:srgbClr val="222222"/>
              </a:solidFill>
              <a:highlight>
                <a:schemeClr val="accent6"/>
              </a:highlight>
            </a:endParaRPr>
          </a:p>
          <a:p>
            <a:pPr marL="0" lvl="0" indent="0" algn="l" rtl="0">
              <a:spcBef>
                <a:spcPts val="0"/>
              </a:spcBef>
              <a:spcAft>
                <a:spcPts val="0"/>
              </a:spcAft>
              <a:buNone/>
            </a:pPr>
            <a:r>
              <a:rPr lang="en-US" sz="1350" b="1" dirty="0">
                <a:solidFill>
                  <a:schemeClr val="tx1"/>
                </a:solidFill>
                <a:effectLst/>
                <a:latin typeface="+mn-lt"/>
              </a:rPr>
              <a:t>These days, the amount of violence in media is growing. </a:t>
            </a:r>
            <a:r>
              <a:rPr lang="en-US" sz="1350" b="1" dirty="0">
                <a:solidFill>
                  <a:schemeClr val="tx1"/>
                </a:solidFill>
                <a:latin typeface="+mn-lt"/>
              </a:rPr>
              <a:t>S</a:t>
            </a:r>
            <a:r>
              <a:rPr lang="en-US" sz="1350" b="1" dirty="0">
                <a:solidFill>
                  <a:schemeClr val="tx1"/>
                </a:solidFill>
                <a:effectLst/>
                <a:latin typeface="+mn-lt"/>
              </a:rPr>
              <a:t>ome people say that this trend will undoubtedly lead humans to a dangerous future.</a:t>
            </a:r>
          </a:p>
          <a:p>
            <a:pPr marL="0" lvl="0" indent="0" algn="l" rtl="0">
              <a:spcBef>
                <a:spcPts val="0"/>
              </a:spcBef>
              <a:spcAft>
                <a:spcPts val="0"/>
              </a:spcAft>
              <a:buNone/>
            </a:pPr>
            <a:endParaRPr lang="en-US" sz="1600" i="1" u="sng" dirty="0">
              <a:solidFill>
                <a:srgbClr val="085B3D"/>
              </a:solidFill>
              <a:highlight>
                <a:schemeClr val="accent6"/>
              </a:highlight>
              <a:latin typeface="Georgia" panose="02040502050405020303" pitchFamily="18" charset="0"/>
            </a:endParaRPr>
          </a:p>
          <a:p>
            <a:pPr marL="0" lvl="0" indent="0" algn="l" rtl="0">
              <a:spcBef>
                <a:spcPts val="0"/>
              </a:spcBef>
              <a:spcAft>
                <a:spcPts val="0"/>
              </a:spcAft>
              <a:buNone/>
            </a:pPr>
            <a:r>
              <a:rPr lang="en" sz="1350" b="1" u="sng" dirty="0">
                <a:solidFill>
                  <a:srgbClr val="222222"/>
                </a:solidFill>
                <a:highlight>
                  <a:schemeClr val="accent6"/>
                </a:highlight>
              </a:rPr>
              <a:t>Thesis statement:</a:t>
            </a:r>
            <a:r>
              <a:rPr lang="en" sz="1350" u="sng" dirty="0">
                <a:solidFill>
                  <a:srgbClr val="222222"/>
                </a:solidFill>
                <a:highlight>
                  <a:schemeClr val="lt1"/>
                </a:highlight>
              </a:rPr>
              <a:t> </a:t>
            </a:r>
            <a:endParaRPr sz="1350" u="sng" dirty="0">
              <a:solidFill>
                <a:srgbClr val="222222"/>
              </a:solidFill>
              <a:highlight>
                <a:schemeClr val="lt1"/>
              </a:highlight>
            </a:endParaRPr>
          </a:p>
          <a:p>
            <a:pPr marL="0" lvl="0" indent="0" algn="l" rtl="0">
              <a:spcBef>
                <a:spcPts val="0"/>
              </a:spcBef>
              <a:spcAft>
                <a:spcPts val="0"/>
              </a:spcAft>
              <a:buClr>
                <a:schemeClr val="dk1"/>
              </a:buClr>
              <a:buSzPts val="1100"/>
              <a:buFont typeface="Arial"/>
              <a:buNone/>
            </a:pPr>
            <a:r>
              <a:rPr lang="en" sz="1350" b="1" dirty="0">
                <a:solidFill>
                  <a:schemeClr val="tx1"/>
                </a:solidFill>
                <a:highlight>
                  <a:schemeClr val="lt1"/>
                </a:highlight>
              </a:rPr>
              <a:t>This essay totally disagrees with the statement.</a:t>
            </a:r>
            <a:endParaRPr sz="1350" b="1" dirty="0">
              <a:solidFill>
                <a:schemeClr val="tx1"/>
              </a:solidFill>
              <a:highlight>
                <a:schemeClr val="lt1"/>
              </a:highlight>
            </a:endParaRPr>
          </a:p>
          <a:p>
            <a:pPr marL="0" lvl="0" indent="0" algn="l" rtl="0">
              <a:spcBef>
                <a:spcPts val="0"/>
              </a:spcBef>
              <a:spcAft>
                <a:spcPts val="0"/>
              </a:spcAft>
              <a:buClr>
                <a:schemeClr val="dk1"/>
              </a:buClr>
              <a:buSzPts val="1100"/>
              <a:buFont typeface="Arial"/>
              <a:buNone/>
            </a:pPr>
            <a:endParaRPr sz="1350" b="1" dirty="0">
              <a:solidFill>
                <a:srgbClr val="222222"/>
              </a:solidFill>
              <a:highlight>
                <a:schemeClr val="lt1"/>
              </a:highlight>
            </a:endParaRPr>
          </a:p>
          <a:p>
            <a:pPr marL="0" lvl="0" indent="0" algn="l" rtl="0">
              <a:spcBef>
                <a:spcPts val="0"/>
              </a:spcBef>
              <a:spcAft>
                <a:spcPts val="0"/>
              </a:spcAft>
              <a:buClr>
                <a:schemeClr val="dk1"/>
              </a:buClr>
              <a:buSzPts val="1100"/>
              <a:buFont typeface="Arial"/>
              <a:buNone/>
            </a:pPr>
            <a:r>
              <a:rPr lang="en" sz="1350" b="1" u="sng" dirty="0">
                <a:solidFill>
                  <a:srgbClr val="222222"/>
                </a:solidFill>
                <a:highlight>
                  <a:schemeClr val="accent6"/>
                </a:highlight>
              </a:rPr>
              <a:t>Outline statement:</a:t>
            </a:r>
            <a:r>
              <a:rPr lang="en" sz="1350" dirty="0">
                <a:solidFill>
                  <a:srgbClr val="222222"/>
                </a:solidFill>
                <a:highlight>
                  <a:schemeClr val="lt1"/>
                </a:highlight>
              </a:rPr>
              <a:t> </a:t>
            </a:r>
            <a:endParaRPr sz="1350" dirty="0">
              <a:solidFill>
                <a:srgbClr val="222222"/>
              </a:solidFill>
              <a:highlight>
                <a:schemeClr val="lt1"/>
              </a:highlight>
            </a:endParaRPr>
          </a:p>
          <a:p>
            <a:pPr marL="0" lvl="0" indent="0" algn="l" rtl="0">
              <a:spcBef>
                <a:spcPts val="0"/>
              </a:spcBef>
              <a:spcAft>
                <a:spcPts val="0"/>
              </a:spcAft>
              <a:buClr>
                <a:schemeClr val="dk1"/>
              </a:buClr>
              <a:buSzPts val="1100"/>
              <a:buFont typeface="Arial"/>
              <a:buNone/>
            </a:pPr>
            <a:r>
              <a:rPr lang="en-US" sz="1350" b="1" dirty="0">
                <a:solidFill>
                  <a:schemeClr val="tx1"/>
                </a:solidFill>
                <a:effectLst/>
                <a:latin typeface="+mn-lt"/>
              </a:rPr>
              <a:t>I believe that in most cases media violence does not affect people's behavior. Because of their moral upbringing, they refrain from engaging in any violent conduct. In fact, individuals are often seen to choose gaming to relax during difficult times or release their frustrations.</a:t>
            </a:r>
            <a:endParaRPr sz="1350" b="1" dirty="0">
              <a:solidFill>
                <a:schemeClr val="tx1"/>
              </a:solidFill>
              <a:highlight>
                <a:srgbClr val="FFFFFF"/>
              </a:highlight>
              <a:latin typeface="+mn-lt"/>
            </a:endParaRPr>
          </a:p>
        </p:txBody>
      </p:sp>
      <p:sp>
        <p:nvSpPr>
          <p:cNvPr id="2" name="TextBox 1">
            <a:extLst>
              <a:ext uri="{FF2B5EF4-FFF2-40B4-BE49-F238E27FC236}">
                <a16:creationId xmlns:a16="http://schemas.microsoft.com/office/drawing/2014/main" xmlns="" id="{66603C12-7867-9CF4-C845-4469CFA3E69F}"/>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body" idx="1"/>
          </p:nvPr>
        </p:nvSpPr>
        <p:spPr>
          <a:xfrm>
            <a:off x="466000" y="689575"/>
            <a:ext cx="8520600" cy="3416400"/>
          </a:xfrm>
          <a:prstGeom prst="rect">
            <a:avLst/>
          </a:prstGeom>
        </p:spPr>
        <p:txBody>
          <a:bodyPr spcFirstLastPara="1" wrap="square" lIns="91425" tIns="91425" rIns="91425" bIns="91425" anchor="t" anchorCtr="0">
            <a:noAutofit/>
          </a:bodyPr>
          <a:lstStyle/>
          <a:p>
            <a:pPr marL="0" indent="0">
              <a:lnSpc>
                <a:spcPct val="100000"/>
              </a:lnSpc>
              <a:buNone/>
            </a:pPr>
            <a:r>
              <a:rPr lang="en" sz="1650" b="1" dirty="0">
                <a:solidFill>
                  <a:srgbClr val="222222"/>
                </a:solidFill>
                <a:highlight>
                  <a:srgbClr val="F2F2F2"/>
                </a:highlight>
              </a:rPr>
              <a:t>Question:</a:t>
            </a:r>
            <a:r>
              <a:rPr lang="en-US" sz="1200" b="1" dirty="0">
                <a:solidFill>
                  <a:srgbClr val="000000"/>
                </a:solidFill>
                <a:highlight>
                  <a:srgbClr val="F2F2F2"/>
                </a:highlight>
                <a:latin typeface="Arial" panose="020B0604020202020204" pitchFamily="34" charset="0"/>
              </a:rPr>
              <a:t> </a:t>
            </a:r>
            <a:r>
              <a:rPr lang="en-US" sz="1400" i="0" dirty="0">
                <a:solidFill>
                  <a:srgbClr val="000000"/>
                </a:solidFill>
                <a:effectLst/>
                <a:latin typeface="Arial" panose="020B0604020202020204" pitchFamily="34" charset="0"/>
              </a:rPr>
              <a:t>Some people believe that violence on television and in computer games has a damaging effect on society. Do you agree or disagree? </a:t>
            </a:r>
            <a:endParaRPr lang="en-US" sz="1400" dirty="0">
              <a:solidFill>
                <a:srgbClr val="222222"/>
              </a:solidFill>
              <a:highlight>
                <a:srgbClr val="F2F2F2"/>
              </a:highlight>
            </a:endParaRPr>
          </a:p>
          <a:p>
            <a:pPr marL="0" lvl="0" indent="0" algn="l" rtl="0">
              <a:lnSpc>
                <a:spcPct val="100000"/>
              </a:lnSpc>
              <a:spcBef>
                <a:spcPts val="0"/>
              </a:spcBef>
              <a:spcAft>
                <a:spcPts val="0"/>
              </a:spcAft>
              <a:buNone/>
            </a:pPr>
            <a:endParaRPr sz="1650" b="1" u="sng" dirty="0">
              <a:solidFill>
                <a:srgbClr val="222222"/>
              </a:solidFill>
              <a:highlight>
                <a:schemeClr val="accent6"/>
              </a:highlight>
            </a:endParaRPr>
          </a:p>
          <a:p>
            <a:pPr marL="0" lvl="0" indent="0" algn="l" rtl="0">
              <a:lnSpc>
                <a:spcPct val="100000"/>
              </a:lnSpc>
              <a:spcBef>
                <a:spcPts val="0"/>
              </a:spcBef>
              <a:spcAft>
                <a:spcPts val="0"/>
              </a:spcAft>
              <a:buNone/>
            </a:pPr>
            <a:endParaRPr sz="1650" b="1" u="sng" dirty="0">
              <a:solidFill>
                <a:srgbClr val="222222"/>
              </a:solidFill>
              <a:highlight>
                <a:schemeClr val="accent6"/>
              </a:highlight>
            </a:endParaRPr>
          </a:p>
          <a:p>
            <a:pPr marL="0" lvl="0" indent="0" algn="l" rtl="0">
              <a:lnSpc>
                <a:spcPct val="100000"/>
              </a:lnSpc>
              <a:spcBef>
                <a:spcPts val="0"/>
              </a:spcBef>
              <a:spcAft>
                <a:spcPts val="0"/>
              </a:spcAft>
              <a:buNone/>
            </a:pPr>
            <a:r>
              <a:rPr lang="en" sz="1650" b="1" u="sng" dirty="0">
                <a:solidFill>
                  <a:srgbClr val="222222"/>
                </a:solidFill>
                <a:highlight>
                  <a:schemeClr val="accent6"/>
                </a:highlight>
              </a:rPr>
              <a:t>Introduction:</a:t>
            </a:r>
            <a:r>
              <a:rPr lang="en" sz="1650" u="sng" dirty="0">
                <a:solidFill>
                  <a:srgbClr val="222222"/>
                </a:solidFill>
                <a:highlight>
                  <a:schemeClr val="accent6"/>
                </a:highlight>
              </a:rPr>
              <a:t> </a:t>
            </a:r>
            <a:endParaRPr sz="1650" u="sng" dirty="0">
              <a:solidFill>
                <a:srgbClr val="222222"/>
              </a:solidFill>
              <a:highlight>
                <a:schemeClr val="accent6"/>
              </a:highlight>
            </a:endParaRPr>
          </a:p>
          <a:p>
            <a:pPr marL="0" lvl="0" indent="0" algn="l" rtl="0">
              <a:lnSpc>
                <a:spcPct val="100000"/>
              </a:lnSpc>
              <a:spcBef>
                <a:spcPts val="0"/>
              </a:spcBef>
              <a:spcAft>
                <a:spcPts val="0"/>
              </a:spcAft>
              <a:buNone/>
            </a:pPr>
            <a:endParaRPr sz="1650" u="sng" dirty="0">
              <a:solidFill>
                <a:srgbClr val="222222"/>
              </a:solidFill>
              <a:highlight>
                <a:schemeClr val="accent6"/>
              </a:highlight>
            </a:endParaRPr>
          </a:p>
          <a:p>
            <a:pPr marL="0" lvl="0" indent="0" algn="l" rtl="0">
              <a:lnSpc>
                <a:spcPct val="100000"/>
              </a:lnSpc>
              <a:spcBef>
                <a:spcPts val="0"/>
              </a:spcBef>
              <a:spcAft>
                <a:spcPts val="0"/>
              </a:spcAft>
              <a:buNone/>
            </a:pPr>
            <a:r>
              <a:rPr lang="en-US" sz="1400" b="1" dirty="0">
                <a:solidFill>
                  <a:srgbClr val="222222"/>
                </a:solidFill>
                <a:highlight>
                  <a:srgbClr val="FFFFFF"/>
                </a:highlight>
                <a:latin typeface="+mn-lt"/>
              </a:rPr>
              <a:t>These days, the amount of violence in media is growing. Some people say that this trend will undoubtedly lead humans to a dangerous future. This essay totally disagrees with the statement. I believe that in most cases media violence does not affect people's behavior. </a:t>
            </a:r>
            <a:r>
              <a:rPr lang="en-US" sz="1400" b="1" dirty="0">
                <a:solidFill>
                  <a:schemeClr val="tx1"/>
                </a:solidFill>
                <a:effectLst/>
                <a:latin typeface="+mn-lt"/>
              </a:rPr>
              <a:t>Because of their moral upbringing, they refrain from engaging in any violent conduct. In fact, individuals are often seen to choose gaming to relax during difficult times or release their frustrations.</a:t>
            </a:r>
            <a:endParaRPr lang="en-US" sz="1400" b="1" dirty="0">
              <a:solidFill>
                <a:srgbClr val="CC0000"/>
              </a:solidFill>
              <a:highlight>
                <a:srgbClr val="FFFFFF"/>
              </a:highlight>
              <a:latin typeface="+mn-lt"/>
            </a:endParaRPr>
          </a:p>
        </p:txBody>
      </p:sp>
      <p:sp>
        <p:nvSpPr>
          <p:cNvPr id="2" name="TextBox 1">
            <a:extLst>
              <a:ext uri="{FF2B5EF4-FFF2-40B4-BE49-F238E27FC236}">
                <a16:creationId xmlns:a16="http://schemas.microsoft.com/office/drawing/2014/main" xmlns="" id="{7C9A2D1A-B09E-223E-01F4-FA4B7A4C4C5E}"/>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1049400"/>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1700"/>
              </a:spcBef>
              <a:spcAft>
                <a:spcPts val="0"/>
              </a:spcAft>
              <a:buClr>
                <a:schemeClr val="dk1"/>
              </a:buClr>
              <a:buSzPct val="56410"/>
              <a:buFont typeface="Arial"/>
              <a:buNone/>
            </a:pPr>
            <a:r>
              <a:rPr lang="en" sz="1950" b="1">
                <a:solidFill>
                  <a:srgbClr val="CC0000"/>
                </a:solidFill>
                <a:highlight>
                  <a:srgbClr val="FFFFFF"/>
                </a:highlight>
              </a:rPr>
              <a:t>How To Write Main Body Paragraphs</a:t>
            </a:r>
            <a:endParaRPr sz="1950" b="1">
              <a:solidFill>
                <a:srgbClr val="CC0000"/>
              </a:solidFill>
              <a:highlight>
                <a:srgbClr val="FFFFFF"/>
              </a:highlight>
            </a:endParaRPr>
          </a:p>
          <a:p>
            <a:pPr marL="0" lvl="0" indent="0" algn="l" rtl="0">
              <a:spcBef>
                <a:spcPts val="400"/>
              </a:spcBef>
              <a:spcAft>
                <a:spcPts val="0"/>
              </a:spcAft>
              <a:buNone/>
            </a:pPr>
            <a:endParaRPr/>
          </a:p>
        </p:txBody>
      </p:sp>
      <p:sp>
        <p:nvSpPr>
          <p:cNvPr id="108" name="Google Shape;108;p22"/>
          <p:cNvSpPr txBox="1">
            <a:spLocks noGrp="1"/>
          </p:cNvSpPr>
          <p:nvPr>
            <p:ph type="body" idx="1"/>
          </p:nvPr>
        </p:nvSpPr>
        <p:spPr>
          <a:xfrm>
            <a:off x="3410675" y="2022900"/>
            <a:ext cx="2054400" cy="1097700"/>
          </a:xfrm>
          <a:prstGeom prst="rect">
            <a:avLst/>
          </a:prstGeom>
        </p:spPr>
        <p:txBody>
          <a:bodyPr spcFirstLastPara="1" wrap="square" lIns="91425" tIns="91425" rIns="91425" bIns="91425" anchor="t" anchorCtr="0">
            <a:normAutofit fontScale="92500"/>
          </a:bodyPr>
          <a:lstStyle/>
          <a:p>
            <a:pPr marL="457200" lvl="0" indent="-319643" algn="l" rtl="0">
              <a:spcBef>
                <a:spcPts val="1400"/>
              </a:spcBef>
              <a:spcAft>
                <a:spcPts val="0"/>
              </a:spcAft>
              <a:buClr>
                <a:srgbClr val="222222"/>
              </a:buClr>
              <a:buSzPct val="100000"/>
              <a:buChar char="●"/>
            </a:pPr>
            <a:r>
              <a:rPr lang="en" sz="1550" b="1">
                <a:solidFill>
                  <a:srgbClr val="222222"/>
                </a:solidFill>
                <a:highlight>
                  <a:srgbClr val="FFFFFF"/>
                </a:highlight>
              </a:rPr>
              <a:t>Topic sentence</a:t>
            </a:r>
            <a:endParaRPr sz="1550" b="1">
              <a:solidFill>
                <a:srgbClr val="222222"/>
              </a:solidFill>
              <a:highlight>
                <a:srgbClr val="FFFFFF"/>
              </a:highlight>
            </a:endParaRPr>
          </a:p>
          <a:p>
            <a:pPr marL="457200" lvl="0" indent="-319643" algn="l" rtl="0">
              <a:spcBef>
                <a:spcPts val="0"/>
              </a:spcBef>
              <a:spcAft>
                <a:spcPts val="0"/>
              </a:spcAft>
              <a:buClr>
                <a:srgbClr val="222222"/>
              </a:buClr>
              <a:buSzPct val="100000"/>
              <a:buChar char="●"/>
            </a:pPr>
            <a:r>
              <a:rPr lang="en" sz="1550" b="1">
                <a:solidFill>
                  <a:srgbClr val="222222"/>
                </a:solidFill>
                <a:highlight>
                  <a:srgbClr val="FFFFFF"/>
                </a:highlight>
              </a:rPr>
              <a:t>Explanation</a:t>
            </a:r>
            <a:endParaRPr sz="1550" b="1">
              <a:solidFill>
                <a:srgbClr val="222222"/>
              </a:solidFill>
              <a:highlight>
                <a:srgbClr val="FFFFFF"/>
              </a:highlight>
            </a:endParaRPr>
          </a:p>
          <a:p>
            <a:pPr marL="457200" lvl="0" indent="-319643" algn="l" rtl="0">
              <a:spcBef>
                <a:spcPts val="0"/>
              </a:spcBef>
              <a:spcAft>
                <a:spcPts val="0"/>
              </a:spcAft>
              <a:buClr>
                <a:srgbClr val="222222"/>
              </a:buClr>
              <a:buSzPct val="100000"/>
              <a:buChar char="●"/>
            </a:pPr>
            <a:r>
              <a:rPr lang="en" sz="1550" b="1">
                <a:solidFill>
                  <a:srgbClr val="222222"/>
                </a:solidFill>
                <a:highlight>
                  <a:srgbClr val="FFFFFF"/>
                </a:highlight>
              </a:rPr>
              <a:t>Example</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50" b="1" u="sng" dirty="0">
                <a:solidFill>
                  <a:srgbClr val="222222"/>
                </a:solidFill>
                <a:highlight>
                  <a:schemeClr val="accent6"/>
                </a:highlight>
              </a:rPr>
              <a:t>Topic sentence:</a:t>
            </a:r>
            <a:r>
              <a:rPr lang="en" sz="1350" dirty="0">
                <a:solidFill>
                  <a:srgbClr val="222222"/>
                </a:solidFill>
                <a:highlight>
                  <a:schemeClr val="accent6"/>
                </a:highlight>
              </a:rPr>
              <a:t> </a:t>
            </a:r>
            <a:endParaRPr sz="1350" dirty="0">
              <a:solidFill>
                <a:srgbClr val="222222"/>
              </a:solidFill>
              <a:highlight>
                <a:schemeClr val="accent6"/>
              </a:highlight>
            </a:endParaRPr>
          </a:p>
          <a:p>
            <a:pPr marL="0" lvl="0" indent="0" algn="l" rtl="0">
              <a:spcBef>
                <a:spcPts val="1200"/>
              </a:spcBef>
              <a:spcAft>
                <a:spcPts val="0"/>
              </a:spcAft>
              <a:buNone/>
            </a:pPr>
            <a:r>
              <a:rPr lang="en-US" sz="1350" b="1" dirty="0">
                <a:solidFill>
                  <a:srgbClr val="222222"/>
                </a:solidFill>
                <a:highlight>
                  <a:srgbClr val="FFFFFF"/>
                </a:highlight>
              </a:rPr>
              <a:t>Firstly, I think that people act from their motives, regardless of what they see on television.</a:t>
            </a:r>
          </a:p>
          <a:p>
            <a:pPr marL="0" lvl="0" indent="0" algn="l" rtl="0">
              <a:spcBef>
                <a:spcPts val="1200"/>
              </a:spcBef>
              <a:spcAft>
                <a:spcPts val="0"/>
              </a:spcAft>
              <a:buNone/>
            </a:pPr>
            <a:r>
              <a:rPr lang="en" sz="1350" b="1" u="sng" dirty="0">
                <a:solidFill>
                  <a:srgbClr val="222222"/>
                </a:solidFill>
                <a:highlight>
                  <a:schemeClr val="accent6"/>
                </a:highlight>
              </a:rPr>
              <a:t>Explanation sentence: </a:t>
            </a:r>
            <a:endParaRPr sz="1350" b="1" u="sng" dirty="0">
              <a:solidFill>
                <a:srgbClr val="222222"/>
              </a:solidFill>
              <a:highlight>
                <a:schemeClr val="accent6"/>
              </a:highlight>
            </a:endParaRPr>
          </a:p>
          <a:p>
            <a:pPr marL="0" lvl="0" indent="0" algn="l" rtl="0">
              <a:spcBef>
                <a:spcPts val="1200"/>
              </a:spcBef>
              <a:spcAft>
                <a:spcPts val="0"/>
              </a:spcAft>
              <a:buNone/>
            </a:pPr>
            <a:r>
              <a:rPr lang="en-US" sz="1350" b="1" dirty="0">
                <a:solidFill>
                  <a:srgbClr val="222222"/>
                </a:solidFill>
                <a:highlight>
                  <a:srgbClr val="FFFFFF"/>
                </a:highlight>
              </a:rPr>
              <a:t>That is to say, if someone intends to do harm to somebody, that is not because of watching </a:t>
            </a:r>
            <a:r>
              <a:rPr lang="en-US" sz="1350" b="1" dirty="0" smtClean="0">
                <a:solidFill>
                  <a:srgbClr val="222222"/>
                </a:solidFill>
                <a:highlight>
                  <a:srgbClr val="FFFFFF"/>
                </a:highlight>
              </a:rPr>
              <a:t>television</a:t>
            </a:r>
            <a:r>
              <a:rPr lang="en-US" sz="1350" b="1" dirty="0" smtClean="0">
                <a:solidFill>
                  <a:srgbClr val="222222"/>
                </a:solidFill>
                <a:highlight>
                  <a:srgbClr val="FFFFFF"/>
                </a:highlight>
              </a:rPr>
              <a:t> </a:t>
            </a:r>
            <a:r>
              <a:rPr lang="en-US" sz="1350" b="1" dirty="0">
                <a:solidFill>
                  <a:srgbClr val="222222"/>
                </a:solidFill>
                <a:highlight>
                  <a:srgbClr val="FFFFFF"/>
                </a:highlight>
              </a:rPr>
              <a:t>or playing computer games, but due to that person's character and education.</a:t>
            </a:r>
          </a:p>
          <a:p>
            <a:pPr marL="0" lvl="0" indent="0" algn="l" rtl="0">
              <a:spcBef>
                <a:spcPts val="1200"/>
              </a:spcBef>
              <a:spcAft>
                <a:spcPts val="0"/>
              </a:spcAft>
              <a:buNone/>
            </a:pPr>
            <a:r>
              <a:rPr lang="en" sz="1350" b="1" u="sng" dirty="0">
                <a:solidFill>
                  <a:srgbClr val="222222"/>
                </a:solidFill>
                <a:highlight>
                  <a:srgbClr val="FFFF00"/>
                </a:highlight>
              </a:rPr>
              <a:t>Example sentence:</a:t>
            </a:r>
            <a:endParaRPr sz="1350" b="1" u="sng" dirty="0">
              <a:solidFill>
                <a:srgbClr val="222222"/>
              </a:solidFill>
              <a:highlight>
                <a:srgbClr val="FFFF00"/>
              </a:highlight>
            </a:endParaRPr>
          </a:p>
          <a:p>
            <a:pPr marL="0" lvl="0" indent="0" algn="l" rtl="0">
              <a:spcBef>
                <a:spcPts val="1200"/>
              </a:spcBef>
              <a:spcAft>
                <a:spcPts val="1200"/>
              </a:spcAft>
              <a:buNone/>
            </a:pPr>
            <a:r>
              <a:rPr lang="en-US" sz="1350" b="1" dirty="0">
                <a:solidFill>
                  <a:srgbClr val="222222"/>
                </a:solidFill>
                <a:highlight>
                  <a:srgbClr val="FFFFFF"/>
                </a:highlight>
              </a:rPr>
              <a:t>For example, violent media can accustom viewers to cruelty. However, reasonable and intelligent people treat others humanely irrespective of what they see or hear in fictional stories.</a:t>
            </a:r>
            <a:endParaRPr sz="1350" b="1" u="sng" dirty="0">
              <a:solidFill>
                <a:srgbClr val="222222"/>
              </a:solidFill>
              <a:highlight>
                <a:srgbClr val="FFFFFF"/>
              </a:highlight>
            </a:endParaRPr>
          </a:p>
        </p:txBody>
      </p:sp>
      <p:sp>
        <p:nvSpPr>
          <p:cNvPr id="114" name="Google Shape;114;p23"/>
          <p:cNvSpPr txBox="1">
            <a:spLocks noGrp="1"/>
          </p:cNvSpPr>
          <p:nvPr>
            <p:ph type="title"/>
          </p:nvPr>
        </p:nvSpPr>
        <p:spPr>
          <a:xfrm>
            <a:off x="453150" y="457900"/>
            <a:ext cx="8520600" cy="442200"/>
          </a:xfrm>
          <a:prstGeom prst="rect">
            <a:avLst/>
          </a:prstGeom>
        </p:spPr>
        <p:txBody>
          <a:bodyPr spcFirstLastPara="1" wrap="square" lIns="91425" tIns="91425" rIns="91425" bIns="91425" anchor="t" anchorCtr="0">
            <a:normAutofit fontScale="90000"/>
          </a:bodyPr>
          <a:lstStyle/>
          <a:p>
            <a:pPr marL="25400" lvl="0" indent="0" algn="l" rtl="0">
              <a:lnSpc>
                <a:spcPct val="130000"/>
              </a:lnSpc>
              <a:spcBef>
                <a:spcPts val="1300"/>
              </a:spcBef>
              <a:spcAft>
                <a:spcPts val="0"/>
              </a:spcAft>
              <a:buNone/>
            </a:pPr>
            <a:r>
              <a:rPr lang="en" sz="1650" b="1" dirty="0">
                <a:solidFill>
                  <a:srgbClr val="CC0000"/>
                </a:solidFill>
                <a:highlight>
                  <a:srgbClr val="FFFFFF"/>
                </a:highlight>
              </a:rPr>
              <a:t>Main Body Paragraph 1: </a:t>
            </a:r>
            <a:r>
              <a:rPr lang="en" sz="1350" b="1" dirty="0">
                <a:solidFill>
                  <a:srgbClr val="674EA7"/>
                </a:solidFill>
                <a:highlight>
                  <a:srgbClr val="FFFFFF"/>
                </a:highlight>
              </a:rPr>
              <a:t>Idea 1 – </a:t>
            </a:r>
            <a:r>
              <a:rPr lang="en-US" sz="1350" b="1" dirty="0">
                <a:solidFill>
                  <a:srgbClr val="674EA7"/>
                </a:solidFill>
                <a:highlight>
                  <a:srgbClr val="FFFFFF"/>
                </a:highlight>
              </a:rPr>
              <a:t>People act from their motives, regardless of what they see on the television</a:t>
            </a:r>
            <a:endParaRPr dirty="0"/>
          </a:p>
        </p:txBody>
      </p:sp>
      <p:sp>
        <p:nvSpPr>
          <p:cNvPr id="3" name="TextBox 2">
            <a:extLst>
              <a:ext uri="{FF2B5EF4-FFF2-40B4-BE49-F238E27FC236}">
                <a16:creationId xmlns:a16="http://schemas.microsoft.com/office/drawing/2014/main" xmlns="" id="{8AE858D9-081F-CFCC-0130-AB2C88A5D308}"/>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30000"/>
              </a:lnSpc>
              <a:spcBef>
                <a:spcPts val="1300"/>
              </a:spcBef>
              <a:spcAft>
                <a:spcPts val="300"/>
              </a:spcAft>
              <a:buClr>
                <a:schemeClr val="dk1"/>
              </a:buClr>
              <a:buSzPct val="66666"/>
              <a:buFont typeface="Arial"/>
              <a:buNone/>
            </a:pPr>
            <a:r>
              <a:rPr lang="en" sz="1650" b="1">
                <a:solidFill>
                  <a:srgbClr val="CC0000"/>
                </a:solidFill>
                <a:highlight>
                  <a:srgbClr val="FFFFFF"/>
                </a:highlight>
              </a:rPr>
              <a:t>Finished Paragraph 1</a:t>
            </a:r>
            <a:endParaRPr/>
          </a:p>
        </p:txBody>
      </p:sp>
      <p:sp>
        <p:nvSpPr>
          <p:cNvPr id="120" name="Google Shape;12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buClr>
                <a:schemeClr val="dk1"/>
              </a:buClr>
              <a:buSzPts val="1100"/>
              <a:buNone/>
            </a:pPr>
            <a:r>
              <a:rPr lang="en-US" sz="1350" b="1" dirty="0">
                <a:solidFill>
                  <a:srgbClr val="222222"/>
                </a:solidFill>
                <a:highlight>
                  <a:srgbClr val="FFFFFF"/>
                </a:highlight>
              </a:rPr>
              <a:t>Firstly, I think that people act from their motives, regardless of what they see on television. That is to say, if someone intends to do harm to somebody, that is not because of watching </a:t>
            </a:r>
            <a:r>
              <a:rPr lang="en-US" sz="1350" b="1" dirty="0" smtClean="0">
                <a:solidFill>
                  <a:srgbClr val="222222"/>
                </a:solidFill>
                <a:highlight>
                  <a:srgbClr val="FFFFFF"/>
                </a:highlight>
              </a:rPr>
              <a:t>television</a:t>
            </a:r>
            <a:r>
              <a:rPr lang="en-US" sz="1350" b="1" dirty="0" smtClean="0">
                <a:solidFill>
                  <a:srgbClr val="222222"/>
                </a:solidFill>
                <a:highlight>
                  <a:srgbClr val="FFFFFF"/>
                </a:highlight>
              </a:rPr>
              <a:t> </a:t>
            </a:r>
            <a:r>
              <a:rPr lang="en-US" sz="1350" b="1" dirty="0">
                <a:solidFill>
                  <a:srgbClr val="222222"/>
                </a:solidFill>
                <a:highlight>
                  <a:srgbClr val="FFFFFF"/>
                </a:highlight>
              </a:rPr>
              <a:t>or playing computer games, but due to that person's character and education. For example, violent media can accustom viewers to cruelty. However, reasonable and intelligent people treat others humanely irrespective of what they see or hear in fictional stories.</a:t>
            </a:r>
            <a:endParaRPr lang="en-US" sz="1350" b="1" u="sng" dirty="0">
              <a:solidFill>
                <a:srgbClr val="222222"/>
              </a:solidFill>
              <a:highlight>
                <a:srgbClr val="FFFFFF"/>
              </a:highlight>
            </a:endParaRPr>
          </a:p>
          <a:p>
            <a:pPr marL="0" indent="0">
              <a:buClr>
                <a:schemeClr val="dk1"/>
              </a:buClr>
              <a:buSzPts val="1100"/>
              <a:buNone/>
            </a:pPr>
            <a:endParaRPr lang="en-US" sz="1350" b="1" dirty="0">
              <a:solidFill>
                <a:srgbClr val="222222"/>
              </a:solidFill>
              <a:highlight>
                <a:srgbClr val="FFFFFF"/>
              </a:highlight>
            </a:endParaRPr>
          </a:p>
          <a:p>
            <a:pPr marL="0" indent="0">
              <a:buClr>
                <a:schemeClr val="dk1"/>
              </a:buClr>
              <a:buSzPts val="1100"/>
              <a:buNone/>
            </a:pPr>
            <a:endParaRPr lang="en-US" sz="1350" b="1" dirty="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endParaRPr sz="1350" dirty="0">
              <a:solidFill>
                <a:srgbClr val="222222"/>
              </a:solidFill>
              <a:highlight>
                <a:schemeClr val="accent6"/>
              </a:highlight>
            </a:endParaRPr>
          </a:p>
        </p:txBody>
      </p:sp>
      <p:sp>
        <p:nvSpPr>
          <p:cNvPr id="2" name="TextBox 1">
            <a:extLst>
              <a:ext uri="{FF2B5EF4-FFF2-40B4-BE49-F238E27FC236}">
                <a16:creationId xmlns:a16="http://schemas.microsoft.com/office/drawing/2014/main" xmlns="" id="{5C208B6A-DE5B-EC01-41A5-F178C99B0E50}"/>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311700" y="166419"/>
            <a:ext cx="8520600" cy="572700"/>
          </a:xfrm>
          <a:prstGeom prst="rect">
            <a:avLst/>
          </a:prstGeom>
        </p:spPr>
        <p:txBody>
          <a:bodyPr spcFirstLastPara="1" wrap="square" lIns="91425" tIns="91425" rIns="91425" bIns="91425" anchor="t" anchorCtr="0">
            <a:normAutofit fontScale="90000"/>
          </a:bodyPr>
          <a:lstStyle/>
          <a:p>
            <a:pPr marL="25400" lvl="0" indent="0" algn="l" rtl="0">
              <a:lnSpc>
                <a:spcPct val="130000"/>
              </a:lnSpc>
              <a:spcBef>
                <a:spcPts val="1300"/>
              </a:spcBef>
              <a:spcAft>
                <a:spcPts val="0"/>
              </a:spcAft>
              <a:buClr>
                <a:schemeClr val="dk1"/>
              </a:buClr>
              <a:buSzPct val="66666"/>
              <a:buFont typeface="Arial"/>
              <a:buNone/>
            </a:pPr>
            <a:r>
              <a:rPr lang="en" sz="1650" b="1" dirty="0">
                <a:solidFill>
                  <a:srgbClr val="CC0000"/>
                </a:solidFill>
                <a:highlight>
                  <a:srgbClr val="FFFFFF"/>
                </a:highlight>
              </a:rPr>
              <a:t>Main Body Paragraph 2: </a:t>
            </a:r>
            <a:r>
              <a:rPr lang="en" sz="1350" b="1" dirty="0">
                <a:solidFill>
                  <a:srgbClr val="674EA7"/>
                </a:solidFill>
                <a:highlight>
                  <a:srgbClr val="FFFFFF"/>
                </a:highlight>
              </a:rPr>
              <a:t>Idea 2 – </a:t>
            </a:r>
            <a:r>
              <a:rPr lang="en-US" sz="1350" b="1" dirty="0">
                <a:solidFill>
                  <a:srgbClr val="674EA7"/>
                </a:solidFill>
                <a:highlight>
                  <a:srgbClr val="FFFFFF"/>
                </a:highlight>
              </a:rPr>
              <a:t>Video games and television can reduce social violence </a:t>
            </a:r>
            <a:endParaRPr dirty="0"/>
          </a:p>
        </p:txBody>
      </p:sp>
      <p:sp>
        <p:nvSpPr>
          <p:cNvPr id="126" name="Google Shape;126;p25"/>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350" b="1" u="sng" dirty="0">
                <a:solidFill>
                  <a:srgbClr val="222222"/>
                </a:solidFill>
                <a:highlight>
                  <a:schemeClr val="accent6"/>
                </a:highlight>
              </a:rPr>
              <a:t>Topic sentence:</a:t>
            </a:r>
            <a:endParaRPr sz="1350" b="1" u="sng" dirty="0">
              <a:solidFill>
                <a:srgbClr val="222222"/>
              </a:solidFill>
              <a:highlight>
                <a:schemeClr val="accent6"/>
              </a:highlight>
            </a:endParaRPr>
          </a:p>
          <a:p>
            <a:pPr marL="0" lvl="0" indent="0" algn="l" rtl="0">
              <a:spcBef>
                <a:spcPts val="1200"/>
              </a:spcBef>
              <a:spcAft>
                <a:spcPts val="0"/>
              </a:spcAft>
              <a:buNone/>
            </a:pPr>
            <a:r>
              <a:rPr lang="en-US" sz="1350" b="1" dirty="0">
                <a:solidFill>
                  <a:srgbClr val="222222"/>
                </a:solidFill>
                <a:highlight>
                  <a:srgbClr val="FFFFFF"/>
                </a:highlight>
              </a:rPr>
              <a:t>Moreover, video games and television may even reduce social violence by providing a safe outlet for aggressiveness.</a:t>
            </a:r>
          </a:p>
          <a:p>
            <a:pPr marL="0" lvl="0" indent="0" algn="l" rtl="0">
              <a:spcBef>
                <a:spcPts val="1200"/>
              </a:spcBef>
              <a:spcAft>
                <a:spcPts val="0"/>
              </a:spcAft>
              <a:buNone/>
            </a:pPr>
            <a:r>
              <a:rPr lang="en" sz="1350" b="1" u="sng" dirty="0">
                <a:solidFill>
                  <a:srgbClr val="222222"/>
                </a:solidFill>
                <a:highlight>
                  <a:schemeClr val="accent6"/>
                </a:highlight>
              </a:rPr>
              <a:t>Explanation sentence:</a:t>
            </a:r>
            <a:endParaRPr sz="1350" b="1" u="sng" dirty="0">
              <a:solidFill>
                <a:srgbClr val="222222"/>
              </a:solidFill>
              <a:highlight>
                <a:schemeClr val="accent6"/>
              </a:highlight>
            </a:endParaRPr>
          </a:p>
          <a:p>
            <a:pPr marL="0" lvl="0" indent="0" algn="l" rtl="0">
              <a:spcBef>
                <a:spcPts val="1200"/>
              </a:spcBef>
              <a:spcAft>
                <a:spcPts val="0"/>
              </a:spcAft>
              <a:buNone/>
            </a:pPr>
            <a:r>
              <a:rPr lang="en-US" sz="1350" b="1" dirty="0">
                <a:solidFill>
                  <a:srgbClr val="222222"/>
                </a:solidFill>
                <a:highlight>
                  <a:srgbClr val="FFFFFF"/>
                </a:highlight>
              </a:rPr>
              <a:t>In other words, truculent people may fight in virtual reality instead of evincing their combative spirit in the real world. This may not only help those people, but also reduce the level of social violence in the long-term perspective.</a:t>
            </a:r>
          </a:p>
          <a:p>
            <a:pPr marL="0" lvl="0" indent="0" algn="l" rtl="0">
              <a:spcBef>
                <a:spcPts val="1200"/>
              </a:spcBef>
              <a:spcAft>
                <a:spcPts val="0"/>
              </a:spcAft>
              <a:buNone/>
            </a:pPr>
            <a:r>
              <a:rPr lang="en" sz="1350" b="1" u="sng" dirty="0">
                <a:solidFill>
                  <a:srgbClr val="222222"/>
                </a:solidFill>
                <a:highlight>
                  <a:schemeClr val="accent6"/>
                </a:highlight>
              </a:rPr>
              <a:t>Example sentence:</a:t>
            </a:r>
            <a:endParaRPr sz="1350" b="1" dirty="0">
              <a:solidFill>
                <a:srgbClr val="222222"/>
              </a:solidFill>
              <a:highlight>
                <a:schemeClr val="accent6"/>
              </a:highlight>
            </a:endParaRPr>
          </a:p>
          <a:p>
            <a:pPr marL="0" lvl="0" indent="0" algn="l" rtl="0">
              <a:spcBef>
                <a:spcPts val="1200"/>
              </a:spcBef>
              <a:spcAft>
                <a:spcPts val="1200"/>
              </a:spcAft>
              <a:buNone/>
            </a:pPr>
            <a:r>
              <a:rPr lang="en-US" sz="1350" b="1" dirty="0">
                <a:solidFill>
                  <a:srgbClr val="222222"/>
                </a:solidFill>
                <a:highlight>
                  <a:srgbClr val="FFFFFF"/>
                </a:highlight>
              </a:rPr>
              <a:t>Personally, I have never seen any proven connection between violent media and illegal activities in social life.</a:t>
            </a:r>
          </a:p>
          <a:p>
            <a:pPr marL="0" lvl="0" indent="0" algn="l" rtl="0">
              <a:spcBef>
                <a:spcPts val="1200"/>
              </a:spcBef>
              <a:spcAft>
                <a:spcPts val="1200"/>
              </a:spcAft>
              <a:buNone/>
            </a:pPr>
            <a:endParaRPr lang="en-US" sz="1350" b="1" dirty="0">
              <a:solidFill>
                <a:srgbClr val="222222"/>
              </a:solidFill>
              <a:highlight>
                <a:srgbClr val="FFFFFF"/>
              </a:highlight>
            </a:endParaRPr>
          </a:p>
        </p:txBody>
      </p:sp>
      <p:sp>
        <p:nvSpPr>
          <p:cNvPr id="2" name="TextBox 1">
            <a:extLst>
              <a:ext uri="{FF2B5EF4-FFF2-40B4-BE49-F238E27FC236}">
                <a16:creationId xmlns:a16="http://schemas.microsoft.com/office/drawing/2014/main" xmlns="" id="{D1D3E36F-D366-9D91-B70E-790270DABB2D}"/>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
        <p:nvSpPr>
          <p:cNvPr id="3" name="TextBox 2">
            <a:extLst>
              <a:ext uri="{FF2B5EF4-FFF2-40B4-BE49-F238E27FC236}">
                <a16:creationId xmlns:a16="http://schemas.microsoft.com/office/drawing/2014/main" xmlns="" id="{A51F02D0-C6AA-6139-8133-9DA351384983}"/>
              </a:ext>
            </a:extLst>
          </p:cNvPr>
          <p:cNvSpPr txBox="1"/>
          <p:nvPr/>
        </p:nvSpPr>
        <p:spPr>
          <a:xfrm>
            <a:off x="311700" y="4253032"/>
            <a:ext cx="3307557" cy="507831"/>
          </a:xfrm>
          <a:prstGeom prst="rect">
            <a:avLst/>
          </a:prstGeom>
          <a:noFill/>
        </p:spPr>
        <p:txBody>
          <a:bodyPr wrap="square" rtlCol="0">
            <a:spAutoFit/>
          </a:bodyPr>
          <a:lstStyle/>
          <a:p>
            <a:r>
              <a:rPr lang="en-US" sz="900" i="1" dirty="0">
                <a:solidFill>
                  <a:schemeClr val="bg2">
                    <a:lumMod val="75000"/>
                  </a:schemeClr>
                </a:solidFill>
              </a:rPr>
              <a:t>*truculent-aggressive</a:t>
            </a:r>
          </a:p>
          <a:p>
            <a:r>
              <a:rPr lang="en-US" sz="900" i="1" dirty="0">
                <a:solidFill>
                  <a:schemeClr val="bg2">
                    <a:lumMod val="75000"/>
                  </a:schemeClr>
                </a:solidFill>
              </a:rPr>
              <a:t>*evince-reveal</a:t>
            </a:r>
          </a:p>
          <a:p>
            <a:r>
              <a:rPr lang="en-US" sz="900" i="1" dirty="0">
                <a:solidFill>
                  <a:schemeClr val="bg2">
                    <a:lumMod val="75000"/>
                  </a:schemeClr>
                </a:solidFill>
              </a:rPr>
              <a:t>*combative-ready to fight</a:t>
            </a:r>
            <a:endParaRPr lang="en-SG" sz="900" i="1" dirty="0">
              <a:solidFill>
                <a:schemeClr val="bg2">
                  <a:lumMod val="7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30000"/>
              </a:lnSpc>
              <a:spcBef>
                <a:spcPts val="1300"/>
              </a:spcBef>
              <a:spcAft>
                <a:spcPts val="300"/>
              </a:spcAft>
              <a:buClr>
                <a:schemeClr val="dk1"/>
              </a:buClr>
              <a:buSzPct val="66666"/>
              <a:buFont typeface="Arial"/>
              <a:buNone/>
            </a:pPr>
            <a:r>
              <a:rPr lang="en" sz="1650" b="1">
                <a:solidFill>
                  <a:srgbClr val="CC0000"/>
                </a:solidFill>
                <a:highlight>
                  <a:srgbClr val="FFFFFF"/>
                </a:highlight>
              </a:rPr>
              <a:t>Finished Paragraph 2</a:t>
            </a:r>
            <a:endParaRPr/>
          </a:p>
        </p:txBody>
      </p:sp>
      <p:sp>
        <p:nvSpPr>
          <p:cNvPr id="132" name="Google Shape;13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buClr>
                <a:schemeClr val="dk1"/>
              </a:buClr>
              <a:buSzPts val="1100"/>
              <a:buNone/>
            </a:pPr>
            <a:r>
              <a:rPr lang="en-US" sz="1350" b="1" dirty="0">
                <a:solidFill>
                  <a:srgbClr val="222222"/>
                </a:solidFill>
                <a:highlight>
                  <a:srgbClr val="FFFFFF"/>
                </a:highlight>
              </a:rPr>
              <a:t>Moreover, video games and television may even reduce social violence by providing a safe outlet for aggressiveness. In other words, truculent people may fight in virtual reality instead of evincing their combative spirit in the real world. This may not only help those people, but also reduce the level of social violence in the long-term perspective. Personally, I have never seen any proven connection between violent media and illegal activities in social life.</a:t>
            </a:r>
          </a:p>
          <a:p>
            <a:pPr marL="0" indent="0">
              <a:buClr>
                <a:schemeClr val="dk1"/>
              </a:buClr>
              <a:buSzPts val="1100"/>
              <a:buNone/>
            </a:pPr>
            <a:endParaRPr lang="en-US" sz="1350" b="1" dirty="0">
              <a:solidFill>
                <a:srgbClr val="222222"/>
              </a:solidFill>
              <a:highlight>
                <a:srgbClr val="FFFFFF"/>
              </a:highlight>
            </a:endParaRPr>
          </a:p>
          <a:p>
            <a:pPr marL="0" indent="0">
              <a:buClr>
                <a:schemeClr val="dk1"/>
              </a:buClr>
              <a:buSzPts val="1100"/>
              <a:buNone/>
            </a:pPr>
            <a:endParaRPr lang="en-US" sz="1350" b="1" dirty="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endParaRPr sz="1350" b="1" u="sng" dirty="0">
              <a:solidFill>
                <a:srgbClr val="222222"/>
              </a:solidFill>
              <a:highlight>
                <a:schemeClr val="accent6"/>
              </a:highlight>
            </a:endParaRPr>
          </a:p>
        </p:txBody>
      </p:sp>
      <p:sp>
        <p:nvSpPr>
          <p:cNvPr id="2" name="TextBox 1">
            <a:extLst>
              <a:ext uri="{FF2B5EF4-FFF2-40B4-BE49-F238E27FC236}">
                <a16:creationId xmlns:a16="http://schemas.microsoft.com/office/drawing/2014/main" xmlns="" id="{3290EFCF-CE58-7BCB-45E6-340DE7540BE2}"/>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1700"/>
              </a:spcBef>
              <a:spcAft>
                <a:spcPts val="0"/>
              </a:spcAft>
              <a:buClr>
                <a:schemeClr val="dk1"/>
              </a:buClr>
              <a:buSzPct val="56410"/>
              <a:buFont typeface="Arial"/>
              <a:buNone/>
            </a:pPr>
            <a:r>
              <a:rPr lang="en" sz="1950" b="1">
                <a:solidFill>
                  <a:srgbClr val="CC0000"/>
                </a:solidFill>
                <a:highlight>
                  <a:srgbClr val="FFFFFF"/>
                </a:highlight>
              </a:rPr>
              <a:t>Conclusion</a:t>
            </a:r>
            <a:endParaRPr sz="1950" b="1">
              <a:solidFill>
                <a:srgbClr val="CC0000"/>
              </a:solidFill>
              <a:highlight>
                <a:srgbClr val="FFFFFF"/>
              </a:highlight>
            </a:endParaRPr>
          </a:p>
          <a:p>
            <a:pPr marL="0" lvl="0" indent="0" algn="l" rtl="0">
              <a:spcBef>
                <a:spcPts val="400"/>
              </a:spcBef>
              <a:spcAft>
                <a:spcPts val="0"/>
              </a:spcAft>
              <a:buNone/>
            </a:pPr>
            <a:endParaRPr/>
          </a:p>
        </p:txBody>
      </p:sp>
      <p:sp>
        <p:nvSpPr>
          <p:cNvPr id="138" name="Google Shape;13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700"/>
              </a:spcBef>
              <a:spcAft>
                <a:spcPts val="0"/>
              </a:spcAft>
              <a:buClr>
                <a:schemeClr val="dk1"/>
              </a:buClr>
              <a:buSzPts val="1100"/>
              <a:buFont typeface="Arial"/>
              <a:buNone/>
            </a:pPr>
            <a:r>
              <a:rPr lang="en" sz="1350">
                <a:solidFill>
                  <a:srgbClr val="222222"/>
                </a:solidFill>
                <a:highlight>
                  <a:srgbClr val="FFFFFF"/>
                </a:highlight>
              </a:rPr>
              <a:t>You can start almost any final paragraph of an IELTS essay with the words:</a:t>
            </a:r>
            <a:endParaRPr sz="1350">
              <a:solidFill>
                <a:srgbClr val="222222"/>
              </a:solidFill>
              <a:highlight>
                <a:srgbClr val="FFFFFF"/>
              </a:highlight>
            </a:endParaRPr>
          </a:p>
          <a:p>
            <a:pPr marL="457200" lvl="0" indent="-314325" algn="l" rtl="0">
              <a:spcBef>
                <a:spcPts val="1400"/>
              </a:spcBef>
              <a:spcAft>
                <a:spcPts val="0"/>
              </a:spcAft>
              <a:buClr>
                <a:srgbClr val="222222"/>
              </a:buClr>
              <a:buSzPts val="1350"/>
              <a:buChar char="●"/>
            </a:pPr>
            <a:r>
              <a:rPr lang="en" sz="1350" b="1">
                <a:solidFill>
                  <a:srgbClr val="222222"/>
                </a:solidFill>
                <a:highlight>
                  <a:srgbClr val="FFFFFF"/>
                </a:highlight>
              </a:rPr>
              <a:t>In conclusion</a:t>
            </a:r>
            <a:endParaRPr sz="1350" b="1">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350">
                <a:solidFill>
                  <a:srgbClr val="222222"/>
                </a:solidFill>
                <a:highlight>
                  <a:srgbClr val="FFFFFF"/>
                </a:highlight>
              </a:rPr>
              <a:t>        or</a:t>
            </a:r>
            <a:endParaRPr sz="1350">
              <a:solidFill>
                <a:srgbClr val="222222"/>
              </a:solidFill>
              <a:highlight>
                <a:srgbClr val="FFFFFF"/>
              </a:highlight>
            </a:endParaRPr>
          </a:p>
          <a:p>
            <a:pPr marL="457200" lvl="0" indent="-314325" algn="l" rtl="0">
              <a:spcBef>
                <a:spcPts val="1400"/>
              </a:spcBef>
              <a:spcAft>
                <a:spcPts val="0"/>
              </a:spcAft>
              <a:buClr>
                <a:srgbClr val="222222"/>
              </a:buClr>
              <a:buSzPts val="1350"/>
              <a:buChar char="●"/>
            </a:pPr>
            <a:r>
              <a:rPr lang="en" sz="1350" b="1">
                <a:solidFill>
                  <a:srgbClr val="222222"/>
                </a:solidFill>
                <a:highlight>
                  <a:srgbClr val="FFFFFF"/>
                </a:highlight>
              </a:rPr>
              <a:t>To conclude</a:t>
            </a:r>
            <a:endParaRPr sz="1350" b="1">
              <a:solidFill>
                <a:srgbClr val="222222"/>
              </a:solidFill>
              <a:highlight>
                <a:srgbClr val="FFFFFF"/>
              </a:highlight>
            </a:endParaRPr>
          </a:p>
          <a:p>
            <a:pPr marL="0" lvl="0" indent="0" algn="l" rtl="0">
              <a:spcBef>
                <a:spcPts val="1400"/>
              </a:spcBef>
              <a:spcAft>
                <a:spcPts val="0"/>
              </a:spcAft>
              <a:buNone/>
            </a:pPr>
            <a:endParaRPr sz="1350" b="1">
              <a:solidFill>
                <a:srgbClr val="222222"/>
              </a:solidFill>
              <a:highlight>
                <a:srgbClr val="FFFFFF"/>
              </a:highlight>
            </a:endParaRPr>
          </a:p>
          <a:p>
            <a:pPr marL="0" lvl="0" indent="0" algn="l" rtl="0">
              <a:spcBef>
                <a:spcPts val="1400"/>
              </a:spcBef>
              <a:spcAft>
                <a:spcPts val="0"/>
              </a:spcAft>
              <a:buNone/>
            </a:pPr>
            <a:r>
              <a:rPr lang="en" sz="1550" b="1">
                <a:solidFill>
                  <a:srgbClr val="222222"/>
                </a:solidFill>
                <a:highlight>
                  <a:schemeClr val="accent6"/>
                </a:highlight>
              </a:rPr>
              <a:t>To create a great conclusion, you simply have to paraphrase the introduction</a:t>
            </a:r>
            <a:endParaRPr sz="1550" b="1">
              <a:solidFill>
                <a:srgbClr val="222222"/>
              </a:solidFill>
              <a:highlight>
                <a:schemeClr val="accent6"/>
              </a:highlight>
            </a:endParaRPr>
          </a:p>
          <a:p>
            <a:pPr marL="0" lvl="0" indent="0" algn="l" rtl="0">
              <a:spcBef>
                <a:spcPts val="1200"/>
              </a:spcBef>
              <a:spcAft>
                <a:spcPts val="1200"/>
              </a:spcAft>
              <a:buNone/>
            </a:pPr>
            <a:endParaRPr sz="1550" b="1">
              <a:solidFill>
                <a:srgbClr val="222222"/>
              </a:solidFill>
              <a:highlight>
                <a:schemeClr val="accent6"/>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body" idx="1"/>
          </p:nvPr>
        </p:nvSpPr>
        <p:spPr>
          <a:xfrm>
            <a:off x="453150" y="88175"/>
            <a:ext cx="8520600" cy="4303356"/>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dirty="0">
                <a:solidFill>
                  <a:srgbClr val="222222"/>
                </a:solidFill>
                <a:highlight>
                  <a:srgbClr val="F2F2F2"/>
                </a:highlight>
              </a:rPr>
              <a:t>Question:</a:t>
            </a:r>
            <a:r>
              <a:rPr lang="en" sz="1600" dirty="0">
                <a:solidFill>
                  <a:srgbClr val="222222"/>
                </a:solidFill>
                <a:highlight>
                  <a:srgbClr val="F2F2F2"/>
                </a:highlight>
              </a:rPr>
              <a:t> </a:t>
            </a:r>
            <a:r>
              <a:rPr lang="en-US" sz="1600" dirty="0">
                <a:solidFill>
                  <a:srgbClr val="222222"/>
                </a:solidFill>
                <a:highlight>
                  <a:srgbClr val="F2F2F2"/>
                </a:highlight>
              </a:rPr>
              <a:t>Some people believe that violence on television and in computer games has a damaging effect on society. Do you agree or disagree? </a:t>
            </a:r>
          </a:p>
          <a:p>
            <a:pPr marL="0" lvl="0" indent="0" algn="l" rtl="0">
              <a:lnSpc>
                <a:spcPct val="100000"/>
              </a:lnSpc>
              <a:spcBef>
                <a:spcPts val="0"/>
              </a:spcBef>
              <a:spcAft>
                <a:spcPts val="0"/>
              </a:spcAft>
              <a:buNone/>
            </a:pPr>
            <a:endParaRPr sz="1600" b="1" u="sng" dirty="0">
              <a:solidFill>
                <a:srgbClr val="222222"/>
              </a:solidFill>
              <a:highlight>
                <a:schemeClr val="accent6"/>
              </a:highlight>
            </a:endParaRPr>
          </a:p>
          <a:p>
            <a:pPr marL="0" lvl="0" indent="0" algn="l" rtl="0">
              <a:lnSpc>
                <a:spcPct val="100000"/>
              </a:lnSpc>
              <a:spcBef>
                <a:spcPts val="0"/>
              </a:spcBef>
              <a:spcAft>
                <a:spcPts val="0"/>
              </a:spcAft>
              <a:buNone/>
            </a:pPr>
            <a:r>
              <a:rPr lang="en" sz="1600" b="1" u="sng" dirty="0">
                <a:solidFill>
                  <a:srgbClr val="222222"/>
                </a:solidFill>
                <a:highlight>
                  <a:schemeClr val="accent6"/>
                </a:highlight>
              </a:rPr>
              <a:t>Introduction:</a:t>
            </a:r>
            <a:r>
              <a:rPr lang="en" sz="1600" u="sng" dirty="0">
                <a:solidFill>
                  <a:srgbClr val="222222"/>
                </a:solidFill>
                <a:highlight>
                  <a:schemeClr val="accent6"/>
                </a:highlight>
              </a:rPr>
              <a:t> </a:t>
            </a:r>
            <a:endParaRPr sz="1600" u="sng" dirty="0">
              <a:solidFill>
                <a:srgbClr val="222222"/>
              </a:solidFill>
              <a:highlight>
                <a:schemeClr val="accent6"/>
              </a:highlight>
            </a:endParaRPr>
          </a:p>
          <a:p>
            <a:pPr marL="0" lvl="0" indent="0" algn="l" rtl="0">
              <a:lnSpc>
                <a:spcPct val="100000"/>
              </a:lnSpc>
              <a:spcBef>
                <a:spcPts val="0"/>
              </a:spcBef>
              <a:spcAft>
                <a:spcPts val="0"/>
              </a:spcAft>
              <a:buNone/>
            </a:pPr>
            <a:endParaRPr sz="1600" u="sng" dirty="0">
              <a:solidFill>
                <a:srgbClr val="222222"/>
              </a:solidFill>
              <a:highlight>
                <a:schemeClr val="accent6"/>
              </a:highlight>
            </a:endParaRPr>
          </a:p>
          <a:p>
            <a:pPr marL="0" lvl="0" indent="0" algn="l" rtl="0">
              <a:lnSpc>
                <a:spcPct val="100000"/>
              </a:lnSpc>
              <a:spcBef>
                <a:spcPts val="0"/>
              </a:spcBef>
              <a:spcAft>
                <a:spcPts val="0"/>
              </a:spcAft>
              <a:buNone/>
            </a:pPr>
            <a:r>
              <a:rPr lang="en-US" sz="1600" dirty="0">
                <a:solidFill>
                  <a:srgbClr val="222222"/>
                </a:solidFill>
                <a:highlight>
                  <a:srgbClr val="FFFFFF"/>
                </a:highlight>
              </a:rPr>
              <a:t>These days, the amount of violence in media is growing. Some people say that this trend will undoubtedly lead humans to a dangerous future. This essay totally disagrees with the statement. I believe that in most cases media violence does not affect people's behavior. Because of their moral upbringing, they refrain from engaging in any violent conduct. In fact, individuals are often seen to choose gaming to relax during difficult times or release their frustrations.</a:t>
            </a:r>
            <a:endParaRPr lang="en-US" sz="2000" b="1" dirty="0">
              <a:solidFill>
                <a:srgbClr val="CC0000"/>
              </a:solidFill>
              <a:highlight>
                <a:srgbClr val="FFFFFF"/>
              </a:highlight>
            </a:endParaRPr>
          </a:p>
          <a:p>
            <a:pPr marL="0" lvl="0" indent="0" algn="l" rtl="0">
              <a:lnSpc>
                <a:spcPct val="100000"/>
              </a:lnSpc>
              <a:spcBef>
                <a:spcPts val="0"/>
              </a:spcBef>
              <a:spcAft>
                <a:spcPts val="0"/>
              </a:spcAft>
              <a:buNone/>
            </a:pPr>
            <a:endParaRPr sz="1600" dirty="0">
              <a:solidFill>
                <a:srgbClr val="222222"/>
              </a:solidFill>
              <a:highlight>
                <a:srgbClr val="FFFFFF"/>
              </a:highlight>
            </a:endParaRPr>
          </a:p>
          <a:p>
            <a:pPr marL="0" lvl="0" indent="0" algn="l" rtl="0">
              <a:lnSpc>
                <a:spcPct val="100000"/>
              </a:lnSpc>
              <a:spcBef>
                <a:spcPts val="0"/>
              </a:spcBef>
              <a:spcAft>
                <a:spcPts val="0"/>
              </a:spcAft>
              <a:buNone/>
            </a:pPr>
            <a:r>
              <a:rPr lang="en" sz="1600" b="1" u="sng" dirty="0">
                <a:solidFill>
                  <a:srgbClr val="222222"/>
                </a:solidFill>
                <a:highlight>
                  <a:schemeClr val="accent6"/>
                </a:highlight>
              </a:rPr>
              <a:t>Conclusion</a:t>
            </a:r>
          </a:p>
          <a:p>
            <a:pPr marL="0" lvl="0" indent="0" algn="l" rtl="0">
              <a:lnSpc>
                <a:spcPct val="100000"/>
              </a:lnSpc>
              <a:spcBef>
                <a:spcPts val="0"/>
              </a:spcBef>
              <a:spcAft>
                <a:spcPts val="0"/>
              </a:spcAft>
              <a:buNone/>
            </a:pPr>
            <a:endParaRPr lang="en" sz="1600" b="1" u="sng" dirty="0">
              <a:solidFill>
                <a:srgbClr val="222222"/>
              </a:solidFill>
              <a:highlight>
                <a:schemeClr val="accent6"/>
              </a:highlight>
            </a:endParaRPr>
          </a:p>
          <a:p>
            <a:pPr marL="0" lvl="0" indent="0" algn="l" rtl="0">
              <a:lnSpc>
                <a:spcPct val="100000"/>
              </a:lnSpc>
              <a:spcBef>
                <a:spcPts val="0"/>
              </a:spcBef>
              <a:spcAft>
                <a:spcPts val="0"/>
              </a:spcAft>
              <a:buNone/>
            </a:pPr>
            <a:r>
              <a:rPr lang="en-US" sz="1400" b="1" i="0" dirty="0">
                <a:solidFill>
                  <a:srgbClr val="000000"/>
                </a:solidFill>
                <a:effectLst/>
                <a:latin typeface="+mn-lt"/>
              </a:rPr>
              <a:t>Taking everything into consideration, I would say that violence in contemporary media has no substantial influence on people's behavior. Television and computer games are not the main factors that shape personal character, but they can be useful in reducing the level of violence.</a:t>
            </a:r>
            <a:endParaRPr sz="1400" b="1" u="sng" dirty="0">
              <a:solidFill>
                <a:srgbClr val="222222"/>
              </a:solidFill>
              <a:highlight>
                <a:schemeClr val="accent6"/>
              </a:highlight>
              <a:latin typeface="+mn-lt"/>
            </a:endParaRPr>
          </a:p>
          <a:p>
            <a:pPr marL="25400" lvl="0" indent="0" algn="l" rtl="0">
              <a:lnSpc>
                <a:spcPct val="130000"/>
              </a:lnSpc>
              <a:spcBef>
                <a:spcPts val="1300"/>
              </a:spcBef>
              <a:spcAft>
                <a:spcPts val="0"/>
              </a:spcAft>
              <a:buNone/>
            </a:pPr>
            <a:endParaRPr sz="2150" b="1" dirty="0">
              <a:solidFill>
                <a:srgbClr val="CC0000"/>
              </a:solidFill>
              <a:highlight>
                <a:srgbClr val="FFFFFF"/>
              </a:highlight>
            </a:endParaRPr>
          </a:p>
          <a:p>
            <a:pPr marL="0" lvl="0" indent="0" algn="l" rtl="0">
              <a:spcBef>
                <a:spcPts val="300"/>
              </a:spcBef>
              <a:spcAft>
                <a:spcPts val="1200"/>
              </a:spcAft>
              <a:buNone/>
            </a:pPr>
            <a:endParaRPr dirty="0"/>
          </a:p>
        </p:txBody>
      </p:sp>
      <p:sp>
        <p:nvSpPr>
          <p:cNvPr id="2" name="TextBox 1">
            <a:extLst>
              <a:ext uri="{FF2B5EF4-FFF2-40B4-BE49-F238E27FC236}">
                <a16:creationId xmlns:a16="http://schemas.microsoft.com/office/drawing/2014/main" xmlns="" id="{AA525F1B-74DC-7CD4-208D-9F1370EA4372}"/>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
        <p:nvSpPr>
          <p:cNvPr id="3" name="TextBox 2">
            <a:extLst>
              <a:ext uri="{FF2B5EF4-FFF2-40B4-BE49-F238E27FC236}">
                <a16:creationId xmlns:a16="http://schemas.microsoft.com/office/drawing/2014/main" xmlns="" id="{EBE470DD-699B-AD5B-7918-C791B1133405}"/>
              </a:ext>
            </a:extLst>
          </p:cNvPr>
          <p:cNvSpPr txBox="1"/>
          <p:nvPr/>
        </p:nvSpPr>
        <p:spPr>
          <a:xfrm>
            <a:off x="311700" y="4685993"/>
            <a:ext cx="3307557" cy="369332"/>
          </a:xfrm>
          <a:prstGeom prst="rect">
            <a:avLst/>
          </a:prstGeom>
          <a:noFill/>
        </p:spPr>
        <p:txBody>
          <a:bodyPr wrap="square" rtlCol="0">
            <a:spAutoFit/>
          </a:bodyPr>
          <a:lstStyle/>
          <a:p>
            <a:r>
              <a:rPr lang="en-US" sz="900" i="1" dirty="0">
                <a:solidFill>
                  <a:schemeClr val="bg2">
                    <a:lumMod val="75000"/>
                  </a:schemeClr>
                </a:solidFill>
              </a:rPr>
              <a:t>*contemporary-modern</a:t>
            </a:r>
          </a:p>
          <a:p>
            <a:r>
              <a:rPr lang="en-US" sz="900" i="1" dirty="0">
                <a:solidFill>
                  <a:schemeClr val="bg2">
                    <a:lumMod val="75000"/>
                  </a:schemeClr>
                </a:solidFill>
              </a:rPr>
              <a:t>*substantial-significant/large</a:t>
            </a:r>
            <a:endParaRPr lang="en-SG" sz="900" i="1" dirty="0">
              <a:solidFill>
                <a:schemeClr val="bg2">
                  <a:lumMod val="7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311700" y="24500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dirty="0">
                <a:solidFill>
                  <a:srgbClr val="CC0000"/>
                </a:solidFill>
              </a:rPr>
              <a:t>Answer</a:t>
            </a:r>
            <a:endParaRPr sz="2220" b="1" dirty="0">
              <a:solidFill>
                <a:srgbClr val="CC0000"/>
              </a:solidFill>
            </a:endParaRPr>
          </a:p>
        </p:txBody>
      </p:sp>
      <p:sp>
        <p:nvSpPr>
          <p:cNvPr id="3" name="TextBox 2">
            <a:extLst>
              <a:ext uri="{FF2B5EF4-FFF2-40B4-BE49-F238E27FC236}">
                <a16:creationId xmlns:a16="http://schemas.microsoft.com/office/drawing/2014/main" xmlns="" id="{E9B5D491-5FA6-A336-97D9-C45C10258EC1}"/>
              </a:ext>
            </a:extLst>
          </p:cNvPr>
          <p:cNvSpPr txBox="1"/>
          <p:nvPr/>
        </p:nvSpPr>
        <p:spPr>
          <a:xfrm>
            <a:off x="1114425" y="882826"/>
            <a:ext cx="7036594" cy="391645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0" lvl="0" indent="0" algn="l" rtl="0">
              <a:lnSpc>
                <a:spcPct val="100000"/>
              </a:lnSpc>
              <a:spcBef>
                <a:spcPts val="0"/>
              </a:spcBef>
              <a:spcAft>
                <a:spcPts val="0"/>
              </a:spcAft>
              <a:buNone/>
            </a:pPr>
            <a:r>
              <a:rPr lang="en-US" sz="1050" b="1" dirty="0">
                <a:solidFill>
                  <a:srgbClr val="222222"/>
                </a:solidFill>
                <a:highlight>
                  <a:srgbClr val="FFFFFF"/>
                </a:highlight>
              </a:rPr>
              <a:t>These days, the amount of violence in media is growing. Some people say that this trend will undoubtedly lead humans to a dangerous future. This essay totally disagrees with the statement. I believe that in most cases media violence does not affect people's behavior. Because of their moral upbringing, they refrain from engaging in any violent conduct. In fact, individuals are often seen to choose gaming to relax during difficult times or release their frustrations.</a:t>
            </a:r>
          </a:p>
          <a:p>
            <a:pPr marL="0" lvl="0" indent="0" algn="l" rtl="0">
              <a:lnSpc>
                <a:spcPct val="100000"/>
              </a:lnSpc>
              <a:spcBef>
                <a:spcPts val="0"/>
              </a:spcBef>
              <a:spcAft>
                <a:spcPts val="0"/>
              </a:spcAft>
              <a:buNone/>
            </a:pPr>
            <a:endParaRPr lang="en-US" sz="1050" b="1" dirty="0">
              <a:solidFill>
                <a:srgbClr val="222222"/>
              </a:solidFill>
              <a:highlight>
                <a:srgbClr val="FFFFFF"/>
              </a:highlight>
            </a:endParaRPr>
          </a:p>
          <a:p>
            <a:r>
              <a:rPr lang="en-US" sz="1050" b="1" dirty="0">
                <a:solidFill>
                  <a:srgbClr val="222222"/>
                </a:solidFill>
                <a:highlight>
                  <a:srgbClr val="FFFFFF"/>
                </a:highlight>
              </a:rPr>
              <a:t>Firstly, I think that people act from their motives, regardless of what they see on television. That is to say, if someone intends to do harm to somebody, that is not because of watching </a:t>
            </a:r>
            <a:r>
              <a:rPr lang="en-US" sz="1050" b="1" dirty="0" smtClean="0">
                <a:solidFill>
                  <a:srgbClr val="222222"/>
                </a:solidFill>
                <a:highlight>
                  <a:srgbClr val="FFFFFF"/>
                </a:highlight>
              </a:rPr>
              <a:t>television</a:t>
            </a:r>
            <a:r>
              <a:rPr lang="en-US" sz="1050" b="1" dirty="0" smtClean="0">
                <a:solidFill>
                  <a:srgbClr val="222222"/>
                </a:solidFill>
                <a:highlight>
                  <a:srgbClr val="FFFFFF"/>
                </a:highlight>
              </a:rPr>
              <a:t> </a:t>
            </a:r>
            <a:r>
              <a:rPr lang="en-US" sz="1050" b="1" dirty="0">
                <a:solidFill>
                  <a:srgbClr val="222222"/>
                </a:solidFill>
                <a:highlight>
                  <a:srgbClr val="FFFFFF"/>
                </a:highlight>
              </a:rPr>
              <a:t>or playing computer games, but due to that person's character and education. For example, violent media can accustom viewers to cruelty. However, reasonable and intelligent people treat others humanely irrespective of what they see or hear in fictional stories.</a:t>
            </a:r>
            <a:endParaRPr lang="en-US" sz="1050" b="1" u="sng" dirty="0">
              <a:solidFill>
                <a:srgbClr val="222222"/>
              </a:solidFill>
              <a:highlight>
                <a:srgbClr val="FFFFFF"/>
              </a:highlight>
            </a:endParaRPr>
          </a:p>
          <a:p>
            <a:pPr marL="0" lvl="0" indent="0" algn="l" rtl="0">
              <a:lnSpc>
                <a:spcPct val="100000"/>
              </a:lnSpc>
              <a:spcBef>
                <a:spcPts val="0"/>
              </a:spcBef>
              <a:spcAft>
                <a:spcPts val="0"/>
              </a:spcAft>
              <a:buNone/>
            </a:pPr>
            <a:endParaRPr lang="en-US" sz="1050" b="1" dirty="0">
              <a:solidFill>
                <a:srgbClr val="CC0000"/>
              </a:solidFill>
              <a:highlight>
                <a:srgbClr val="FFFFFF"/>
              </a:highlight>
            </a:endParaRPr>
          </a:p>
          <a:p>
            <a:r>
              <a:rPr lang="en-US" sz="1050" b="1" dirty="0">
                <a:solidFill>
                  <a:srgbClr val="222222"/>
                </a:solidFill>
                <a:highlight>
                  <a:srgbClr val="FFFFFF"/>
                </a:highlight>
              </a:rPr>
              <a:t>Moreover, video games and television may even reduce social violence by providing a safe outlet for aggressiveness. In other words, truculent people may fight in virtual reality instead of evincing their combative spirit in the real world. This may not only help those people, but also reduce the level of social violence in the long-term perspective. Personally, I have never seen any proven connection between violent media and illegal activities in social life.</a:t>
            </a:r>
          </a:p>
          <a:p>
            <a:endParaRPr lang="en-US" sz="1050" b="1" dirty="0">
              <a:solidFill>
                <a:srgbClr val="222222"/>
              </a:solidFill>
              <a:highlight>
                <a:srgbClr val="FFFFFF"/>
              </a:highlight>
            </a:endParaRPr>
          </a:p>
          <a:p>
            <a:r>
              <a:rPr lang="en-US" sz="1050" b="1" dirty="0">
                <a:solidFill>
                  <a:srgbClr val="222222"/>
                </a:solidFill>
                <a:highlight>
                  <a:srgbClr val="FFFFFF"/>
                </a:highlight>
              </a:rPr>
              <a:t>Taking everything into consideration, I would say that violence in contemporary media has no substantial influence on people's behavior. Television and computer games are not the main factors that shape personal character, but they can be useful in reducing the level of violence.</a:t>
            </a:r>
          </a:p>
          <a:p>
            <a:pPr marL="0" lvl="0" indent="0" algn="l" rtl="0">
              <a:lnSpc>
                <a:spcPct val="100000"/>
              </a:lnSpc>
              <a:spcBef>
                <a:spcPts val="0"/>
              </a:spcBef>
              <a:spcAft>
                <a:spcPts val="0"/>
              </a:spcAft>
              <a:buNone/>
            </a:pPr>
            <a:endParaRPr lang="en-US" sz="1400" b="1" dirty="0">
              <a:solidFill>
                <a:srgbClr val="CC0000"/>
              </a:solidFill>
              <a:highlight>
                <a:srgbClr val="FFFFFF"/>
              </a:highlight>
            </a:endParaRPr>
          </a:p>
          <a:p>
            <a:pPr marL="0" lvl="0" indent="0" algn="l" rtl="0">
              <a:lnSpc>
                <a:spcPct val="100000"/>
              </a:lnSpc>
              <a:spcBef>
                <a:spcPts val="0"/>
              </a:spcBef>
              <a:spcAft>
                <a:spcPts val="0"/>
              </a:spcAft>
              <a:buNone/>
            </a:pPr>
            <a:r>
              <a:rPr lang="en-US" sz="900" dirty="0">
                <a:solidFill>
                  <a:schemeClr val="tx1"/>
                </a:solidFill>
                <a:highlight>
                  <a:srgbClr val="FFFFFF"/>
                </a:highlight>
              </a:rPr>
              <a:t>(265 words)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700"/>
              </a:spcBef>
              <a:spcAft>
                <a:spcPts val="0"/>
              </a:spcAft>
              <a:buClr>
                <a:schemeClr val="dk1"/>
              </a:buClr>
              <a:buSzPct val="43137"/>
              <a:buFont typeface="Arial"/>
              <a:buNone/>
            </a:pPr>
            <a:r>
              <a:rPr lang="en" sz="2550" b="1">
                <a:solidFill>
                  <a:srgbClr val="CC0000"/>
                </a:solidFill>
                <a:highlight>
                  <a:srgbClr val="FFFFFF"/>
                </a:highlight>
              </a:rPr>
              <a:t>Opinion Essays</a:t>
            </a:r>
            <a:endParaRPr sz="2550" b="1">
              <a:solidFill>
                <a:srgbClr val="CC0000"/>
              </a:solidFill>
              <a:highlight>
                <a:srgbClr val="FFFFFF"/>
              </a:highlight>
            </a:endParaRPr>
          </a:p>
          <a:p>
            <a:pPr marL="0" lvl="0" indent="0" algn="l" rtl="0">
              <a:spcBef>
                <a:spcPts val="600"/>
              </a:spcBef>
              <a:spcAft>
                <a:spcPts val="0"/>
              </a:spcAft>
              <a:buNone/>
            </a:pPr>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5400" lvl="0" indent="0" algn="l" rtl="0">
              <a:lnSpc>
                <a:spcPct val="130000"/>
              </a:lnSpc>
              <a:spcBef>
                <a:spcPts val="1300"/>
              </a:spcBef>
              <a:spcAft>
                <a:spcPts val="0"/>
              </a:spcAft>
              <a:buClr>
                <a:schemeClr val="dk1"/>
              </a:buClr>
              <a:buSzPts val="1100"/>
              <a:buFont typeface="Arial"/>
              <a:buNone/>
            </a:pPr>
            <a:r>
              <a:rPr lang="en" sz="1650" b="1">
                <a:solidFill>
                  <a:srgbClr val="073763"/>
                </a:solidFill>
                <a:highlight>
                  <a:srgbClr val="FFFFFF"/>
                </a:highlight>
              </a:rPr>
              <a:t>The Question</a:t>
            </a:r>
            <a:endParaRPr sz="1650" b="1">
              <a:solidFill>
                <a:srgbClr val="073763"/>
              </a:solidFill>
              <a:highlight>
                <a:srgbClr val="FFFFFF"/>
              </a:highlight>
            </a:endParaRPr>
          </a:p>
          <a:p>
            <a:pPr marL="0" lvl="0" indent="0" algn="l" rtl="0">
              <a:spcBef>
                <a:spcPts val="700"/>
              </a:spcBef>
              <a:spcAft>
                <a:spcPts val="0"/>
              </a:spcAft>
              <a:buClr>
                <a:schemeClr val="dk1"/>
              </a:buClr>
              <a:buSzPts val="1100"/>
              <a:buFont typeface="Arial"/>
              <a:buNone/>
            </a:pPr>
            <a:r>
              <a:rPr lang="en" sz="1350">
                <a:solidFill>
                  <a:srgbClr val="222222"/>
                </a:solidFill>
                <a:highlight>
                  <a:srgbClr val="FFFFFF"/>
                </a:highlight>
              </a:rPr>
              <a:t>The first part of the question for an IELTS opinion essay will be a statement. You will then be asked to give your own opinion about the statement. Here is some typical wording that might be used:</a:t>
            </a:r>
            <a:endParaRPr sz="1350">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endParaRPr sz="1350">
              <a:solidFill>
                <a:srgbClr val="CC0000"/>
              </a:solidFill>
              <a:highlight>
                <a:srgbClr val="FFFFFF"/>
              </a:highlight>
            </a:endParaRPr>
          </a:p>
          <a:p>
            <a:pPr marL="457200" lvl="0" indent="-314325" algn="l" rtl="0">
              <a:spcBef>
                <a:spcPts val="1400"/>
              </a:spcBef>
              <a:spcAft>
                <a:spcPts val="0"/>
              </a:spcAft>
              <a:buClr>
                <a:srgbClr val="CC0000"/>
              </a:buClr>
              <a:buSzPts val="1350"/>
              <a:buChar char="●"/>
            </a:pPr>
            <a:r>
              <a:rPr lang="en" sz="1350" b="1">
                <a:solidFill>
                  <a:srgbClr val="CC0000"/>
                </a:solidFill>
                <a:highlight>
                  <a:srgbClr val="FFFFFF"/>
                </a:highlight>
              </a:rPr>
              <a:t>What is your opinion?</a:t>
            </a:r>
            <a:endParaRPr sz="1350" b="1">
              <a:solidFill>
                <a:srgbClr val="CC0000"/>
              </a:solidFill>
              <a:highlight>
                <a:srgbClr val="FFFFFF"/>
              </a:highlight>
            </a:endParaRPr>
          </a:p>
          <a:p>
            <a:pPr marL="457200" lvl="0" indent="-314325" algn="l" rtl="0">
              <a:spcBef>
                <a:spcPts val="0"/>
              </a:spcBef>
              <a:spcAft>
                <a:spcPts val="0"/>
              </a:spcAft>
              <a:buClr>
                <a:srgbClr val="CC0000"/>
              </a:buClr>
              <a:buSzPts val="1350"/>
              <a:buChar char="●"/>
            </a:pPr>
            <a:r>
              <a:rPr lang="en" sz="1350" b="1">
                <a:solidFill>
                  <a:srgbClr val="CC0000"/>
                </a:solidFill>
                <a:highlight>
                  <a:srgbClr val="FFFFFF"/>
                </a:highlight>
              </a:rPr>
              <a:t>Do you agree or disagree?</a:t>
            </a:r>
            <a:endParaRPr sz="1350" b="1">
              <a:solidFill>
                <a:srgbClr val="CC0000"/>
              </a:solidFill>
              <a:highlight>
                <a:srgbClr val="FFFFFF"/>
              </a:highlight>
            </a:endParaRPr>
          </a:p>
          <a:p>
            <a:pPr marL="457200" lvl="0" indent="-314325" algn="l" rtl="0">
              <a:spcBef>
                <a:spcPts val="0"/>
              </a:spcBef>
              <a:spcAft>
                <a:spcPts val="0"/>
              </a:spcAft>
              <a:buClr>
                <a:srgbClr val="CC0000"/>
              </a:buClr>
              <a:buSzPts val="1350"/>
              <a:buChar char="●"/>
            </a:pPr>
            <a:r>
              <a:rPr lang="en" sz="1350" b="1">
                <a:solidFill>
                  <a:srgbClr val="CC0000"/>
                </a:solidFill>
                <a:highlight>
                  <a:srgbClr val="FFFFFF"/>
                </a:highlight>
              </a:rPr>
              <a:t>To what extent do you agree or disagree?</a:t>
            </a:r>
            <a:endParaRPr sz="1350" b="1">
              <a:solidFill>
                <a:srgbClr val="CC0000"/>
              </a:solidFill>
              <a:highlight>
                <a:srgbClr val="FFFFFF"/>
              </a:highlight>
            </a:endParaRPr>
          </a:p>
          <a:p>
            <a:pPr marL="0" lvl="0" indent="0" algn="l" rtl="0">
              <a:spcBef>
                <a:spcPts val="1400"/>
              </a:spcBef>
              <a:spcAft>
                <a:spcPts val="0"/>
              </a:spcAft>
              <a:buNone/>
            </a:pPr>
            <a:endParaRPr sz="1350" b="1">
              <a:solidFill>
                <a:srgbClr val="222222"/>
              </a:solidFill>
              <a:highlight>
                <a:srgbClr val="FFFFFF"/>
              </a:highlight>
            </a:endParaRPr>
          </a:p>
          <a:p>
            <a:pPr marL="0" lvl="0" indent="0" algn="l" rtl="0">
              <a:spcBef>
                <a:spcPts val="14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700"/>
              </a:spcBef>
              <a:spcAft>
                <a:spcPts val="0"/>
              </a:spcAft>
              <a:buClr>
                <a:schemeClr val="dk1"/>
              </a:buClr>
              <a:buSzPct val="43137"/>
              <a:buFont typeface="Arial"/>
              <a:buNone/>
            </a:pPr>
            <a:r>
              <a:rPr lang="en" sz="2550" b="1" dirty="0">
                <a:solidFill>
                  <a:srgbClr val="CC0000"/>
                </a:solidFill>
                <a:highlight>
                  <a:srgbClr val="FFFFFF"/>
                </a:highlight>
              </a:rPr>
              <a:t>Opinion Essays</a:t>
            </a:r>
            <a:endParaRPr sz="2550" b="1" dirty="0">
              <a:solidFill>
                <a:srgbClr val="222222"/>
              </a:solidFill>
              <a:highlight>
                <a:srgbClr val="FFFFFF"/>
              </a:highlight>
            </a:endParaRPr>
          </a:p>
          <a:p>
            <a:pPr marL="0" lvl="0" indent="0" algn="l" rtl="0">
              <a:spcBef>
                <a:spcPts val="600"/>
              </a:spcBef>
              <a:spcAft>
                <a:spcPts val="0"/>
              </a:spcAft>
              <a:buNone/>
            </a:pPr>
            <a:endParaRPr dirty="0"/>
          </a:p>
        </p:txBody>
      </p:sp>
      <p:sp>
        <p:nvSpPr>
          <p:cNvPr id="66" name="Google Shape;66;p15"/>
          <p:cNvSpPr txBox="1">
            <a:spLocks noGrp="1"/>
          </p:cNvSpPr>
          <p:nvPr>
            <p:ph type="body" idx="1"/>
          </p:nvPr>
        </p:nvSpPr>
        <p:spPr>
          <a:xfrm>
            <a:off x="311700" y="1473925"/>
            <a:ext cx="8520600" cy="3416400"/>
          </a:xfrm>
          <a:prstGeom prst="rect">
            <a:avLst/>
          </a:prstGeom>
        </p:spPr>
        <p:txBody>
          <a:bodyPr spcFirstLastPara="1" wrap="square" lIns="91425" tIns="91425" rIns="91425" bIns="91425" anchor="t" anchorCtr="0">
            <a:normAutofit/>
          </a:bodyPr>
          <a:lstStyle/>
          <a:p>
            <a:pPr marL="0" lvl="0" indent="0" algn="l" rtl="0">
              <a:spcBef>
                <a:spcPts val="3600"/>
              </a:spcBef>
              <a:spcAft>
                <a:spcPts val="0"/>
              </a:spcAft>
              <a:buClr>
                <a:schemeClr val="dk1"/>
              </a:buClr>
              <a:buSzPts val="1100"/>
              <a:buFont typeface="Arial"/>
              <a:buNone/>
            </a:pPr>
            <a:r>
              <a:rPr lang="en-US" sz="1600" b="1" i="0" dirty="0">
                <a:solidFill>
                  <a:srgbClr val="000000"/>
                </a:solidFill>
                <a:effectLst/>
                <a:latin typeface="Arial" panose="020B0604020202020204" pitchFamily="34" charset="0"/>
              </a:rPr>
              <a:t>Some people believe that violence on television and in computer games has a damaging effect on society. Do you agree or disagree?</a:t>
            </a:r>
          </a:p>
          <a:p>
            <a:pPr marL="0" lvl="0" indent="0" algn="l" rtl="0">
              <a:spcBef>
                <a:spcPts val="3600"/>
              </a:spcBef>
              <a:spcAft>
                <a:spcPts val="0"/>
              </a:spcAft>
              <a:buClr>
                <a:schemeClr val="dk1"/>
              </a:buClr>
              <a:buSzPts val="1100"/>
              <a:buFont typeface="Arial"/>
              <a:buNone/>
            </a:pPr>
            <a:r>
              <a:rPr lang="en-US" sz="1650" dirty="0">
                <a:solidFill>
                  <a:srgbClr val="222222"/>
                </a:solidFill>
              </a:rPr>
              <a:t>Give reasons for your answer and include any relevant examples from your own knowledge or experience.</a:t>
            </a:r>
          </a:p>
          <a:p>
            <a:pPr marL="0" lvl="0" indent="0" algn="l" rtl="0">
              <a:spcBef>
                <a:spcPts val="1400"/>
              </a:spcBef>
              <a:spcAft>
                <a:spcPts val="0"/>
              </a:spcAft>
              <a:buClr>
                <a:schemeClr val="dk1"/>
              </a:buClr>
              <a:buSzPts val="1100"/>
              <a:buFont typeface="Arial"/>
              <a:buNone/>
            </a:pPr>
            <a:r>
              <a:rPr lang="en" sz="1650" dirty="0">
                <a:solidFill>
                  <a:srgbClr val="222222"/>
                </a:solidFill>
              </a:rPr>
              <a:t>Write at least 250 words.</a:t>
            </a:r>
            <a:endParaRPr sz="1650" dirty="0">
              <a:solidFill>
                <a:srgbClr val="222222"/>
              </a:solidFill>
            </a:endParaRPr>
          </a:p>
          <a:p>
            <a:pPr marL="0" lvl="0" indent="0" algn="l" rtl="0">
              <a:spcBef>
                <a:spcPts val="14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rgbClr val="CC0000"/>
                </a:solidFill>
              </a:rPr>
              <a:t>Answer</a:t>
            </a:r>
            <a:endParaRPr sz="2220" b="1">
              <a:solidFill>
                <a:srgbClr val="CC0000"/>
              </a:solidFill>
            </a:endParaRPr>
          </a:p>
        </p:txBody>
      </p:sp>
      <p:sp>
        <p:nvSpPr>
          <p:cNvPr id="2" name="TextBox 1">
            <a:extLst>
              <a:ext uri="{FF2B5EF4-FFF2-40B4-BE49-F238E27FC236}">
                <a16:creationId xmlns:a16="http://schemas.microsoft.com/office/drawing/2014/main" xmlns="" id="{C550B80D-604A-BA56-2E07-C91E9C2B184C}"/>
              </a:ext>
            </a:extLst>
          </p:cNvPr>
          <p:cNvSpPr txBox="1"/>
          <p:nvPr/>
        </p:nvSpPr>
        <p:spPr>
          <a:xfrm>
            <a:off x="1114425" y="1075707"/>
            <a:ext cx="7036594" cy="391645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0" lvl="0" indent="0" algn="l" rtl="0">
              <a:lnSpc>
                <a:spcPct val="100000"/>
              </a:lnSpc>
              <a:spcBef>
                <a:spcPts val="0"/>
              </a:spcBef>
              <a:spcAft>
                <a:spcPts val="0"/>
              </a:spcAft>
              <a:buNone/>
            </a:pPr>
            <a:r>
              <a:rPr lang="en-US" sz="1050" b="1" dirty="0">
                <a:solidFill>
                  <a:srgbClr val="222222"/>
                </a:solidFill>
                <a:highlight>
                  <a:srgbClr val="FFFFFF"/>
                </a:highlight>
              </a:rPr>
              <a:t>These days, the amount of violence in media is growing. Some people say that this trend will undoubtedly lead humans to a dangerous future. This essay totally disagrees with the statement. I believe that in most cases media violence does not affect people's behavior. Because of their moral upbringing, they refrain from engaging in any violent conduct. In fact, individuals are often seen to choose gaming to relax during difficult times or release their frustrations.</a:t>
            </a:r>
          </a:p>
          <a:p>
            <a:pPr marL="0" lvl="0" indent="0" algn="l" rtl="0">
              <a:lnSpc>
                <a:spcPct val="100000"/>
              </a:lnSpc>
              <a:spcBef>
                <a:spcPts val="0"/>
              </a:spcBef>
              <a:spcAft>
                <a:spcPts val="0"/>
              </a:spcAft>
              <a:buNone/>
            </a:pPr>
            <a:endParaRPr lang="en-US" sz="1050" b="1" dirty="0">
              <a:solidFill>
                <a:srgbClr val="222222"/>
              </a:solidFill>
              <a:highlight>
                <a:srgbClr val="FFFFFF"/>
              </a:highlight>
            </a:endParaRPr>
          </a:p>
          <a:p>
            <a:r>
              <a:rPr lang="en-US" sz="1050" b="1" dirty="0">
                <a:solidFill>
                  <a:srgbClr val="222222"/>
                </a:solidFill>
                <a:highlight>
                  <a:srgbClr val="FFFFFF"/>
                </a:highlight>
              </a:rPr>
              <a:t>Firstly, I think that people act from their motives, regardless of what they see on television. That is to say, if someone intends to do harm to somebody, that is not because of watching </a:t>
            </a:r>
            <a:r>
              <a:rPr lang="en-US" sz="1050" b="1" dirty="0" smtClean="0">
                <a:solidFill>
                  <a:srgbClr val="222222"/>
                </a:solidFill>
                <a:highlight>
                  <a:srgbClr val="FFFFFF"/>
                </a:highlight>
              </a:rPr>
              <a:t>television</a:t>
            </a:r>
            <a:r>
              <a:rPr lang="en-US" sz="1050" b="1" dirty="0" smtClean="0">
                <a:solidFill>
                  <a:srgbClr val="222222"/>
                </a:solidFill>
                <a:highlight>
                  <a:srgbClr val="FFFFFF"/>
                </a:highlight>
              </a:rPr>
              <a:t> </a:t>
            </a:r>
            <a:r>
              <a:rPr lang="en-US" sz="1050" b="1" dirty="0">
                <a:solidFill>
                  <a:srgbClr val="222222"/>
                </a:solidFill>
                <a:highlight>
                  <a:srgbClr val="FFFFFF"/>
                </a:highlight>
              </a:rPr>
              <a:t>or playing computer games, but due to that person's character and education. For example, violent media can accustom viewers to cruelty. However, reasonable and intelligent people treat others humanely irrespective of what they see or hear in fictional stories.</a:t>
            </a:r>
            <a:endParaRPr lang="en-US" sz="1050" b="1" u="sng" dirty="0">
              <a:solidFill>
                <a:srgbClr val="222222"/>
              </a:solidFill>
              <a:highlight>
                <a:srgbClr val="FFFFFF"/>
              </a:highlight>
            </a:endParaRPr>
          </a:p>
          <a:p>
            <a:pPr marL="0" lvl="0" indent="0" algn="l" rtl="0">
              <a:lnSpc>
                <a:spcPct val="100000"/>
              </a:lnSpc>
              <a:spcBef>
                <a:spcPts val="0"/>
              </a:spcBef>
              <a:spcAft>
                <a:spcPts val="0"/>
              </a:spcAft>
              <a:buNone/>
            </a:pPr>
            <a:endParaRPr lang="en-US" sz="1050" b="1" dirty="0">
              <a:solidFill>
                <a:srgbClr val="CC0000"/>
              </a:solidFill>
              <a:highlight>
                <a:srgbClr val="FFFFFF"/>
              </a:highlight>
            </a:endParaRPr>
          </a:p>
          <a:p>
            <a:r>
              <a:rPr lang="en-US" sz="1050" b="1" dirty="0">
                <a:solidFill>
                  <a:srgbClr val="222222"/>
                </a:solidFill>
                <a:highlight>
                  <a:srgbClr val="FFFFFF"/>
                </a:highlight>
              </a:rPr>
              <a:t>Moreover, video games and television may even reduce social violence by providing a safe outlet for aggressiveness. In other words, truculent people may fight in virtual reality instead of evincing their combative spirit in the real world. This may not only help those people, but also reduce the level of social violence in the long-term perspective. Personally, I have never seen any proven connection between violent media and illegal activities in social life.</a:t>
            </a:r>
          </a:p>
          <a:p>
            <a:endParaRPr lang="en-US" sz="1050" b="1" dirty="0">
              <a:solidFill>
                <a:srgbClr val="222222"/>
              </a:solidFill>
              <a:highlight>
                <a:srgbClr val="FFFFFF"/>
              </a:highlight>
            </a:endParaRPr>
          </a:p>
          <a:p>
            <a:r>
              <a:rPr lang="en-US" sz="1050" b="1" dirty="0">
                <a:solidFill>
                  <a:srgbClr val="222222"/>
                </a:solidFill>
                <a:highlight>
                  <a:srgbClr val="FFFFFF"/>
                </a:highlight>
              </a:rPr>
              <a:t>Taking everything into consideration, I would say that violence in contemporary media has no substantial influence on people's behavior. Television and computer games are not the main factors that shape personal character, but they can be useful in reducing the level of violence.</a:t>
            </a:r>
          </a:p>
          <a:p>
            <a:pPr marL="0" lvl="0" indent="0" algn="l" rtl="0">
              <a:lnSpc>
                <a:spcPct val="100000"/>
              </a:lnSpc>
              <a:spcBef>
                <a:spcPts val="0"/>
              </a:spcBef>
              <a:spcAft>
                <a:spcPts val="0"/>
              </a:spcAft>
              <a:buNone/>
            </a:pPr>
            <a:endParaRPr lang="en-US" sz="1400" b="1" dirty="0">
              <a:solidFill>
                <a:srgbClr val="CC0000"/>
              </a:solidFill>
              <a:highlight>
                <a:srgbClr val="FFFFFF"/>
              </a:highlight>
            </a:endParaRPr>
          </a:p>
          <a:p>
            <a:pPr marL="0" lvl="0" indent="0" algn="l" rtl="0">
              <a:lnSpc>
                <a:spcPct val="100000"/>
              </a:lnSpc>
              <a:spcBef>
                <a:spcPts val="0"/>
              </a:spcBef>
              <a:spcAft>
                <a:spcPts val="0"/>
              </a:spcAft>
              <a:buNone/>
            </a:pPr>
            <a:r>
              <a:rPr lang="en-US" sz="900" dirty="0">
                <a:solidFill>
                  <a:schemeClr val="tx1"/>
                </a:solidFill>
                <a:highlight>
                  <a:srgbClr val="FFFFFF"/>
                </a:highlight>
              </a:rPr>
              <a:t>(265 words)</a:t>
            </a:r>
          </a:p>
        </p:txBody>
      </p:sp>
    </p:spTree>
    <p:extLst>
      <p:ext uri="{BB962C8B-B14F-4D97-AF65-F5344CB8AC3E}">
        <p14:creationId xmlns:p14="http://schemas.microsoft.com/office/powerpoint/2010/main" val="1835829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B31D77-FFCB-FF1C-0641-3727FF7C557C}"/>
              </a:ext>
            </a:extLst>
          </p:cNvPr>
          <p:cNvSpPr>
            <a:spLocks noGrp="1"/>
          </p:cNvSpPr>
          <p:nvPr>
            <p:ph type="title"/>
          </p:nvPr>
        </p:nvSpPr>
        <p:spPr>
          <a:xfrm>
            <a:off x="1504707" y="2191576"/>
            <a:ext cx="6739181" cy="626100"/>
          </a:xfrm>
        </p:spPr>
        <p:txBody>
          <a:bodyPr>
            <a:normAutofit/>
          </a:bodyPr>
          <a:lstStyle/>
          <a:p>
            <a:r>
              <a:rPr lang="en-US" b="1" dirty="0">
                <a:solidFill>
                  <a:srgbClr val="FF0000"/>
                </a:solidFill>
              </a:rPr>
              <a:t>BREAKDOWN AND EXPLANATION</a:t>
            </a:r>
            <a:endParaRPr lang="en-SG" b="1" dirty="0">
              <a:solidFill>
                <a:srgbClr val="FF0000"/>
              </a:solidFill>
            </a:endParaRPr>
          </a:p>
        </p:txBody>
      </p:sp>
    </p:spTree>
    <p:extLst>
      <p:ext uri="{BB962C8B-B14F-4D97-AF65-F5344CB8AC3E}">
        <p14:creationId xmlns:p14="http://schemas.microsoft.com/office/powerpoint/2010/main" val="372877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623400" y="83077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700"/>
              </a:spcBef>
              <a:spcAft>
                <a:spcPts val="600"/>
              </a:spcAft>
              <a:buClr>
                <a:schemeClr val="dk1"/>
              </a:buClr>
              <a:buSzPct val="43137"/>
              <a:buFont typeface="Arial"/>
              <a:buNone/>
            </a:pPr>
            <a:r>
              <a:rPr lang="en" sz="2550" b="1">
                <a:solidFill>
                  <a:srgbClr val="CC0000"/>
                </a:solidFill>
                <a:highlight>
                  <a:srgbClr val="FFFFFF"/>
                </a:highlight>
              </a:rPr>
              <a:t>Opinion Essays</a:t>
            </a:r>
            <a:endParaRPr/>
          </a:p>
        </p:txBody>
      </p:sp>
      <p:sp>
        <p:nvSpPr>
          <p:cNvPr id="72" name="Google Shape;72;p16"/>
          <p:cNvSpPr txBox="1">
            <a:spLocks noGrp="1"/>
          </p:cNvSpPr>
          <p:nvPr>
            <p:ph type="body" idx="1"/>
          </p:nvPr>
        </p:nvSpPr>
        <p:spPr>
          <a:xfrm>
            <a:off x="388850" y="1727100"/>
            <a:ext cx="8520600" cy="3416400"/>
          </a:xfrm>
          <a:prstGeom prst="rect">
            <a:avLst/>
          </a:prstGeom>
        </p:spPr>
        <p:txBody>
          <a:bodyPr spcFirstLastPara="1" wrap="square" lIns="91425" tIns="91425" rIns="91425" bIns="91425" anchor="t" anchorCtr="0">
            <a:normAutofit/>
          </a:bodyPr>
          <a:lstStyle/>
          <a:p>
            <a:pPr marL="25400" lvl="0" indent="0" algn="ctr" rtl="0">
              <a:lnSpc>
                <a:spcPct val="130000"/>
              </a:lnSpc>
              <a:spcBef>
                <a:spcPts val="1700"/>
              </a:spcBef>
              <a:spcAft>
                <a:spcPts val="0"/>
              </a:spcAft>
              <a:buClr>
                <a:schemeClr val="dk1"/>
              </a:buClr>
              <a:buSzPts val="1100"/>
              <a:buFont typeface="Arial"/>
              <a:buNone/>
            </a:pPr>
            <a:r>
              <a:rPr lang="en" sz="1750" b="1">
                <a:solidFill>
                  <a:srgbClr val="FF0000"/>
                </a:solidFill>
                <a:highlight>
                  <a:srgbClr val="FFFFFF"/>
                </a:highlight>
              </a:rPr>
              <a:t>3 Common Mistakes</a:t>
            </a:r>
            <a:endParaRPr sz="1750" b="1">
              <a:solidFill>
                <a:srgbClr val="FF0000"/>
              </a:solidFill>
              <a:highlight>
                <a:srgbClr val="FFFFFF"/>
              </a:highlight>
            </a:endParaRPr>
          </a:p>
          <a:p>
            <a:pPr marL="0" lvl="0" indent="0" algn="l" rtl="0">
              <a:spcBef>
                <a:spcPts val="700"/>
              </a:spcBef>
              <a:spcAft>
                <a:spcPts val="0"/>
              </a:spcAft>
              <a:buClr>
                <a:schemeClr val="dk1"/>
              </a:buClr>
              <a:buSzPts val="1100"/>
              <a:buFont typeface="Arial"/>
              <a:buNone/>
            </a:pPr>
            <a:r>
              <a:rPr lang="en" sz="1350">
                <a:solidFill>
                  <a:srgbClr val="222222"/>
                </a:solidFill>
                <a:highlight>
                  <a:srgbClr val="FFFFFF"/>
                </a:highlight>
              </a:rPr>
              <a:t>These three errors are common in IELTS opinion essays.</a:t>
            </a:r>
            <a:endParaRPr sz="1350">
              <a:solidFill>
                <a:srgbClr val="222222"/>
              </a:solidFill>
              <a:highlight>
                <a:srgbClr val="FFFFFF"/>
              </a:highlight>
            </a:endParaRPr>
          </a:p>
          <a:p>
            <a:pPr marL="457200" lvl="0" indent="-314325" algn="l" rtl="0">
              <a:spcBef>
                <a:spcPts val="1400"/>
              </a:spcBef>
              <a:spcAft>
                <a:spcPts val="0"/>
              </a:spcAft>
              <a:buClr>
                <a:srgbClr val="222222"/>
              </a:buClr>
              <a:buSzPts val="1350"/>
              <a:buChar char="●"/>
            </a:pPr>
            <a:r>
              <a:rPr lang="en" sz="1350" b="1">
                <a:solidFill>
                  <a:srgbClr val="222222"/>
                </a:solidFill>
                <a:highlight>
                  <a:srgbClr val="FFFFFF"/>
                </a:highlight>
              </a:rPr>
              <a:t>Not stating an opinion.</a:t>
            </a:r>
            <a:endParaRPr sz="1350" b="1">
              <a:solidFill>
                <a:srgbClr val="222222"/>
              </a:solidFill>
              <a:highlight>
                <a:srgbClr val="FFFFFF"/>
              </a:highlight>
            </a:endParaRPr>
          </a:p>
          <a:p>
            <a:pPr marL="457200" lvl="0" indent="-314325" algn="l" rtl="0">
              <a:spcBef>
                <a:spcPts val="0"/>
              </a:spcBef>
              <a:spcAft>
                <a:spcPts val="0"/>
              </a:spcAft>
              <a:buClr>
                <a:srgbClr val="222222"/>
              </a:buClr>
              <a:buSzPts val="1350"/>
              <a:buChar char="●"/>
            </a:pPr>
            <a:r>
              <a:rPr lang="en" sz="1350" b="1">
                <a:solidFill>
                  <a:srgbClr val="222222"/>
                </a:solidFill>
                <a:highlight>
                  <a:srgbClr val="FFFFFF"/>
                </a:highlight>
              </a:rPr>
              <a:t>Giving arguments for both views.</a:t>
            </a:r>
            <a:endParaRPr sz="1350" b="1">
              <a:solidFill>
                <a:srgbClr val="222222"/>
              </a:solidFill>
              <a:highlight>
                <a:srgbClr val="FFFFFF"/>
              </a:highlight>
            </a:endParaRPr>
          </a:p>
          <a:p>
            <a:pPr marL="457200" lvl="0" indent="-314325" algn="l" rtl="0">
              <a:spcBef>
                <a:spcPts val="0"/>
              </a:spcBef>
              <a:spcAft>
                <a:spcPts val="0"/>
              </a:spcAft>
              <a:buClr>
                <a:srgbClr val="222222"/>
              </a:buClr>
              <a:buSzPts val="1350"/>
              <a:buChar char="●"/>
            </a:pPr>
            <a:r>
              <a:rPr lang="en" sz="1350" b="1">
                <a:solidFill>
                  <a:srgbClr val="222222"/>
                </a:solidFill>
                <a:highlight>
                  <a:srgbClr val="FFFFFF"/>
                </a:highlight>
              </a:rPr>
              <a:t>Not supporting your opinion with clear reasons.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0" y="1499450"/>
            <a:ext cx="42603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700"/>
              </a:spcBef>
              <a:spcAft>
                <a:spcPts val="600"/>
              </a:spcAft>
              <a:buClr>
                <a:schemeClr val="dk1"/>
              </a:buClr>
              <a:buSzPct val="43137"/>
              <a:buFont typeface="Arial"/>
              <a:buNone/>
            </a:pPr>
            <a:r>
              <a:rPr lang="en" sz="2550" b="1">
                <a:solidFill>
                  <a:srgbClr val="CC0000"/>
                </a:solidFill>
                <a:highlight>
                  <a:srgbClr val="FFFFFF"/>
                </a:highlight>
              </a:rPr>
              <a:t>Opinion Essays</a:t>
            </a:r>
            <a:endParaRPr/>
          </a:p>
        </p:txBody>
      </p:sp>
      <p:sp>
        <p:nvSpPr>
          <p:cNvPr id="78" name="Google Shape;78;p17"/>
          <p:cNvSpPr txBox="1">
            <a:spLocks noGrp="1"/>
          </p:cNvSpPr>
          <p:nvPr>
            <p:ph type="body" idx="1"/>
          </p:nvPr>
        </p:nvSpPr>
        <p:spPr>
          <a:xfrm>
            <a:off x="928925" y="2669800"/>
            <a:ext cx="2015700" cy="1252200"/>
          </a:xfrm>
          <a:prstGeom prst="rect">
            <a:avLst/>
          </a:prstGeom>
        </p:spPr>
        <p:txBody>
          <a:bodyPr spcFirstLastPara="1" wrap="square" lIns="91425" tIns="91425" rIns="91425" bIns="91425" anchor="t" anchorCtr="0">
            <a:normAutofit/>
          </a:bodyPr>
          <a:lstStyle/>
          <a:p>
            <a:pPr marL="25400" lvl="0" indent="0" algn="ctr" rtl="0">
              <a:lnSpc>
                <a:spcPct val="130000"/>
              </a:lnSpc>
              <a:spcBef>
                <a:spcPts val="1700"/>
              </a:spcBef>
              <a:spcAft>
                <a:spcPts val="0"/>
              </a:spcAft>
              <a:buClr>
                <a:schemeClr val="dk1"/>
              </a:buClr>
              <a:buSzPts val="1100"/>
              <a:buFont typeface="Arial"/>
              <a:buNone/>
            </a:pPr>
            <a:r>
              <a:rPr lang="en" sz="1950" b="1">
                <a:solidFill>
                  <a:srgbClr val="222222"/>
                </a:solidFill>
                <a:highlight>
                  <a:srgbClr val="FFFFFF"/>
                </a:highlight>
              </a:rPr>
              <a:t>Essay Structure</a:t>
            </a:r>
            <a:endParaRPr sz="1950" b="1">
              <a:solidFill>
                <a:srgbClr val="222222"/>
              </a:solidFill>
              <a:highlight>
                <a:srgbClr val="FFFFFF"/>
              </a:highlight>
            </a:endParaRPr>
          </a:p>
          <a:p>
            <a:pPr marL="0" lvl="0" indent="0" algn="l" rtl="0">
              <a:spcBef>
                <a:spcPts val="400"/>
              </a:spcBef>
              <a:spcAft>
                <a:spcPts val="1200"/>
              </a:spcAft>
              <a:buNone/>
            </a:pPr>
            <a:endParaRPr/>
          </a:p>
        </p:txBody>
      </p:sp>
      <p:pic>
        <p:nvPicPr>
          <p:cNvPr id="79" name="Google Shape;79;p17"/>
          <p:cNvPicPr preferRelativeResize="0"/>
          <p:nvPr/>
        </p:nvPicPr>
        <p:blipFill>
          <a:blip r:embed="rId3">
            <a:alphaModFix/>
          </a:blip>
          <a:stretch>
            <a:fillRect/>
          </a:stretch>
        </p:blipFill>
        <p:spPr>
          <a:xfrm>
            <a:off x="3793325" y="0"/>
            <a:ext cx="5238075" cy="5220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rgbClr val="CC0000"/>
                </a:solidFill>
              </a:rPr>
              <a:t>Introduction</a:t>
            </a:r>
            <a:endParaRPr sz="2220" b="1">
              <a:solidFill>
                <a:srgbClr val="CC0000"/>
              </a:solidFill>
            </a:endParaRPr>
          </a:p>
        </p:txBody>
      </p:sp>
      <p:sp>
        <p:nvSpPr>
          <p:cNvPr id="85" name="Google Shape;85;p18"/>
          <p:cNvSpPr txBox="1">
            <a:spLocks noGrp="1"/>
          </p:cNvSpPr>
          <p:nvPr>
            <p:ph type="body" idx="1"/>
          </p:nvPr>
        </p:nvSpPr>
        <p:spPr>
          <a:xfrm>
            <a:off x="311700" y="1152475"/>
            <a:ext cx="8520600" cy="3528000"/>
          </a:xfrm>
          <a:prstGeom prst="rect">
            <a:avLst/>
          </a:prstGeom>
        </p:spPr>
        <p:txBody>
          <a:bodyPr spcFirstLastPara="1" wrap="square" lIns="91425" tIns="91425" rIns="91425" bIns="91425" anchor="t" anchorCtr="0">
            <a:noAutofit/>
          </a:bodyPr>
          <a:lstStyle/>
          <a:p>
            <a:pPr marL="0" lvl="0" indent="0" algn="l" rtl="0">
              <a:lnSpc>
                <a:spcPct val="95000"/>
              </a:lnSpc>
              <a:spcBef>
                <a:spcPts val="600"/>
              </a:spcBef>
              <a:spcAft>
                <a:spcPts val="0"/>
              </a:spcAft>
              <a:buSzPts val="1018"/>
              <a:buNone/>
            </a:pPr>
            <a:r>
              <a:rPr lang="en" sz="1217">
                <a:solidFill>
                  <a:schemeClr val="dk1"/>
                </a:solidFill>
              </a:rPr>
              <a:t>A good introduction has a simple 3 part structure:</a:t>
            </a:r>
            <a:endParaRPr sz="1217">
              <a:solidFill>
                <a:schemeClr val="dk1"/>
              </a:solidFill>
            </a:endParaRPr>
          </a:p>
          <a:p>
            <a:pPr marL="0" lvl="0" indent="0" algn="l" rtl="0">
              <a:lnSpc>
                <a:spcPct val="95000"/>
              </a:lnSpc>
              <a:spcBef>
                <a:spcPts val="1200"/>
              </a:spcBef>
              <a:spcAft>
                <a:spcPts val="0"/>
              </a:spcAft>
              <a:buClr>
                <a:schemeClr val="dk1"/>
              </a:buClr>
              <a:buSzPts val="1018"/>
              <a:buFont typeface="Arial"/>
              <a:buNone/>
            </a:pPr>
            <a:endParaRPr sz="1217">
              <a:solidFill>
                <a:schemeClr val="dk1"/>
              </a:solidFill>
            </a:endParaRPr>
          </a:p>
          <a:p>
            <a:pPr marL="0" lvl="0" indent="0" algn="ctr" rtl="0">
              <a:lnSpc>
                <a:spcPct val="95000"/>
              </a:lnSpc>
              <a:spcBef>
                <a:spcPts val="1200"/>
              </a:spcBef>
              <a:spcAft>
                <a:spcPts val="0"/>
              </a:spcAft>
              <a:buClr>
                <a:schemeClr val="dk1"/>
              </a:buClr>
              <a:buSzPts val="1018"/>
              <a:buFont typeface="Arial"/>
              <a:buNone/>
            </a:pPr>
            <a:r>
              <a:rPr lang="en" sz="1217" b="1">
                <a:solidFill>
                  <a:srgbClr val="351C75"/>
                </a:solidFill>
              </a:rPr>
              <a:t>1)  Paraphrased question</a:t>
            </a:r>
            <a:endParaRPr sz="1217" b="1">
              <a:solidFill>
                <a:srgbClr val="351C75"/>
              </a:solidFill>
            </a:endParaRPr>
          </a:p>
          <a:p>
            <a:pPr marL="0" lvl="0" indent="0" algn="ctr" rtl="0">
              <a:lnSpc>
                <a:spcPct val="95000"/>
              </a:lnSpc>
              <a:spcBef>
                <a:spcPts val="1200"/>
              </a:spcBef>
              <a:spcAft>
                <a:spcPts val="0"/>
              </a:spcAft>
              <a:buClr>
                <a:schemeClr val="dk1"/>
              </a:buClr>
              <a:buSzPts val="1018"/>
              <a:buFont typeface="Arial"/>
              <a:buNone/>
            </a:pPr>
            <a:r>
              <a:rPr lang="en" sz="1217" b="1">
                <a:solidFill>
                  <a:srgbClr val="351C75"/>
                </a:solidFill>
              </a:rPr>
              <a:t>2)  Thesis statement</a:t>
            </a:r>
            <a:endParaRPr sz="1217" b="1">
              <a:solidFill>
                <a:srgbClr val="351C75"/>
              </a:solidFill>
            </a:endParaRPr>
          </a:p>
          <a:p>
            <a:pPr marL="0" lvl="0" indent="0" algn="ctr" rtl="0">
              <a:lnSpc>
                <a:spcPct val="95000"/>
              </a:lnSpc>
              <a:spcBef>
                <a:spcPts val="1200"/>
              </a:spcBef>
              <a:spcAft>
                <a:spcPts val="0"/>
              </a:spcAft>
              <a:buSzPts val="1018"/>
              <a:buNone/>
            </a:pPr>
            <a:r>
              <a:rPr lang="en" sz="1217" b="1">
                <a:solidFill>
                  <a:srgbClr val="351C75"/>
                </a:solidFill>
              </a:rPr>
              <a:t>3)  Outline statement</a:t>
            </a:r>
            <a:endParaRPr sz="1217" b="1">
              <a:solidFill>
                <a:srgbClr val="351C75"/>
              </a:solidFill>
            </a:endParaRPr>
          </a:p>
          <a:p>
            <a:pPr marL="0" lvl="0" indent="0" algn="l" rtl="0">
              <a:spcBef>
                <a:spcPts val="1200"/>
              </a:spcBef>
              <a:spcAft>
                <a:spcPts val="0"/>
              </a:spcAft>
              <a:buClr>
                <a:schemeClr val="dk1"/>
              </a:buClr>
              <a:buSzPts val="1100"/>
              <a:buFont typeface="Arial"/>
              <a:buNone/>
            </a:pPr>
            <a:r>
              <a:rPr lang="en" sz="1350">
                <a:solidFill>
                  <a:srgbClr val="222222"/>
                </a:solidFill>
                <a:highlight>
                  <a:srgbClr val="FFFFFF"/>
                </a:highlight>
              </a:rPr>
              <a:t>An introduction should:</a:t>
            </a:r>
            <a:endParaRPr sz="1350">
              <a:solidFill>
                <a:srgbClr val="222222"/>
              </a:solidFill>
              <a:highlight>
                <a:srgbClr val="FFFFFF"/>
              </a:highlight>
            </a:endParaRPr>
          </a:p>
          <a:p>
            <a:pPr marL="457200" lvl="0" indent="-314325" algn="l" rtl="0">
              <a:spcBef>
                <a:spcPts val="1400"/>
              </a:spcBef>
              <a:spcAft>
                <a:spcPts val="0"/>
              </a:spcAft>
              <a:buClr>
                <a:srgbClr val="222222"/>
              </a:buClr>
              <a:buSzPts val="1350"/>
              <a:buChar char="●"/>
            </a:pPr>
            <a:r>
              <a:rPr lang="en" sz="1350" b="1">
                <a:solidFill>
                  <a:srgbClr val="222222"/>
                </a:solidFill>
                <a:highlight>
                  <a:srgbClr val="FFFFFF"/>
                </a:highlight>
              </a:rPr>
              <a:t>Have 2-3 sentences</a:t>
            </a:r>
            <a:endParaRPr sz="1350" b="1">
              <a:solidFill>
                <a:srgbClr val="222222"/>
              </a:solidFill>
              <a:highlight>
                <a:srgbClr val="FFFFFF"/>
              </a:highlight>
            </a:endParaRPr>
          </a:p>
          <a:p>
            <a:pPr marL="457200" lvl="0" indent="-314325" algn="l" rtl="0">
              <a:spcBef>
                <a:spcPts val="0"/>
              </a:spcBef>
              <a:spcAft>
                <a:spcPts val="0"/>
              </a:spcAft>
              <a:buClr>
                <a:srgbClr val="222222"/>
              </a:buClr>
              <a:buSzPts val="1350"/>
              <a:buChar char="●"/>
            </a:pPr>
            <a:r>
              <a:rPr lang="en" sz="1350" b="1">
                <a:solidFill>
                  <a:srgbClr val="222222"/>
                </a:solidFill>
                <a:highlight>
                  <a:srgbClr val="FFFFFF"/>
                </a:highlight>
              </a:rPr>
              <a:t>Be 40-60 words long</a:t>
            </a:r>
            <a:endParaRPr sz="1350" b="1">
              <a:solidFill>
                <a:srgbClr val="222222"/>
              </a:solidFill>
              <a:highlight>
                <a:srgbClr val="FFFFFF"/>
              </a:highlight>
            </a:endParaRPr>
          </a:p>
          <a:p>
            <a:pPr marL="457200" lvl="0" indent="-314325" algn="l" rtl="0">
              <a:spcBef>
                <a:spcPts val="0"/>
              </a:spcBef>
              <a:spcAft>
                <a:spcPts val="0"/>
              </a:spcAft>
              <a:buClr>
                <a:srgbClr val="222222"/>
              </a:buClr>
              <a:buSzPts val="1350"/>
              <a:buChar char="●"/>
            </a:pPr>
            <a:r>
              <a:rPr lang="en" sz="1350" b="1">
                <a:solidFill>
                  <a:srgbClr val="222222"/>
                </a:solidFill>
                <a:highlight>
                  <a:srgbClr val="FFFFFF"/>
                </a:highlight>
              </a:rPr>
              <a:t>Take 5 minutes to write</a:t>
            </a:r>
            <a:endParaRPr sz="1350" b="1">
              <a:solidFill>
                <a:srgbClr val="222222"/>
              </a:solidFill>
              <a:highlight>
                <a:srgbClr val="FFFFFF"/>
              </a:highlight>
            </a:endParaRPr>
          </a:p>
          <a:p>
            <a:pPr marL="0" lvl="0" indent="0" algn="ctr" rtl="0">
              <a:lnSpc>
                <a:spcPct val="95000"/>
              </a:lnSpc>
              <a:spcBef>
                <a:spcPts val="1400"/>
              </a:spcBef>
              <a:spcAft>
                <a:spcPts val="1200"/>
              </a:spcAft>
              <a:buClr>
                <a:schemeClr val="dk1"/>
              </a:buClr>
              <a:buSzPts val="1018"/>
              <a:buFont typeface="Arial"/>
              <a:buNone/>
            </a:pPr>
            <a:endParaRPr sz="1217"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9"/>
          <p:cNvSpPr txBox="1"/>
          <p:nvPr/>
        </p:nvSpPr>
        <p:spPr>
          <a:xfrm>
            <a:off x="1363982" y="58631"/>
            <a:ext cx="6275100" cy="1115660"/>
          </a:xfrm>
          <a:prstGeom prst="rect">
            <a:avLst/>
          </a:prstGeom>
          <a:noFill/>
          <a:ln>
            <a:noFill/>
          </a:ln>
        </p:spPr>
        <p:txBody>
          <a:bodyPr spcFirstLastPara="1" wrap="square" lIns="91425" tIns="91425" rIns="91425" bIns="91425" anchor="t" anchorCtr="0">
            <a:spAutoFit/>
          </a:bodyPr>
          <a:lstStyle/>
          <a:p>
            <a:pPr>
              <a:buClr>
                <a:schemeClr val="dk1"/>
              </a:buClr>
              <a:buSzPts val="1100"/>
            </a:pPr>
            <a:r>
              <a:rPr lang="en" sz="1850" b="1" dirty="0">
                <a:solidFill>
                  <a:srgbClr val="222222"/>
                </a:solidFill>
                <a:highlight>
                  <a:srgbClr val="F2F2F2"/>
                </a:highlight>
              </a:rPr>
              <a:t>Question: </a:t>
            </a:r>
            <a:r>
              <a:rPr lang="en-US" sz="1400" i="0" dirty="0">
                <a:solidFill>
                  <a:srgbClr val="000000"/>
                </a:solidFill>
                <a:effectLst/>
                <a:latin typeface="Arial" panose="020B0604020202020204" pitchFamily="34" charset="0"/>
              </a:rPr>
              <a:t>Some people believe that violence on television and in computer games has a damaging effect on society. Do you agree or disagree? </a:t>
            </a:r>
            <a:endParaRPr lang="en-US" sz="1850" b="1" u="sng" dirty="0">
              <a:solidFill>
                <a:srgbClr val="222222"/>
              </a:solidFill>
              <a:highlight>
                <a:schemeClr val="accent6"/>
              </a:highlight>
            </a:endParaRPr>
          </a:p>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xmlns="" id="{474517B5-E7DF-0FA5-DC31-3E5D0FA6AA62}"/>
              </a:ext>
            </a:extLst>
          </p:cNvPr>
          <p:cNvSpPr txBox="1"/>
          <p:nvPr/>
        </p:nvSpPr>
        <p:spPr>
          <a:xfrm>
            <a:off x="985838" y="1257299"/>
            <a:ext cx="7550943" cy="2677656"/>
          </a:xfrm>
          <a:prstGeom prst="rect">
            <a:avLst/>
          </a:prstGeom>
          <a:noFill/>
        </p:spPr>
        <p:txBody>
          <a:bodyPr wrap="square" rtlCol="0">
            <a:spAutoFit/>
          </a:bodyPr>
          <a:lstStyle/>
          <a:p>
            <a:r>
              <a:rPr lang="en-US" b="1" dirty="0">
                <a:solidFill>
                  <a:schemeClr val="tx1"/>
                </a:solidFill>
              </a:rPr>
              <a:t>Ideas</a:t>
            </a:r>
          </a:p>
          <a:p>
            <a:endParaRPr lang="en-US" b="1" dirty="0">
              <a:solidFill>
                <a:schemeClr val="tx1"/>
              </a:solidFill>
            </a:endParaRPr>
          </a:p>
          <a:p>
            <a:pPr algn="l">
              <a:buFont typeface="Arial" panose="020B0604020202020204" pitchFamily="34" charset="0"/>
              <a:buChar char="•"/>
            </a:pPr>
            <a:r>
              <a:rPr lang="en-US" i="0" u="sng" dirty="0">
                <a:solidFill>
                  <a:srgbClr val="000000"/>
                </a:solidFill>
                <a:effectLst/>
                <a:latin typeface="Verdana" panose="020B0604030504040204" pitchFamily="34" charset="0"/>
              </a:rPr>
              <a:t> Agree</a:t>
            </a:r>
          </a:p>
          <a:p>
            <a:pPr marL="742950" lvl="1" indent="-285750" algn="l">
              <a:buFont typeface="Arial" panose="020B0604020202020204" pitchFamily="34" charset="0"/>
              <a:buChar char="•"/>
            </a:pPr>
            <a:r>
              <a:rPr lang="en-US" b="0" i="0" dirty="0">
                <a:solidFill>
                  <a:srgbClr val="000000"/>
                </a:solidFill>
                <a:effectLst/>
                <a:latin typeface="Verdana" panose="020B0604030504040204" pitchFamily="34" charset="0"/>
              </a:rPr>
              <a:t> People often copy actions they see on TV</a:t>
            </a:r>
          </a:p>
          <a:p>
            <a:pPr marL="742950" lvl="1" indent="-285750" algn="l">
              <a:buFont typeface="Arial" panose="020B0604020202020204" pitchFamily="34" charset="0"/>
              <a:buChar char="•"/>
            </a:pPr>
            <a:r>
              <a:rPr lang="en-US" b="0" i="0" dirty="0">
                <a:solidFill>
                  <a:srgbClr val="000000"/>
                </a:solidFill>
                <a:effectLst/>
                <a:latin typeface="Verdana" panose="020B0604030504040204" pitchFamily="34" charset="0"/>
              </a:rPr>
              <a:t> Violent video games teach people that aggressiveness is normal in everyday life</a:t>
            </a:r>
          </a:p>
          <a:p>
            <a:pPr marL="742950" lvl="1" indent="-285750" algn="l">
              <a:buFont typeface="Arial" panose="020B0604020202020204" pitchFamily="34" charset="0"/>
              <a:buChar char="•"/>
            </a:pP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i="0" u="sng" dirty="0">
                <a:solidFill>
                  <a:srgbClr val="000000"/>
                </a:solidFill>
                <a:effectLst/>
                <a:latin typeface="Verdana" panose="020B0604030504040204" pitchFamily="34" charset="0"/>
              </a:rPr>
              <a:t> Disagree</a:t>
            </a:r>
            <a:endParaRPr lang="en-US" i="0" dirty="0">
              <a:solidFill>
                <a:srgbClr val="000000"/>
              </a:solidFill>
              <a:effectLst/>
              <a:latin typeface="Verdana" panose="020B0604030504040204" pitchFamily="34" charset="0"/>
            </a:endParaRPr>
          </a:p>
          <a:p>
            <a:pPr marL="742950" lvl="1" indent="-285750" algn="l">
              <a:buFont typeface="Arial" panose="020B0604020202020204" pitchFamily="34" charset="0"/>
              <a:buChar char="•"/>
            </a:pPr>
            <a:r>
              <a:rPr lang="en-US" b="0" i="0" dirty="0">
                <a:solidFill>
                  <a:srgbClr val="000000"/>
                </a:solidFill>
                <a:effectLst/>
                <a:latin typeface="Verdana" panose="020B0604030504040204" pitchFamily="34" charset="0"/>
              </a:rPr>
              <a:t> People act from their motives, regardless of what they see on television</a:t>
            </a:r>
          </a:p>
          <a:p>
            <a:pPr marL="742950" lvl="1" indent="-285750" algn="l">
              <a:buFont typeface="Arial" panose="020B0604020202020204" pitchFamily="34" charset="0"/>
              <a:buChar char="•"/>
            </a:pPr>
            <a:r>
              <a:rPr lang="en-US" b="0" i="0" dirty="0">
                <a:solidFill>
                  <a:srgbClr val="000000"/>
                </a:solidFill>
                <a:effectLst/>
                <a:latin typeface="Verdana" panose="020B0604030504040204" pitchFamily="34" charset="0"/>
              </a:rPr>
              <a:t> Video games and television can reduce social violence by providing a safe outlet for aggressiveness</a:t>
            </a:r>
          </a:p>
          <a:p>
            <a:endParaRPr 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1905</Words>
  <Application>Microsoft Office PowerPoint</Application>
  <PresentationFormat>On-screen Show (16:9)</PresentationFormat>
  <Paragraphs>150</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Georgia</vt:lpstr>
      <vt:lpstr>Verdana</vt:lpstr>
      <vt:lpstr>Simple Light</vt:lpstr>
      <vt:lpstr>PowerPoint Presentation</vt:lpstr>
      <vt:lpstr>Opinion Essays </vt:lpstr>
      <vt:lpstr>Opinion Essays </vt:lpstr>
      <vt:lpstr>Answer</vt:lpstr>
      <vt:lpstr>BREAKDOWN AND EXPLANATION</vt:lpstr>
      <vt:lpstr>Opinion Essays</vt:lpstr>
      <vt:lpstr>Opinion Essays</vt:lpstr>
      <vt:lpstr>Introduction</vt:lpstr>
      <vt:lpstr>PowerPoint Presentation</vt:lpstr>
      <vt:lpstr>Introduction </vt:lpstr>
      <vt:lpstr>PowerPoint Presentation</vt:lpstr>
      <vt:lpstr>How To Write Main Body Paragraphs </vt:lpstr>
      <vt:lpstr>Main Body Paragraph 1: Idea 1 – People act from their motives, regardless of what they see on the television</vt:lpstr>
      <vt:lpstr>Finished Paragraph 1</vt:lpstr>
      <vt:lpstr>Main Body Paragraph 2: Idea 2 – Video games and television can reduce social violence </vt:lpstr>
      <vt:lpstr>Finished Paragraph 2</vt:lpstr>
      <vt:lpstr>Conclusion </vt:lpstr>
      <vt:lpstr>PowerPoint Presentation</vt:lpstr>
      <vt:lpstr>Answer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5</cp:revision>
  <dcterms:modified xsi:type="dcterms:W3CDTF">2024-03-05T06:26:21Z</dcterms:modified>
</cp:coreProperties>
</file>