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2"/>
  </p:notesMasterIdLst>
  <p:sldIdLst>
    <p:sldId id="256" r:id="rId2"/>
    <p:sldId id="257" r:id="rId3"/>
    <p:sldId id="258" r:id="rId4"/>
    <p:sldId id="274" r:id="rId5"/>
    <p:sldId id="275"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6" r:id="rId2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51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3922410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2687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7591fb8c95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7591fb8c95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7876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7591fb8c95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7591fb8c95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0339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7591fb8c95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7591fb8c95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0017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7591fb8c95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7591fb8c95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00587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7591fb8c95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7591fb8c95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37294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7591fb8c95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7591fb8c95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1388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7591fb8c95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7591fb8c95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74090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7591fb8c95_0_5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7591fb8c95_0_5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404292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7591fb8c95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7591fb8c95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070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7591fb8c95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7591fb8c95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81790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g27591fb8c9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7591fb8c9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2461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7591fb8c95_0_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7591fb8c95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4354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7591fb8c95_0_6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7591fb8c95_0_6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0736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7591fb8c95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7591fb8c95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21988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7591fb8c95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7591fb8c95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1629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7591fb8c95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7591fb8c95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782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7591fb8c95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7591fb8c95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394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7591fb8c95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7591fb8c95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07085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400725" y="152400"/>
            <a:ext cx="7741920" cy="483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59000" y="1612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t>Ideas</a:t>
            </a:r>
            <a:endParaRPr/>
          </a:p>
        </p:txBody>
      </p:sp>
      <p:sp>
        <p:nvSpPr>
          <p:cNvPr id="97" name="Google Shape;97;p20"/>
          <p:cNvSpPr txBox="1">
            <a:spLocks noGrp="1"/>
          </p:cNvSpPr>
          <p:nvPr>
            <p:ph type="body" idx="1"/>
          </p:nvPr>
        </p:nvSpPr>
        <p:spPr>
          <a:xfrm>
            <a:off x="945275" y="733950"/>
            <a:ext cx="8520600" cy="17670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550" b="1" dirty="0">
                <a:solidFill>
                  <a:srgbClr val="B45F06"/>
                </a:solidFill>
              </a:rPr>
              <a:t>Question: One problem faced by almost every large city is traffic congestion.</a:t>
            </a:r>
            <a:endParaRPr sz="1550" b="1" dirty="0">
              <a:solidFill>
                <a:srgbClr val="B45F06"/>
              </a:solidFill>
            </a:endParaRPr>
          </a:p>
          <a:p>
            <a:pPr marL="0" lvl="0" indent="0" algn="l" rtl="0">
              <a:spcBef>
                <a:spcPts val="1400"/>
              </a:spcBef>
              <a:spcAft>
                <a:spcPts val="0"/>
              </a:spcAft>
              <a:buClr>
                <a:schemeClr val="dk1"/>
              </a:buClr>
              <a:buSzPts val="1100"/>
              <a:buFont typeface="Arial"/>
              <a:buNone/>
            </a:pPr>
            <a:r>
              <a:rPr lang="en" sz="1550" b="1" dirty="0">
                <a:solidFill>
                  <a:srgbClr val="B45F06"/>
                </a:solidFill>
              </a:rPr>
              <a:t>What do you think the causes are? What solutions can you suggest?</a:t>
            </a:r>
            <a:endParaRPr sz="1550" b="1" dirty="0">
              <a:solidFill>
                <a:srgbClr val="B45F06"/>
              </a:solidFill>
            </a:endParaRPr>
          </a:p>
          <a:p>
            <a:pPr marL="0" lvl="0" indent="0" algn="l" rtl="0">
              <a:spcBef>
                <a:spcPts val="1400"/>
              </a:spcBef>
              <a:spcAft>
                <a:spcPts val="1200"/>
              </a:spcAft>
              <a:buNone/>
            </a:pPr>
            <a:endParaRPr dirty="0"/>
          </a:p>
        </p:txBody>
      </p:sp>
      <p:pic>
        <p:nvPicPr>
          <p:cNvPr id="98" name="Google Shape;98;p20"/>
          <p:cNvPicPr preferRelativeResize="0"/>
          <p:nvPr/>
        </p:nvPicPr>
        <p:blipFill>
          <a:blip r:embed="rId3">
            <a:alphaModFix/>
          </a:blip>
          <a:stretch>
            <a:fillRect/>
          </a:stretch>
        </p:blipFill>
        <p:spPr>
          <a:xfrm>
            <a:off x="1206075" y="1884775"/>
            <a:ext cx="6316451" cy="3093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Clr>
                <a:schemeClr val="dk1"/>
              </a:buClr>
              <a:buSzPct val="66666"/>
              <a:buFont typeface="Arial"/>
              <a:buNone/>
            </a:pPr>
            <a:r>
              <a:rPr lang="en" sz="1650" b="1">
                <a:solidFill>
                  <a:srgbClr val="CC0000"/>
                </a:solidFill>
                <a:highlight>
                  <a:srgbClr val="FFFFFF"/>
                </a:highlight>
              </a:rPr>
              <a:t>Introduction</a:t>
            </a:r>
            <a:endParaRPr sz="1650" b="1">
              <a:solidFill>
                <a:srgbClr val="CC0000"/>
              </a:solidFill>
              <a:highlight>
                <a:srgbClr val="FFFFFF"/>
              </a:highlight>
            </a:endParaRPr>
          </a:p>
          <a:p>
            <a:pPr marL="0" lvl="0" indent="0" algn="l" rtl="0">
              <a:spcBef>
                <a:spcPts val="300"/>
              </a:spcBef>
              <a:spcAft>
                <a:spcPts val="0"/>
              </a:spcAft>
              <a:buNone/>
            </a:pPr>
            <a:endParaRPr/>
          </a:p>
        </p:txBody>
      </p:sp>
      <p:sp>
        <p:nvSpPr>
          <p:cNvPr id="104" name="Google Shape;104;p21"/>
          <p:cNvSpPr txBox="1"/>
          <p:nvPr/>
        </p:nvSpPr>
        <p:spPr>
          <a:xfrm>
            <a:off x="540075" y="938700"/>
            <a:ext cx="7728000" cy="488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50" b="1" dirty="0">
                <a:solidFill>
                  <a:srgbClr val="222222"/>
                </a:solidFill>
                <a:highlight>
                  <a:srgbClr val="F2F2F2"/>
                </a:highlight>
              </a:rPr>
              <a:t>Question:</a:t>
            </a:r>
            <a:r>
              <a:rPr lang="en" sz="1350" dirty="0">
                <a:solidFill>
                  <a:srgbClr val="222222"/>
                </a:solidFill>
                <a:highlight>
                  <a:srgbClr val="F2F2F2"/>
                </a:highlight>
              </a:rPr>
              <a:t> One problem faced by almost every large city is traffic congestion.</a:t>
            </a:r>
            <a:endParaRPr sz="1350" dirty="0">
              <a:solidFill>
                <a:srgbClr val="222222"/>
              </a:solidFill>
              <a:highlight>
                <a:srgbClr val="F2F2F2"/>
              </a:highlight>
            </a:endParaRPr>
          </a:p>
          <a:p>
            <a:pPr marL="0" lvl="0" indent="0" algn="l" rtl="0">
              <a:spcBef>
                <a:spcPts val="0"/>
              </a:spcBef>
              <a:spcAft>
                <a:spcPts val="0"/>
              </a:spcAft>
              <a:buNone/>
            </a:pPr>
            <a:r>
              <a:rPr lang="en" sz="1350" dirty="0">
                <a:solidFill>
                  <a:srgbClr val="222222"/>
                </a:solidFill>
                <a:highlight>
                  <a:srgbClr val="F2F2F2"/>
                </a:highlight>
              </a:rPr>
              <a:t>What do you think the causes are? What solutions can you suggest? </a:t>
            </a:r>
            <a:endParaRPr sz="1350" dirty="0">
              <a:solidFill>
                <a:srgbClr val="222222"/>
              </a:solidFill>
              <a:highlight>
                <a:srgbClr val="F2F2F2"/>
              </a:highlight>
            </a:endParaRPr>
          </a:p>
          <a:p>
            <a:pPr marL="0" lvl="0" indent="0" algn="l" rtl="0">
              <a:spcBef>
                <a:spcPts val="0"/>
              </a:spcBef>
              <a:spcAft>
                <a:spcPts val="0"/>
              </a:spcAft>
              <a:buNone/>
            </a:pPr>
            <a:endParaRPr sz="1350" dirty="0">
              <a:solidFill>
                <a:srgbClr val="222222"/>
              </a:solidFill>
              <a:highlight>
                <a:srgbClr val="F2F2F2"/>
              </a:highlight>
            </a:endParaRPr>
          </a:p>
          <a:p>
            <a:pPr marL="0" lvl="0" indent="0" algn="l" rtl="0">
              <a:spcBef>
                <a:spcPts val="0"/>
              </a:spcBef>
              <a:spcAft>
                <a:spcPts val="0"/>
              </a:spcAft>
              <a:buNone/>
            </a:pPr>
            <a:endParaRPr sz="1350" dirty="0">
              <a:solidFill>
                <a:srgbClr val="222222"/>
              </a:solidFill>
              <a:highlight>
                <a:srgbClr val="F2F2F2"/>
              </a:highlight>
            </a:endParaRPr>
          </a:p>
          <a:p>
            <a:pPr marL="0" lvl="0" indent="0" algn="l" rtl="0">
              <a:spcBef>
                <a:spcPts val="0"/>
              </a:spcBef>
              <a:spcAft>
                <a:spcPts val="0"/>
              </a:spcAft>
              <a:buNone/>
            </a:pPr>
            <a:r>
              <a:rPr lang="en" sz="1350" b="1" u="sng" dirty="0">
                <a:solidFill>
                  <a:srgbClr val="222222"/>
                </a:solidFill>
                <a:highlight>
                  <a:schemeClr val="accent6"/>
                </a:highlight>
              </a:rPr>
              <a:t>Paraphrased question:</a:t>
            </a:r>
            <a:r>
              <a:rPr lang="en" sz="1350" u="sng" dirty="0">
                <a:solidFill>
                  <a:srgbClr val="222222"/>
                </a:solidFill>
                <a:highlight>
                  <a:schemeClr val="accent6"/>
                </a:highlight>
              </a:rPr>
              <a:t> </a:t>
            </a:r>
            <a:endParaRPr sz="1350" u="sng" dirty="0">
              <a:solidFill>
                <a:srgbClr val="222222"/>
              </a:solidFill>
              <a:highlight>
                <a:schemeClr val="accent6"/>
              </a:highlight>
            </a:endParaRPr>
          </a:p>
          <a:p>
            <a:pPr marL="0" lvl="0" indent="0" algn="l" rtl="0">
              <a:spcBef>
                <a:spcPts val="0"/>
              </a:spcBef>
              <a:spcAft>
                <a:spcPts val="0"/>
              </a:spcAft>
              <a:buNone/>
            </a:pPr>
            <a:endParaRPr sz="1350" u="sng" dirty="0">
              <a:solidFill>
                <a:srgbClr val="222222"/>
              </a:solidFill>
              <a:highlight>
                <a:schemeClr val="accent6"/>
              </a:highlight>
            </a:endParaRPr>
          </a:p>
          <a:p>
            <a:pPr marL="0" lvl="0" indent="0" algn="l" rtl="0">
              <a:spcBef>
                <a:spcPts val="0"/>
              </a:spcBef>
              <a:spcAft>
                <a:spcPts val="0"/>
              </a:spcAft>
              <a:buNone/>
            </a:pPr>
            <a:r>
              <a:rPr lang="en" sz="1350" b="1" dirty="0">
                <a:solidFill>
                  <a:srgbClr val="222222"/>
                </a:solidFill>
                <a:highlight>
                  <a:srgbClr val="FFFFFF"/>
                </a:highlight>
              </a:rPr>
              <a:t>One of the most serious issues facing the majority of large urban areas is traffic </a:t>
            </a:r>
            <a:r>
              <a:rPr lang="en" sz="1350" b="1" dirty="0" smtClean="0">
                <a:solidFill>
                  <a:srgbClr val="222222"/>
                </a:solidFill>
                <a:highlight>
                  <a:srgbClr val="FFFFFF"/>
                </a:highlight>
              </a:rPr>
              <a:t>jam.</a:t>
            </a:r>
            <a:r>
              <a:rPr lang="en" sz="1350" dirty="0" smtClean="0">
                <a:solidFill>
                  <a:srgbClr val="222222"/>
                </a:solidFill>
                <a:highlight>
                  <a:srgbClr val="FFFFFF"/>
                </a:highlight>
              </a:rPr>
              <a:t> </a:t>
            </a:r>
            <a:endParaRPr sz="1350" dirty="0">
              <a:solidFill>
                <a:srgbClr val="222222"/>
              </a:solidFill>
              <a:highlight>
                <a:srgbClr val="FFFFFF"/>
              </a:highlight>
            </a:endParaRPr>
          </a:p>
          <a:p>
            <a:pPr marL="0" lvl="0" indent="0" algn="l" rtl="0">
              <a:spcBef>
                <a:spcPts val="0"/>
              </a:spcBef>
              <a:spcAft>
                <a:spcPts val="0"/>
              </a:spcAft>
              <a:buClr>
                <a:schemeClr val="dk1"/>
              </a:buClr>
              <a:buSzPts val="1100"/>
              <a:buFont typeface="Arial"/>
              <a:buNone/>
            </a:pPr>
            <a:endParaRPr sz="1350" b="1"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endParaRPr sz="1350" b="1"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r>
              <a:rPr lang="en" sz="1350" b="1" u="sng" dirty="0">
                <a:solidFill>
                  <a:srgbClr val="222222"/>
                </a:solidFill>
                <a:highlight>
                  <a:schemeClr val="accent6"/>
                </a:highlight>
              </a:rPr>
              <a:t>Outline statement:</a:t>
            </a:r>
            <a:r>
              <a:rPr lang="en" sz="1350" dirty="0">
                <a:solidFill>
                  <a:srgbClr val="222222"/>
                </a:solidFill>
                <a:highlight>
                  <a:schemeClr val="lt1"/>
                </a:highlight>
              </a:rPr>
              <a:t> </a:t>
            </a:r>
            <a:endParaRPr sz="1350"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endParaRPr sz="1350" dirty="0">
              <a:solidFill>
                <a:srgbClr val="222222"/>
              </a:solidFill>
              <a:highlight>
                <a:schemeClr val="lt1"/>
              </a:highlight>
            </a:endParaRPr>
          </a:p>
          <a:p>
            <a:pPr marL="0" lvl="0" indent="0" algn="l" rtl="0">
              <a:spcBef>
                <a:spcPts val="0"/>
              </a:spcBef>
              <a:spcAft>
                <a:spcPts val="0"/>
              </a:spcAft>
              <a:buClr>
                <a:schemeClr val="dk1"/>
              </a:buClr>
              <a:buSzPts val="1100"/>
              <a:buFont typeface="Arial"/>
              <a:buNone/>
            </a:pPr>
            <a:r>
              <a:rPr lang="en" sz="1350" b="1" dirty="0">
                <a:solidFill>
                  <a:srgbClr val="222222"/>
                </a:solidFill>
              </a:rPr>
              <a:t>The main reason for this is that there are too many private cars on the roads these days and a viable solution is to introduce more park-and-ride schemes.</a:t>
            </a:r>
            <a:endParaRPr sz="1350" b="1" dirty="0">
              <a:solidFill>
                <a:srgbClr val="222222"/>
              </a:solidFill>
            </a:endParaRPr>
          </a:p>
          <a:p>
            <a:pPr marL="0" lvl="0" indent="0" algn="l" rtl="0">
              <a:spcBef>
                <a:spcPts val="0"/>
              </a:spcBef>
              <a:spcAft>
                <a:spcPts val="0"/>
              </a:spcAft>
              <a:buClr>
                <a:schemeClr val="dk1"/>
              </a:buClr>
              <a:buSzPts val="1100"/>
              <a:buFont typeface="Arial"/>
              <a:buNone/>
            </a:pPr>
            <a:endParaRPr sz="1350" b="1" dirty="0">
              <a:solidFill>
                <a:srgbClr val="222222"/>
              </a:solidFill>
            </a:endParaRPr>
          </a:p>
          <a:p>
            <a:pPr marL="0" lvl="0" indent="0" algn="l" rtl="0">
              <a:lnSpc>
                <a:spcPct val="115000"/>
              </a:lnSpc>
              <a:spcBef>
                <a:spcPts val="700"/>
              </a:spcBef>
              <a:spcAft>
                <a:spcPts val="0"/>
              </a:spcAft>
              <a:buClr>
                <a:schemeClr val="dk1"/>
              </a:buClr>
              <a:buSzPts val="1100"/>
              <a:buFont typeface="Arial"/>
              <a:buNone/>
            </a:pPr>
            <a:r>
              <a:rPr lang="en" sz="1350" b="1" i="1" dirty="0">
                <a:solidFill>
                  <a:srgbClr val="0B5394"/>
                </a:solidFill>
                <a:highlight>
                  <a:srgbClr val="FFFFFF"/>
                </a:highlight>
              </a:rPr>
              <a:t>Cause</a:t>
            </a:r>
            <a:r>
              <a:rPr lang="en" sz="1350" i="1" dirty="0">
                <a:solidFill>
                  <a:srgbClr val="0B5394"/>
                </a:solidFill>
                <a:highlight>
                  <a:srgbClr val="FFFFFF"/>
                </a:highlight>
              </a:rPr>
              <a:t> – Too many cars on the roads.  Why? – increasing numbers of people own cars, more convenient than buses &amp; trains</a:t>
            </a:r>
            <a:endParaRPr sz="1350" i="1" dirty="0">
              <a:solidFill>
                <a:srgbClr val="0B5394"/>
              </a:solidFill>
              <a:highlight>
                <a:srgbClr val="FFFFFF"/>
              </a:highlight>
            </a:endParaRPr>
          </a:p>
          <a:p>
            <a:pPr marL="0" lvl="0" indent="0" algn="l" rtl="0">
              <a:lnSpc>
                <a:spcPct val="115000"/>
              </a:lnSpc>
              <a:spcBef>
                <a:spcPts val="1400"/>
              </a:spcBef>
              <a:spcAft>
                <a:spcPts val="0"/>
              </a:spcAft>
              <a:buClr>
                <a:schemeClr val="dk1"/>
              </a:buClr>
              <a:buSzPts val="1100"/>
              <a:buFont typeface="Arial"/>
              <a:buNone/>
            </a:pPr>
            <a:r>
              <a:rPr lang="en" sz="1350" b="1" i="1" dirty="0">
                <a:solidFill>
                  <a:srgbClr val="0B5394"/>
                </a:solidFill>
                <a:highlight>
                  <a:srgbClr val="FFFFFF"/>
                </a:highlight>
              </a:rPr>
              <a:t>Solution</a:t>
            </a:r>
            <a:r>
              <a:rPr lang="en" sz="1350" i="1" dirty="0">
                <a:solidFill>
                  <a:srgbClr val="0B5394"/>
                </a:solidFill>
                <a:highlight>
                  <a:srgbClr val="FFFFFF"/>
                </a:highlight>
              </a:rPr>
              <a:t> – Park-and-ride schemes</a:t>
            </a:r>
            <a:endParaRPr sz="1350" i="1" dirty="0">
              <a:solidFill>
                <a:srgbClr val="0B5394"/>
              </a:solidFill>
              <a:highlight>
                <a:srgbClr val="FFFFFF"/>
              </a:highlight>
            </a:endParaRPr>
          </a:p>
          <a:p>
            <a:pPr marL="0" lvl="0" indent="0" algn="l" rtl="0">
              <a:spcBef>
                <a:spcPts val="1400"/>
              </a:spcBef>
              <a:spcAft>
                <a:spcPts val="0"/>
              </a:spcAft>
              <a:buClr>
                <a:schemeClr val="dk1"/>
              </a:buClr>
              <a:buSzPts val="1100"/>
              <a:buFont typeface="Arial"/>
              <a:buNone/>
            </a:pPr>
            <a:endParaRPr sz="1350" b="1" dirty="0">
              <a:solidFill>
                <a:srgbClr val="222222"/>
              </a:solidFill>
            </a:endParaRPr>
          </a:p>
          <a:p>
            <a:pPr marL="0" lvl="0" indent="0" algn="l" rtl="0">
              <a:spcBef>
                <a:spcPts val="0"/>
              </a:spcBef>
              <a:spcAft>
                <a:spcPts val="0"/>
              </a:spcAft>
              <a:buClr>
                <a:schemeClr val="dk1"/>
              </a:buClr>
              <a:buSzPts val="1100"/>
              <a:buFont typeface="Arial"/>
              <a:buNone/>
            </a:pPr>
            <a:endParaRPr sz="1350" b="1" dirty="0">
              <a:solidFill>
                <a:srgbClr val="222222"/>
              </a:solidFill>
              <a:highlight>
                <a:schemeClr val="lt1"/>
              </a:highlight>
            </a:endParaRPr>
          </a:p>
          <a:p>
            <a:pPr marL="0" lvl="0" indent="0" algn="l" rtl="0">
              <a:spcBef>
                <a:spcPts val="0"/>
              </a:spcBef>
              <a:spcAft>
                <a:spcPts val="0"/>
              </a:spcAft>
              <a:buNone/>
            </a:pPr>
            <a:endParaRPr sz="1350" dirty="0">
              <a:solidFill>
                <a:srgbClr val="222222"/>
              </a:solidFill>
              <a:highlight>
                <a:srgbClr val="FFFFFF"/>
              </a:highlight>
            </a:endParaRPr>
          </a:p>
        </p:txBody>
      </p:sp>
      <p:sp>
        <p:nvSpPr>
          <p:cNvPr id="2" name="TextBox 1">
            <a:extLst>
              <a:ext uri="{FF2B5EF4-FFF2-40B4-BE49-F238E27FC236}">
                <a16:creationId xmlns:a16="http://schemas.microsoft.com/office/drawing/2014/main" xmlns="" id="{77764AB5-5CD0-C870-F859-225FCEDBD619}"/>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body" idx="1"/>
          </p:nvPr>
        </p:nvSpPr>
        <p:spPr>
          <a:xfrm>
            <a:off x="466000" y="689575"/>
            <a:ext cx="8520600" cy="34164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50" b="1" dirty="0">
                <a:solidFill>
                  <a:srgbClr val="222222"/>
                </a:solidFill>
                <a:highlight>
                  <a:srgbClr val="F2F2F2"/>
                </a:highlight>
              </a:rPr>
              <a:t>Question:</a:t>
            </a:r>
            <a:r>
              <a:rPr lang="en" sz="1550" dirty="0">
                <a:solidFill>
                  <a:srgbClr val="222222"/>
                </a:solidFill>
                <a:highlight>
                  <a:srgbClr val="F2F2F2"/>
                </a:highlight>
              </a:rPr>
              <a:t> One problem faced by almost every large city is traffic congestion.</a:t>
            </a:r>
            <a:endParaRPr sz="1550" dirty="0">
              <a:solidFill>
                <a:srgbClr val="222222"/>
              </a:solidFill>
              <a:highlight>
                <a:srgbClr val="F2F2F2"/>
              </a:highlight>
            </a:endParaRPr>
          </a:p>
          <a:p>
            <a:pPr marL="0" lvl="0" indent="0" algn="l" rtl="0">
              <a:lnSpc>
                <a:spcPct val="100000"/>
              </a:lnSpc>
              <a:spcBef>
                <a:spcPts val="0"/>
              </a:spcBef>
              <a:spcAft>
                <a:spcPts val="0"/>
              </a:spcAft>
              <a:buClr>
                <a:schemeClr val="dk1"/>
              </a:buClr>
              <a:buSzPts val="1100"/>
              <a:buFont typeface="Arial"/>
              <a:buNone/>
            </a:pPr>
            <a:r>
              <a:rPr lang="en" sz="1550" dirty="0">
                <a:solidFill>
                  <a:srgbClr val="222222"/>
                </a:solidFill>
                <a:highlight>
                  <a:srgbClr val="F2F2F2"/>
                </a:highlight>
              </a:rPr>
              <a:t>What do you think the causes are? What solutions can you suggest?</a:t>
            </a:r>
            <a:endParaRPr sz="1850" b="1" dirty="0">
              <a:solidFill>
                <a:srgbClr val="222222"/>
              </a:solidFill>
              <a:highlight>
                <a:srgbClr val="F2F2F2"/>
              </a:highlight>
            </a:endParaRPr>
          </a:p>
          <a:p>
            <a:pPr marL="0" lvl="0" indent="0" algn="l" rtl="0">
              <a:lnSpc>
                <a:spcPct val="100000"/>
              </a:lnSpc>
              <a:spcBef>
                <a:spcPts val="0"/>
              </a:spcBef>
              <a:spcAft>
                <a:spcPts val="0"/>
              </a:spcAft>
              <a:buNone/>
            </a:pPr>
            <a:endParaRPr sz="1650" b="1" u="sng" dirty="0">
              <a:solidFill>
                <a:srgbClr val="222222"/>
              </a:solidFill>
              <a:highlight>
                <a:schemeClr val="accent6"/>
              </a:highlight>
            </a:endParaRPr>
          </a:p>
          <a:p>
            <a:pPr marL="0" lvl="0" indent="0" algn="l" rtl="0">
              <a:lnSpc>
                <a:spcPct val="100000"/>
              </a:lnSpc>
              <a:spcBef>
                <a:spcPts val="0"/>
              </a:spcBef>
              <a:spcAft>
                <a:spcPts val="0"/>
              </a:spcAft>
              <a:buNone/>
            </a:pPr>
            <a:r>
              <a:rPr lang="en" sz="1650" b="1" u="sng" dirty="0">
                <a:solidFill>
                  <a:srgbClr val="222222"/>
                </a:solidFill>
                <a:highlight>
                  <a:schemeClr val="accent6"/>
                </a:highlight>
              </a:rPr>
              <a:t>Introduction:</a:t>
            </a:r>
            <a:r>
              <a:rPr lang="en" sz="1650" u="sng" dirty="0">
                <a:solidFill>
                  <a:srgbClr val="222222"/>
                </a:solidFill>
                <a:highlight>
                  <a:schemeClr val="accent6"/>
                </a:highlight>
              </a:rPr>
              <a:t> </a:t>
            </a:r>
            <a:endParaRPr sz="1650" u="sng" dirty="0">
              <a:solidFill>
                <a:srgbClr val="222222"/>
              </a:solidFill>
              <a:highlight>
                <a:schemeClr val="accent6"/>
              </a:highlight>
            </a:endParaRPr>
          </a:p>
          <a:p>
            <a:pPr marL="0" lvl="0" indent="0" algn="l" rtl="0">
              <a:lnSpc>
                <a:spcPct val="100000"/>
              </a:lnSpc>
              <a:spcBef>
                <a:spcPts val="0"/>
              </a:spcBef>
              <a:spcAft>
                <a:spcPts val="0"/>
              </a:spcAft>
              <a:buNone/>
            </a:pPr>
            <a:endParaRPr sz="1650" u="sng" dirty="0">
              <a:solidFill>
                <a:srgbClr val="222222"/>
              </a:solidFill>
              <a:highlight>
                <a:schemeClr val="accent6"/>
              </a:highlight>
            </a:endParaRPr>
          </a:p>
          <a:p>
            <a:pPr marL="0" lvl="0" indent="0" algn="l" rtl="0">
              <a:lnSpc>
                <a:spcPct val="100000"/>
              </a:lnSpc>
              <a:spcBef>
                <a:spcPts val="0"/>
              </a:spcBef>
              <a:spcAft>
                <a:spcPts val="0"/>
              </a:spcAft>
              <a:buClr>
                <a:schemeClr val="dk1"/>
              </a:buClr>
              <a:buSzPts val="1100"/>
              <a:buFont typeface="Arial"/>
              <a:buNone/>
            </a:pPr>
            <a:r>
              <a:rPr lang="en" sz="1350" b="1" dirty="0">
                <a:solidFill>
                  <a:srgbClr val="222222"/>
                </a:solidFill>
                <a:highlight>
                  <a:srgbClr val="FFFFFF"/>
                </a:highlight>
              </a:rPr>
              <a:t>One of the most serious issues facing the majority of large urban areas is traffic </a:t>
            </a:r>
            <a:r>
              <a:rPr lang="en" sz="1350" b="1" dirty="0" smtClean="0">
                <a:solidFill>
                  <a:srgbClr val="222222"/>
                </a:solidFill>
                <a:highlight>
                  <a:srgbClr val="FFFFFF"/>
                </a:highlight>
              </a:rPr>
              <a:t>jam.</a:t>
            </a:r>
            <a:r>
              <a:rPr lang="en" sz="1350" dirty="0" smtClean="0">
                <a:solidFill>
                  <a:srgbClr val="222222"/>
                </a:solidFill>
                <a:highlight>
                  <a:srgbClr val="FFFFFF"/>
                </a:highlight>
              </a:rPr>
              <a:t> </a:t>
            </a:r>
            <a:r>
              <a:rPr lang="en" sz="1350" b="1" dirty="0">
                <a:solidFill>
                  <a:srgbClr val="222222"/>
                </a:solidFill>
              </a:rPr>
              <a:t>The main reason for this is that there are too many private cars on the roads these days and a viable solution is to introduce more park-and-ride schemes.</a:t>
            </a:r>
          </a:p>
          <a:p>
            <a:pPr marL="0" lvl="0" indent="0" algn="l" rtl="0">
              <a:lnSpc>
                <a:spcPct val="100000"/>
              </a:lnSpc>
              <a:spcBef>
                <a:spcPts val="0"/>
              </a:spcBef>
              <a:spcAft>
                <a:spcPts val="0"/>
              </a:spcAft>
              <a:buClr>
                <a:schemeClr val="dk1"/>
              </a:buClr>
              <a:buSzPts val="1100"/>
              <a:buFont typeface="Arial"/>
              <a:buNone/>
            </a:pPr>
            <a:endParaRPr lang="en" sz="1350" b="1" dirty="0">
              <a:solidFill>
                <a:srgbClr val="222222"/>
              </a:solidFill>
            </a:endParaRPr>
          </a:p>
          <a:p>
            <a:pPr marL="0" lvl="0" indent="0" algn="l" rtl="0">
              <a:lnSpc>
                <a:spcPct val="100000"/>
              </a:lnSpc>
              <a:spcBef>
                <a:spcPts val="0"/>
              </a:spcBef>
              <a:spcAft>
                <a:spcPts val="0"/>
              </a:spcAft>
              <a:buClr>
                <a:schemeClr val="dk1"/>
              </a:buClr>
              <a:buSzPts val="1100"/>
              <a:buFont typeface="Arial"/>
              <a:buNone/>
            </a:pPr>
            <a:endParaRPr lang="en" sz="1350" b="1" dirty="0">
              <a:solidFill>
                <a:srgbClr val="222222"/>
              </a:solidFill>
            </a:endParaRPr>
          </a:p>
          <a:p>
            <a:pPr marL="0" lvl="0" indent="0" algn="l" rtl="0">
              <a:lnSpc>
                <a:spcPct val="100000"/>
              </a:lnSpc>
              <a:spcBef>
                <a:spcPts val="0"/>
              </a:spcBef>
              <a:spcAft>
                <a:spcPts val="0"/>
              </a:spcAft>
              <a:buClr>
                <a:schemeClr val="dk1"/>
              </a:buClr>
              <a:buSzPts val="1100"/>
              <a:buFont typeface="Arial"/>
              <a:buNone/>
            </a:pPr>
            <a:endParaRPr lang="en" sz="1350" b="1" dirty="0">
              <a:solidFill>
                <a:srgbClr val="222222"/>
              </a:solidFill>
            </a:endParaRPr>
          </a:p>
          <a:p>
            <a:pPr marL="0" lvl="0" indent="0" algn="l" rtl="0">
              <a:lnSpc>
                <a:spcPct val="100000"/>
              </a:lnSpc>
              <a:spcBef>
                <a:spcPts val="0"/>
              </a:spcBef>
              <a:spcAft>
                <a:spcPts val="0"/>
              </a:spcAft>
              <a:buClr>
                <a:schemeClr val="dk1"/>
              </a:buClr>
              <a:buSzPts val="1100"/>
              <a:buFont typeface="Arial"/>
              <a:buNone/>
            </a:pPr>
            <a:endParaRPr lang="en" sz="1350" b="1" dirty="0">
              <a:solidFill>
                <a:srgbClr val="222222"/>
              </a:solidFill>
            </a:endParaRPr>
          </a:p>
          <a:p>
            <a:pPr marL="0" lvl="0" indent="0" algn="l" rtl="0">
              <a:lnSpc>
                <a:spcPct val="100000"/>
              </a:lnSpc>
              <a:spcBef>
                <a:spcPts val="0"/>
              </a:spcBef>
              <a:spcAft>
                <a:spcPts val="0"/>
              </a:spcAft>
              <a:buClr>
                <a:schemeClr val="dk1"/>
              </a:buClr>
              <a:buSzPts val="1100"/>
              <a:buFont typeface="Arial"/>
              <a:buNone/>
            </a:pPr>
            <a:endParaRPr lang="en" sz="1350" b="1" dirty="0">
              <a:solidFill>
                <a:srgbClr val="222222"/>
              </a:solidFill>
            </a:endParaRPr>
          </a:p>
          <a:p>
            <a:pPr marL="0" lvl="0" indent="0">
              <a:lnSpc>
                <a:spcPct val="100000"/>
              </a:lnSpc>
              <a:buClr>
                <a:schemeClr val="dk1"/>
              </a:buClr>
              <a:buSzPts val="1100"/>
              <a:buNone/>
            </a:pPr>
            <a:r>
              <a:rPr lang="en" sz="1000" i="1" dirty="0">
                <a:solidFill>
                  <a:schemeClr val="bg2">
                    <a:lumMod val="75000"/>
                  </a:schemeClr>
                </a:solidFill>
              </a:rPr>
              <a:t>*schemes-</a:t>
            </a:r>
            <a:r>
              <a:rPr lang="en-US" sz="1000" i="1" dirty="0">
                <a:solidFill>
                  <a:schemeClr val="bg2">
                    <a:lumMod val="75000"/>
                  </a:schemeClr>
                </a:solidFill>
              </a:rPr>
              <a:t>a large-scale systematic plan or arrangement for attaining a particular object </a:t>
            </a:r>
            <a:endParaRPr sz="1000" i="1" dirty="0">
              <a:solidFill>
                <a:schemeClr val="bg2">
                  <a:lumMod val="75000"/>
                </a:schemeClr>
              </a:solidFill>
            </a:endParaRPr>
          </a:p>
          <a:p>
            <a:pPr marL="0" lvl="0" indent="0" algn="l" rtl="0">
              <a:lnSpc>
                <a:spcPct val="100000"/>
              </a:lnSpc>
              <a:spcBef>
                <a:spcPts val="0"/>
              </a:spcBef>
              <a:spcAft>
                <a:spcPts val="0"/>
              </a:spcAft>
              <a:buNone/>
            </a:pPr>
            <a:endParaRPr sz="1650" dirty="0">
              <a:solidFill>
                <a:srgbClr val="222222"/>
              </a:solidFill>
              <a:highlight>
                <a:srgbClr val="FFFFFF"/>
              </a:highlight>
            </a:endParaRPr>
          </a:p>
          <a:p>
            <a:pPr marL="25400" lvl="0" indent="0" algn="l" rtl="0">
              <a:lnSpc>
                <a:spcPct val="130000"/>
              </a:lnSpc>
              <a:spcBef>
                <a:spcPts val="1300"/>
              </a:spcBef>
              <a:spcAft>
                <a:spcPts val="0"/>
              </a:spcAft>
              <a:buClr>
                <a:schemeClr val="dk1"/>
              </a:buClr>
              <a:buSzPts val="1100"/>
              <a:buFont typeface="Arial"/>
              <a:buNone/>
            </a:pPr>
            <a:endParaRPr sz="2150" b="1" dirty="0">
              <a:solidFill>
                <a:srgbClr val="CC0000"/>
              </a:solidFill>
              <a:highlight>
                <a:srgbClr val="FFFFFF"/>
              </a:highlight>
            </a:endParaRPr>
          </a:p>
          <a:p>
            <a:pPr marL="0" lvl="0" indent="0" algn="l" rtl="0">
              <a:spcBef>
                <a:spcPts val="300"/>
              </a:spcBef>
              <a:spcAft>
                <a:spcPts val="1200"/>
              </a:spcAft>
              <a:buNone/>
            </a:pPr>
            <a:endParaRPr dirty="0"/>
          </a:p>
        </p:txBody>
      </p:sp>
      <p:sp>
        <p:nvSpPr>
          <p:cNvPr id="2" name="TextBox 1">
            <a:extLst>
              <a:ext uri="{FF2B5EF4-FFF2-40B4-BE49-F238E27FC236}">
                <a16:creationId xmlns:a16="http://schemas.microsoft.com/office/drawing/2014/main" xmlns="" id="{34357688-1CC3-AA54-8D7F-300396ABA8E9}"/>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1049400"/>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700"/>
              </a:spcBef>
              <a:spcAft>
                <a:spcPts val="0"/>
              </a:spcAft>
              <a:buClr>
                <a:schemeClr val="dk1"/>
              </a:buClr>
              <a:buSzPct val="56410"/>
              <a:buFont typeface="Arial"/>
              <a:buNone/>
            </a:pPr>
            <a:r>
              <a:rPr lang="en" sz="1950" b="1">
                <a:solidFill>
                  <a:srgbClr val="CC0000"/>
                </a:solidFill>
                <a:highlight>
                  <a:srgbClr val="FFFFFF"/>
                </a:highlight>
              </a:rPr>
              <a:t>How To Write Main Body Paragraphs</a:t>
            </a:r>
            <a:endParaRPr sz="1950" b="1">
              <a:solidFill>
                <a:srgbClr val="CC0000"/>
              </a:solidFill>
              <a:highlight>
                <a:srgbClr val="FFFFFF"/>
              </a:highlight>
            </a:endParaRPr>
          </a:p>
          <a:p>
            <a:pPr marL="0" lvl="0" indent="0" algn="l" rtl="0">
              <a:spcBef>
                <a:spcPts val="400"/>
              </a:spcBef>
              <a:spcAft>
                <a:spcPts val="0"/>
              </a:spcAft>
              <a:buNone/>
            </a:pPr>
            <a:endParaRPr/>
          </a:p>
        </p:txBody>
      </p:sp>
      <p:sp>
        <p:nvSpPr>
          <p:cNvPr id="115" name="Google Shape;115;p23"/>
          <p:cNvSpPr txBox="1">
            <a:spLocks noGrp="1"/>
          </p:cNvSpPr>
          <p:nvPr>
            <p:ph type="body" idx="1"/>
          </p:nvPr>
        </p:nvSpPr>
        <p:spPr>
          <a:xfrm>
            <a:off x="3410675" y="2022900"/>
            <a:ext cx="2054400" cy="1097700"/>
          </a:xfrm>
          <a:prstGeom prst="rect">
            <a:avLst/>
          </a:prstGeom>
        </p:spPr>
        <p:txBody>
          <a:bodyPr spcFirstLastPara="1" wrap="square" lIns="91425" tIns="91425" rIns="91425" bIns="91425" anchor="t" anchorCtr="0">
            <a:normAutofit fontScale="92500"/>
          </a:bodyPr>
          <a:lstStyle/>
          <a:p>
            <a:pPr marL="457200" lvl="0" indent="-327025" algn="l" rtl="0">
              <a:spcBef>
                <a:spcPts val="1400"/>
              </a:spcBef>
              <a:spcAft>
                <a:spcPts val="0"/>
              </a:spcAft>
              <a:buClr>
                <a:srgbClr val="222222"/>
              </a:buClr>
              <a:buSzPts val="1550"/>
              <a:buChar char="●"/>
            </a:pPr>
            <a:r>
              <a:rPr lang="en" sz="1550" b="1">
                <a:solidFill>
                  <a:srgbClr val="222222"/>
                </a:solidFill>
                <a:highlight>
                  <a:srgbClr val="FFFFFF"/>
                </a:highlight>
              </a:rPr>
              <a:t>Topic sentence</a:t>
            </a:r>
            <a:endParaRPr sz="1550" b="1">
              <a:solidFill>
                <a:srgbClr val="222222"/>
              </a:solidFill>
              <a:highlight>
                <a:srgbClr val="FFFFFF"/>
              </a:highlight>
            </a:endParaRPr>
          </a:p>
          <a:p>
            <a:pPr marL="457200" lvl="0" indent="-327025" algn="l" rtl="0">
              <a:spcBef>
                <a:spcPts val="0"/>
              </a:spcBef>
              <a:spcAft>
                <a:spcPts val="0"/>
              </a:spcAft>
              <a:buClr>
                <a:srgbClr val="222222"/>
              </a:buClr>
              <a:buSzPts val="1550"/>
              <a:buChar char="●"/>
            </a:pPr>
            <a:r>
              <a:rPr lang="en" sz="1550" b="1">
                <a:solidFill>
                  <a:srgbClr val="222222"/>
                </a:solidFill>
                <a:highlight>
                  <a:srgbClr val="FFFFFF"/>
                </a:highlight>
              </a:rPr>
              <a:t>Explanation</a:t>
            </a:r>
            <a:endParaRPr sz="1550" b="1">
              <a:solidFill>
                <a:srgbClr val="222222"/>
              </a:solidFill>
              <a:highlight>
                <a:srgbClr val="FFFFFF"/>
              </a:highlight>
            </a:endParaRPr>
          </a:p>
          <a:p>
            <a:pPr marL="457200" lvl="0" indent="-327025" algn="l" rtl="0">
              <a:spcBef>
                <a:spcPts val="0"/>
              </a:spcBef>
              <a:spcAft>
                <a:spcPts val="0"/>
              </a:spcAft>
              <a:buClr>
                <a:srgbClr val="222222"/>
              </a:buClr>
              <a:buSzPts val="1550"/>
              <a:buChar char="●"/>
            </a:pPr>
            <a:r>
              <a:rPr lang="en" sz="1550" b="1">
                <a:solidFill>
                  <a:srgbClr val="222222"/>
                </a:solidFill>
                <a:highlight>
                  <a:srgbClr val="FFFFFF"/>
                </a:highlight>
              </a:rPr>
              <a:t>Example</a:t>
            </a:r>
            <a:endParaRPr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en" sz="1350" b="1" u="sng">
                <a:solidFill>
                  <a:srgbClr val="222222"/>
                </a:solidFill>
                <a:highlight>
                  <a:schemeClr val="accent6"/>
                </a:highlight>
              </a:rPr>
              <a:t>Topic sentence:</a:t>
            </a:r>
            <a:r>
              <a:rPr lang="en" sz="1350">
                <a:solidFill>
                  <a:srgbClr val="222222"/>
                </a:solidFill>
                <a:highlight>
                  <a:schemeClr val="accent6"/>
                </a:highlight>
              </a:rPr>
              <a:t> </a:t>
            </a:r>
            <a:endParaRPr sz="1350">
              <a:solidFill>
                <a:srgbClr val="222222"/>
              </a:solidFill>
              <a:highlight>
                <a:schemeClr val="accent6"/>
              </a:highlight>
            </a:endParaRPr>
          </a:p>
          <a:p>
            <a:pPr marL="0" lvl="0" indent="0" algn="l" rtl="0">
              <a:spcBef>
                <a:spcPts val="1200"/>
              </a:spcBef>
              <a:spcAft>
                <a:spcPts val="0"/>
              </a:spcAft>
              <a:buNone/>
            </a:pPr>
            <a:r>
              <a:rPr lang="en" sz="1350" b="1">
                <a:solidFill>
                  <a:srgbClr val="222222"/>
                </a:solidFill>
                <a:highlight>
                  <a:srgbClr val="FFFFFF"/>
                </a:highlight>
              </a:rPr>
              <a:t>The number of people owning cars increases year on year, with most families now having more than one car. </a:t>
            </a:r>
            <a:endParaRPr sz="1350" b="1">
              <a:solidFill>
                <a:srgbClr val="222222"/>
              </a:solidFill>
              <a:highlight>
                <a:srgbClr val="FFFFFF"/>
              </a:highlight>
            </a:endParaRPr>
          </a:p>
          <a:p>
            <a:pPr marL="0" lvl="0" indent="0" algn="l" rtl="0">
              <a:spcBef>
                <a:spcPts val="1200"/>
              </a:spcBef>
              <a:spcAft>
                <a:spcPts val="0"/>
              </a:spcAft>
              <a:buNone/>
            </a:pPr>
            <a:r>
              <a:rPr lang="en" sz="1350" b="1" u="sng">
                <a:solidFill>
                  <a:srgbClr val="222222"/>
                </a:solidFill>
                <a:highlight>
                  <a:schemeClr val="accent6"/>
                </a:highlight>
              </a:rPr>
              <a:t>Explanation sentence: </a:t>
            </a:r>
            <a:endParaRPr sz="1350" b="1" u="sng">
              <a:solidFill>
                <a:srgbClr val="222222"/>
              </a:solidFill>
              <a:highlight>
                <a:schemeClr val="accent6"/>
              </a:highlight>
            </a:endParaRPr>
          </a:p>
          <a:p>
            <a:pPr marL="0" lvl="0" indent="0" algn="l" rtl="0">
              <a:spcBef>
                <a:spcPts val="1200"/>
              </a:spcBef>
              <a:spcAft>
                <a:spcPts val="0"/>
              </a:spcAft>
              <a:buNone/>
            </a:pPr>
            <a:r>
              <a:rPr lang="en" sz="1350" b="1">
                <a:solidFill>
                  <a:srgbClr val="222222"/>
                </a:solidFill>
                <a:highlight>
                  <a:srgbClr val="FFFFFF"/>
                </a:highlight>
              </a:rPr>
              <a:t>Most people like the convenience of travelling at the time they want to rather than being restricted to public transport timetables, so they prefer to drive themselves around rather than taking the bus or train. This is despite the fact that they frequently have to sit in long traffic queues as they near the city centre.</a:t>
            </a:r>
            <a:endParaRPr sz="1350" b="1">
              <a:solidFill>
                <a:srgbClr val="222222"/>
              </a:solidFill>
              <a:highlight>
                <a:srgbClr val="FFFFFF"/>
              </a:highlight>
            </a:endParaRPr>
          </a:p>
          <a:p>
            <a:pPr marL="0" lvl="0" indent="0" algn="l" rtl="0">
              <a:spcBef>
                <a:spcPts val="1200"/>
              </a:spcBef>
              <a:spcAft>
                <a:spcPts val="0"/>
              </a:spcAft>
              <a:buNone/>
            </a:pPr>
            <a:r>
              <a:rPr lang="en" sz="1350" b="1" u="sng">
                <a:solidFill>
                  <a:srgbClr val="222222"/>
                </a:solidFill>
                <a:highlight>
                  <a:srgbClr val="FFFF00"/>
                </a:highlight>
              </a:rPr>
              <a:t>Example sentence:</a:t>
            </a:r>
            <a:endParaRPr sz="1350" b="1" u="sng">
              <a:solidFill>
                <a:srgbClr val="222222"/>
              </a:solidFill>
              <a:highlight>
                <a:srgbClr val="FFFF00"/>
              </a:highlight>
            </a:endParaRPr>
          </a:p>
          <a:p>
            <a:pPr marL="0" lvl="0" indent="0" algn="l" rtl="0">
              <a:spcBef>
                <a:spcPts val="1200"/>
              </a:spcBef>
              <a:spcAft>
                <a:spcPts val="1200"/>
              </a:spcAft>
              <a:buNone/>
            </a:pPr>
            <a:r>
              <a:rPr lang="en" sz="1350" b="1">
                <a:solidFill>
                  <a:srgbClr val="222222"/>
                </a:solidFill>
                <a:highlight>
                  <a:srgbClr val="FFFFFF"/>
                </a:highlight>
              </a:rPr>
              <a:t>Whenever I have to attend a meeting in the city, I always drive because it means that I can leave home when I want to rather than getting stressed about getting to the station in time to catch the train.</a:t>
            </a:r>
            <a:endParaRPr sz="1350" b="1" u="sng">
              <a:solidFill>
                <a:srgbClr val="222222"/>
              </a:solidFill>
              <a:highlight>
                <a:srgbClr val="FFFFFF"/>
              </a:highlight>
            </a:endParaRPr>
          </a:p>
        </p:txBody>
      </p:sp>
      <p:sp>
        <p:nvSpPr>
          <p:cNvPr id="121" name="Google Shape;121;p24"/>
          <p:cNvSpPr txBox="1">
            <a:spLocks noGrp="1"/>
          </p:cNvSpPr>
          <p:nvPr>
            <p:ph type="title"/>
          </p:nvPr>
        </p:nvSpPr>
        <p:spPr>
          <a:xfrm>
            <a:off x="453150" y="457900"/>
            <a:ext cx="8520600" cy="4422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None/>
            </a:pPr>
            <a:r>
              <a:rPr lang="en" sz="1650" b="1">
                <a:solidFill>
                  <a:srgbClr val="CC0000"/>
                </a:solidFill>
                <a:highlight>
                  <a:srgbClr val="FFFFFF"/>
                </a:highlight>
              </a:rPr>
              <a:t>Main Body Paragraph 1: </a:t>
            </a:r>
            <a:r>
              <a:rPr lang="en" sz="1350" b="1">
                <a:solidFill>
                  <a:srgbClr val="674EA7"/>
                </a:solidFill>
                <a:highlight>
                  <a:srgbClr val="FFFFFF"/>
                </a:highlight>
              </a:rPr>
              <a:t>Too many cars on the roads </a:t>
            </a:r>
            <a:endParaRPr sz="1350" b="1">
              <a:solidFill>
                <a:srgbClr val="674EA7"/>
              </a:solidFill>
              <a:highlight>
                <a:srgbClr val="FFFFFF"/>
              </a:highlight>
            </a:endParaRPr>
          </a:p>
          <a:p>
            <a:pPr marL="25400" lvl="0" indent="0" algn="l" rtl="0">
              <a:lnSpc>
                <a:spcPct val="130000"/>
              </a:lnSpc>
              <a:spcBef>
                <a:spcPts val="1300"/>
              </a:spcBef>
              <a:spcAft>
                <a:spcPts val="0"/>
              </a:spcAft>
              <a:buNone/>
            </a:pPr>
            <a:endParaRPr sz="1650" b="1">
              <a:solidFill>
                <a:srgbClr val="CC0000"/>
              </a:solidFill>
              <a:highlight>
                <a:srgbClr val="FFFFFF"/>
              </a:highlight>
            </a:endParaRPr>
          </a:p>
          <a:p>
            <a:pPr marL="0" lvl="0" indent="0" algn="l" rtl="0">
              <a:spcBef>
                <a:spcPts val="300"/>
              </a:spcBef>
              <a:spcAft>
                <a:spcPts val="0"/>
              </a:spcAft>
              <a:buNone/>
            </a:pPr>
            <a:endParaRPr/>
          </a:p>
        </p:txBody>
      </p:sp>
      <p:sp>
        <p:nvSpPr>
          <p:cNvPr id="2" name="TextBox 1">
            <a:extLst>
              <a:ext uri="{FF2B5EF4-FFF2-40B4-BE49-F238E27FC236}">
                <a16:creationId xmlns:a16="http://schemas.microsoft.com/office/drawing/2014/main" xmlns="" id="{28A31A6A-B941-B5EC-0D2F-ED972887E374}"/>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489075" y="76427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300"/>
              </a:spcBef>
              <a:spcAft>
                <a:spcPts val="300"/>
              </a:spcAft>
              <a:buClr>
                <a:schemeClr val="dk1"/>
              </a:buClr>
              <a:buSzPct val="66666"/>
              <a:buFont typeface="Arial"/>
              <a:buNone/>
            </a:pPr>
            <a:r>
              <a:rPr lang="en" sz="1650" b="1">
                <a:solidFill>
                  <a:srgbClr val="CC0000"/>
                </a:solidFill>
                <a:highlight>
                  <a:schemeClr val="lt1"/>
                </a:highlight>
              </a:rPr>
              <a:t>Finished Paragraph 1</a:t>
            </a:r>
            <a:endParaRPr/>
          </a:p>
        </p:txBody>
      </p:sp>
      <p:sp>
        <p:nvSpPr>
          <p:cNvPr id="127" name="Google Shape;127;p25"/>
          <p:cNvSpPr txBox="1">
            <a:spLocks noGrp="1"/>
          </p:cNvSpPr>
          <p:nvPr>
            <p:ph type="body" idx="1"/>
          </p:nvPr>
        </p:nvSpPr>
        <p:spPr>
          <a:xfrm>
            <a:off x="382650" y="1625450"/>
            <a:ext cx="8520600" cy="252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sz="1350" b="1" dirty="0">
                <a:solidFill>
                  <a:srgbClr val="222222"/>
                </a:solidFill>
                <a:highlight>
                  <a:srgbClr val="FFFFFF"/>
                </a:highlight>
              </a:rPr>
              <a:t>The number of people owning cars increases year on year, with most families now having more than one car. Most people like the convenience of travelling at the time they want to rather than being restricted to public transport timetables, so they prefer to drive themselves around rather than taking the bus or train. This is despite the fact that they frequently have to sit in long traffic queues as they near the city centre.</a:t>
            </a:r>
            <a:r>
              <a:rPr lang="en" sz="1350" b="1" dirty="0">
                <a:solidFill>
                  <a:srgbClr val="222222"/>
                </a:solidFill>
                <a:highlight>
                  <a:schemeClr val="lt1"/>
                </a:highlight>
              </a:rPr>
              <a:t> </a:t>
            </a:r>
            <a:r>
              <a:rPr lang="en" sz="1350" b="1" dirty="0">
                <a:solidFill>
                  <a:srgbClr val="222222"/>
                </a:solidFill>
                <a:highlight>
                  <a:srgbClr val="FFFFFF"/>
                </a:highlight>
              </a:rPr>
              <a:t>Whenever I have to attend a meeting in the city, I always drive because it means that I can leave home when I want to rather than getting stressed about getting to the station in time to catch the train.</a:t>
            </a:r>
            <a:endParaRPr sz="1350" b="1" u="sng" dirty="0">
              <a:solidFill>
                <a:srgbClr val="222222"/>
              </a:solidFill>
              <a:highlight>
                <a:schemeClr val="lt1"/>
              </a:highlight>
            </a:endParaRPr>
          </a:p>
          <a:p>
            <a:pPr marL="0" lvl="0" indent="0" algn="l" rtl="0">
              <a:spcBef>
                <a:spcPts val="1200"/>
              </a:spcBef>
              <a:spcAft>
                <a:spcPts val="1200"/>
              </a:spcAft>
              <a:buNone/>
            </a:pPr>
            <a:endParaRPr dirty="0"/>
          </a:p>
        </p:txBody>
      </p:sp>
      <p:sp>
        <p:nvSpPr>
          <p:cNvPr id="2" name="TextBox 1">
            <a:extLst>
              <a:ext uri="{FF2B5EF4-FFF2-40B4-BE49-F238E27FC236}">
                <a16:creationId xmlns:a16="http://schemas.microsoft.com/office/drawing/2014/main" xmlns="" id="{6BFC6669-40CA-33BD-2AE3-EA3CD0C1D5F3}"/>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l" rtl="0">
              <a:lnSpc>
                <a:spcPct val="130000"/>
              </a:lnSpc>
              <a:spcBef>
                <a:spcPts val="1300"/>
              </a:spcBef>
              <a:spcAft>
                <a:spcPts val="0"/>
              </a:spcAft>
              <a:buClr>
                <a:schemeClr val="dk1"/>
              </a:buClr>
              <a:buSzPct val="66666"/>
              <a:buFont typeface="Arial"/>
              <a:buNone/>
            </a:pPr>
            <a:r>
              <a:rPr lang="en" sz="1650" b="1" dirty="0">
                <a:solidFill>
                  <a:srgbClr val="CC0000"/>
                </a:solidFill>
                <a:highlight>
                  <a:srgbClr val="FFFFFF"/>
                </a:highlight>
              </a:rPr>
              <a:t>Main Body Paragraph 2: </a:t>
            </a:r>
            <a:r>
              <a:rPr lang="en" sz="1350" b="1" dirty="0">
                <a:solidFill>
                  <a:srgbClr val="674EA7"/>
                </a:solidFill>
                <a:highlight>
                  <a:srgbClr val="FFFFFF"/>
                </a:highlight>
              </a:rPr>
              <a:t>Park-and-ride schemes</a:t>
            </a:r>
            <a:endParaRPr sz="1350" b="1" dirty="0">
              <a:solidFill>
                <a:srgbClr val="674EA7"/>
              </a:solidFill>
              <a:highlight>
                <a:srgbClr val="FFFFFF"/>
              </a:highlight>
            </a:endParaRPr>
          </a:p>
          <a:p>
            <a:pPr marL="0" lvl="0" indent="0" algn="l" rtl="0">
              <a:spcBef>
                <a:spcPts val="300"/>
              </a:spcBef>
              <a:spcAft>
                <a:spcPts val="0"/>
              </a:spcAft>
              <a:buNone/>
            </a:pPr>
            <a:endParaRPr dirty="0"/>
          </a:p>
        </p:txBody>
      </p:sp>
      <p:sp>
        <p:nvSpPr>
          <p:cNvPr id="133" name="Google Shape;133;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350" b="1" u="sng" dirty="0">
                <a:solidFill>
                  <a:srgbClr val="222222"/>
                </a:solidFill>
                <a:highlight>
                  <a:schemeClr val="accent6"/>
                </a:highlight>
              </a:rPr>
              <a:t>Topic sentence:</a:t>
            </a:r>
            <a:endParaRPr sz="1350" b="1" u="sng" dirty="0">
              <a:solidFill>
                <a:srgbClr val="222222"/>
              </a:solidFill>
              <a:highlight>
                <a:schemeClr val="accent6"/>
              </a:highlight>
            </a:endParaRPr>
          </a:p>
          <a:p>
            <a:pPr marL="0" lvl="0" indent="0" algn="l" rtl="0">
              <a:spcBef>
                <a:spcPts val="1200"/>
              </a:spcBef>
              <a:spcAft>
                <a:spcPts val="0"/>
              </a:spcAft>
              <a:buNone/>
            </a:pPr>
            <a:r>
              <a:rPr lang="en" sz="1350" b="1" dirty="0">
                <a:solidFill>
                  <a:srgbClr val="222222"/>
                </a:solidFill>
                <a:highlight>
                  <a:srgbClr val="FFFFFF"/>
                </a:highlight>
              </a:rPr>
              <a:t>A solution that is proving successful in many areas is park-and-ride schemes.</a:t>
            </a:r>
            <a:endParaRPr sz="1350" b="1" dirty="0">
              <a:solidFill>
                <a:srgbClr val="222222"/>
              </a:solidFill>
              <a:highlight>
                <a:srgbClr val="FFFFFF"/>
              </a:highlight>
            </a:endParaRPr>
          </a:p>
          <a:p>
            <a:pPr marL="0" lvl="0" indent="0" algn="l" rtl="0">
              <a:spcBef>
                <a:spcPts val="1200"/>
              </a:spcBef>
              <a:spcAft>
                <a:spcPts val="0"/>
              </a:spcAft>
              <a:buNone/>
            </a:pPr>
            <a:r>
              <a:rPr lang="en" sz="1350" b="1" u="sng" dirty="0">
                <a:solidFill>
                  <a:srgbClr val="222222"/>
                </a:solidFill>
                <a:highlight>
                  <a:schemeClr val="accent6"/>
                </a:highlight>
              </a:rPr>
              <a:t>Explanation sentence:</a:t>
            </a:r>
            <a:endParaRPr sz="1350" b="1" u="sng" dirty="0">
              <a:solidFill>
                <a:srgbClr val="222222"/>
              </a:solidFill>
              <a:highlight>
                <a:schemeClr val="accent6"/>
              </a:highlight>
            </a:endParaRPr>
          </a:p>
          <a:p>
            <a:pPr marL="0" lvl="0" indent="0" algn="l" rtl="0">
              <a:spcBef>
                <a:spcPts val="1200"/>
              </a:spcBef>
              <a:spcAft>
                <a:spcPts val="0"/>
              </a:spcAft>
              <a:buNone/>
            </a:pPr>
            <a:r>
              <a:rPr lang="en" sz="1350" b="1" dirty="0">
                <a:solidFill>
                  <a:srgbClr val="222222"/>
                </a:solidFill>
                <a:highlight>
                  <a:srgbClr val="FFFFFF"/>
                </a:highlight>
              </a:rPr>
              <a:t>This is where </a:t>
            </a:r>
            <a:r>
              <a:rPr lang="en" sz="1350" b="1" dirty="0" smtClean="0">
                <a:solidFill>
                  <a:srgbClr val="222222"/>
                </a:solidFill>
                <a:highlight>
                  <a:srgbClr val="FFFFFF"/>
                </a:highlight>
              </a:rPr>
              <a:t>one</a:t>
            </a:r>
            <a:r>
              <a:rPr lang="en" sz="1350" b="1" dirty="0" smtClean="0">
                <a:solidFill>
                  <a:srgbClr val="222222"/>
                </a:solidFill>
                <a:highlight>
                  <a:srgbClr val="FFFFFF"/>
                </a:highlight>
              </a:rPr>
              <a:t> parks their </a:t>
            </a:r>
            <a:r>
              <a:rPr lang="en" sz="1350" b="1" dirty="0">
                <a:solidFill>
                  <a:srgbClr val="222222"/>
                </a:solidFill>
                <a:highlight>
                  <a:srgbClr val="FFFFFF"/>
                </a:highlight>
              </a:rPr>
              <a:t>car for free in a large car park on the outskirts of the city and </a:t>
            </a:r>
            <a:r>
              <a:rPr lang="en" sz="1350" b="1" dirty="0" smtClean="0">
                <a:solidFill>
                  <a:srgbClr val="222222"/>
                </a:solidFill>
                <a:highlight>
                  <a:srgbClr val="FFFFFF"/>
                </a:highlight>
              </a:rPr>
              <a:t>takes </a:t>
            </a:r>
            <a:r>
              <a:rPr lang="en" sz="1350" b="1" dirty="0">
                <a:solidFill>
                  <a:srgbClr val="222222"/>
                </a:solidFill>
                <a:highlight>
                  <a:srgbClr val="FFFFFF"/>
                </a:highlight>
              </a:rPr>
              <a:t>a bus for the final part of </a:t>
            </a:r>
            <a:r>
              <a:rPr lang="en" sz="1350" b="1" dirty="0" smtClean="0">
                <a:solidFill>
                  <a:srgbClr val="222222"/>
                </a:solidFill>
                <a:highlight>
                  <a:srgbClr val="FFFFFF"/>
                </a:highlight>
              </a:rPr>
              <a:t>their</a:t>
            </a:r>
            <a:r>
              <a:rPr lang="en" sz="1350" b="1" dirty="0" smtClean="0">
                <a:solidFill>
                  <a:srgbClr val="222222"/>
                </a:solidFill>
                <a:highlight>
                  <a:srgbClr val="FFFFFF"/>
                </a:highlight>
              </a:rPr>
              <a:t> </a:t>
            </a:r>
            <a:r>
              <a:rPr lang="en" sz="1350" b="1" dirty="0">
                <a:solidFill>
                  <a:srgbClr val="222222"/>
                </a:solidFill>
                <a:highlight>
                  <a:srgbClr val="FFFFFF"/>
                </a:highlight>
              </a:rPr>
              <a:t>journey. The fee </a:t>
            </a:r>
            <a:r>
              <a:rPr lang="en" sz="1350" b="1" dirty="0" smtClean="0">
                <a:solidFill>
                  <a:srgbClr val="222222"/>
                </a:solidFill>
                <a:highlight>
                  <a:srgbClr val="FFFFFF"/>
                </a:highlight>
              </a:rPr>
              <a:t>they</a:t>
            </a:r>
            <a:r>
              <a:rPr lang="en" sz="1350" b="1" dirty="0" smtClean="0">
                <a:solidFill>
                  <a:srgbClr val="222222"/>
                </a:solidFill>
                <a:highlight>
                  <a:srgbClr val="FFFFFF"/>
                </a:highlight>
              </a:rPr>
              <a:t> </a:t>
            </a:r>
            <a:r>
              <a:rPr lang="en" sz="1350" b="1" dirty="0">
                <a:solidFill>
                  <a:srgbClr val="222222"/>
                </a:solidFill>
                <a:highlight>
                  <a:srgbClr val="FFFFFF"/>
                </a:highlight>
              </a:rPr>
              <a:t>have to pay for the bus trip is usually very small and this public transport system is generally very regular, running every ten minutes or so.</a:t>
            </a:r>
            <a:endParaRPr sz="1350" b="1" dirty="0">
              <a:solidFill>
                <a:srgbClr val="222222"/>
              </a:solidFill>
              <a:highlight>
                <a:srgbClr val="FFFFFF"/>
              </a:highlight>
            </a:endParaRPr>
          </a:p>
          <a:p>
            <a:pPr marL="0" lvl="0" indent="0" algn="l" rtl="0">
              <a:spcBef>
                <a:spcPts val="1200"/>
              </a:spcBef>
              <a:spcAft>
                <a:spcPts val="0"/>
              </a:spcAft>
              <a:buNone/>
            </a:pPr>
            <a:r>
              <a:rPr lang="en" sz="1350" b="1" u="sng" dirty="0">
                <a:solidFill>
                  <a:srgbClr val="222222"/>
                </a:solidFill>
                <a:highlight>
                  <a:schemeClr val="accent6"/>
                </a:highlight>
              </a:rPr>
              <a:t>Example sentence:</a:t>
            </a:r>
            <a:endParaRPr sz="1350" b="1" dirty="0">
              <a:solidFill>
                <a:srgbClr val="222222"/>
              </a:solidFill>
              <a:highlight>
                <a:schemeClr val="accent6"/>
              </a:highlight>
            </a:endParaRPr>
          </a:p>
          <a:p>
            <a:pPr marL="0" lvl="0" indent="0" algn="l" rtl="0">
              <a:spcBef>
                <a:spcPts val="1200"/>
              </a:spcBef>
              <a:spcAft>
                <a:spcPts val="1200"/>
              </a:spcAft>
              <a:buNone/>
            </a:pPr>
            <a:r>
              <a:rPr lang="en" sz="1350" b="1" dirty="0">
                <a:solidFill>
                  <a:srgbClr val="222222"/>
                </a:solidFill>
                <a:highlight>
                  <a:srgbClr val="FFFFFF"/>
                </a:highlight>
              </a:rPr>
              <a:t>A survey carried out in a well known city showed that the rush hour congestion decreased by 10% when the council set up a park-and-ride scheme to the north of the city. There was an additional drop of another 10% in traffic volume when a second scheme began operating to the south.</a:t>
            </a:r>
            <a:endParaRPr sz="1350" b="1" dirty="0">
              <a:solidFill>
                <a:srgbClr val="222222"/>
              </a:solidFill>
              <a:highlight>
                <a:srgbClr val="FFFFFF"/>
              </a:highlight>
            </a:endParaRPr>
          </a:p>
        </p:txBody>
      </p:sp>
      <p:sp>
        <p:nvSpPr>
          <p:cNvPr id="2" name="TextBox 1"/>
          <p:cNvSpPr txBox="1"/>
          <p:nvPr/>
        </p:nvSpPr>
        <p:spPr>
          <a:xfrm>
            <a:off x="628650" y="4657725"/>
            <a:ext cx="5953125" cy="246221"/>
          </a:xfrm>
          <a:prstGeom prst="rect">
            <a:avLst/>
          </a:prstGeom>
          <a:noFill/>
        </p:spPr>
        <p:txBody>
          <a:bodyPr wrap="square" rtlCol="0">
            <a:spAutoFit/>
          </a:bodyPr>
          <a:lstStyle/>
          <a:p>
            <a:r>
              <a:rPr lang="en-US" sz="1000" i="1" dirty="0">
                <a:solidFill>
                  <a:schemeClr val="bg2">
                    <a:lumMod val="75000"/>
                  </a:schemeClr>
                </a:solidFill>
              </a:rPr>
              <a:t>*outskirts-the outer parts of a town or city</a:t>
            </a:r>
          </a:p>
        </p:txBody>
      </p:sp>
      <p:sp>
        <p:nvSpPr>
          <p:cNvPr id="3" name="TextBox 2">
            <a:extLst>
              <a:ext uri="{FF2B5EF4-FFF2-40B4-BE49-F238E27FC236}">
                <a16:creationId xmlns:a16="http://schemas.microsoft.com/office/drawing/2014/main" xmlns="" id="{393B0DC3-06A5-C9E6-A041-67941CB04C0B}"/>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30000"/>
              </a:lnSpc>
              <a:spcBef>
                <a:spcPts val="1300"/>
              </a:spcBef>
              <a:spcAft>
                <a:spcPts val="300"/>
              </a:spcAft>
              <a:buClr>
                <a:schemeClr val="dk1"/>
              </a:buClr>
              <a:buSzPts val="1100"/>
              <a:buFont typeface="Arial"/>
              <a:buNone/>
            </a:pPr>
            <a:r>
              <a:rPr lang="en" sz="1650" b="1" dirty="0">
                <a:solidFill>
                  <a:srgbClr val="CC0000"/>
                </a:solidFill>
                <a:highlight>
                  <a:srgbClr val="FFFFFF"/>
                </a:highlight>
              </a:rPr>
              <a:t>Finished Paragraph 2</a:t>
            </a:r>
            <a:endParaRPr dirty="0"/>
          </a:p>
        </p:txBody>
      </p:sp>
      <p:sp>
        <p:nvSpPr>
          <p:cNvPr id="139" name="Google Shape;139;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endParaRPr sz="1350" b="1" u="sng" dirty="0">
              <a:solidFill>
                <a:srgbClr val="222222"/>
              </a:solidFill>
              <a:highlight>
                <a:schemeClr val="accent6"/>
              </a:highlight>
            </a:endParaRPr>
          </a:p>
          <a:p>
            <a:pPr marL="0" indent="0">
              <a:spcBef>
                <a:spcPts val="1200"/>
              </a:spcBef>
              <a:buClr>
                <a:schemeClr val="dk1"/>
              </a:buClr>
              <a:buSzPts val="1100"/>
              <a:buNone/>
            </a:pPr>
            <a:r>
              <a:rPr lang="en" sz="1350" b="1" dirty="0">
                <a:solidFill>
                  <a:srgbClr val="222222"/>
                </a:solidFill>
                <a:highlight>
                  <a:srgbClr val="FFFFFF"/>
                </a:highlight>
              </a:rPr>
              <a:t>A solution that is proving successful in many areas is park-and-ride schemes.</a:t>
            </a:r>
            <a:r>
              <a:rPr lang="en" sz="1350" b="1" dirty="0">
                <a:solidFill>
                  <a:srgbClr val="222222"/>
                </a:solidFill>
                <a:highlight>
                  <a:schemeClr val="lt1"/>
                </a:highlight>
              </a:rPr>
              <a:t> </a:t>
            </a:r>
            <a:r>
              <a:rPr lang="en-US" sz="1350" b="1" dirty="0">
                <a:solidFill>
                  <a:srgbClr val="222222"/>
                </a:solidFill>
                <a:highlight>
                  <a:srgbClr val="FFFFFF"/>
                </a:highlight>
              </a:rPr>
              <a:t>This is where one parks their car for free in a large car park on the outskirts of the city and takes a bus for the final part of their journey. The fee they have to pay for the bus trip is usually very small and this public transport system is generally very regular, running every ten minutes or </a:t>
            </a:r>
            <a:r>
              <a:rPr lang="en-US" sz="1350" b="1" dirty="0" smtClean="0">
                <a:solidFill>
                  <a:srgbClr val="222222"/>
                </a:solidFill>
                <a:highlight>
                  <a:srgbClr val="FFFFFF"/>
                </a:highlight>
              </a:rPr>
              <a:t>so. </a:t>
            </a:r>
            <a:r>
              <a:rPr lang="en" sz="1350" b="1" dirty="0" smtClean="0">
                <a:solidFill>
                  <a:srgbClr val="222222"/>
                </a:solidFill>
                <a:highlight>
                  <a:srgbClr val="FFFFFF"/>
                </a:highlight>
              </a:rPr>
              <a:t>A </a:t>
            </a:r>
            <a:r>
              <a:rPr lang="en" sz="1350" b="1" dirty="0">
                <a:solidFill>
                  <a:srgbClr val="222222"/>
                </a:solidFill>
                <a:highlight>
                  <a:srgbClr val="FFFFFF"/>
                </a:highlight>
              </a:rPr>
              <a:t>survey carried out in a well known city showed that the rush hour congestion decreased by 10% when the council set up a park-and-ride scheme to the north of the city. There was an additional drop of another 10% in traffic volume when a second scheme began operating to the south.</a:t>
            </a:r>
            <a:endParaRPr sz="1350" b="1" dirty="0">
              <a:solidFill>
                <a:srgbClr val="222222"/>
              </a:solidFill>
              <a:highlight>
                <a:schemeClr val="lt1"/>
              </a:highlight>
            </a:endParaRPr>
          </a:p>
          <a:p>
            <a:pPr marL="0" lvl="0" indent="0" algn="l" rtl="0">
              <a:spcBef>
                <a:spcPts val="1200"/>
              </a:spcBef>
              <a:spcAft>
                <a:spcPts val="1200"/>
              </a:spcAft>
              <a:buClr>
                <a:schemeClr val="dk1"/>
              </a:buClr>
              <a:buSzPts val="1100"/>
              <a:buFont typeface="Arial"/>
              <a:buNone/>
            </a:pPr>
            <a:endParaRPr sz="1350" b="1" dirty="0">
              <a:solidFill>
                <a:srgbClr val="222222"/>
              </a:solidFill>
              <a:highlight>
                <a:srgbClr val="FFFFFF"/>
              </a:highlight>
            </a:endParaRPr>
          </a:p>
        </p:txBody>
      </p:sp>
      <p:sp>
        <p:nvSpPr>
          <p:cNvPr id="2" name="TextBox 1">
            <a:extLst>
              <a:ext uri="{FF2B5EF4-FFF2-40B4-BE49-F238E27FC236}">
                <a16:creationId xmlns:a16="http://schemas.microsoft.com/office/drawing/2014/main" xmlns="" id="{B6D353DD-8735-8DC9-E012-0A21D9340ADB}"/>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1700"/>
              </a:spcBef>
              <a:spcAft>
                <a:spcPts val="0"/>
              </a:spcAft>
              <a:buClr>
                <a:schemeClr val="dk1"/>
              </a:buClr>
              <a:buSzPct val="56410"/>
              <a:buFont typeface="Arial"/>
              <a:buNone/>
            </a:pPr>
            <a:r>
              <a:rPr lang="en" sz="1950" b="1">
                <a:solidFill>
                  <a:srgbClr val="CC0000"/>
                </a:solidFill>
                <a:highlight>
                  <a:srgbClr val="FFFFFF"/>
                </a:highlight>
              </a:rPr>
              <a:t>Conclusion</a:t>
            </a:r>
            <a:endParaRPr sz="1950" b="1">
              <a:solidFill>
                <a:srgbClr val="CC0000"/>
              </a:solidFill>
              <a:highlight>
                <a:srgbClr val="FFFFFF"/>
              </a:highlight>
            </a:endParaRPr>
          </a:p>
          <a:p>
            <a:pPr marL="0" lvl="0" indent="0" algn="l" rtl="0">
              <a:spcBef>
                <a:spcPts val="400"/>
              </a:spcBef>
              <a:spcAft>
                <a:spcPts val="0"/>
              </a:spcAft>
              <a:buNone/>
            </a:pPr>
            <a:endParaRPr/>
          </a:p>
        </p:txBody>
      </p:sp>
      <p:sp>
        <p:nvSpPr>
          <p:cNvPr id="145" name="Google Shape;145;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You can start almost any final paragraph of an IELTS essay with the words:</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In conclusion</a:t>
            </a:r>
            <a:endParaRPr sz="1350" b="1">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a:solidFill>
                  <a:srgbClr val="222222"/>
                </a:solidFill>
                <a:highlight>
                  <a:srgbClr val="FFFFFF"/>
                </a:highlight>
              </a:rPr>
              <a:t>        or</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To conclude</a:t>
            </a:r>
            <a:endParaRPr sz="1350" b="1">
              <a:solidFill>
                <a:srgbClr val="222222"/>
              </a:solidFill>
              <a:highlight>
                <a:srgbClr val="FFFFFF"/>
              </a:highlight>
            </a:endParaRPr>
          </a:p>
          <a:p>
            <a:pPr marL="0" lvl="0" indent="0" algn="l" rtl="0">
              <a:spcBef>
                <a:spcPts val="1400"/>
              </a:spcBef>
              <a:spcAft>
                <a:spcPts val="0"/>
              </a:spcAft>
              <a:buNone/>
            </a:pPr>
            <a:endParaRPr sz="1350" b="1">
              <a:solidFill>
                <a:srgbClr val="222222"/>
              </a:solidFill>
              <a:highlight>
                <a:srgbClr val="FFFFFF"/>
              </a:highlight>
            </a:endParaRPr>
          </a:p>
          <a:p>
            <a:pPr marL="0" lvl="0" indent="0" algn="l" rtl="0">
              <a:spcBef>
                <a:spcPts val="1400"/>
              </a:spcBef>
              <a:spcAft>
                <a:spcPts val="0"/>
              </a:spcAft>
              <a:buNone/>
            </a:pPr>
            <a:r>
              <a:rPr lang="en" sz="1550" b="1">
                <a:solidFill>
                  <a:srgbClr val="222222"/>
                </a:solidFill>
                <a:highlight>
                  <a:schemeClr val="accent6"/>
                </a:highlight>
              </a:rPr>
              <a:t>To create a great conclusion, you simply have to paraphrase the introduction</a:t>
            </a:r>
            <a:endParaRPr sz="1550" b="1">
              <a:solidFill>
                <a:srgbClr val="222222"/>
              </a:solidFill>
              <a:highlight>
                <a:schemeClr val="accent6"/>
              </a:highlight>
            </a:endParaRPr>
          </a:p>
          <a:p>
            <a:pPr marL="0" lvl="0" indent="0" algn="l" rtl="0">
              <a:spcBef>
                <a:spcPts val="1200"/>
              </a:spcBef>
              <a:spcAft>
                <a:spcPts val="1200"/>
              </a:spcAft>
              <a:buNone/>
            </a:pPr>
            <a:endParaRPr sz="1550" b="1">
              <a:solidFill>
                <a:srgbClr val="222222"/>
              </a:solidFill>
              <a:highlight>
                <a:schemeClr val="accent6"/>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body" idx="1"/>
          </p:nvPr>
        </p:nvSpPr>
        <p:spPr>
          <a:xfrm>
            <a:off x="453150" y="226674"/>
            <a:ext cx="8520600" cy="3859729"/>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550" b="1" dirty="0">
                <a:solidFill>
                  <a:srgbClr val="222222"/>
                </a:solidFill>
                <a:highlight>
                  <a:srgbClr val="F2F2F2"/>
                </a:highlight>
              </a:rPr>
              <a:t>Question:</a:t>
            </a:r>
            <a:r>
              <a:rPr lang="en" sz="1550" dirty="0">
                <a:solidFill>
                  <a:srgbClr val="222222"/>
                </a:solidFill>
                <a:highlight>
                  <a:srgbClr val="F2F2F2"/>
                </a:highlight>
              </a:rPr>
              <a:t> One problem faced by almost every large city is traffic congestion.</a:t>
            </a:r>
            <a:endParaRPr sz="1550" dirty="0">
              <a:solidFill>
                <a:srgbClr val="222222"/>
              </a:solidFill>
              <a:highlight>
                <a:srgbClr val="F2F2F2"/>
              </a:highlight>
            </a:endParaRPr>
          </a:p>
          <a:p>
            <a:pPr marL="0" lvl="0" indent="0" algn="l" rtl="0">
              <a:lnSpc>
                <a:spcPct val="100000"/>
              </a:lnSpc>
              <a:spcBef>
                <a:spcPts val="0"/>
              </a:spcBef>
              <a:spcAft>
                <a:spcPts val="0"/>
              </a:spcAft>
              <a:buClr>
                <a:schemeClr val="dk1"/>
              </a:buClr>
              <a:buSzPts val="1100"/>
              <a:buFont typeface="Arial"/>
              <a:buNone/>
            </a:pPr>
            <a:r>
              <a:rPr lang="en" sz="1550" dirty="0">
                <a:solidFill>
                  <a:srgbClr val="222222"/>
                </a:solidFill>
                <a:highlight>
                  <a:srgbClr val="F2F2F2"/>
                </a:highlight>
              </a:rPr>
              <a:t>What do you think the causes are? What solutions can you suggest?</a:t>
            </a:r>
            <a:endParaRPr sz="1850" b="1" dirty="0">
              <a:solidFill>
                <a:srgbClr val="222222"/>
              </a:solidFill>
              <a:highlight>
                <a:srgbClr val="F2F2F2"/>
              </a:highlight>
            </a:endParaRPr>
          </a:p>
          <a:p>
            <a:pPr marL="0" lvl="0" indent="0" algn="l" rtl="0">
              <a:lnSpc>
                <a:spcPct val="100000"/>
              </a:lnSpc>
              <a:spcBef>
                <a:spcPts val="0"/>
              </a:spcBef>
              <a:spcAft>
                <a:spcPts val="0"/>
              </a:spcAft>
              <a:buClr>
                <a:schemeClr val="dk1"/>
              </a:buClr>
              <a:buSzPts val="1100"/>
              <a:buFont typeface="Arial"/>
              <a:buNone/>
            </a:pPr>
            <a:endParaRPr sz="1650" b="1" u="sng" dirty="0">
              <a:solidFill>
                <a:srgbClr val="222222"/>
              </a:solidFill>
              <a:highlight>
                <a:schemeClr val="accent6"/>
              </a:highlight>
            </a:endParaRPr>
          </a:p>
          <a:p>
            <a:pPr marL="0" lvl="0" indent="0" algn="l" rtl="0">
              <a:lnSpc>
                <a:spcPct val="100000"/>
              </a:lnSpc>
              <a:spcBef>
                <a:spcPts val="0"/>
              </a:spcBef>
              <a:spcAft>
                <a:spcPts val="0"/>
              </a:spcAft>
              <a:buClr>
                <a:schemeClr val="dk1"/>
              </a:buClr>
              <a:buSzPts val="1100"/>
              <a:buFont typeface="Arial"/>
              <a:buNone/>
            </a:pPr>
            <a:r>
              <a:rPr lang="en" sz="1650" b="1" u="sng" dirty="0">
                <a:solidFill>
                  <a:srgbClr val="222222"/>
                </a:solidFill>
                <a:highlight>
                  <a:schemeClr val="accent6"/>
                </a:highlight>
              </a:rPr>
              <a:t>Introduction:</a:t>
            </a:r>
            <a:r>
              <a:rPr lang="en" sz="1650" u="sng" dirty="0">
                <a:solidFill>
                  <a:srgbClr val="222222"/>
                </a:solidFill>
                <a:highlight>
                  <a:schemeClr val="accent6"/>
                </a:highlight>
              </a:rPr>
              <a:t> </a:t>
            </a:r>
            <a:endParaRPr sz="1650" u="sng" dirty="0">
              <a:solidFill>
                <a:srgbClr val="222222"/>
              </a:solidFill>
              <a:highlight>
                <a:schemeClr val="accent6"/>
              </a:highlight>
            </a:endParaRPr>
          </a:p>
          <a:p>
            <a:pPr marL="0" lvl="0" indent="0" algn="l" rtl="0">
              <a:lnSpc>
                <a:spcPct val="100000"/>
              </a:lnSpc>
              <a:spcBef>
                <a:spcPts val="0"/>
              </a:spcBef>
              <a:spcAft>
                <a:spcPts val="0"/>
              </a:spcAft>
              <a:buClr>
                <a:schemeClr val="dk1"/>
              </a:buClr>
              <a:buSzPts val="1100"/>
              <a:buFont typeface="Arial"/>
              <a:buNone/>
            </a:pPr>
            <a:endParaRPr sz="1650" u="sng" dirty="0">
              <a:solidFill>
                <a:srgbClr val="222222"/>
              </a:solidFill>
              <a:highlight>
                <a:schemeClr val="accent6"/>
              </a:highlight>
            </a:endParaRPr>
          </a:p>
          <a:p>
            <a:pPr marL="0" lvl="0" indent="0" algn="l" rtl="0">
              <a:lnSpc>
                <a:spcPct val="100000"/>
              </a:lnSpc>
              <a:spcBef>
                <a:spcPts val="0"/>
              </a:spcBef>
              <a:spcAft>
                <a:spcPts val="0"/>
              </a:spcAft>
              <a:buClr>
                <a:schemeClr val="dk1"/>
              </a:buClr>
              <a:buSzPts val="1100"/>
              <a:buFont typeface="Arial"/>
              <a:buNone/>
            </a:pPr>
            <a:r>
              <a:rPr lang="en" sz="1350" b="1" dirty="0">
                <a:solidFill>
                  <a:srgbClr val="222222"/>
                </a:solidFill>
                <a:highlight>
                  <a:srgbClr val="FFFFFF"/>
                </a:highlight>
              </a:rPr>
              <a:t>One of the most serious issues facing the majority of large urban areas is traffic jams.</a:t>
            </a:r>
            <a:r>
              <a:rPr lang="en" sz="1350" dirty="0">
                <a:solidFill>
                  <a:srgbClr val="222222"/>
                </a:solidFill>
                <a:highlight>
                  <a:srgbClr val="FFFFFF"/>
                </a:highlight>
              </a:rPr>
              <a:t> </a:t>
            </a:r>
            <a:r>
              <a:rPr lang="en" sz="1350" b="1" dirty="0">
                <a:solidFill>
                  <a:srgbClr val="222222"/>
                </a:solidFill>
              </a:rPr>
              <a:t>The main reason for this is that there are too many private cars on the roads these days and a viable solution is to introduce more park-and-ride schemes</a:t>
            </a:r>
            <a:r>
              <a:rPr lang="en" sz="1350" b="1" dirty="0" smtClean="0">
                <a:solidFill>
                  <a:srgbClr val="222222"/>
                </a:solidFill>
              </a:rPr>
              <a:t>.</a:t>
            </a:r>
          </a:p>
          <a:p>
            <a:pPr marL="0" lvl="0" indent="0" algn="l" rtl="0">
              <a:lnSpc>
                <a:spcPct val="100000"/>
              </a:lnSpc>
              <a:spcBef>
                <a:spcPts val="0"/>
              </a:spcBef>
              <a:spcAft>
                <a:spcPts val="0"/>
              </a:spcAft>
              <a:buClr>
                <a:schemeClr val="dk1"/>
              </a:buClr>
              <a:buSzPts val="1100"/>
              <a:buFont typeface="Arial"/>
              <a:buNone/>
            </a:pPr>
            <a:endParaRPr lang="en" sz="1350" b="1" dirty="0">
              <a:solidFill>
                <a:srgbClr val="222222"/>
              </a:solidFill>
            </a:endParaRPr>
          </a:p>
          <a:p>
            <a:pPr marL="0" indent="0">
              <a:lnSpc>
                <a:spcPct val="100000"/>
              </a:lnSpc>
              <a:buClr>
                <a:schemeClr val="dk1"/>
              </a:buClr>
              <a:buSzPts val="1100"/>
              <a:buNone/>
            </a:pPr>
            <a:r>
              <a:rPr lang="en" sz="1400" b="1" u="sng" dirty="0">
                <a:solidFill>
                  <a:srgbClr val="222222"/>
                </a:solidFill>
                <a:highlight>
                  <a:schemeClr val="accent6"/>
                </a:highlight>
              </a:rPr>
              <a:t>Conclusion</a:t>
            </a:r>
          </a:p>
          <a:p>
            <a:pPr marL="0" lvl="0" indent="0" algn="l" rtl="0">
              <a:lnSpc>
                <a:spcPct val="100000"/>
              </a:lnSpc>
              <a:spcBef>
                <a:spcPts val="0"/>
              </a:spcBef>
              <a:spcAft>
                <a:spcPts val="0"/>
              </a:spcAft>
              <a:buClr>
                <a:schemeClr val="dk1"/>
              </a:buClr>
              <a:buSzPts val="1100"/>
              <a:buFont typeface="Arial"/>
              <a:buNone/>
            </a:pPr>
            <a:endParaRPr sz="1350" b="1" dirty="0">
              <a:solidFill>
                <a:srgbClr val="222222"/>
              </a:solidFill>
            </a:endParaRPr>
          </a:p>
          <a:p>
            <a:pPr marL="0" lvl="0" indent="0" algn="l" rtl="0">
              <a:lnSpc>
                <a:spcPct val="100000"/>
              </a:lnSpc>
              <a:spcBef>
                <a:spcPts val="0"/>
              </a:spcBef>
              <a:spcAft>
                <a:spcPts val="0"/>
              </a:spcAft>
              <a:buNone/>
            </a:pPr>
            <a:r>
              <a:rPr lang="en-US" sz="1400" b="1" dirty="0" smtClean="0">
                <a:solidFill>
                  <a:srgbClr val="222222"/>
                </a:solidFill>
                <a:highlight>
                  <a:srgbClr val="FFFFFF"/>
                </a:highlight>
              </a:rPr>
              <a:t>To conclude, the major urban problem of traffic congestion caused by the excessive number of private cars on city roads can be partly alleviated by the introduction of park-and-ride systems on city fringes. I would certainly use one if it was introduced in my area.</a:t>
            </a:r>
          </a:p>
          <a:p>
            <a:pPr marL="0" lvl="0" indent="0" algn="l" rtl="0">
              <a:lnSpc>
                <a:spcPct val="100000"/>
              </a:lnSpc>
              <a:spcBef>
                <a:spcPts val="0"/>
              </a:spcBef>
              <a:spcAft>
                <a:spcPts val="0"/>
              </a:spcAft>
              <a:buNone/>
            </a:pPr>
            <a:endParaRPr sz="1600" dirty="0">
              <a:solidFill>
                <a:srgbClr val="222222"/>
              </a:solidFill>
              <a:highlight>
                <a:srgbClr val="FFFFFF"/>
              </a:highlight>
            </a:endParaRPr>
          </a:p>
          <a:p>
            <a:pPr marL="25400" lvl="0" indent="0" algn="l" rtl="0">
              <a:lnSpc>
                <a:spcPct val="130000"/>
              </a:lnSpc>
              <a:spcBef>
                <a:spcPts val="1300"/>
              </a:spcBef>
              <a:spcAft>
                <a:spcPts val="0"/>
              </a:spcAft>
              <a:buNone/>
            </a:pPr>
            <a:endParaRPr sz="2150" b="1" dirty="0">
              <a:solidFill>
                <a:srgbClr val="CC0000"/>
              </a:solidFill>
              <a:highlight>
                <a:srgbClr val="FFFFFF"/>
              </a:highlight>
            </a:endParaRPr>
          </a:p>
          <a:p>
            <a:pPr marL="0" lvl="0" indent="0" algn="l" rtl="0">
              <a:spcBef>
                <a:spcPts val="300"/>
              </a:spcBef>
              <a:spcAft>
                <a:spcPts val="1200"/>
              </a:spcAft>
              <a:buNone/>
            </a:pPr>
            <a:endParaRPr dirty="0"/>
          </a:p>
        </p:txBody>
      </p:sp>
      <p:sp>
        <p:nvSpPr>
          <p:cNvPr id="2" name="TextBox 1"/>
          <p:cNvSpPr txBox="1"/>
          <p:nvPr/>
        </p:nvSpPr>
        <p:spPr>
          <a:xfrm>
            <a:off x="590550" y="4400550"/>
            <a:ext cx="5543550" cy="400110"/>
          </a:xfrm>
          <a:prstGeom prst="rect">
            <a:avLst/>
          </a:prstGeom>
          <a:noFill/>
        </p:spPr>
        <p:txBody>
          <a:bodyPr wrap="square" rtlCol="0">
            <a:spAutoFit/>
          </a:bodyPr>
          <a:lstStyle/>
          <a:p>
            <a:r>
              <a:rPr lang="en-US" sz="1000" i="1" dirty="0">
                <a:solidFill>
                  <a:schemeClr val="bg2">
                    <a:lumMod val="75000"/>
                  </a:schemeClr>
                </a:solidFill>
              </a:rPr>
              <a:t>*alleviate-reduce</a:t>
            </a:r>
          </a:p>
          <a:p>
            <a:r>
              <a:rPr lang="en-US" sz="1000" i="1" dirty="0">
                <a:solidFill>
                  <a:schemeClr val="bg2">
                    <a:lumMod val="75000"/>
                  </a:schemeClr>
                </a:solidFill>
              </a:rPr>
              <a:t>*fringes-border of an area</a:t>
            </a:r>
          </a:p>
        </p:txBody>
      </p:sp>
      <p:sp>
        <p:nvSpPr>
          <p:cNvPr id="3" name="TextBox 2">
            <a:extLst>
              <a:ext uri="{FF2B5EF4-FFF2-40B4-BE49-F238E27FC236}">
                <a16:creationId xmlns:a16="http://schemas.microsoft.com/office/drawing/2014/main" xmlns="" id="{9D7F2304-3BE9-C60F-9967-F680DD47BFA2}"/>
              </a:ext>
            </a:extLst>
          </p:cNvPr>
          <p:cNvSpPr txBox="1"/>
          <p:nvPr/>
        </p:nvSpPr>
        <p:spPr>
          <a:xfrm>
            <a:off x="4443413" y="4530031"/>
            <a:ext cx="4907758" cy="584775"/>
          </a:xfrm>
          <a:prstGeom prst="rect">
            <a:avLst/>
          </a:prstGeom>
          <a:noFill/>
        </p:spPr>
        <p:txBody>
          <a:bodyPr wrap="square" rtlCol="0">
            <a:spAutoFit/>
          </a:bodyPr>
          <a:lstStyle/>
          <a:p>
            <a:pPr algn="ctr"/>
            <a:endParaRPr lang="en-US" sz="800" b="1" dirty="0">
              <a:solidFill>
                <a:srgbClr val="FF0000"/>
              </a:solidFill>
            </a:endParaRPr>
          </a:p>
          <a:p>
            <a:pPr algn="ctr"/>
            <a:r>
              <a:rPr lang="en-US" sz="800" b="1" dirty="0">
                <a:solidFill>
                  <a:srgbClr val="FF0000"/>
                </a:solidFill>
              </a:rPr>
              <a:t>DO NOT GIVE ANY HEADING</a:t>
            </a:r>
          </a:p>
          <a:p>
            <a:pPr algn="ctr"/>
            <a:r>
              <a:rPr lang="en-US" sz="800" b="1" dirty="0">
                <a:solidFill>
                  <a:srgbClr val="FF0000"/>
                </a:solidFill>
              </a:rPr>
              <a:t>THE HEADINGS OF THE PARAGRAPHS ARE FOR EXPLANATION ONLY </a:t>
            </a:r>
          </a:p>
          <a:p>
            <a:pPr algn="ctr"/>
            <a:r>
              <a:rPr lang="en-SG" sz="800" b="1" dirty="0">
                <a:solidFill>
                  <a:srgbClr val="FF0000"/>
                </a:solidFill>
              </a:rPr>
              <a:t>YOUR WRITING SHOULD ONLY HAVE PARAGRAPHS AS SHOWN IN THE LAST SLIDE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rgbClr val="FFFFFF"/>
                </a:highlight>
              </a:rPr>
              <a:t>Problem Solution Essays</a:t>
            </a:r>
            <a:endParaRPr sz="2550" b="1">
              <a:solidFill>
                <a:srgbClr val="CC0000"/>
              </a:solidFill>
              <a:highlight>
                <a:srgbClr val="FFFFFF"/>
              </a:highlight>
            </a:endParaRPr>
          </a:p>
          <a:p>
            <a:pPr marL="25400" lvl="0" indent="0" algn="ctr" rtl="0">
              <a:lnSpc>
                <a:spcPct val="130000"/>
              </a:lnSpc>
              <a:spcBef>
                <a:spcPts val="700"/>
              </a:spcBef>
              <a:spcAft>
                <a:spcPts val="0"/>
              </a:spcAft>
              <a:buClr>
                <a:schemeClr val="dk1"/>
              </a:buClr>
              <a:buSzPct val="43137"/>
              <a:buFont typeface="Arial"/>
              <a:buNone/>
            </a:pPr>
            <a:endParaRPr sz="2550" b="1">
              <a:solidFill>
                <a:srgbClr val="CC0000"/>
              </a:solidFill>
              <a:highlight>
                <a:srgbClr val="FFFFFF"/>
              </a:highlight>
            </a:endParaRPr>
          </a:p>
          <a:p>
            <a:pPr marL="0" lvl="0" indent="0" algn="l" rtl="0">
              <a:spcBef>
                <a:spcPts val="600"/>
              </a:spcBef>
              <a:spcAft>
                <a:spcPts val="0"/>
              </a:spcAft>
              <a:buNone/>
            </a:pPr>
            <a:endParaRPr/>
          </a:p>
        </p:txBody>
      </p:sp>
      <p:sp>
        <p:nvSpPr>
          <p:cNvPr id="60" name="Google Shape;60;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5400" lvl="0" indent="0" algn="l" rtl="0">
              <a:lnSpc>
                <a:spcPct val="130000"/>
              </a:lnSpc>
              <a:spcBef>
                <a:spcPts val="1300"/>
              </a:spcBef>
              <a:spcAft>
                <a:spcPts val="0"/>
              </a:spcAft>
              <a:buClr>
                <a:schemeClr val="dk1"/>
              </a:buClr>
              <a:buSzPts val="1100"/>
              <a:buFont typeface="Arial"/>
              <a:buNone/>
            </a:pPr>
            <a:r>
              <a:rPr lang="en" sz="1650" b="1">
                <a:solidFill>
                  <a:srgbClr val="073763"/>
                </a:solidFill>
                <a:highlight>
                  <a:srgbClr val="FFFFFF"/>
                </a:highlight>
              </a:rPr>
              <a:t>The Question</a:t>
            </a:r>
            <a:endParaRPr sz="1350">
              <a:solidFill>
                <a:srgbClr val="CC0000"/>
              </a:solidFill>
              <a:highlight>
                <a:srgbClr val="FFFFFF"/>
              </a:highlight>
            </a:endParaRPr>
          </a:p>
          <a:p>
            <a:pPr marL="0" lvl="0" indent="0" algn="l" rtl="0">
              <a:spcBef>
                <a:spcPts val="700"/>
              </a:spcBef>
              <a:spcAft>
                <a:spcPts val="0"/>
              </a:spcAft>
              <a:buNone/>
            </a:pPr>
            <a:r>
              <a:rPr lang="en" sz="1550">
                <a:solidFill>
                  <a:srgbClr val="222222"/>
                </a:solidFill>
                <a:highlight>
                  <a:srgbClr val="FFFFFF"/>
                </a:highlight>
              </a:rPr>
              <a:t>The 3 essay types:</a:t>
            </a:r>
            <a:endParaRPr sz="1550">
              <a:solidFill>
                <a:srgbClr val="222222"/>
              </a:solidFill>
              <a:highlight>
                <a:srgbClr val="FFFFFF"/>
              </a:highlight>
            </a:endParaRPr>
          </a:p>
          <a:p>
            <a:pPr marL="0" lvl="0" indent="0" algn="l" rtl="0">
              <a:spcBef>
                <a:spcPts val="1400"/>
              </a:spcBef>
              <a:spcAft>
                <a:spcPts val="0"/>
              </a:spcAft>
              <a:buNone/>
            </a:pPr>
            <a:endParaRPr sz="1550">
              <a:solidFill>
                <a:srgbClr val="222222"/>
              </a:solidFill>
              <a:highlight>
                <a:srgbClr val="FFFFFF"/>
              </a:highlight>
            </a:endParaRPr>
          </a:p>
          <a:p>
            <a:pPr marL="457200" lvl="0" indent="-327025" algn="l" rtl="0">
              <a:spcBef>
                <a:spcPts val="1400"/>
              </a:spcBef>
              <a:spcAft>
                <a:spcPts val="0"/>
              </a:spcAft>
              <a:buClr>
                <a:srgbClr val="CC0000"/>
              </a:buClr>
              <a:buSzPts val="1550"/>
              <a:buChar char="●"/>
            </a:pPr>
            <a:r>
              <a:rPr lang="en" sz="1550" b="1">
                <a:solidFill>
                  <a:srgbClr val="CC0000"/>
                </a:solidFill>
                <a:highlight>
                  <a:srgbClr val="FFFFFF"/>
                </a:highlight>
              </a:rPr>
              <a:t>Problem and solution</a:t>
            </a:r>
            <a:endParaRPr sz="1550" b="1">
              <a:solidFill>
                <a:srgbClr val="CC0000"/>
              </a:solidFill>
              <a:highlight>
                <a:srgbClr val="FFFFFF"/>
              </a:highlight>
            </a:endParaRPr>
          </a:p>
          <a:p>
            <a:pPr marL="457200" lvl="0" indent="-327025" algn="l" rtl="0">
              <a:spcBef>
                <a:spcPts val="0"/>
              </a:spcBef>
              <a:spcAft>
                <a:spcPts val="0"/>
              </a:spcAft>
              <a:buClr>
                <a:srgbClr val="CC0000"/>
              </a:buClr>
              <a:buSzPts val="1550"/>
              <a:buChar char="●"/>
            </a:pPr>
            <a:r>
              <a:rPr lang="en" sz="1550" b="1">
                <a:solidFill>
                  <a:srgbClr val="CC0000"/>
                </a:solidFill>
                <a:highlight>
                  <a:srgbClr val="FFFFFF"/>
                </a:highlight>
              </a:rPr>
              <a:t>Cause and solution</a:t>
            </a:r>
            <a:endParaRPr sz="1550" b="1">
              <a:solidFill>
                <a:srgbClr val="CC0000"/>
              </a:solidFill>
              <a:highlight>
                <a:srgbClr val="FFFFFF"/>
              </a:highlight>
            </a:endParaRPr>
          </a:p>
          <a:p>
            <a:pPr marL="457200" lvl="0" indent="-327025" algn="l" rtl="0">
              <a:spcBef>
                <a:spcPts val="0"/>
              </a:spcBef>
              <a:spcAft>
                <a:spcPts val="0"/>
              </a:spcAft>
              <a:buClr>
                <a:srgbClr val="CC0000"/>
              </a:buClr>
              <a:buSzPts val="1550"/>
              <a:buChar char="●"/>
            </a:pPr>
            <a:r>
              <a:rPr lang="en" sz="1550" b="1">
                <a:solidFill>
                  <a:srgbClr val="CC0000"/>
                </a:solidFill>
                <a:highlight>
                  <a:srgbClr val="FFFFFF"/>
                </a:highlight>
              </a:rPr>
              <a:t>Just the solution</a:t>
            </a:r>
            <a:endParaRPr sz="1550" b="1">
              <a:solidFill>
                <a:srgbClr val="CC0000"/>
              </a:solidFill>
              <a:highlight>
                <a:srgbClr val="FFFFFF"/>
              </a:highlight>
            </a:endParaRPr>
          </a:p>
          <a:p>
            <a:pPr marL="0" lvl="0" indent="0" algn="l" rtl="0">
              <a:spcBef>
                <a:spcPts val="1400"/>
              </a:spcBef>
              <a:spcAft>
                <a:spcPts val="0"/>
              </a:spcAft>
              <a:buNone/>
            </a:pPr>
            <a:endParaRPr sz="1350" b="1">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121200" y="-297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rgbClr val="CC0000"/>
                </a:solidFill>
              </a:rPr>
              <a:t>Answer</a:t>
            </a:r>
            <a:endParaRPr sz="2220" b="1" dirty="0">
              <a:solidFill>
                <a:srgbClr val="CC0000"/>
              </a:solidFill>
            </a:endParaRPr>
          </a:p>
        </p:txBody>
      </p:sp>
      <p:sp>
        <p:nvSpPr>
          <p:cNvPr id="3" name="TextBox 2"/>
          <p:cNvSpPr txBox="1"/>
          <p:nvPr/>
        </p:nvSpPr>
        <p:spPr>
          <a:xfrm>
            <a:off x="307425" y="495300"/>
            <a:ext cx="8334375" cy="4431983"/>
          </a:xfrm>
          <a:prstGeom prst="rect">
            <a:avLst/>
          </a:prstGeom>
          <a:noFill/>
          <a:ln w="28575">
            <a:solidFill>
              <a:schemeClr val="accent1">
                <a:lumMod val="60000"/>
                <a:lumOff val="40000"/>
              </a:schemeClr>
            </a:solidFill>
          </a:ln>
        </p:spPr>
        <p:txBody>
          <a:bodyPr wrap="square" rtlCol="0">
            <a:spAutoFit/>
          </a:bodyPr>
          <a:lstStyle/>
          <a:p>
            <a:pPr lvl="0" algn="just">
              <a:buClr>
                <a:schemeClr val="dk1"/>
              </a:buClr>
              <a:buSzPts val="1100"/>
            </a:pPr>
            <a:endParaRPr lang="en" sz="1200" b="1" dirty="0" smtClean="0">
              <a:solidFill>
                <a:srgbClr val="222222"/>
              </a:solidFill>
              <a:highlight>
                <a:srgbClr val="FFFFFF"/>
              </a:highlight>
            </a:endParaRPr>
          </a:p>
          <a:p>
            <a:pPr lvl="0" algn="just">
              <a:buClr>
                <a:schemeClr val="dk1"/>
              </a:buClr>
              <a:buSzPts val="1100"/>
            </a:pPr>
            <a:r>
              <a:rPr lang="en" sz="1200" b="1" dirty="0" smtClean="0">
                <a:solidFill>
                  <a:srgbClr val="222222"/>
                </a:solidFill>
                <a:highlight>
                  <a:srgbClr val="FFFFFF"/>
                </a:highlight>
              </a:rPr>
              <a:t>One </a:t>
            </a:r>
            <a:r>
              <a:rPr lang="en" sz="1200" b="1" dirty="0">
                <a:solidFill>
                  <a:srgbClr val="222222"/>
                </a:solidFill>
                <a:highlight>
                  <a:srgbClr val="FFFFFF"/>
                </a:highlight>
              </a:rPr>
              <a:t>of the most serious issues facing the majority of large urban areas is traffic </a:t>
            </a:r>
            <a:r>
              <a:rPr lang="en" sz="1200" b="1" dirty="0" smtClean="0">
                <a:solidFill>
                  <a:srgbClr val="222222"/>
                </a:solidFill>
                <a:highlight>
                  <a:srgbClr val="FFFFFF"/>
                </a:highlight>
              </a:rPr>
              <a:t>jam.</a:t>
            </a:r>
            <a:r>
              <a:rPr lang="en" sz="1200" dirty="0" smtClean="0">
                <a:solidFill>
                  <a:srgbClr val="222222"/>
                </a:solidFill>
                <a:highlight>
                  <a:srgbClr val="FFFFFF"/>
                </a:highlight>
              </a:rPr>
              <a:t> </a:t>
            </a:r>
            <a:r>
              <a:rPr lang="en" sz="1200" b="1" dirty="0">
                <a:solidFill>
                  <a:srgbClr val="222222"/>
                </a:solidFill>
              </a:rPr>
              <a:t>The main reason for this is that there are too many private cars on the roads these days and a viable solution is to introduce more park-and-ride schemes</a:t>
            </a:r>
            <a:r>
              <a:rPr lang="en" sz="1200" b="1" dirty="0" smtClean="0">
                <a:solidFill>
                  <a:srgbClr val="222222"/>
                </a:solidFill>
              </a:rPr>
              <a:t>.</a:t>
            </a:r>
          </a:p>
          <a:p>
            <a:pPr lvl="0" algn="just">
              <a:buClr>
                <a:schemeClr val="dk1"/>
              </a:buClr>
              <a:buSzPts val="1100"/>
            </a:pPr>
            <a:endParaRPr lang="en" sz="1200" b="1" dirty="0" smtClean="0">
              <a:solidFill>
                <a:srgbClr val="222222"/>
              </a:solidFill>
            </a:endParaRPr>
          </a:p>
          <a:p>
            <a:pPr lvl="0" algn="just">
              <a:buClr>
                <a:schemeClr val="dk1"/>
              </a:buClr>
              <a:buSzPts val="1100"/>
            </a:pPr>
            <a:r>
              <a:rPr lang="en-US" sz="1200" b="1" dirty="0">
                <a:solidFill>
                  <a:srgbClr val="222222"/>
                </a:solidFill>
                <a:highlight>
                  <a:srgbClr val="FFFFFF"/>
                </a:highlight>
              </a:rPr>
              <a:t>The number of people owning cars increases year on year, with most families now having more than one car. Most people like the convenience of travelling at the time they want to rather than being restricted to public transport timetables, so they prefer to drive themselves around rather than taking the bus or train. This is despite the fact that they frequently have to sit in long traffic queues as they near the city </a:t>
            </a:r>
            <a:r>
              <a:rPr lang="en-US" sz="1200" b="1" dirty="0" smtClean="0">
                <a:solidFill>
                  <a:srgbClr val="222222"/>
                </a:solidFill>
                <a:highlight>
                  <a:srgbClr val="FFFFFF"/>
                </a:highlight>
              </a:rPr>
              <a:t>center.</a:t>
            </a:r>
            <a:r>
              <a:rPr lang="en-US" sz="1200" b="1" dirty="0" smtClean="0">
                <a:solidFill>
                  <a:srgbClr val="222222"/>
                </a:solidFill>
                <a:highlight>
                  <a:schemeClr val="lt1"/>
                </a:highlight>
              </a:rPr>
              <a:t> </a:t>
            </a:r>
            <a:r>
              <a:rPr lang="en-US" sz="1200" b="1" dirty="0">
                <a:solidFill>
                  <a:srgbClr val="222222"/>
                </a:solidFill>
                <a:highlight>
                  <a:srgbClr val="FFFFFF"/>
                </a:highlight>
              </a:rPr>
              <a:t>Whenever I have to attend a meeting in the city, I always drive because it means that I can leave home when I want to rather than getting stressed about getting to the station in time to catch the train.</a:t>
            </a:r>
            <a:endParaRPr lang="en-US" sz="1200" b="1" u="sng" dirty="0">
              <a:solidFill>
                <a:srgbClr val="222222"/>
              </a:solidFill>
              <a:highlight>
                <a:schemeClr val="lt1"/>
              </a:highlight>
            </a:endParaRPr>
          </a:p>
          <a:p>
            <a:pPr marL="0" indent="0" algn="just">
              <a:spcBef>
                <a:spcPts val="1200"/>
              </a:spcBef>
              <a:buClr>
                <a:schemeClr val="dk1"/>
              </a:buClr>
              <a:buSzPts val="1100"/>
              <a:buNone/>
            </a:pPr>
            <a:r>
              <a:rPr lang="en-US" sz="1200" b="1" dirty="0" smtClean="0">
                <a:solidFill>
                  <a:srgbClr val="222222"/>
                </a:solidFill>
                <a:highlight>
                  <a:srgbClr val="FFFFFF"/>
                </a:highlight>
              </a:rPr>
              <a:t>A </a:t>
            </a:r>
            <a:r>
              <a:rPr lang="en-US" sz="1200" b="1" dirty="0">
                <a:solidFill>
                  <a:srgbClr val="222222"/>
                </a:solidFill>
                <a:highlight>
                  <a:srgbClr val="FFFFFF"/>
                </a:highlight>
              </a:rPr>
              <a:t>solution that is proving successful in many areas is park-and-ride schemes.</a:t>
            </a:r>
            <a:r>
              <a:rPr lang="en-US" sz="1200" b="1" dirty="0">
                <a:solidFill>
                  <a:srgbClr val="222222"/>
                </a:solidFill>
                <a:highlight>
                  <a:schemeClr val="lt1"/>
                </a:highlight>
              </a:rPr>
              <a:t> </a:t>
            </a:r>
            <a:r>
              <a:rPr lang="en-US" sz="1200" b="1" dirty="0">
                <a:solidFill>
                  <a:srgbClr val="222222"/>
                </a:solidFill>
                <a:highlight>
                  <a:srgbClr val="FFFFFF"/>
                </a:highlight>
              </a:rPr>
              <a:t>This is where one parks their car for free in a large car park on the outskirts of the city and takes a bus for the final part of their journey. The fee they have to pay for the bus trip is usually very small and this public transport system is generally very regular, running every ten minutes or </a:t>
            </a:r>
            <a:r>
              <a:rPr lang="en-US" sz="1200" b="1" dirty="0" smtClean="0">
                <a:solidFill>
                  <a:srgbClr val="222222"/>
                </a:solidFill>
                <a:highlight>
                  <a:srgbClr val="FFFFFF"/>
                </a:highlight>
              </a:rPr>
              <a:t>so. A </a:t>
            </a:r>
            <a:r>
              <a:rPr lang="en-US" sz="1200" b="1" dirty="0">
                <a:solidFill>
                  <a:srgbClr val="222222"/>
                </a:solidFill>
                <a:highlight>
                  <a:srgbClr val="FFFFFF"/>
                </a:highlight>
              </a:rPr>
              <a:t>survey carried out in a well known city showed that the rush hour congestion decreased by 10% when the council set up a park-and-ride scheme to the north of the city. There was an additional drop of another 10% in traffic volume when a second scheme began operating to the south</a:t>
            </a:r>
            <a:r>
              <a:rPr lang="en-US" sz="1200" b="1" dirty="0" smtClean="0">
                <a:solidFill>
                  <a:srgbClr val="222222"/>
                </a:solidFill>
                <a:highlight>
                  <a:srgbClr val="FFFFFF"/>
                </a:highlight>
              </a:rPr>
              <a:t>.</a:t>
            </a:r>
          </a:p>
          <a:p>
            <a:pPr lvl="0" algn="just">
              <a:spcBef>
                <a:spcPts val="1200"/>
              </a:spcBef>
              <a:buClr>
                <a:schemeClr val="dk1"/>
              </a:buClr>
              <a:buSzPts val="1100"/>
            </a:pPr>
            <a:r>
              <a:rPr lang="en-US" sz="1200" b="1" dirty="0">
                <a:solidFill>
                  <a:srgbClr val="222222"/>
                </a:solidFill>
                <a:highlight>
                  <a:srgbClr val="FFFFFF"/>
                </a:highlight>
              </a:rPr>
              <a:t>To conclude, the major urban problem of traffic congestion caused by the excessive number of private cars on city roads can be partly alleviated by the introduction of park-and-ride systems on city fringes. I would certainly use one if it was introduced in my area</a:t>
            </a:r>
            <a:r>
              <a:rPr lang="en-US" sz="1200" b="1" dirty="0" smtClean="0">
                <a:solidFill>
                  <a:srgbClr val="222222"/>
                </a:solidFill>
                <a:highlight>
                  <a:srgbClr val="FFFFFF"/>
                </a:highlight>
              </a:rPr>
              <a:t>.</a:t>
            </a:r>
          </a:p>
          <a:p>
            <a:pPr lvl="0" algn="just">
              <a:spcBef>
                <a:spcPts val="1200"/>
              </a:spcBef>
              <a:buClr>
                <a:schemeClr val="dk1"/>
              </a:buClr>
              <a:buSzPts val="1100"/>
            </a:pPr>
            <a:r>
              <a:rPr lang="en-US" sz="1000" i="1" dirty="0" smtClean="0">
                <a:solidFill>
                  <a:srgbClr val="222222"/>
                </a:solidFill>
                <a:highlight>
                  <a:srgbClr val="FFFFFF"/>
                </a:highlight>
              </a:rPr>
              <a:t>(328 words)</a:t>
            </a:r>
            <a:endParaRPr lang="en-US" sz="1000" i="1" dirty="0">
              <a:solidFill>
                <a:srgbClr val="222222"/>
              </a:solidFill>
              <a:highlight>
                <a:srgbClr val="FFFFFF"/>
              </a:highlight>
            </a:endParaRPr>
          </a:p>
        </p:txBody>
      </p:sp>
    </p:spTree>
    <p:extLst>
      <p:ext uri="{BB962C8B-B14F-4D97-AF65-F5344CB8AC3E}">
        <p14:creationId xmlns:p14="http://schemas.microsoft.com/office/powerpoint/2010/main" val="1922400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600"/>
              </a:spcAft>
              <a:buClr>
                <a:schemeClr val="dk1"/>
              </a:buClr>
              <a:buSzPct val="43137"/>
              <a:buFont typeface="Arial"/>
              <a:buNone/>
            </a:pPr>
            <a:r>
              <a:rPr lang="en" sz="2550" b="1">
                <a:solidFill>
                  <a:srgbClr val="CC0000"/>
                </a:solidFill>
                <a:highlight>
                  <a:srgbClr val="FFFFFF"/>
                </a:highlight>
              </a:rPr>
              <a:t>Problem Solution Essays</a:t>
            </a:r>
            <a:endParaRPr/>
          </a:p>
        </p:txBody>
      </p:sp>
      <p:sp>
        <p:nvSpPr>
          <p:cNvPr id="66" name="Google Shape;66;p15"/>
          <p:cNvSpPr txBox="1">
            <a:spLocks noGrp="1"/>
          </p:cNvSpPr>
          <p:nvPr>
            <p:ph type="body" idx="1"/>
          </p:nvPr>
        </p:nvSpPr>
        <p:spPr>
          <a:xfrm>
            <a:off x="1291800" y="1589950"/>
            <a:ext cx="6560400" cy="2884200"/>
          </a:xfrm>
          <a:prstGeom prst="rect">
            <a:avLst/>
          </a:prstGeom>
        </p:spPr>
        <p:txBody>
          <a:bodyPr spcFirstLastPara="1" wrap="square" lIns="91425" tIns="91425" rIns="91425" bIns="91425" anchor="t" anchorCtr="0">
            <a:normAutofit/>
          </a:bodyPr>
          <a:lstStyle/>
          <a:p>
            <a:pPr marL="0" lvl="0" indent="0" algn="l" rtl="0">
              <a:spcBef>
                <a:spcPts val="1400"/>
              </a:spcBef>
              <a:spcAft>
                <a:spcPts val="0"/>
              </a:spcAft>
              <a:buClr>
                <a:schemeClr val="dk1"/>
              </a:buClr>
              <a:buSzPts val="1100"/>
              <a:buFont typeface="Arial"/>
              <a:buNone/>
            </a:pPr>
            <a:r>
              <a:rPr lang="en" sz="1550" b="1">
                <a:solidFill>
                  <a:srgbClr val="222222"/>
                </a:solidFill>
              </a:rPr>
              <a:t>One problem faced by almost every large city is traffic congestion.</a:t>
            </a:r>
            <a:endParaRPr sz="1550" b="1">
              <a:solidFill>
                <a:srgbClr val="222222"/>
              </a:solidFill>
            </a:endParaRPr>
          </a:p>
          <a:p>
            <a:pPr marL="0" lvl="0" indent="0" algn="l" rtl="0">
              <a:spcBef>
                <a:spcPts val="1400"/>
              </a:spcBef>
              <a:spcAft>
                <a:spcPts val="0"/>
              </a:spcAft>
              <a:buNone/>
            </a:pPr>
            <a:r>
              <a:rPr lang="en" sz="1550" b="1">
                <a:solidFill>
                  <a:srgbClr val="222222"/>
                </a:solidFill>
              </a:rPr>
              <a:t>What do you think the causes are? What solutions can you suggest?</a:t>
            </a:r>
            <a:endParaRPr sz="1550" b="1">
              <a:solidFill>
                <a:srgbClr val="222222"/>
              </a:solidFill>
            </a:endParaRPr>
          </a:p>
          <a:p>
            <a:pPr marL="0" lvl="0" indent="0" algn="l" rtl="0">
              <a:spcBef>
                <a:spcPts val="1400"/>
              </a:spcBef>
              <a:spcAft>
                <a:spcPts val="0"/>
              </a:spcAft>
              <a:buNone/>
            </a:pPr>
            <a:r>
              <a:rPr lang="en" sz="1650">
                <a:solidFill>
                  <a:srgbClr val="222222"/>
                </a:solidFill>
              </a:rPr>
              <a:t>Give reasons for your answer and include any relevant examples from your own knowledge or experience.</a:t>
            </a:r>
            <a:endParaRPr sz="1650">
              <a:solidFill>
                <a:srgbClr val="222222"/>
              </a:solidFill>
            </a:endParaRPr>
          </a:p>
          <a:p>
            <a:pPr marL="0" lvl="0" indent="0" algn="l" rtl="0">
              <a:spcBef>
                <a:spcPts val="1400"/>
              </a:spcBef>
              <a:spcAft>
                <a:spcPts val="0"/>
              </a:spcAft>
              <a:buClr>
                <a:schemeClr val="dk1"/>
              </a:buClr>
              <a:buSzPts val="1100"/>
              <a:buFont typeface="Arial"/>
              <a:buNone/>
            </a:pPr>
            <a:r>
              <a:rPr lang="en" sz="1650">
                <a:solidFill>
                  <a:srgbClr val="222222"/>
                </a:solidFill>
              </a:rPr>
              <a:t>Write at least 250 words.</a:t>
            </a:r>
            <a:endParaRPr sz="1350" b="1">
              <a:solidFill>
                <a:srgbClr val="222222"/>
              </a:solidFill>
            </a:endParaRPr>
          </a:p>
          <a:p>
            <a:pPr marL="0" lvl="0" indent="0" algn="l" rtl="0">
              <a:spcBef>
                <a:spcPts val="14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121200" y="-2977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dirty="0">
                <a:solidFill>
                  <a:srgbClr val="CC0000"/>
                </a:solidFill>
              </a:rPr>
              <a:t>Answer</a:t>
            </a:r>
            <a:endParaRPr sz="2220" b="1" dirty="0">
              <a:solidFill>
                <a:srgbClr val="CC0000"/>
              </a:solidFill>
            </a:endParaRPr>
          </a:p>
        </p:txBody>
      </p:sp>
      <p:sp>
        <p:nvSpPr>
          <p:cNvPr id="3" name="TextBox 2"/>
          <p:cNvSpPr txBox="1"/>
          <p:nvPr/>
        </p:nvSpPr>
        <p:spPr>
          <a:xfrm>
            <a:off x="307425" y="495300"/>
            <a:ext cx="8334375" cy="4431983"/>
          </a:xfrm>
          <a:prstGeom prst="rect">
            <a:avLst/>
          </a:prstGeom>
          <a:noFill/>
          <a:ln w="28575">
            <a:solidFill>
              <a:schemeClr val="accent1">
                <a:lumMod val="60000"/>
                <a:lumOff val="40000"/>
              </a:schemeClr>
            </a:solidFill>
          </a:ln>
        </p:spPr>
        <p:txBody>
          <a:bodyPr wrap="square" rtlCol="0">
            <a:spAutoFit/>
          </a:bodyPr>
          <a:lstStyle/>
          <a:p>
            <a:pPr lvl="0" algn="just">
              <a:buClr>
                <a:schemeClr val="dk1"/>
              </a:buClr>
              <a:buSzPts val="1100"/>
            </a:pPr>
            <a:endParaRPr lang="en" sz="1200" b="1" dirty="0" smtClean="0">
              <a:solidFill>
                <a:srgbClr val="222222"/>
              </a:solidFill>
              <a:highlight>
                <a:srgbClr val="FFFFFF"/>
              </a:highlight>
            </a:endParaRPr>
          </a:p>
          <a:p>
            <a:pPr lvl="0" algn="just">
              <a:buClr>
                <a:schemeClr val="dk1"/>
              </a:buClr>
              <a:buSzPts val="1100"/>
            </a:pPr>
            <a:r>
              <a:rPr lang="en" sz="1200" b="1" dirty="0" smtClean="0">
                <a:solidFill>
                  <a:srgbClr val="222222"/>
                </a:solidFill>
                <a:highlight>
                  <a:srgbClr val="FFFFFF"/>
                </a:highlight>
              </a:rPr>
              <a:t>One </a:t>
            </a:r>
            <a:r>
              <a:rPr lang="en" sz="1200" b="1" dirty="0">
                <a:solidFill>
                  <a:srgbClr val="222222"/>
                </a:solidFill>
                <a:highlight>
                  <a:srgbClr val="FFFFFF"/>
                </a:highlight>
              </a:rPr>
              <a:t>of the most serious issues facing the majority of large urban areas is traffic </a:t>
            </a:r>
            <a:r>
              <a:rPr lang="en" sz="1200" b="1" dirty="0" smtClean="0">
                <a:solidFill>
                  <a:srgbClr val="222222"/>
                </a:solidFill>
                <a:highlight>
                  <a:srgbClr val="FFFFFF"/>
                </a:highlight>
              </a:rPr>
              <a:t>jam.</a:t>
            </a:r>
            <a:r>
              <a:rPr lang="en" sz="1200" dirty="0" smtClean="0">
                <a:solidFill>
                  <a:srgbClr val="222222"/>
                </a:solidFill>
                <a:highlight>
                  <a:srgbClr val="FFFFFF"/>
                </a:highlight>
              </a:rPr>
              <a:t> </a:t>
            </a:r>
            <a:r>
              <a:rPr lang="en" sz="1200" b="1" dirty="0">
                <a:solidFill>
                  <a:srgbClr val="222222"/>
                </a:solidFill>
              </a:rPr>
              <a:t>The main reason for this is that there are too many private cars on the roads these days and a viable solution is to introduce more park-and-ride schemes</a:t>
            </a:r>
            <a:r>
              <a:rPr lang="en" sz="1200" b="1" dirty="0" smtClean="0">
                <a:solidFill>
                  <a:srgbClr val="222222"/>
                </a:solidFill>
              </a:rPr>
              <a:t>.</a:t>
            </a:r>
          </a:p>
          <a:p>
            <a:pPr lvl="0" algn="just">
              <a:buClr>
                <a:schemeClr val="dk1"/>
              </a:buClr>
              <a:buSzPts val="1100"/>
            </a:pPr>
            <a:endParaRPr lang="en" sz="1200" b="1" dirty="0" smtClean="0">
              <a:solidFill>
                <a:srgbClr val="222222"/>
              </a:solidFill>
            </a:endParaRPr>
          </a:p>
          <a:p>
            <a:pPr lvl="0" algn="just">
              <a:buClr>
                <a:schemeClr val="dk1"/>
              </a:buClr>
              <a:buSzPts val="1100"/>
            </a:pPr>
            <a:r>
              <a:rPr lang="en-US" sz="1200" b="1" dirty="0">
                <a:solidFill>
                  <a:srgbClr val="222222"/>
                </a:solidFill>
                <a:highlight>
                  <a:srgbClr val="FFFFFF"/>
                </a:highlight>
              </a:rPr>
              <a:t>The number of people owning cars increases year on year, with most families now having more than one car. Most people like the convenience of travelling at the time they want to rather than being restricted to public transport timetables, so they prefer to drive themselves around rather than taking the bus or train. This is despite the fact that they frequently have to sit in long traffic queues as they near the city </a:t>
            </a:r>
            <a:r>
              <a:rPr lang="en-US" sz="1200" b="1" dirty="0" smtClean="0">
                <a:solidFill>
                  <a:srgbClr val="222222"/>
                </a:solidFill>
                <a:highlight>
                  <a:srgbClr val="FFFFFF"/>
                </a:highlight>
              </a:rPr>
              <a:t>center.</a:t>
            </a:r>
            <a:r>
              <a:rPr lang="en-US" sz="1200" b="1" dirty="0" smtClean="0">
                <a:solidFill>
                  <a:srgbClr val="222222"/>
                </a:solidFill>
                <a:highlight>
                  <a:schemeClr val="lt1"/>
                </a:highlight>
              </a:rPr>
              <a:t> </a:t>
            </a:r>
            <a:r>
              <a:rPr lang="en-US" sz="1200" b="1" dirty="0">
                <a:solidFill>
                  <a:srgbClr val="222222"/>
                </a:solidFill>
                <a:highlight>
                  <a:srgbClr val="FFFFFF"/>
                </a:highlight>
              </a:rPr>
              <a:t>Whenever I have to attend a meeting in the city, I always drive because it means that I can leave home when I want to rather than getting stressed about getting to the station in time to catch the train.</a:t>
            </a:r>
            <a:endParaRPr lang="en-US" sz="1200" b="1" u="sng" dirty="0">
              <a:solidFill>
                <a:srgbClr val="222222"/>
              </a:solidFill>
              <a:highlight>
                <a:schemeClr val="lt1"/>
              </a:highlight>
            </a:endParaRPr>
          </a:p>
          <a:p>
            <a:pPr marL="0" indent="0" algn="just">
              <a:spcBef>
                <a:spcPts val="1200"/>
              </a:spcBef>
              <a:buClr>
                <a:schemeClr val="dk1"/>
              </a:buClr>
              <a:buSzPts val="1100"/>
              <a:buNone/>
            </a:pPr>
            <a:r>
              <a:rPr lang="en-US" sz="1200" b="1" dirty="0" smtClean="0">
                <a:solidFill>
                  <a:srgbClr val="222222"/>
                </a:solidFill>
                <a:highlight>
                  <a:srgbClr val="FFFFFF"/>
                </a:highlight>
              </a:rPr>
              <a:t>A </a:t>
            </a:r>
            <a:r>
              <a:rPr lang="en-US" sz="1200" b="1" dirty="0">
                <a:solidFill>
                  <a:srgbClr val="222222"/>
                </a:solidFill>
                <a:highlight>
                  <a:srgbClr val="FFFFFF"/>
                </a:highlight>
              </a:rPr>
              <a:t>solution that is proving successful in many areas is park-and-ride schemes.</a:t>
            </a:r>
            <a:r>
              <a:rPr lang="en-US" sz="1200" b="1" dirty="0">
                <a:solidFill>
                  <a:srgbClr val="222222"/>
                </a:solidFill>
                <a:highlight>
                  <a:schemeClr val="lt1"/>
                </a:highlight>
              </a:rPr>
              <a:t> </a:t>
            </a:r>
            <a:r>
              <a:rPr lang="en-US" sz="1200" b="1" dirty="0">
                <a:solidFill>
                  <a:srgbClr val="222222"/>
                </a:solidFill>
                <a:highlight>
                  <a:srgbClr val="FFFFFF"/>
                </a:highlight>
              </a:rPr>
              <a:t>This is where one parks their car for free in a large car park on the outskirts of the city and takes a bus for the final part of their journey. The fee they have to pay for the bus trip is usually very small and this public transport system is generally very regular, running every ten minutes or </a:t>
            </a:r>
            <a:r>
              <a:rPr lang="en-US" sz="1200" b="1" dirty="0" smtClean="0">
                <a:solidFill>
                  <a:srgbClr val="222222"/>
                </a:solidFill>
                <a:highlight>
                  <a:srgbClr val="FFFFFF"/>
                </a:highlight>
              </a:rPr>
              <a:t>so. A </a:t>
            </a:r>
            <a:r>
              <a:rPr lang="en-US" sz="1200" b="1" dirty="0">
                <a:solidFill>
                  <a:srgbClr val="222222"/>
                </a:solidFill>
                <a:highlight>
                  <a:srgbClr val="FFFFFF"/>
                </a:highlight>
              </a:rPr>
              <a:t>survey carried out in a well known city showed that the rush hour congestion decreased by 10% when the council set up a park-and-ride scheme to the north of the city. There was an additional drop of another 10% in traffic volume when a second scheme began operating to the south</a:t>
            </a:r>
            <a:r>
              <a:rPr lang="en-US" sz="1200" b="1" dirty="0" smtClean="0">
                <a:solidFill>
                  <a:srgbClr val="222222"/>
                </a:solidFill>
                <a:highlight>
                  <a:srgbClr val="FFFFFF"/>
                </a:highlight>
              </a:rPr>
              <a:t>.</a:t>
            </a:r>
          </a:p>
          <a:p>
            <a:pPr lvl="0" algn="just">
              <a:spcBef>
                <a:spcPts val="1200"/>
              </a:spcBef>
              <a:buClr>
                <a:schemeClr val="dk1"/>
              </a:buClr>
              <a:buSzPts val="1100"/>
            </a:pPr>
            <a:r>
              <a:rPr lang="en-US" sz="1200" b="1" dirty="0">
                <a:solidFill>
                  <a:srgbClr val="222222"/>
                </a:solidFill>
                <a:highlight>
                  <a:srgbClr val="FFFFFF"/>
                </a:highlight>
              </a:rPr>
              <a:t>To conclude, the major urban problem of traffic congestion caused by the excessive number of private cars on city roads can be partly alleviated by the introduction of park-and-ride systems on city fringes. I would certainly use one if it was introduced in my area</a:t>
            </a:r>
            <a:r>
              <a:rPr lang="en-US" sz="1200" b="1" dirty="0" smtClean="0">
                <a:solidFill>
                  <a:srgbClr val="222222"/>
                </a:solidFill>
                <a:highlight>
                  <a:srgbClr val="FFFFFF"/>
                </a:highlight>
              </a:rPr>
              <a:t>.</a:t>
            </a:r>
          </a:p>
          <a:p>
            <a:pPr algn="just">
              <a:spcBef>
                <a:spcPts val="1200"/>
              </a:spcBef>
              <a:buClr>
                <a:schemeClr val="dk1"/>
              </a:buClr>
              <a:buSzPts val="1100"/>
            </a:pPr>
            <a:r>
              <a:rPr lang="en-US" sz="1000" i="1" dirty="0" smtClean="0">
                <a:solidFill>
                  <a:srgbClr val="222222"/>
                </a:solidFill>
                <a:highlight>
                  <a:srgbClr val="FFFFFF"/>
                </a:highlight>
              </a:rPr>
              <a:t>(</a:t>
            </a:r>
            <a:r>
              <a:rPr lang="en-US" sz="1000" i="1" dirty="0">
                <a:solidFill>
                  <a:srgbClr val="222222"/>
                </a:solidFill>
                <a:highlight>
                  <a:srgbClr val="FFFFFF"/>
                </a:highlight>
              </a:rPr>
              <a:t>328 words</a:t>
            </a:r>
            <a:r>
              <a:rPr lang="en-US" sz="1000" i="1" dirty="0" smtClean="0">
                <a:solidFill>
                  <a:srgbClr val="222222"/>
                </a:solidFill>
                <a:highlight>
                  <a:srgbClr val="FFFFFF"/>
                </a:highlight>
              </a:rPr>
              <a:t>)</a:t>
            </a:r>
            <a:endParaRPr lang="en-US" sz="1000" i="1" dirty="0">
              <a:solidFill>
                <a:srgbClr val="222222"/>
              </a:solidFill>
              <a:highlight>
                <a:srgbClr val="FFFFFF"/>
              </a:highlight>
            </a:endParaRPr>
          </a:p>
        </p:txBody>
      </p:sp>
    </p:spTree>
    <p:extLst>
      <p:ext uri="{BB962C8B-B14F-4D97-AF65-F5344CB8AC3E}">
        <p14:creationId xmlns:p14="http://schemas.microsoft.com/office/powerpoint/2010/main" val="313752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9B31D77-FFCB-FF1C-0641-3727FF7C557C}"/>
              </a:ext>
            </a:extLst>
          </p:cNvPr>
          <p:cNvSpPr>
            <a:spLocks noGrp="1"/>
          </p:cNvSpPr>
          <p:nvPr>
            <p:ph type="title"/>
          </p:nvPr>
        </p:nvSpPr>
        <p:spPr>
          <a:xfrm>
            <a:off x="1504707" y="2191576"/>
            <a:ext cx="6739181" cy="626100"/>
          </a:xfrm>
        </p:spPr>
        <p:txBody>
          <a:bodyPr>
            <a:normAutofit/>
          </a:bodyPr>
          <a:lstStyle/>
          <a:p>
            <a:r>
              <a:rPr lang="en-US" b="1" dirty="0">
                <a:solidFill>
                  <a:srgbClr val="FF0000"/>
                </a:solidFill>
              </a:rPr>
              <a:t>BREAKDOWN AND EXPLANATION</a:t>
            </a:r>
            <a:endParaRPr lang="en-SG" b="1" dirty="0">
              <a:solidFill>
                <a:srgbClr val="FF0000"/>
              </a:solidFill>
            </a:endParaRPr>
          </a:p>
        </p:txBody>
      </p:sp>
    </p:spTree>
    <p:extLst>
      <p:ext uri="{BB962C8B-B14F-4D97-AF65-F5344CB8AC3E}">
        <p14:creationId xmlns:p14="http://schemas.microsoft.com/office/powerpoint/2010/main" val="3728775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rgbClr val="FFFFFF"/>
                </a:highlight>
              </a:rPr>
              <a:t>Problem Solution Essays</a:t>
            </a:r>
            <a:endParaRPr/>
          </a:p>
          <a:p>
            <a:pPr marL="0" lvl="0" indent="0" algn="l" rtl="0">
              <a:spcBef>
                <a:spcPts val="600"/>
              </a:spcBef>
              <a:spcAft>
                <a:spcPts val="0"/>
              </a:spcAft>
              <a:buNone/>
            </a:pPr>
            <a:endParaRPr/>
          </a:p>
        </p:txBody>
      </p:sp>
      <p:sp>
        <p:nvSpPr>
          <p:cNvPr id="72" name="Google Shape;72;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None/>
            </a:pPr>
            <a:endParaRPr sz="1350">
              <a:solidFill>
                <a:srgbClr val="222222"/>
              </a:solidFill>
              <a:highlight>
                <a:srgbClr val="FFFFFF"/>
              </a:highlight>
            </a:endParaRPr>
          </a:p>
          <a:p>
            <a:pPr marL="0" lvl="0" indent="0" algn="l" rtl="0">
              <a:spcBef>
                <a:spcPts val="1400"/>
              </a:spcBef>
              <a:spcAft>
                <a:spcPts val="0"/>
              </a:spcAft>
              <a:buClr>
                <a:schemeClr val="dk1"/>
              </a:buClr>
              <a:buSzPts val="1100"/>
              <a:buFont typeface="Arial"/>
              <a:buNone/>
            </a:pPr>
            <a:r>
              <a:rPr lang="en" sz="1350">
                <a:solidFill>
                  <a:srgbClr val="222222"/>
                </a:solidFill>
                <a:highlight>
                  <a:srgbClr val="FFFFFF"/>
                </a:highlight>
              </a:rPr>
              <a:t>It’s important that you are able to recognise the </a:t>
            </a:r>
            <a:r>
              <a:rPr lang="en" sz="1350" b="1">
                <a:solidFill>
                  <a:srgbClr val="222222"/>
                </a:solidFill>
                <a:highlight>
                  <a:srgbClr val="FFFFFF"/>
                </a:highlight>
              </a:rPr>
              <a:t>common synonyms, words and phrases</a:t>
            </a:r>
            <a:r>
              <a:rPr lang="en" sz="1350">
                <a:solidFill>
                  <a:srgbClr val="222222"/>
                </a:solidFill>
                <a:highlight>
                  <a:srgbClr val="FFFFFF"/>
                </a:highlight>
              </a:rPr>
              <a:t> used in problem solution questions. Here are the key words and their synonyms used in the questions above.</a:t>
            </a:r>
            <a:endParaRPr sz="1350">
              <a:solidFill>
                <a:srgbClr val="222222"/>
              </a:solidFill>
              <a:highlight>
                <a:srgbClr val="FFFFFF"/>
              </a:highlight>
            </a:endParaRPr>
          </a:p>
          <a:p>
            <a:pPr marL="457200" lvl="0" indent="-352425" algn="l" rtl="0">
              <a:spcBef>
                <a:spcPts val="1400"/>
              </a:spcBef>
              <a:spcAft>
                <a:spcPts val="0"/>
              </a:spcAft>
              <a:buClr>
                <a:srgbClr val="222222"/>
              </a:buClr>
              <a:buSzPts val="1950"/>
              <a:buChar char="●"/>
            </a:pPr>
            <a:r>
              <a:rPr lang="en" sz="1950" b="1">
                <a:solidFill>
                  <a:srgbClr val="222222"/>
                </a:solidFill>
                <a:highlight>
                  <a:srgbClr val="FFFFFF"/>
                </a:highlight>
              </a:rPr>
              <a:t>Problem</a:t>
            </a:r>
            <a:r>
              <a:rPr lang="en" sz="1950">
                <a:solidFill>
                  <a:srgbClr val="222222"/>
                </a:solidFill>
                <a:highlight>
                  <a:srgbClr val="FFFFFF"/>
                </a:highlight>
              </a:rPr>
              <a:t> – issues, resulting, situation</a:t>
            </a:r>
            <a:endParaRPr sz="1950">
              <a:solidFill>
                <a:srgbClr val="222222"/>
              </a:solidFill>
              <a:highlight>
                <a:srgbClr val="FFFFFF"/>
              </a:highlight>
            </a:endParaRPr>
          </a:p>
          <a:p>
            <a:pPr marL="457200" lvl="0" indent="-352425" algn="l" rtl="0">
              <a:spcBef>
                <a:spcPts val="0"/>
              </a:spcBef>
              <a:spcAft>
                <a:spcPts val="0"/>
              </a:spcAft>
              <a:buClr>
                <a:srgbClr val="222222"/>
              </a:buClr>
              <a:buSzPts val="1950"/>
              <a:buChar char="●"/>
            </a:pPr>
            <a:r>
              <a:rPr lang="en" sz="1950" b="1">
                <a:solidFill>
                  <a:srgbClr val="222222"/>
                </a:solidFill>
                <a:highlight>
                  <a:srgbClr val="FFFFFF"/>
                </a:highlight>
              </a:rPr>
              <a:t>Cause </a:t>
            </a:r>
            <a:r>
              <a:rPr lang="en" sz="1950">
                <a:solidFill>
                  <a:srgbClr val="222222"/>
                </a:solidFill>
                <a:highlight>
                  <a:srgbClr val="FFFFFF"/>
                </a:highlight>
              </a:rPr>
              <a:t>– reasons, why</a:t>
            </a:r>
            <a:endParaRPr sz="1950">
              <a:solidFill>
                <a:srgbClr val="222222"/>
              </a:solidFill>
              <a:highlight>
                <a:srgbClr val="FFFFFF"/>
              </a:highlight>
            </a:endParaRPr>
          </a:p>
          <a:p>
            <a:pPr marL="457200" lvl="0" indent="-352425" algn="l" rtl="0">
              <a:spcBef>
                <a:spcPts val="0"/>
              </a:spcBef>
              <a:spcAft>
                <a:spcPts val="0"/>
              </a:spcAft>
              <a:buClr>
                <a:srgbClr val="222222"/>
              </a:buClr>
              <a:buSzPts val="1950"/>
              <a:buChar char="●"/>
            </a:pPr>
            <a:r>
              <a:rPr lang="en" sz="1950" b="1">
                <a:solidFill>
                  <a:srgbClr val="222222"/>
                </a:solidFill>
                <a:highlight>
                  <a:srgbClr val="FFFFFF"/>
                </a:highlight>
              </a:rPr>
              <a:t>Solution</a:t>
            </a:r>
            <a:r>
              <a:rPr lang="en" sz="1950">
                <a:solidFill>
                  <a:srgbClr val="222222"/>
                </a:solidFill>
                <a:highlight>
                  <a:srgbClr val="FFFFFF"/>
                </a:highlight>
              </a:rPr>
              <a:t> – deal with, addressed, tackled, remedied, improved, measures taken, solved, prevent</a:t>
            </a:r>
            <a:endParaRPr sz="1950">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600"/>
              </a:spcAft>
              <a:buClr>
                <a:schemeClr val="dk1"/>
              </a:buClr>
              <a:buSzPct val="43137"/>
              <a:buFont typeface="Arial"/>
              <a:buNone/>
            </a:pPr>
            <a:r>
              <a:rPr lang="en" sz="2550" b="1">
                <a:solidFill>
                  <a:srgbClr val="CC0000"/>
                </a:solidFill>
                <a:highlight>
                  <a:srgbClr val="FFFFFF"/>
                </a:highlight>
              </a:rPr>
              <a:t>Problem Solution Essays</a:t>
            </a:r>
            <a:endParaRPr/>
          </a:p>
        </p:txBody>
      </p:sp>
      <p:sp>
        <p:nvSpPr>
          <p:cNvPr id="78" name="Google Shape;78;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5400" lvl="0" indent="0" algn="ctr" rtl="0">
              <a:lnSpc>
                <a:spcPct val="130000"/>
              </a:lnSpc>
              <a:spcBef>
                <a:spcPts val="1700"/>
              </a:spcBef>
              <a:spcAft>
                <a:spcPts val="0"/>
              </a:spcAft>
              <a:buClr>
                <a:schemeClr val="dk1"/>
              </a:buClr>
              <a:buSzPts val="1100"/>
              <a:buFont typeface="Arial"/>
              <a:buNone/>
            </a:pPr>
            <a:r>
              <a:rPr lang="en" sz="1950" b="1">
                <a:solidFill>
                  <a:srgbClr val="FF0000"/>
                </a:solidFill>
                <a:highlight>
                  <a:srgbClr val="FFFFFF"/>
                </a:highlight>
              </a:rPr>
              <a:t>6 Common Mistakes</a:t>
            </a:r>
            <a:endParaRPr sz="1950" b="1">
              <a:solidFill>
                <a:srgbClr val="FF0000"/>
              </a:solidFill>
              <a:highlight>
                <a:srgbClr val="FFFFFF"/>
              </a:highlight>
            </a:endParaRPr>
          </a:p>
          <a:p>
            <a:pPr marL="25400" lvl="0" indent="0" algn="ctr" rtl="0">
              <a:lnSpc>
                <a:spcPct val="130000"/>
              </a:lnSpc>
              <a:spcBef>
                <a:spcPts val="1700"/>
              </a:spcBef>
              <a:spcAft>
                <a:spcPts val="0"/>
              </a:spcAft>
              <a:buClr>
                <a:schemeClr val="dk1"/>
              </a:buClr>
              <a:buSzPts val="1100"/>
              <a:buFont typeface="Arial"/>
              <a:buNone/>
            </a:pPr>
            <a:endParaRPr sz="1950" b="1">
              <a:solidFill>
                <a:srgbClr val="222222"/>
              </a:solidFill>
              <a:highlight>
                <a:srgbClr val="FFFFFF"/>
              </a:highlight>
            </a:endParaRPr>
          </a:p>
          <a:p>
            <a:pPr marL="0" lvl="0" indent="0" algn="l" rtl="0">
              <a:spcBef>
                <a:spcPts val="700"/>
              </a:spcBef>
              <a:spcAft>
                <a:spcPts val="0"/>
              </a:spcAft>
              <a:buClr>
                <a:schemeClr val="dk1"/>
              </a:buClr>
              <a:buSzPts val="1100"/>
              <a:buFont typeface="Arial"/>
              <a:buNone/>
            </a:pPr>
            <a:r>
              <a:rPr lang="en" sz="1350">
                <a:solidFill>
                  <a:srgbClr val="222222"/>
                </a:solidFill>
                <a:highlight>
                  <a:srgbClr val="FFFFFF"/>
                </a:highlight>
              </a:rPr>
              <a:t>These six errors are common in IELTS problem solution essays.</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Confusing problem and causes questions.</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Having too many ideas.</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Not developing your ideas.</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Not developing both sides of the argument equally.</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Not linking the problems and solutions.</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Not being specific enough.</a:t>
            </a:r>
            <a:endParaRPr sz="1350" b="1">
              <a:solidFill>
                <a:srgbClr val="222222"/>
              </a:solidFill>
              <a:highlight>
                <a:srgbClr val="FFFFFF"/>
              </a:highlight>
            </a:endParaRPr>
          </a:p>
          <a:p>
            <a:pPr marL="0" lvl="0" indent="0" algn="l" rtl="0">
              <a:spcBef>
                <a:spcPts val="1400"/>
              </a:spcBef>
              <a:spcAft>
                <a:spcPts val="120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a:spLocks noGrp="1"/>
          </p:cNvSpPr>
          <p:nvPr>
            <p:ph type="title"/>
          </p:nvPr>
        </p:nvSpPr>
        <p:spPr>
          <a:xfrm>
            <a:off x="0" y="896400"/>
            <a:ext cx="4260300" cy="572700"/>
          </a:xfrm>
          <a:prstGeom prst="rect">
            <a:avLst/>
          </a:prstGeom>
        </p:spPr>
        <p:txBody>
          <a:bodyPr spcFirstLastPara="1" wrap="square" lIns="91425" tIns="91425" rIns="91425" bIns="91425" anchor="t" anchorCtr="0">
            <a:normAutofit fontScale="90000"/>
          </a:bodyPr>
          <a:lstStyle/>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rgbClr val="FFFFFF"/>
                </a:highlight>
              </a:rPr>
              <a:t>Problem </a:t>
            </a:r>
            <a:endParaRPr sz="2550" b="1">
              <a:solidFill>
                <a:srgbClr val="CC0000"/>
              </a:solidFill>
              <a:highlight>
                <a:srgbClr val="FFFFFF"/>
              </a:highlight>
            </a:endParaRPr>
          </a:p>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rgbClr val="FFFFFF"/>
                </a:highlight>
              </a:rPr>
              <a:t>Solution </a:t>
            </a:r>
            <a:endParaRPr sz="2550" b="1">
              <a:solidFill>
                <a:srgbClr val="CC0000"/>
              </a:solidFill>
              <a:highlight>
                <a:srgbClr val="FFFFFF"/>
              </a:highlight>
            </a:endParaRPr>
          </a:p>
          <a:p>
            <a:pPr marL="25400" lvl="0" indent="0" algn="ctr" rtl="0">
              <a:lnSpc>
                <a:spcPct val="130000"/>
              </a:lnSpc>
              <a:spcBef>
                <a:spcPts val="700"/>
              </a:spcBef>
              <a:spcAft>
                <a:spcPts val="0"/>
              </a:spcAft>
              <a:buClr>
                <a:schemeClr val="dk1"/>
              </a:buClr>
              <a:buSzPct val="43137"/>
              <a:buFont typeface="Arial"/>
              <a:buNone/>
            </a:pPr>
            <a:r>
              <a:rPr lang="en" sz="2550" b="1">
                <a:solidFill>
                  <a:srgbClr val="CC0000"/>
                </a:solidFill>
                <a:highlight>
                  <a:srgbClr val="FFFFFF"/>
                </a:highlight>
              </a:rPr>
              <a:t>Essays</a:t>
            </a:r>
            <a:endParaRPr/>
          </a:p>
          <a:p>
            <a:pPr marL="25400" lvl="0" indent="0" algn="ctr" rtl="0">
              <a:lnSpc>
                <a:spcPct val="130000"/>
              </a:lnSpc>
              <a:spcBef>
                <a:spcPts val="700"/>
              </a:spcBef>
              <a:spcAft>
                <a:spcPts val="600"/>
              </a:spcAft>
              <a:buClr>
                <a:schemeClr val="dk1"/>
              </a:buClr>
              <a:buSzPct val="43137"/>
              <a:buFont typeface="Arial"/>
              <a:buNone/>
            </a:pPr>
            <a:endParaRPr sz="2550" b="1">
              <a:solidFill>
                <a:srgbClr val="CC0000"/>
              </a:solidFill>
              <a:highlight>
                <a:srgbClr val="FFFFFF"/>
              </a:highlight>
            </a:endParaRPr>
          </a:p>
        </p:txBody>
      </p:sp>
      <p:sp>
        <p:nvSpPr>
          <p:cNvPr id="84" name="Google Shape;84;p18"/>
          <p:cNvSpPr txBox="1">
            <a:spLocks noGrp="1"/>
          </p:cNvSpPr>
          <p:nvPr>
            <p:ph type="body" idx="1"/>
          </p:nvPr>
        </p:nvSpPr>
        <p:spPr>
          <a:xfrm>
            <a:off x="928925" y="2669800"/>
            <a:ext cx="2015700" cy="1252200"/>
          </a:xfrm>
          <a:prstGeom prst="rect">
            <a:avLst/>
          </a:prstGeom>
        </p:spPr>
        <p:txBody>
          <a:bodyPr spcFirstLastPara="1" wrap="square" lIns="91425" tIns="91425" rIns="91425" bIns="91425" anchor="t" anchorCtr="0">
            <a:normAutofit/>
          </a:bodyPr>
          <a:lstStyle/>
          <a:p>
            <a:pPr marL="25400" lvl="0" indent="0" algn="ctr" rtl="0">
              <a:lnSpc>
                <a:spcPct val="130000"/>
              </a:lnSpc>
              <a:spcBef>
                <a:spcPts val="1700"/>
              </a:spcBef>
              <a:spcAft>
                <a:spcPts val="0"/>
              </a:spcAft>
              <a:buClr>
                <a:schemeClr val="dk1"/>
              </a:buClr>
              <a:buSzPts val="1100"/>
              <a:buFont typeface="Arial"/>
              <a:buNone/>
            </a:pPr>
            <a:r>
              <a:rPr lang="en" sz="1950" b="1">
                <a:solidFill>
                  <a:srgbClr val="222222"/>
                </a:solidFill>
                <a:highlight>
                  <a:srgbClr val="FFFFFF"/>
                </a:highlight>
              </a:rPr>
              <a:t>Essay Structure</a:t>
            </a:r>
            <a:endParaRPr sz="1950" b="1">
              <a:solidFill>
                <a:srgbClr val="222222"/>
              </a:solidFill>
              <a:highlight>
                <a:srgbClr val="FFFFFF"/>
              </a:highlight>
            </a:endParaRPr>
          </a:p>
          <a:p>
            <a:pPr marL="0" lvl="0" indent="0" algn="l" rtl="0">
              <a:spcBef>
                <a:spcPts val="400"/>
              </a:spcBef>
              <a:spcAft>
                <a:spcPts val="1200"/>
              </a:spcAft>
              <a:buNone/>
            </a:pPr>
            <a:endParaRPr/>
          </a:p>
        </p:txBody>
      </p:sp>
      <p:pic>
        <p:nvPicPr>
          <p:cNvPr id="85" name="Google Shape;85;p18"/>
          <p:cNvPicPr preferRelativeResize="0"/>
          <p:nvPr/>
        </p:nvPicPr>
        <p:blipFill>
          <a:blip r:embed="rId3">
            <a:alphaModFix/>
          </a:blip>
          <a:stretch>
            <a:fillRect/>
          </a:stretch>
        </p:blipFill>
        <p:spPr>
          <a:xfrm>
            <a:off x="4412700" y="152400"/>
            <a:ext cx="4476669" cy="48387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SzPts val="990"/>
              <a:buNone/>
            </a:pPr>
            <a:r>
              <a:rPr lang="en" sz="2220" b="1">
                <a:solidFill>
                  <a:srgbClr val="CC0000"/>
                </a:solidFill>
              </a:rPr>
              <a:t>Introduction</a:t>
            </a:r>
            <a:endParaRPr sz="2220" b="1">
              <a:solidFill>
                <a:srgbClr val="CC0000"/>
              </a:solidFill>
            </a:endParaRPr>
          </a:p>
        </p:txBody>
      </p:sp>
      <p:sp>
        <p:nvSpPr>
          <p:cNvPr id="91" name="Google Shape;91;p19"/>
          <p:cNvSpPr txBox="1">
            <a:spLocks noGrp="1"/>
          </p:cNvSpPr>
          <p:nvPr>
            <p:ph type="body" idx="1"/>
          </p:nvPr>
        </p:nvSpPr>
        <p:spPr>
          <a:xfrm>
            <a:off x="311700" y="1152475"/>
            <a:ext cx="8520600" cy="3528000"/>
          </a:xfrm>
          <a:prstGeom prst="rect">
            <a:avLst/>
          </a:prstGeom>
        </p:spPr>
        <p:txBody>
          <a:bodyPr spcFirstLastPara="1" wrap="square" lIns="91425" tIns="91425" rIns="91425" bIns="91425" anchor="t" anchorCtr="0">
            <a:noAutofit/>
          </a:bodyPr>
          <a:lstStyle/>
          <a:p>
            <a:pPr marL="0" lvl="0" indent="0" algn="l" rtl="0">
              <a:lnSpc>
                <a:spcPct val="95000"/>
              </a:lnSpc>
              <a:spcBef>
                <a:spcPts val="600"/>
              </a:spcBef>
              <a:spcAft>
                <a:spcPts val="0"/>
              </a:spcAft>
              <a:buSzPts val="1018"/>
              <a:buNone/>
            </a:pPr>
            <a:r>
              <a:rPr lang="en" sz="1217">
                <a:solidFill>
                  <a:schemeClr val="dk1"/>
                </a:solidFill>
              </a:rPr>
              <a:t>A good introduction has a simple 3 part structure:</a:t>
            </a:r>
            <a:endParaRPr sz="1217">
              <a:solidFill>
                <a:schemeClr val="dk1"/>
              </a:solidFill>
            </a:endParaRPr>
          </a:p>
          <a:p>
            <a:pPr marL="0" lvl="0" indent="0" algn="l" rtl="0">
              <a:lnSpc>
                <a:spcPct val="95000"/>
              </a:lnSpc>
              <a:spcBef>
                <a:spcPts val="1200"/>
              </a:spcBef>
              <a:spcAft>
                <a:spcPts val="0"/>
              </a:spcAft>
              <a:buClr>
                <a:schemeClr val="dk1"/>
              </a:buClr>
              <a:buSzPts val="1018"/>
              <a:buFont typeface="Arial"/>
              <a:buNone/>
            </a:pPr>
            <a:endParaRPr sz="1217">
              <a:solidFill>
                <a:schemeClr val="dk1"/>
              </a:solidFill>
            </a:endParaRPr>
          </a:p>
          <a:p>
            <a:pPr marL="0" lvl="0" indent="0" algn="ctr" rtl="0">
              <a:lnSpc>
                <a:spcPct val="95000"/>
              </a:lnSpc>
              <a:spcBef>
                <a:spcPts val="1200"/>
              </a:spcBef>
              <a:spcAft>
                <a:spcPts val="0"/>
              </a:spcAft>
              <a:buClr>
                <a:schemeClr val="dk1"/>
              </a:buClr>
              <a:buSzPts val="1018"/>
              <a:buFont typeface="Arial"/>
              <a:buNone/>
            </a:pPr>
            <a:r>
              <a:rPr lang="en" sz="1217" b="1">
                <a:solidFill>
                  <a:srgbClr val="351C75"/>
                </a:solidFill>
              </a:rPr>
              <a:t>1)  Paraphrased question</a:t>
            </a:r>
            <a:endParaRPr sz="1217" b="1">
              <a:solidFill>
                <a:srgbClr val="351C75"/>
              </a:solidFill>
            </a:endParaRPr>
          </a:p>
          <a:p>
            <a:pPr marL="0" lvl="0" indent="0" algn="ctr" rtl="0">
              <a:lnSpc>
                <a:spcPct val="95000"/>
              </a:lnSpc>
              <a:spcBef>
                <a:spcPts val="1200"/>
              </a:spcBef>
              <a:spcAft>
                <a:spcPts val="0"/>
              </a:spcAft>
              <a:buClr>
                <a:schemeClr val="dk1"/>
              </a:buClr>
              <a:buSzPts val="1018"/>
              <a:buFont typeface="Arial"/>
              <a:buNone/>
            </a:pPr>
            <a:r>
              <a:rPr lang="en" sz="1217" b="1">
                <a:solidFill>
                  <a:srgbClr val="351C75"/>
                </a:solidFill>
              </a:rPr>
              <a:t>2)State 1 key problem/cause and related solution/s (outline sentence)</a:t>
            </a:r>
            <a:endParaRPr sz="1217" b="1">
              <a:solidFill>
                <a:srgbClr val="351C75"/>
              </a:solidFill>
            </a:endParaRPr>
          </a:p>
          <a:p>
            <a:pPr marL="0" lvl="0" indent="0" algn="l" rtl="0">
              <a:lnSpc>
                <a:spcPct val="95000"/>
              </a:lnSpc>
              <a:spcBef>
                <a:spcPts val="1200"/>
              </a:spcBef>
              <a:spcAft>
                <a:spcPts val="0"/>
              </a:spcAft>
              <a:buClr>
                <a:schemeClr val="dk1"/>
              </a:buClr>
              <a:buSzPts val="1018"/>
              <a:buFont typeface="Arial"/>
              <a:buNone/>
            </a:pPr>
            <a:endParaRPr sz="1350">
              <a:solidFill>
                <a:srgbClr val="222222"/>
              </a:solidFill>
              <a:highlight>
                <a:srgbClr val="FFFFFF"/>
              </a:highlight>
            </a:endParaRPr>
          </a:p>
          <a:p>
            <a:pPr marL="0" lvl="0" indent="0" algn="l" rtl="0">
              <a:lnSpc>
                <a:spcPct val="95000"/>
              </a:lnSpc>
              <a:spcBef>
                <a:spcPts val="1200"/>
              </a:spcBef>
              <a:spcAft>
                <a:spcPts val="0"/>
              </a:spcAft>
              <a:buClr>
                <a:schemeClr val="dk1"/>
              </a:buClr>
              <a:buSzPts val="1018"/>
              <a:buFont typeface="Arial"/>
              <a:buNone/>
            </a:pPr>
            <a:r>
              <a:rPr lang="en" sz="1350">
                <a:solidFill>
                  <a:srgbClr val="222222"/>
                </a:solidFill>
                <a:highlight>
                  <a:srgbClr val="FFFFFF"/>
                </a:highlight>
              </a:rPr>
              <a:t>An introduction should:</a:t>
            </a:r>
            <a:endParaRPr sz="1350">
              <a:solidFill>
                <a:srgbClr val="222222"/>
              </a:solidFill>
              <a:highlight>
                <a:srgbClr val="FFFFFF"/>
              </a:highlight>
            </a:endParaRPr>
          </a:p>
          <a:p>
            <a:pPr marL="457200" lvl="0" indent="-314325" algn="l" rtl="0">
              <a:spcBef>
                <a:spcPts val="1400"/>
              </a:spcBef>
              <a:spcAft>
                <a:spcPts val="0"/>
              </a:spcAft>
              <a:buClr>
                <a:srgbClr val="222222"/>
              </a:buClr>
              <a:buSzPts val="1350"/>
              <a:buChar char="●"/>
            </a:pPr>
            <a:r>
              <a:rPr lang="en" sz="1350" b="1">
                <a:solidFill>
                  <a:srgbClr val="222222"/>
                </a:solidFill>
                <a:highlight>
                  <a:srgbClr val="FFFFFF"/>
                </a:highlight>
              </a:rPr>
              <a:t>Have 2-3 sentences</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Be 40-60 words long</a:t>
            </a:r>
            <a:endParaRPr sz="1350" b="1">
              <a:solidFill>
                <a:srgbClr val="222222"/>
              </a:solidFill>
              <a:highlight>
                <a:srgbClr val="FFFFFF"/>
              </a:highlight>
            </a:endParaRPr>
          </a:p>
          <a:p>
            <a:pPr marL="457200" lvl="0" indent="-314325" algn="l" rtl="0">
              <a:spcBef>
                <a:spcPts val="0"/>
              </a:spcBef>
              <a:spcAft>
                <a:spcPts val="0"/>
              </a:spcAft>
              <a:buClr>
                <a:srgbClr val="222222"/>
              </a:buClr>
              <a:buSzPts val="1350"/>
              <a:buChar char="●"/>
            </a:pPr>
            <a:r>
              <a:rPr lang="en" sz="1350" b="1">
                <a:solidFill>
                  <a:srgbClr val="222222"/>
                </a:solidFill>
                <a:highlight>
                  <a:srgbClr val="FFFFFF"/>
                </a:highlight>
              </a:rPr>
              <a:t>Take 5 minutes to write</a:t>
            </a:r>
            <a:endParaRPr sz="1350" b="1">
              <a:solidFill>
                <a:srgbClr val="222222"/>
              </a:solidFill>
              <a:highlight>
                <a:srgbClr val="FFFFFF"/>
              </a:highlight>
            </a:endParaRPr>
          </a:p>
          <a:p>
            <a:pPr marL="0" lvl="0" indent="0" algn="ctr" rtl="0">
              <a:lnSpc>
                <a:spcPct val="95000"/>
              </a:lnSpc>
              <a:spcBef>
                <a:spcPts val="1400"/>
              </a:spcBef>
              <a:spcAft>
                <a:spcPts val="1200"/>
              </a:spcAft>
              <a:buClr>
                <a:schemeClr val="dk1"/>
              </a:buClr>
              <a:buSzPts val="1018"/>
              <a:buFont typeface="Arial"/>
              <a:buNone/>
            </a:pPr>
            <a:endParaRPr sz="1217" b="1">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TotalTime>
  <Words>2092</Words>
  <Application>Microsoft Office PowerPoint</Application>
  <PresentationFormat>On-screen Show (16:9)</PresentationFormat>
  <Paragraphs>164</Paragraphs>
  <Slides>20</Slides>
  <Notes>19</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20</vt:i4>
      </vt:variant>
    </vt:vector>
  </HeadingPairs>
  <TitlesOfParts>
    <vt:vector size="22" baseType="lpstr">
      <vt:lpstr>Arial</vt:lpstr>
      <vt:lpstr>Simple Light</vt:lpstr>
      <vt:lpstr>PowerPoint Presentation</vt:lpstr>
      <vt:lpstr>Problem Solution Essays  </vt:lpstr>
      <vt:lpstr>Problem Solution Essays</vt:lpstr>
      <vt:lpstr>Answer</vt:lpstr>
      <vt:lpstr>BREAKDOWN AND EXPLANATION</vt:lpstr>
      <vt:lpstr>Problem Solution Essays </vt:lpstr>
      <vt:lpstr>Problem Solution Essays</vt:lpstr>
      <vt:lpstr>Problem  Solution  Essays </vt:lpstr>
      <vt:lpstr>Introduction</vt:lpstr>
      <vt:lpstr>Ideas</vt:lpstr>
      <vt:lpstr>Introduction </vt:lpstr>
      <vt:lpstr>PowerPoint Presentation</vt:lpstr>
      <vt:lpstr>How To Write Main Body Paragraphs </vt:lpstr>
      <vt:lpstr>Main Body Paragraph 1: Too many cars on the roads   </vt:lpstr>
      <vt:lpstr>Finished Paragraph 1</vt:lpstr>
      <vt:lpstr>Main Body Paragraph 2: Park-and-ride schemes </vt:lpstr>
      <vt:lpstr>Finished Paragraph 2</vt:lpstr>
      <vt:lpstr>Conclusion </vt:lpstr>
      <vt:lpstr>PowerPoint Presentation</vt:lpstr>
      <vt:lpstr>Answer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6</cp:revision>
  <dcterms:modified xsi:type="dcterms:W3CDTF">2024-01-20T05:17:28Z</dcterms:modified>
</cp:coreProperties>
</file>