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3064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233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56d5813c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56d5813c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93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56d5813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56d5813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18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56d5813c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56d5813c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17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56d5813c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56d5813c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03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56d5813c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56d5813c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33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56d5813c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56d5813c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28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56d5813c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56d5813c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3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56d5813c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56d5813c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45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828675"/>
            <a:ext cx="61912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653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ctr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sz="1650" b="1">
                <a:solidFill>
                  <a:srgbClr val="0B5394"/>
                </a:solidFill>
                <a:highlight>
                  <a:srgbClr val="FFFFFF"/>
                </a:highlight>
              </a:rPr>
              <a:t>Key Information</a:t>
            </a:r>
            <a:endParaRPr sz="1650" b="1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C78D8"/>
                </a:solidFill>
                <a:highlight>
                  <a:srgbClr val="FFFFFF"/>
                </a:highlight>
              </a:rPr>
              <a:t># 1 </a:t>
            </a:r>
            <a:r>
              <a:rPr lang="en" sz="1450" b="1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You are required to write </a:t>
            </a:r>
            <a:r>
              <a:rPr lang="en" sz="1450" b="1">
                <a:solidFill>
                  <a:srgbClr val="222222"/>
                </a:solidFill>
                <a:highlight>
                  <a:srgbClr val="FFFFFF"/>
                </a:highlight>
              </a:rPr>
              <a:t>250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words or more.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If you write less than 250 words, you are unlikely to get more than a Band 5 for ’task achievement’ as you won’t have fulfilled the marking criteria.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D85C6"/>
                </a:solidFill>
                <a:highlight>
                  <a:srgbClr val="FFFFFF"/>
                </a:highlight>
              </a:rPr>
              <a:t># 2</a:t>
            </a:r>
            <a:r>
              <a:rPr lang="en" sz="1450">
                <a:solidFill>
                  <a:srgbClr val="3D85C6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You should use a formal style of writing.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D85C6"/>
                </a:solidFill>
                <a:highlight>
                  <a:srgbClr val="FFFFFF"/>
                </a:highlight>
              </a:rPr>
              <a:t># 3</a:t>
            </a:r>
            <a:r>
              <a:rPr lang="en" sz="1450">
                <a:solidFill>
                  <a:srgbClr val="3D85C6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You have around </a:t>
            </a:r>
            <a:r>
              <a:rPr lang="en" sz="1450" b="1">
                <a:solidFill>
                  <a:srgbClr val="222222"/>
                </a:solidFill>
                <a:highlight>
                  <a:srgbClr val="FFFFFF"/>
                </a:highlight>
              </a:rPr>
              <a:t>40 minutes 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to plan and write your essay.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b="1">
                <a:solidFill>
                  <a:srgbClr val="3D85C6"/>
                </a:solidFill>
                <a:highlight>
                  <a:srgbClr val="FFFFFF"/>
                </a:highlight>
              </a:rPr>
              <a:t># 4</a:t>
            </a:r>
            <a:r>
              <a:rPr lang="en" sz="1450">
                <a:solidFill>
                  <a:srgbClr val="3D85C6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 Task 2 contributes </a:t>
            </a:r>
            <a:r>
              <a:rPr lang="en" sz="1450" b="1">
                <a:solidFill>
                  <a:schemeClr val="dk1"/>
                </a:solidFill>
                <a:highlight>
                  <a:srgbClr val="FFFFFF"/>
                </a:highlight>
              </a:rPr>
              <a:t>twice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as many marks to your overall score as Task 1.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ctr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" sz="1650" b="1">
                <a:solidFill>
                  <a:srgbClr val="674EA7"/>
                </a:solidFill>
                <a:highlight>
                  <a:srgbClr val="FFFFFF"/>
                </a:highlight>
              </a:rPr>
              <a:t>Step-By-Step Strategy</a:t>
            </a:r>
            <a:endParaRPr sz="1650" b="1">
              <a:solidFill>
                <a:srgbClr val="674EA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222222"/>
                </a:solidFill>
                <a:highlight>
                  <a:srgbClr val="FFFFFF"/>
                </a:highlight>
              </a:rPr>
              <a:t>This 5 step strategy can be used for any question.</a:t>
            </a:r>
            <a:endParaRPr sz="135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</a:rPr>
              <a:t>1)  Analyse the question </a:t>
            </a:r>
            <a:endParaRPr sz="1350" b="1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</a:rPr>
              <a:t>2)  Plan your answer</a:t>
            </a:r>
            <a:endParaRPr sz="1350" b="1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</a:rPr>
              <a:t>3)  Write the introduction</a:t>
            </a:r>
            <a:endParaRPr sz="1350" b="1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</a:rPr>
              <a:t>4)  Write 2 main body paragraphs</a:t>
            </a:r>
            <a:endParaRPr sz="1350" b="1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</a:rPr>
              <a:t>5)  Write the conclusion</a:t>
            </a:r>
            <a:endParaRPr sz="1350" b="1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817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ctr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094" b="1">
                <a:solidFill>
                  <a:srgbClr val="CC0000"/>
                </a:solidFill>
                <a:highlight>
                  <a:schemeClr val="accent6"/>
                </a:highlight>
              </a:rPr>
              <a:t>The 5 Question Types</a:t>
            </a:r>
            <a:endParaRPr sz="2094" b="1">
              <a:solidFill>
                <a:srgbClr val="CC0000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755650"/>
            <a:ext cx="8520600" cy="19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ctr" rtl="0">
              <a:spcBef>
                <a:spcPts val="1400"/>
              </a:spcBef>
              <a:spcAft>
                <a:spcPts val="0"/>
              </a:spcAft>
              <a:buClr>
                <a:srgbClr val="351C75"/>
              </a:buClr>
              <a:buSzPts val="1550"/>
              <a:buChar char="●"/>
            </a:pPr>
            <a:r>
              <a:rPr lang="en" sz="1550" b="1">
                <a:solidFill>
                  <a:srgbClr val="351C75"/>
                </a:solidFill>
                <a:highlight>
                  <a:srgbClr val="FFFFFF"/>
                </a:highlight>
              </a:rPr>
              <a:t>Opinion Essays – Agree or Disagree</a:t>
            </a:r>
            <a:endParaRPr sz="1550" b="1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marL="457200" lvl="0" indent="-327025" algn="ctr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50"/>
              <a:buChar char="●"/>
            </a:pPr>
            <a:r>
              <a:rPr lang="en" sz="1550" b="1">
                <a:solidFill>
                  <a:srgbClr val="CC0000"/>
                </a:solidFill>
                <a:highlight>
                  <a:srgbClr val="FFFFFF"/>
                </a:highlight>
              </a:rPr>
              <a:t>Discussion Essays</a:t>
            </a:r>
            <a:endParaRPr sz="1550" b="1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marL="457200" lvl="0" indent="-327025" algn="ctr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550"/>
              <a:buChar char="●"/>
            </a:pPr>
            <a:r>
              <a:rPr lang="en" sz="1550" b="1">
                <a:solidFill>
                  <a:srgbClr val="38761D"/>
                </a:solidFill>
                <a:highlight>
                  <a:srgbClr val="FFFFFF"/>
                </a:highlight>
              </a:rPr>
              <a:t>Problem Solution Essays + Causes &amp; Solutions</a:t>
            </a:r>
            <a:endParaRPr sz="1550" b="1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marL="457200" lvl="0" indent="-327025" algn="ctr" rtl="0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550"/>
              <a:buChar char="●"/>
            </a:pPr>
            <a:r>
              <a:rPr lang="en" sz="1550" b="1">
                <a:solidFill>
                  <a:srgbClr val="B45F06"/>
                </a:solidFill>
                <a:highlight>
                  <a:srgbClr val="FFFFFF"/>
                </a:highlight>
              </a:rPr>
              <a:t>Advantages &amp; Disadvantages Essays</a:t>
            </a:r>
            <a:endParaRPr sz="1550" b="1">
              <a:solidFill>
                <a:srgbClr val="B45F06"/>
              </a:solidFill>
              <a:highlight>
                <a:srgbClr val="FFFFFF"/>
              </a:highlight>
            </a:endParaRPr>
          </a:p>
          <a:p>
            <a:pPr marL="457200" lvl="0" indent="-327025" algn="ctr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550"/>
              <a:buChar char="●"/>
            </a:pPr>
            <a:r>
              <a:rPr lang="en" sz="1550" b="1">
                <a:solidFill>
                  <a:srgbClr val="1155CC"/>
                </a:solidFill>
                <a:highlight>
                  <a:srgbClr val="FFFFFF"/>
                </a:highlight>
              </a:rPr>
              <a:t>Double Question Essays</a:t>
            </a:r>
            <a:endParaRPr sz="1550" b="1">
              <a:solidFill>
                <a:srgbClr val="1155CC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l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58753"/>
              <a:buFont typeface="Arial"/>
              <a:buNone/>
            </a:pPr>
            <a:r>
              <a:rPr lang="en" sz="1872" b="1">
                <a:solidFill>
                  <a:srgbClr val="FF0000"/>
                </a:solidFill>
                <a:highlight>
                  <a:srgbClr val="FFFFFF"/>
                </a:highlight>
              </a:rPr>
              <a:t>Opinion Essays</a:t>
            </a:r>
            <a:endParaRPr sz="1872"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00" y="1017725"/>
            <a:ext cx="812617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l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58753"/>
              <a:buFont typeface="Arial"/>
              <a:buNone/>
            </a:pPr>
            <a:r>
              <a:rPr lang="en" sz="1872" b="1">
                <a:solidFill>
                  <a:srgbClr val="FF0000"/>
                </a:solidFill>
                <a:highlight>
                  <a:srgbClr val="FFFFFF"/>
                </a:highlight>
              </a:rPr>
              <a:t>Discussion Essays</a:t>
            </a:r>
            <a:endParaRPr sz="1872"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00" y="1017725"/>
            <a:ext cx="7624799" cy="39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l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58753"/>
              <a:buFont typeface="Arial"/>
              <a:buNone/>
            </a:pPr>
            <a:r>
              <a:rPr lang="en" sz="1872" b="1" dirty="0">
                <a:solidFill>
                  <a:srgbClr val="FF0000"/>
                </a:solidFill>
                <a:highlight>
                  <a:srgbClr val="FFFFFF"/>
                </a:highlight>
              </a:rPr>
              <a:t>Problem Essays – Causes &amp; Solutions</a:t>
            </a:r>
            <a:endParaRPr sz="1872" b="1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50" y="925600"/>
            <a:ext cx="7689100" cy="39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l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58753"/>
              <a:buFont typeface="Arial"/>
              <a:buNone/>
            </a:pPr>
            <a:r>
              <a:rPr lang="en" sz="1872" b="1">
                <a:solidFill>
                  <a:srgbClr val="FF0000"/>
                </a:solidFill>
                <a:highlight>
                  <a:srgbClr val="FFFFFF"/>
                </a:highlight>
              </a:rPr>
              <a:t>Advantages &amp; Disadvantages Essays</a:t>
            </a:r>
            <a:endParaRPr sz="1872"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1254625"/>
            <a:ext cx="7292151" cy="349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5400" lvl="0" indent="0" algn="l" rtl="0">
              <a:lnSpc>
                <a:spcPct val="13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58753"/>
              <a:buFont typeface="Arial"/>
              <a:buNone/>
            </a:pPr>
            <a:r>
              <a:rPr lang="en" sz="1872" b="1">
                <a:solidFill>
                  <a:srgbClr val="FF0000"/>
                </a:solidFill>
                <a:highlight>
                  <a:srgbClr val="FFFFFF"/>
                </a:highlight>
              </a:rPr>
              <a:t>Double Question Essays</a:t>
            </a:r>
            <a:endParaRPr sz="1872" b="1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13" y="1047928"/>
            <a:ext cx="8334375" cy="36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Presentation</vt:lpstr>
      <vt:lpstr>Key Information </vt:lpstr>
      <vt:lpstr>Step-By-Step Strategy </vt:lpstr>
      <vt:lpstr>The 5 Question Types </vt:lpstr>
      <vt:lpstr>Opinion Essays </vt:lpstr>
      <vt:lpstr>Discussion Essays </vt:lpstr>
      <vt:lpstr>Problem Essays – Causes &amp; Solutions </vt:lpstr>
      <vt:lpstr>Advantages &amp; Disadvantages Essays </vt:lpstr>
      <vt:lpstr>Double Question Essays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modified xsi:type="dcterms:W3CDTF">2023-08-20T07:54:24Z</dcterms:modified>
</cp:coreProperties>
</file>