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h58k1n1gVribiQGHySi55Rus+j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e9026d5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e9026d5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9345"/>
          <a:stretch/>
        </p:blipFill>
        <p:spPr>
          <a:xfrm>
            <a:off x="821050" y="565800"/>
            <a:ext cx="7143750" cy="38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4127650" y="617225"/>
            <a:ext cx="261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BAR CHART</a:t>
            </a:r>
            <a:endParaRPr b="1" i="0" sz="2200" u="none" cap="none" strike="noStrike">
              <a:solidFill>
                <a:srgbClr val="000000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SzPct val="159544"/>
              <a:buNone/>
            </a:pPr>
            <a:r>
              <a:rPr b="1" lang="en" sz="1950">
                <a:solidFill>
                  <a:srgbClr val="CC0000"/>
                </a:solidFill>
                <a:highlight>
                  <a:schemeClr val="lt1"/>
                </a:highlight>
              </a:rPr>
              <a:t>Write an Introduction </a:t>
            </a:r>
            <a:endParaRPr b="1" sz="1950">
              <a:solidFill>
                <a:srgbClr val="CC0000"/>
              </a:solidFill>
              <a:highlight>
                <a:schemeClr val="lt1"/>
              </a:highlight>
            </a:endParaRPr>
          </a:p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t/>
            </a:r>
            <a:endParaRPr b="1" sz="1950">
              <a:solidFill>
                <a:srgbClr val="CC0000"/>
              </a:solidFill>
              <a:highlight>
                <a:srgbClr val="FFFFFF"/>
              </a:highlight>
            </a:endParaRPr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 u="sng">
                <a:solidFill>
                  <a:srgbClr val="222222"/>
                </a:solidFill>
                <a:highlight>
                  <a:schemeClr val="accent6"/>
                </a:highlight>
              </a:rPr>
              <a:t>Question</a:t>
            </a:r>
            <a:r>
              <a:rPr b="1" lang="en" sz="1350">
                <a:solidFill>
                  <a:srgbClr val="222222"/>
                </a:solidFill>
                <a:highlight>
                  <a:schemeClr val="accent6"/>
                </a:highlight>
              </a:rPr>
              <a:t>:</a:t>
            </a:r>
            <a:endParaRPr b="1" sz="1350">
              <a:solidFill>
                <a:srgbClr val="222222"/>
              </a:solidFill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50">
                <a:solidFill>
                  <a:srgbClr val="222222"/>
                </a:solidFill>
                <a:highlight>
                  <a:srgbClr val="FFFFFF"/>
                </a:highlight>
              </a:rPr>
              <a:t>The bar chart below shows the sector contributions to India’s gross domestic product from 1960 to 2000.</a:t>
            </a:r>
            <a:endParaRPr b="1" i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 u="sng">
                <a:solidFill>
                  <a:srgbClr val="222222"/>
                </a:solidFill>
                <a:highlight>
                  <a:schemeClr val="accent6"/>
                </a:highlight>
              </a:rPr>
              <a:t>Introduction</a:t>
            </a:r>
            <a:r>
              <a:rPr b="1" lang="en" sz="1350">
                <a:solidFill>
                  <a:srgbClr val="222222"/>
                </a:solidFill>
                <a:highlight>
                  <a:schemeClr val="accent6"/>
                </a:highlight>
              </a:rPr>
              <a:t> (Paragraph 1):</a:t>
            </a: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The bar graph illustrates the relative percentage contributions made by the agricultural, industrial and service sectors to the Indian economy between 1960 and 2000.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4443413" y="4530031"/>
            <a:ext cx="49077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GIVE ANY HEADING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HEADINGS OF THE PARAGRAPHS ARE FOR EXPLANATION ONLY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YOUR WRITING SHOULD ONLY HAVE PARAGRAPHS AS SHOWN IN THE LAST SLIDE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" sz="1950">
                <a:solidFill>
                  <a:srgbClr val="CC0000"/>
                </a:solidFill>
                <a:highlight>
                  <a:srgbClr val="FFFFFF"/>
                </a:highlight>
              </a:rPr>
              <a:t>Write an Overview </a:t>
            </a:r>
            <a:endParaRPr b="1" sz="19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311700" y="733050"/>
            <a:ext cx="34944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rPr b="1" lang="en" sz="1350">
                <a:solidFill>
                  <a:srgbClr val="0B5394"/>
                </a:solidFill>
                <a:highlight>
                  <a:srgbClr val="FFFFFF"/>
                </a:highlight>
              </a:rPr>
              <a:t>Main feature 1:</a:t>
            </a:r>
            <a:r>
              <a:rPr lang="en" sz="1350">
                <a:solidFill>
                  <a:srgbClr val="0B5394"/>
                </a:solidFill>
                <a:highlight>
                  <a:srgbClr val="FFFFFF"/>
                </a:highlight>
              </a:rPr>
              <a:t> The contribution of the agricultural sector dropped steadily.</a:t>
            </a:r>
            <a:endParaRPr sz="1350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rPr b="1" lang="en" sz="1350">
                <a:solidFill>
                  <a:srgbClr val="0B5394"/>
                </a:solidFill>
                <a:highlight>
                  <a:srgbClr val="FFFFFF"/>
                </a:highlight>
              </a:rPr>
              <a:t>Main feature 2:</a:t>
            </a:r>
            <a:r>
              <a:rPr lang="en" sz="1350">
                <a:solidFill>
                  <a:srgbClr val="0B5394"/>
                </a:solidFill>
                <a:highlight>
                  <a:srgbClr val="FFFFFF"/>
                </a:highlight>
              </a:rPr>
              <a:t> The contribution of the service sector increased each decade.</a:t>
            </a:r>
            <a:endParaRPr sz="1350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rPr b="1" lang="en" sz="1350">
                <a:solidFill>
                  <a:srgbClr val="0B5394"/>
                </a:solidFill>
                <a:highlight>
                  <a:srgbClr val="FFFFFF"/>
                </a:highlight>
              </a:rPr>
              <a:t>Main feature 3:</a:t>
            </a:r>
            <a:r>
              <a:rPr lang="en" sz="1350">
                <a:solidFill>
                  <a:srgbClr val="0B5394"/>
                </a:solidFill>
                <a:highlight>
                  <a:srgbClr val="FFFFFF"/>
                </a:highlight>
              </a:rPr>
              <a:t> Industry remained static from 1980 to 2000.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89"/>
              <a:buFont typeface="Arial"/>
              <a:buNone/>
            </a:pPr>
            <a:r>
              <a:rPr b="1" lang="en" sz="1350" u="sng">
                <a:solidFill>
                  <a:srgbClr val="222222"/>
                </a:solidFill>
                <a:highlight>
                  <a:schemeClr val="accent6"/>
                </a:highlight>
              </a:rPr>
              <a:t>Overview </a:t>
            </a:r>
            <a:r>
              <a:rPr b="1" lang="en" sz="1350" u="sng">
                <a:solidFill>
                  <a:srgbClr val="222222"/>
                </a:solidFill>
                <a:highlight>
                  <a:schemeClr val="accent6"/>
                </a:highlight>
              </a:rPr>
              <a:t>Paragraph-1</a:t>
            </a:r>
            <a:r>
              <a:rPr b="1" lang="en" sz="1350" u="sng">
                <a:solidFill>
                  <a:srgbClr val="222222"/>
                </a:solidFill>
                <a:highlight>
                  <a:schemeClr val="accent6"/>
                </a:highlight>
              </a:rPr>
              <a:t>: </a:t>
            </a:r>
            <a:endParaRPr b="1" sz="1350" u="sng">
              <a:solidFill>
                <a:srgbClr val="222222"/>
              </a:solidFill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946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Over the whole time period, the significance of agriculture declined steadily while services grew in importance decade by decade. A different pattern emerged for industry, which initially showed a slowly increasing percentage but then plateaued from 1980 onwards.</a:t>
            </a:r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4719" y="733062"/>
            <a:ext cx="4924850" cy="39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1"/>
          <p:cNvSpPr txBox="1"/>
          <p:nvPr/>
        </p:nvSpPr>
        <p:spPr>
          <a:xfrm flipH="1">
            <a:off x="636267" y="4800600"/>
            <a:ext cx="465963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*plateaued-reach a state of little or no change</a:t>
            </a:r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4443413" y="4530031"/>
            <a:ext cx="49077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GIVE ANY HEADING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HEADINGS OF THE PARAGRAPHS ARE FOR EXPLANATION ONLY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YOUR WRITING SHOULD ONLY HAVE PARAGRAPHS AS SHOWN IN THE LAST SLIDE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e9026d59b_0_1"/>
          <p:cNvSpPr txBox="1"/>
          <p:nvPr>
            <p:ph type="title"/>
          </p:nvPr>
        </p:nvSpPr>
        <p:spPr>
          <a:xfrm>
            <a:off x="612500" y="68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highlight>
                  <a:schemeClr val="accent6"/>
                </a:highlight>
              </a:rPr>
              <a:t>Paragraph-1 (Intro+Overview)</a:t>
            </a:r>
            <a:endParaRPr/>
          </a:p>
        </p:txBody>
      </p:sp>
      <p:sp>
        <p:nvSpPr>
          <p:cNvPr id="128" name="Google Shape;128;g30e9026d59b_0_1"/>
          <p:cNvSpPr txBox="1"/>
          <p:nvPr>
            <p:ph idx="1" type="body"/>
          </p:nvPr>
        </p:nvSpPr>
        <p:spPr>
          <a:xfrm>
            <a:off x="612500" y="1644000"/>
            <a:ext cx="73734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500">
                <a:solidFill>
                  <a:srgbClr val="222222"/>
                </a:solidFill>
                <a:highlight>
                  <a:schemeClr val="lt1"/>
                </a:highlight>
              </a:rPr>
              <a:t>The bar graph illustrates the relative percentage contributions made by the agricultural, industrial and service sectors to the Indian economy between 1960 and 2000.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b="1" lang="en" sz="1500">
                <a:solidFill>
                  <a:srgbClr val="222222"/>
                </a:solidFill>
                <a:highlight>
                  <a:schemeClr val="lt1"/>
                </a:highlight>
              </a:rPr>
              <a:t>Over the whole time period, the significance of agriculture declined steadily while services grew in importance decade by decade. A different pattern emerged for industry, which initially showed a slowly increasing percentage but then plateaued from 1980 onwards.</a:t>
            </a:r>
            <a:endParaRPr sz="1500"/>
          </a:p>
        </p:txBody>
      </p:sp>
      <p:sp>
        <p:nvSpPr>
          <p:cNvPr id="129" name="Google Shape;129;g30e9026d59b_0_1"/>
          <p:cNvSpPr txBox="1"/>
          <p:nvPr/>
        </p:nvSpPr>
        <p:spPr>
          <a:xfrm>
            <a:off x="4443413" y="4530031"/>
            <a:ext cx="490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GIVE ANY HEADING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HEADINGS OF THE PARAGRAPHS ARE FOR EXPLANATION ONLY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YOUR WRITING SHOULD ONLY HAVE PARAGRAPHS AS SHOWN IN THE LAST SLIDE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type="title"/>
          </p:nvPr>
        </p:nvSpPr>
        <p:spPr>
          <a:xfrm>
            <a:off x="3117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" sz="1950">
                <a:solidFill>
                  <a:srgbClr val="CC0000"/>
                </a:solidFill>
                <a:highlight>
                  <a:srgbClr val="FFFFFF"/>
                </a:highlight>
              </a:rPr>
              <a:t>Write the 1st Detail Paragraph</a:t>
            </a:r>
            <a:endParaRPr b="1" sz="19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5" name="Google Shape;135;p12"/>
          <p:cNvSpPr txBox="1"/>
          <p:nvPr>
            <p:ph idx="1" type="body"/>
          </p:nvPr>
        </p:nvSpPr>
        <p:spPr>
          <a:xfrm>
            <a:off x="311700" y="1017725"/>
            <a:ext cx="33015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rgbClr val="0B5394"/>
                </a:solidFill>
                <a:highlight>
                  <a:srgbClr val="FFFFFF"/>
                </a:highlight>
              </a:rPr>
              <a:t>Main feature 1:</a:t>
            </a:r>
            <a:r>
              <a:rPr lang="en" sz="1350">
                <a:solidFill>
                  <a:srgbClr val="0B5394"/>
                </a:solidFill>
                <a:highlight>
                  <a:srgbClr val="FFFFFF"/>
                </a:highlight>
              </a:rPr>
              <a:t> The contribution of the agricultural sector dropped steadily.</a:t>
            </a:r>
            <a:endParaRPr sz="1350">
              <a:solidFill>
                <a:srgbClr val="0B539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rgbClr val="0B5394"/>
                </a:solidFill>
                <a:highlight>
                  <a:srgbClr val="FFFFFF"/>
                </a:highlight>
              </a:rPr>
              <a:t>Main feature 2:</a:t>
            </a:r>
            <a:r>
              <a:rPr lang="en" sz="1350">
                <a:solidFill>
                  <a:srgbClr val="0B5394"/>
                </a:solidFill>
                <a:highlight>
                  <a:srgbClr val="FFFFFF"/>
                </a:highlight>
              </a:rPr>
              <a:t> The contribution of the service sector increased each decade.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 u="sng">
                <a:solidFill>
                  <a:schemeClr val="dk1"/>
                </a:solidFill>
                <a:highlight>
                  <a:schemeClr val="accent6"/>
                </a:highlight>
              </a:rPr>
              <a:t>Paragraph 2</a:t>
            </a:r>
            <a:r>
              <a:rPr b="1" lang="en" sz="1300">
                <a:solidFill>
                  <a:schemeClr val="dk1"/>
                </a:solidFill>
                <a:highlight>
                  <a:schemeClr val="accent6"/>
                </a:highlight>
              </a:rPr>
              <a:t>:</a:t>
            </a:r>
            <a:endParaRPr b="1" sz="130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62895"/>
              <a:buNone/>
            </a:pPr>
            <a:r>
              <a:rPr b="1" lang="en" sz="1300">
                <a:solidFill>
                  <a:schemeClr val="dk1"/>
                </a:solidFill>
              </a:rPr>
              <a:t>In 1960, agriculture contributed by far the highest percentage of GDP, peaking at about 62%, but it then dropped in steady increments to a low of almost 12% in 2000. The service sector, on the other hand, had a relatively minor impact on the economy in 1960. This situation changed gradually at first, then its percentage contribution jumped from around 28% to about 43% between 1980 and 1990. By 2000 it matched the high point reached by agriculture in 1960, showing a reversal in the overall trend.</a:t>
            </a:r>
            <a:endParaRPr sz="2000"/>
          </a:p>
        </p:txBody>
      </p:sp>
      <p:pic>
        <p:nvPicPr>
          <p:cNvPr id="136" name="Google Shape;1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1856" y="839131"/>
            <a:ext cx="4924850" cy="39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2"/>
          <p:cNvSpPr txBox="1"/>
          <p:nvPr/>
        </p:nvSpPr>
        <p:spPr>
          <a:xfrm>
            <a:off x="4443413" y="4530031"/>
            <a:ext cx="49077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GIVE ANY HEADING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HEADINGS OF THE PARAGRAPHS ARE FOR EXPLANATION ONLY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YOUR WRITING SHOULD ONLY HAVE PARAGRAPHS AS SHOWN IN THE LAST SLIDE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" sz="1950">
                <a:solidFill>
                  <a:srgbClr val="CC0000"/>
                </a:solidFill>
                <a:highlight>
                  <a:srgbClr val="FFFFFF"/>
                </a:highlight>
              </a:rPr>
              <a:t>Write the 2nd Detail Paragraph</a:t>
            </a:r>
            <a:endParaRPr b="1" sz="19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 txBox="1"/>
          <p:nvPr>
            <p:ph idx="1" type="body"/>
          </p:nvPr>
        </p:nvSpPr>
        <p:spPr>
          <a:xfrm>
            <a:off x="311700" y="1152475"/>
            <a:ext cx="327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0B5394"/>
                </a:solidFill>
                <a:highlight>
                  <a:srgbClr val="FFFFFF"/>
                </a:highlight>
              </a:rPr>
              <a:t>Main feature 3:</a:t>
            </a:r>
            <a:r>
              <a:rPr lang="en" sz="1350">
                <a:solidFill>
                  <a:srgbClr val="0B5394"/>
                </a:solidFill>
                <a:highlight>
                  <a:srgbClr val="FFFFFF"/>
                </a:highlight>
              </a:rPr>
              <a:t> Industry remained static from 1980 to 2000.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 u="sng">
                <a:solidFill>
                  <a:srgbClr val="222222"/>
                </a:solidFill>
                <a:highlight>
                  <a:schemeClr val="accent6"/>
                </a:highlight>
              </a:rPr>
              <a:t>Paragraph 3</a:t>
            </a:r>
            <a:r>
              <a:rPr b="1" lang="en" sz="1350">
                <a:solidFill>
                  <a:srgbClr val="222222"/>
                </a:solidFill>
                <a:highlight>
                  <a:schemeClr val="accent6"/>
                </a:highlight>
              </a:rPr>
              <a:t>:</a:t>
            </a:r>
            <a:endParaRPr b="1" sz="1350">
              <a:solidFill>
                <a:srgbClr val="222222"/>
              </a:solidFill>
              <a:highlight>
                <a:schemeClr val="accent6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Industry remained a steady contributor to India’s wealth throughout the period. As a sector, it grew marginally from about 16% in 1960 to around a quarter in 1980 then remained static for the next two decades, maintaining a constant share of the overall GDP.</a:t>
            </a:r>
            <a:endParaRPr/>
          </a:p>
        </p:txBody>
      </p:sp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3294" y="792505"/>
            <a:ext cx="4924850" cy="39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 txBox="1"/>
          <p:nvPr/>
        </p:nvSpPr>
        <p:spPr>
          <a:xfrm>
            <a:off x="600075" y="4568875"/>
            <a:ext cx="210502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*Marginally-slightly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4443413" y="4530031"/>
            <a:ext cx="49077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GIVE ANY HEADING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HEADINGS OF THE PARAGRAPHS ARE FOR EXPLANATION ONLY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YOUR WRITING SHOULD ONLY HAVE PARAGRAPHS AS SHOWN IN THE LAST SLIDE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6110" y="751300"/>
            <a:ext cx="3798278" cy="324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/>
        </p:nvSpPr>
        <p:spPr>
          <a:xfrm>
            <a:off x="1317276" y="0"/>
            <a:ext cx="18145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ANSWER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144887" y="519063"/>
            <a:ext cx="5100300" cy="5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bar graph illustrates the relative percentage contributions made by the agricultural, industrial and service sectors to the Indian economy between 1960 and 2000.</a:t>
            </a:r>
            <a:r>
              <a:rPr lang="en"/>
              <a:t> </a:t>
            </a:r>
            <a:r>
              <a:rPr b="1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 the whole time period, the significance of agriculture declined steadily while services grew in importance decade by decade. A different pattern emerged for industry, which initially showed a slowly increasing percentage but then plateaued from 1980 onwards.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1960, agriculture contributed by far the highest percentage of GDP, peaking at about 62%, but it then dropped in steady increments to a low of almost 12% in 2000. The service sector, on the other hand, had a relatively minor impact on the economy in 1960. This situation changed gradually at first, then its percentage contribution jumped from around 28% to about 43% between 1980 and 1990. By 2000 it matched the high point reached by agriculture in 1960, showing a reversal in the overall trend.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Industry remained a steady contributor to India’s wealth throughout the period. As a sector, it grew marginally from about 16% in 1960 to around a quarter in 1980 then remained static for the next two decades, maintaining a constant share of the overall GDP.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1" lang="en" sz="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(188 words)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15643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i="1" lang="en" sz="1350">
                <a:solidFill>
                  <a:srgbClr val="222222"/>
                </a:solidFill>
              </a:rPr>
              <a:t>The bar chart below shows the sector contributions to India’s gross domestic product from 1960 to 2000.</a:t>
            </a:r>
            <a:endParaRPr b="1" i="1" sz="135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i="1" lang="en" sz="1350">
                <a:solidFill>
                  <a:srgbClr val="222222"/>
                </a:solidFill>
              </a:rPr>
              <a:t>Summarise the information by selecting and reporting the main features, and make comparisons where relevant.</a:t>
            </a:r>
            <a:endParaRPr b="1" i="1" sz="135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/>
              <a:t>Write at least 150 words.</a:t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050" y="1517325"/>
            <a:ext cx="5786450" cy="354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6110" y="751300"/>
            <a:ext cx="3798278" cy="324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1317276" y="0"/>
            <a:ext cx="18145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ANSWER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44887" y="519063"/>
            <a:ext cx="5100300" cy="5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bar graph illustrates the relative percentage contributions made by the agricultural, industrial and service sectors to the Indian economy between 1960 and 2000.</a:t>
            </a:r>
            <a:r>
              <a:rPr lang="en"/>
              <a:t> </a:t>
            </a:r>
            <a:r>
              <a:rPr b="1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 the whole time period, the significance of agriculture declined steadily while services grew in importance decade by decade. A different pattern emerged for industry, which initially showed a slowly increasing percentage but then plateaued from 1980 onwards.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1960, agriculture contributed by far the highest percentage of GDP, peaking at about 62%, but it then dropped in steady increments to a low of almost 12% in 2000. The service sector, on the other hand, had a relatively minor impact on the economy in 1960. This situation changed gradually at first, then its percentage contribution jumped from around 28% to about 43% between 1980 and 1990. By 2000 it matched the high point reached by agriculture in 1960, showing a reversal in the overall trend.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Industry remained a steady contributor to India’s wealth throughout the period. As a sector, it grew marginally from about 16% in 1960 to around a quarter in 1980 then remained static for the next two decades, maintaining a constant share of the overall GDP.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1" lang="en" sz="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(188 words)</a:t>
            </a:r>
            <a:endParaRPr b="0" i="1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1504707" y="2191576"/>
            <a:ext cx="6739181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FF0000"/>
                </a:solidFill>
              </a:rPr>
              <a:t>BREAKDOWN AND EXPLANATION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0">
                <a:solidFill>
                  <a:srgbClr val="CC0000"/>
                </a:solidFill>
              </a:rPr>
              <a:t>Bar Chart</a:t>
            </a:r>
            <a:endParaRPr b="1" sz="2020">
              <a:solidFill>
                <a:srgbClr val="CC0000"/>
              </a:solidFill>
            </a:endParaRPr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222222"/>
                </a:solidFill>
                <a:highlight>
                  <a:schemeClr val="lt1"/>
                </a:highlight>
              </a:rPr>
              <a:t>Before we begin, here’s a model structure that you can use as a guideline for all IELTS Academic Task 1 questions.</a:t>
            </a:r>
            <a:endParaRPr sz="16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222222"/>
                </a:solidFill>
                <a:highlight>
                  <a:schemeClr val="lt1"/>
                </a:highlight>
              </a:rPr>
              <a:t>Ideally, your writing should have 3 paragraphs:</a:t>
            </a:r>
            <a:endParaRPr sz="16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222222"/>
                </a:solidFill>
                <a:highlight>
                  <a:schemeClr val="lt1"/>
                </a:highlight>
              </a:rPr>
              <a:t>Paragraph 1</a:t>
            </a:r>
            <a:r>
              <a:rPr lang="en" sz="1650">
                <a:solidFill>
                  <a:srgbClr val="222222"/>
                </a:solidFill>
                <a:highlight>
                  <a:schemeClr val="lt1"/>
                </a:highlight>
              </a:rPr>
              <a:t> – Introduction+Overview</a:t>
            </a:r>
            <a:endParaRPr sz="16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222222"/>
                </a:solidFill>
                <a:highlight>
                  <a:schemeClr val="lt1"/>
                </a:highlight>
              </a:rPr>
              <a:t>Paragraph 2</a:t>
            </a:r>
            <a:r>
              <a:rPr lang="en" sz="1650">
                <a:solidFill>
                  <a:srgbClr val="222222"/>
                </a:solidFill>
                <a:highlight>
                  <a:schemeClr val="lt1"/>
                </a:highlight>
              </a:rPr>
              <a:t> – 1</a:t>
            </a:r>
            <a:r>
              <a:rPr baseline="30000" lang="en" sz="1650">
                <a:solidFill>
                  <a:srgbClr val="222222"/>
                </a:solidFill>
                <a:highlight>
                  <a:schemeClr val="lt1"/>
                </a:highlight>
              </a:rPr>
              <a:t>st</a:t>
            </a:r>
            <a:r>
              <a:rPr lang="en" sz="1650">
                <a:solidFill>
                  <a:srgbClr val="222222"/>
                </a:solidFill>
                <a:highlight>
                  <a:schemeClr val="lt1"/>
                </a:highlight>
              </a:rPr>
              <a:t> main feature</a:t>
            </a:r>
            <a:endParaRPr sz="165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222222"/>
                </a:solidFill>
                <a:highlight>
                  <a:schemeClr val="lt1"/>
                </a:highlight>
              </a:rPr>
              <a:t>Paragraph 3 </a:t>
            </a:r>
            <a:r>
              <a:rPr lang="en" sz="1650">
                <a:solidFill>
                  <a:srgbClr val="222222"/>
                </a:solidFill>
                <a:highlight>
                  <a:schemeClr val="lt1"/>
                </a:highlight>
              </a:rPr>
              <a:t>– 2</a:t>
            </a:r>
            <a:r>
              <a:rPr baseline="30000" lang="en" sz="1650">
                <a:solidFill>
                  <a:srgbClr val="222222"/>
                </a:solidFill>
                <a:highlight>
                  <a:schemeClr val="lt1"/>
                </a:highlight>
              </a:rPr>
              <a:t>nd</a:t>
            </a:r>
            <a:r>
              <a:rPr lang="en" sz="1650">
                <a:solidFill>
                  <a:srgbClr val="222222"/>
                </a:solidFill>
                <a:highlight>
                  <a:schemeClr val="lt1"/>
                </a:highlight>
              </a:rPr>
              <a:t> main feature</a:t>
            </a:r>
            <a:endParaRPr b="1" sz="1650">
              <a:solidFill>
                <a:srgbClr val="22222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" sz="1950">
                <a:solidFill>
                  <a:srgbClr val="222222"/>
                </a:solidFill>
                <a:highlight>
                  <a:srgbClr val="FFFFFF"/>
                </a:highlight>
              </a:rPr>
              <a:t>Analyse the question</a:t>
            </a:r>
            <a:endParaRPr b="1" sz="1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743975"/>
            <a:ext cx="28257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50">
                <a:solidFill>
                  <a:srgbClr val="222222"/>
                </a:solidFill>
                <a:highlight>
                  <a:srgbClr val="FFFF00"/>
                </a:highlight>
              </a:rPr>
              <a:t>The</a:t>
            </a:r>
            <a:r>
              <a:rPr b="1" i="1" lang="en" sz="1350">
                <a:solidFill>
                  <a:srgbClr val="222222"/>
                </a:solidFill>
                <a:highlight>
                  <a:srgbClr val="FFFFFF"/>
                </a:highlight>
              </a:rPr>
              <a:t> bar chart </a:t>
            </a:r>
            <a:r>
              <a:rPr b="1" i="1" lang="en" sz="1350">
                <a:solidFill>
                  <a:srgbClr val="222222"/>
                </a:solidFill>
                <a:highlight>
                  <a:srgbClr val="FFFF00"/>
                </a:highlight>
              </a:rPr>
              <a:t> shows</a:t>
            </a:r>
            <a:r>
              <a:rPr b="1" i="1" lang="en" sz="1350">
                <a:solidFill>
                  <a:srgbClr val="222222"/>
                </a:solidFill>
                <a:highlight>
                  <a:srgbClr val="FFFFFF"/>
                </a:highlight>
              </a:rPr>
              <a:t> the sector contributions to India’s gross domestic product from 1960 to 2000.</a:t>
            </a:r>
            <a:endParaRPr b="1" i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b="1" i="1" lang="en" sz="1350">
                <a:solidFill>
                  <a:srgbClr val="222222"/>
                </a:solidFill>
                <a:highlight>
                  <a:srgbClr val="FFFF00"/>
                </a:highlight>
              </a:rPr>
              <a:t>Summarise the information by selecting and reporting the main features, and make comparisons where relevant.</a:t>
            </a:r>
            <a:endParaRPr/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7400" y="1017725"/>
            <a:ext cx="5786450" cy="354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641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Every question consists of: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Sentence 1</a:t>
            </a:r>
            <a:r>
              <a:rPr lang="en" sz="1300">
                <a:solidFill>
                  <a:schemeClr val="dk1"/>
                </a:solidFill>
              </a:rPr>
              <a:t> – A brief description of the graphic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Sentence 2</a:t>
            </a:r>
            <a:r>
              <a:rPr lang="en" sz="1300">
                <a:solidFill>
                  <a:schemeClr val="dk1"/>
                </a:solidFill>
              </a:rPr>
              <a:t> – The instructions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The graphic</a:t>
            </a:r>
            <a:r>
              <a:rPr lang="en" sz="1300">
                <a:solidFill>
                  <a:schemeClr val="dk1"/>
                </a:solidFill>
              </a:rPr>
              <a:t> – chart, graph, table, etc.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Sentence 2 tells you what you have to do.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You must do 3 things: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	Select the main features.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	Write about the main features.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	Compare the main features.</a:t>
            </a:r>
            <a:endParaRPr sz="2000"/>
          </a:p>
        </p:txBody>
      </p:sp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342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230452"/>
              <a:buNone/>
            </a:pPr>
            <a:r>
              <a:rPr b="1" i="1" lang="en" sz="1350">
                <a:solidFill>
                  <a:srgbClr val="351C75"/>
                </a:solidFill>
              </a:rPr>
              <a:t>The bar chart below shows the sector contributions to India’s gross domestic product from 1960 to 2000.</a:t>
            </a:r>
            <a:endParaRPr b="1" i="1" sz="135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230452"/>
              <a:buNone/>
            </a:pPr>
            <a:r>
              <a:rPr b="1" i="1" lang="en" sz="1350">
                <a:solidFill>
                  <a:srgbClr val="351C75"/>
                </a:solidFill>
              </a:rPr>
              <a:t>Summarise the information by selecting and reporting the main features, and make comparisons where relevant.</a:t>
            </a:r>
            <a:endParaRPr b="1" i="1" sz="135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230452"/>
              <a:buNone/>
            </a:pPr>
            <a:r>
              <a:rPr b="1" lang="en" sz="1350">
                <a:solidFill>
                  <a:srgbClr val="351C75"/>
                </a:solidFill>
              </a:rPr>
              <a:t>Write at least 150 words.</a:t>
            </a:r>
            <a:endParaRPr b="1" sz="1350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" sz="1950">
                <a:solidFill>
                  <a:srgbClr val="CC0000"/>
                </a:solidFill>
                <a:highlight>
                  <a:srgbClr val="FFFFFF"/>
                </a:highlight>
              </a:rPr>
              <a:t>Identify the Main Features</a:t>
            </a:r>
            <a:endParaRPr b="1" sz="19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08825" y="1579175"/>
            <a:ext cx="3687300" cy="27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What information do the 2 axis give?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Is it dynamic or static?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What are the units of measurements?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What are the time periods?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What can you learn from the title and any labels?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What is the most obvious trend?</a:t>
            </a:r>
            <a:endParaRPr b="1"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b="1" lang="en" sz="1350">
                <a:solidFill>
                  <a:srgbClr val="222222"/>
                </a:solidFill>
                <a:highlight>
                  <a:srgbClr val="FFFFFF"/>
                </a:highlight>
              </a:rPr>
              <a:t>Are there any notable similarities?</a:t>
            </a:r>
            <a:endParaRPr/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9000" y="1017725"/>
            <a:ext cx="4924850" cy="39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5400" rtl="0" algn="ctr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6410"/>
              <a:buFont typeface="Arial"/>
              <a:buNone/>
            </a:pPr>
            <a:r>
              <a:rPr b="1" lang="en" sz="1950">
                <a:solidFill>
                  <a:srgbClr val="CC0000"/>
                </a:solidFill>
                <a:highlight>
                  <a:srgbClr val="FFFFFF"/>
                </a:highlight>
              </a:rPr>
              <a:t>Identify the Main Features</a:t>
            </a:r>
            <a:endParaRPr b="1" sz="1950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311700" y="2194025"/>
            <a:ext cx="35718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</a:rPr>
              <a:t>Main feature 1:</a:t>
            </a:r>
            <a:r>
              <a:rPr lang="en" sz="1450">
                <a:solidFill>
                  <a:srgbClr val="CC0000"/>
                </a:solidFill>
                <a:highlight>
                  <a:srgbClr val="FFFFFF"/>
                </a:highlight>
              </a:rPr>
              <a:t> 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The contribution of the agricultural sector dropped steadily.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</a:rPr>
              <a:t>Main feature 2: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 The contribution of the service sector increased each decade.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CC0000"/>
                </a:solidFill>
                <a:highlight>
                  <a:srgbClr val="FFFFFF"/>
                </a:highlight>
              </a:rPr>
              <a:t>Main feature 3:</a:t>
            </a:r>
            <a:r>
              <a:rPr lang="en" sz="1450">
                <a:solidFill>
                  <a:srgbClr val="222222"/>
                </a:solidFill>
                <a:highlight>
                  <a:srgbClr val="FFFFFF"/>
                </a:highlight>
              </a:rPr>
              <a:t> Industry remained static from 1980 to 2000.</a:t>
            </a:r>
            <a:endParaRPr sz="14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9000" y="1017725"/>
            <a:ext cx="4924850" cy="39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</cp:coreProperties>
</file>