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1" roundtripDataSignature="AMtx7mh6fivwY4TEqSqdyYIMnqFnJXZ5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e8f7eec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e8f7eec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1166338" y="699850"/>
            <a:ext cx="6811324" cy="3997696"/>
          </a:xfrm>
          <a:prstGeom prst="rect">
            <a:avLst/>
          </a:prstGeom>
          <a:noFill/>
          <a:ln>
            <a:noFill/>
          </a:ln>
        </p:spPr>
      </p:pic>
      <p:sp>
        <p:nvSpPr>
          <p:cNvPr id="55" name="Google Shape;55;p1"/>
          <p:cNvSpPr txBox="1"/>
          <p:nvPr/>
        </p:nvSpPr>
        <p:spPr>
          <a:xfrm>
            <a:off x="2227975" y="1362275"/>
            <a:ext cx="2559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CC0000"/>
                </a:solidFill>
                <a:highlight>
                  <a:schemeClr val="accent6"/>
                </a:highlight>
                <a:latin typeface="Arial"/>
                <a:ea typeface="Arial"/>
                <a:cs typeface="Arial"/>
                <a:sym typeface="Arial"/>
              </a:rPr>
              <a:t>LINE GRAPH</a:t>
            </a:r>
            <a:endParaRPr b="1" i="0" sz="2400" u="none" cap="none" strike="noStrike">
              <a:solidFill>
                <a:srgbClr val="CC0000"/>
              </a:solidFill>
              <a:highlight>
                <a:schemeClr val="accent6"/>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0"/>
          <p:cNvSpPr txBox="1"/>
          <p:nvPr>
            <p:ph type="title"/>
          </p:nvPr>
        </p:nvSpPr>
        <p:spPr>
          <a:xfrm>
            <a:off x="311700" y="63600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Write an Introduction </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12" name="Google Shape;112;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b="1" lang="en" sz="1350" u="sng">
                <a:solidFill>
                  <a:srgbClr val="222222"/>
                </a:solidFill>
                <a:highlight>
                  <a:schemeClr val="accent6"/>
                </a:highlight>
              </a:rPr>
              <a:t>Question</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highlight>
                  <a:srgbClr val="FFFFFF"/>
                </a:highlight>
              </a:rPr>
              <a:t>The graph below shows radio and television audiences throughout the day in 1992.</a:t>
            </a:r>
            <a:endParaRPr b="1" i="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b="1" lang="en" sz="1350" u="sng">
                <a:solidFill>
                  <a:srgbClr val="222222"/>
                </a:solidFill>
                <a:highlight>
                  <a:schemeClr val="accent6"/>
                </a:highlight>
              </a:rPr>
              <a:t>Introduction</a:t>
            </a:r>
            <a:r>
              <a:rPr b="1" lang="en" sz="1350">
                <a:solidFill>
                  <a:srgbClr val="222222"/>
                </a:solidFill>
                <a:highlight>
                  <a:schemeClr val="accent6"/>
                </a:highlight>
              </a:rPr>
              <a:t> (Paragraph 1):</a:t>
            </a:r>
            <a:r>
              <a:rPr b="1" lang="en" sz="1350">
                <a:solidFill>
                  <a:srgbClr val="222222"/>
                </a:solidFill>
                <a:highlight>
                  <a:srgbClr val="FFFFFF"/>
                </a:highlight>
              </a:rPr>
              <a:t> </a:t>
            </a:r>
            <a:endParaRPr b="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The line graph illustrates the proportion of people in the UK who watched television and listened to the radio over 24 hours from October to December 1992.</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
        <p:nvSpPr>
          <p:cNvPr id="113" name="Google Shape;113;p10"/>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Write an Overview</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19" name="Google Shape;119;p11"/>
          <p:cNvSpPr txBox="1"/>
          <p:nvPr>
            <p:ph idx="1" type="body"/>
          </p:nvPr>
        </p:nvSpPr>
        <p:spPr>
          <a:xfrm>
            <a:off x="311699" y="1158550"/>
            <a:ext cx="3275925" cy="3692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700"/>
              </a:spcBef>
              <a:spcAft>
                <a:spcPts val="0"/>
              </a:spcAft>
              <a:buClr>
                <a:schemeClr val="dk1"/>
              </a:buClr>
              <a:buSzPts val="1100"/>
              <a:buFont typeface="Arial"/>
              <a:buNone/>
            </a:pPr>
            <a:r>
              <a:rPr lang="en" sz="1350">
                <a:solidFill>
                  <a:srgbClr val="222222"/>
                </a:solidFill>
                <a:highlight>
                  <a:srgbClr val="FFFFFF"/>
                </a:highlight>
              </a:rPr>
              <a:t>.</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50">
                <a:solidFill>
                  <a:srgbClr val="0B5394"/>
                </a:solidFill>
                <a:highlight>
                  <a:srgbClr val="FFFFFF"/>
                </a:highlight>
              </a:rPr>
              <a:t>Main feature 1:</a:t>
            </a:r>
            <a:r>
              <a:rPr lang="en" sz="1350">
                <a:solidFill>
                  <a:srgbClr val="0B5394"/>
                </a:solidFill>
                <a:highlight>
                  <a:srgbClr val="FFFFFF"/>
                </a:highlight>
              </a:rPr>
              <a:t> The peak time for television audiences is in the evening (8 pm).</a:t>
            </a:r>
            <a:endParaRPr sz="1350">
              <a:solidFill>
                <a:srgbClr val="0B5394"/>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0B5394"/>
                </a:solidFill>
                <a:highlight>
                  <a:srgbClr val="FFFFFF"/>
                </a:highlight>
              </a:rPr>
              <a:t>Main feature 2:</a:t>
            </a:r>
            <a:r>
              <a:rPr lang="en" sz="1350">
                <a:solidFill>
                  <a:srgbClr val="0B5394"/>
                </a:solidFill>
                <a:highlight>
                  <a:srgbClr val="FFFFFF"/>
                </a:highlight>
              </a:rPr>
              <a:t> The peak time for radio audiences is in the morning (8 am).</a:t>
            </a:r>
            <a:endParaRPr/>
          </a:p>
          <a:p>
            <a:pPr indent="0" lvl="0" marL="0" rtl="0" algn="l">
              <a:lnSpc>
                <a:spcPct val="115000"/>
              </a:lnSpc>
              <a:spcBef>
                <a:spcPts val="1400"/>
              </a:spcBef>
              <a:spcAft>
                <a:spcPts val="0"/>
              </a:spcAft>
              <a:buClr>
                <a:schemeClr val="dk1"/>
              </a:buClr>
              <a:buSzPts val="1100"/>
              <a:buFont typeface="Arial"/>
              <a:buNone/>
            </a:pPr>
            <a:r>
              <a:rPr b="1" lang="en" sz="1350" u="sng">
                <a:solidFill>
                  <a:srgbClr val="222222"/>
                </a:solidFill>
                <a:highlight>
                  <a:schemeClr val="accent6"/>
                </a:highlight>
              </a:rPr>
              <a:t>Overview </a:t>
            </a:r>
            <a:r>
              <a:rPr b="1" lang="en" sz="1350">
                <a:solidFill>
                  <a:srgbClr val="222222"/>
                </a:solidFill>
                <a:highlight>
                  <a:schemeClr val="accent6"/>
                </a:highlight>
              </a:rPr>
              <a:t>(Paragraph 1):</a:t>
            </a:r>
            <a:r>
              <a:rPr b="1" lang="en" sz="1350">
                <a:solidFill>
                  <a:srgbClr val="222222"/>
                </a:solidFill>
                <a:highlight>
                  <a:srgbClr val="FFFFFF"/>
                </a:highlight>
              </a:rPr>
              <a:t> </a:t>
            </a:r>
            <a:endParaRPr b="1" sz="1350">
              <a:solidFill>
                <a:srgbClr val="222222"/>
              </a:solidFill>
              <a:highlight>
                <a:srgbClr val="FFFFFF"/>
              </a:highlight>
            </a:endParaRPr>
          </a:p>
          <a:p>
            <a:pPr indent="0" lvl="0" marL="0" rtl="0" algn="l">
              <a:lnSpc>
                <a:spcPct val="115000"/>
              </a:lnSpc>
              <a:spcBef>
                <a:spcPts val="1400"/>
              </a:spcBef>
              <a:spcAft>
                <a:spcPts val="1400"/>
              </a:spcAft>
              <a:buSzPts val="1946"/>
              <a:buNone/>
            </a:pPr>
            <a:r>
              <a:rPr b="1" lang="en" sz="1350">
                <a:solidFill>
                  <a:srgbClr val="222222"/>
                </a:solidFill>
                <a:highlight>
                  <a:srgbClr val="FFFFFF"/>
                </a:highlight>
              </a:rPr>
              <a:t>Overall, a significantly greater percentage of the television audience watched in the evening while radio had the most listeners in the morning. Over the course of each day and night, more people watched television than listened to the radio.</a:t>
            </a:r>
            <a:endParaRPr/>
          </a:p>
        </p:txBody>
      </p:sp>
      <p:pic>
        <p:nvPicPr>
          <p:cNvPr id="120" name="Google Shape;120;p11"/>
          <p:cNvPicPr preferRelativeResize="0"/>
          <p:nvPr/>
        </p:nvPicPr>
        <p:blipFill rotWithShape="1">
          <a:blip r:embed="rId3">
            <a:alphaModFix/>
          </a:blip>
          <a:srcRect b="0" l="0" r="0" t="0"/>
          <a:stretch/>
        </p:blipFill>
        <p:spPr>
          <a:xfrm>
            <a:off x="3587625" y="1095225"/>
            <a:ext cx="5420774" cy="3241031"/>
          </a:xfrm>
          <a:prstGeom prst="rect">
            <a:avLst/>
          </a:prstGeom>
          <a:noFill/>
          <a:ln>
            <a:noFill/>
          </a:ln>
        </p:spPr>
      </p:pic>
      <p:sp>
        <p:nvSpPr>
          <p:cNvPr id="121" name="Google Shape;121;p11"/>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0e8f7eec5b_0_0"/>
          <p:cNvSpPr txBox="1"/>
          <p:nvPr>
            <p:ph type="title"/>
          </p:nvPr>
        </p:nvSpPr>
        <p:spPr>
          <a:xfrm>
            <a:off x="717750" y="941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highlight>
                  <a:schemeClr val="accent6"/>
                </a:highlight>
              </a:rPr>
              <a:t>Paragraph-1 (Intro+Overview)</a:t>
            </a:r>
            <a:endParaRPr/>
          </a:p>
          <a:p>
            <a:pPr indent="0" lvl="0" marL="0" rtl="0" algn="l">
              <a:spcBef>
                <a:spcPts val="0"/>
              </a:spcBef>
              <a:spcAft>
                <a:spcPts val="0"/>
              </a:spcAft>
              <a:buNone/>
            </a:pPr>
            <a:r>
              <a:t/>
            </a:r>
            <a:endParaRPr/>
          </a:p>
        </p:txBody>
      </p:sp>
      <p:sp>
        <p:nvSpPr>
          <p:cNvPr id="127" name="Google Shape;127;g30e8f7eec5b_0_0"/>
          <p:cNvSpPr txBox="1"/>
          <p:nvPr>
            <p:ph idx="1" type="body"/>
          </p:nvPr>
        </p:nvSpPr>
        <p:spPr>
          <a:xfrm>
            <a:off x="717750" y="1618700"/>
            <a:ext cx="65613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Font typeface="Arial"/>
              <a:buNone/>
            </a:pPr>
            <a:r>
              <a:rPr b="1" lang="en" sz="1500">
                <a:solidFill>
                  <a:srgbClr val="222222"/>
                </a:solidFill>
                <a:highlight>
                  <a:schemeClr val="lt1"/>
                </a:highlight>
              </a:rPr>
              <a:t>The line graph illustrates the proportion of people in the UK who watched television and listened to the radio over 24 hours from October to December 1992.</a:t>
            </a:r>
            <a:r>
              <a:rPr lang="en" sz="1500">
                <a:solidFill>
                  <a:schemeClr val="dk1"/>
                </a:solidFill>
              </a:rPr>
              <a:t> </a:t>
            </a:r>
            <a:r>
              <a:rPr b="1" lang="en" sz="1500">
                <a:solidFill>
                  <a:srgbClr val="222222"/>
                </a:solidFill>
                <a:highlight>
                  <a:schemeClr val="lt1"/>
                </a:highlight>
              </a:rPr>
              <a:t>Overall, a significantly greater percentage of the television audience watched in the evening while radio had the most listeners in the morning. Over the course of each day and night, more people watched television than listened to the radio.</a:t>
            </a:r>
            <a:endParaRPr sz="1500"/>
          </a:p>
        </p:txBody>
      </p:sp>
      <p:sp>
        <p:nvSpPr>
          <p:cNvPr id="128" name="Google Shape;128;g30e8f7eec5b_0_0"/>
          <p:cNvSpPr txBox="1"/>
          <p:nvPr/>
        </p:nvSpPr>
        <p:spPr>
          <a:xfrm>
            <a:off x="4443413" y="4530031"/>
            <a:ext cx="490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311700" y="-33700"/>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rgbClr val="FFFFFF"/>
                </a:highlight>
              </a:rPr>
              <a:t>Write the 1st Detail Paragraph</a:t>
            </a:r>
            <a:endParaRPr b="1" sz="1950">
              <a:solidFill>
                <a:srgbClr val="CC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34" name="Google Shape;134;p12"/>
          <p:cNvSpPr txBox="1"/>
          <p:nvPr>
            <p:ph idx="1" type="body"/>
          </p:nvPr>
        </p:nvSpPr>
        <p:spPr>
          <a:xfrm>
            <a:off x="174878" y="1017775"/>
            <a:ext cx="3740025" cy="35511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700"/>
              </a:spcBef>
              <a:spcAft>
                <a:spcPts val="0"/>
              </a:spcAft>
              <a:buClr>
                <a:schemeClr val="dk1"/>
              </a:buClr>
              <a:buSzPts val="1189"/>
              <a:buFont typeface="Arial"/>
              <a:buNone/>
            </a:pPr>
            <a:r>
              <a:rPr lang="en" sz="1450">
                <a:solidFill>
                  <a:srgbClr val="222222"/>
                </a:solidFill>
                <a:highlight>
                  <a:srgbClr val="FFFFFF"/>
                </a:highlight>
              </a:rPr>
              <a:t>Here is our first main feature again:</a:t>
            </a:r>
            <a:endParaRPr sz="1450">
              <a:solidFill>
                <a:srgbClr val="222222"/>
              </a:solidFill>
              <a:highlight>
                <a:srgbClr val="FFFFFF"/>
              </a:highlight>
            </a:endParaRPr>
          </a:p>
          <a:p>
            <a:pPr indent="0" lvl="0" marL="0" rtl="0" algn="l">
              <a:lnSpc>
                <a:spcPct val="115000"/>
              </a:lnSpc>
              <a:spcBef>
                <a:spcPts val="1400"/>
              </a:spcBef>
              <a:spcAft>
                <a:spcPts val="0"/>
              </a:spcAft>
              <a:buClr>
                <a:schemeClr val="dk1"/>
              </a:buClr>
              <a:buSzPts val="1189"/>
              <a:buFont typeface="Arial"/>
              <a:buNone/>
            </a:pPr>
            <a:r>
              <a:rPr b="1" lang="en" sz="1350">
                <a:solidFill>
                  <a:srgbClr val="0B5394"/>
                </a:solidFill>
                <a:highlight>
                  <a:srgbClr val="FFFFFF"/>
                </a:highlight>
              </a:rPr>
              <a:t>Main feature 1:</a:t>
            </a:r>
            <a:r>
              <a:rPr lang="en" sz="1350">
                <a:solidFill>
                  <a:srgbClr val="0B5394"/>
                </a:solidFill>
                <a:highlight>
                  <a:srgbClr val="FFFFFF"/>
                </a:highlight>
              </a:rPr>
              <a:t> The peak time for television audiences is in the evening (8 pm).</a:t>
            </a:r>
            <a:endParaRPr sz="1350">
              <a:solidFill>
                <a:srgbClr val="0B5394"/>
              </a:solidFill>
              <a:highlight>
                <a:srgbClr val="FFFFFF"/>
              </a:highlight>
            </a:endParaRPr>
          </a:p>
          <a:p>
            <a:pPr indent="0" lvl="0" marL="0" rtl="0" algn="l">
              <a:lnSpc>
                <a:spcPct val="115000"/>
              </a:lnSpc>
              <a:spcBef>
                <a:spcPts val="1400"/>
              </a:spcBef>
              <a:spcAft>
                <a:spcPts val="0"/>
              </a:spcAft>
              <a:buClr>
                <a:schemeClr val="dk1"/>
              </a:buClr>
              <a:buSzPts val="1189"/>
              <a:buFont typeface="Arial"/>
              <a:buNone/>
            </a:pPr>
            <a:r>
              <a:rPr lang="en" sz="1350">
                <a:solidFill>
                  <a:srgbClr val="222222"/>
                </a:solidFill>
                <a:highlight>
                  <a:srgbClr val="FFFFFF"/>
                </a:highlight>
              </a:rPr>
              <a:t>And this is an example of what you could write: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89"/>
              <a:buFont typeface="Arial"/>
              <a:buNone/>
            </a:pPr>
            <a:r>
              <a:rPr b="1" lang="en" sz="1350" u="sng">
                <a:solidFill>
                  <a:srgbClr val="222222"/>
                </a:solidFill>
                <a:highlight>
                  <a:schemeClr val="accent6"/>
                </a:highlight>
              </a:rPr>
              <a:t>Paragraph 2</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ts val="1946"/>
              <a:buNone/>
            </a:pPr>
            <a:r>
              <a:rPr b="1" lang="en" sz="1350">
                <a:solidFill>
                  <a:srgbClr val="222222"/>
                </a:solidFill>
                <a:highlight>
                  <a:srgbClr val="FFFFFF"/>
                </a:highlight>
              </a:rPr>
              <a:t>Less than 10% of people watched television between 1 am and 12 noon but at 4 pm this figure increased rapidly, reaching a peak of almost half the population at 8 pm. After this, the graph records a sharp decline in viewers, reaching a low of only a tiny percentage by 3 am.</a:t>
            </a:r>
            <a:endParaRPr/>
          </a:p>
        </p:txBody>
      </p:sp>
      <p:pic>
        <p:nvPicPr>
          <p:cNvPr id="135" name="Google Shape;135;p12"/>
          <p:cNvPicPr preferRelativeResize="0"/>
          <p:nvPr/>
        </p:nvPicPr>
        <p:blipFill rotWithShape="1">
          <a:blip r:embed="rId3">
            <a:alphaModFix/>
          </a:blip>
          <a:srcRect b="0" l="0" r="0" t="0"/>
          <a:stretch/>
        </p:blipFill>
        <p:spPr>
          <a:xfrm>
            <a:off x="3914903" y="889475"/>
            <a:ext cx="5265074" cy="3679400"/>
          </a:xfrm>
          <a:prstGeom prst="rect">
            <a:avLst/>
          </a:prstGeom>
          <a:noFill/>
          <a:ln>
            <a:noFill/>
          </a:ln>
        </p:spPr>
      </p:pic>
      <p:sp>
        <p:nvSpPr>
          <p:cNvPr id="136" name="Google Shape;136;p12"/>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3"/>
          <p:cNvSpPr txBox="1"/>
          <p:nvPr>
            <p:ph type="title"/>
          </p:nvPr>
        </p:nvSpPr>
        <p:spPr>
          <a:xfrm>
            <a:off x="311700" y="-10107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990000"/>
                </a:solidFill>
                <a:highlight>
                  <a:srgbClr val="FFFFFF"/>
                </a:highlight>
              </a:rPr>
              <a:t>Write the 2nd Detail Paragraph</a:t>
            </a:r>
            <a:endParaRPr b="1" sz="1950">
              <a:solidFill>
                <a:srgbClr val="990000"/>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142" name="Google Shape;142;p13"/>
          <p:cNvSpPr txBox="1"/>
          <p:nvPr>
            <p:ph idx="1" type="body"/>
          </p:nvPr>
        </p:nvSpPr>
        <p:spPr>
          <a:xfrm>
            <a:off x="311700" y="770750"/>
            <a:ext cx="35331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700"/>
              </a:spcBef>
              <a:spcAft>
                <a:spcPts val="0"/>
              </a:spcAft>
              <a:buClr>
                <a:schemeClr val="dk1"/>
              </a:buClr>
              <a:buSzPct val="81481"/>
              <a:buFont typeface="Arial"/>
              <a:buNone/>
            </a:pPr>
            <a:r>
              <a:rPr lang="en" sz="1350">
                <a:solidFill>
                  <a:srgbClr val="222222"/>
                </a:solidFill>
                <a:highlight>
                  <a:srgbClr val="FFFFFF"/>
                </a:highlight>
              </a:rPr>
              <a:t>For the fourth and final paragraph, you do the same thing for your second key feature. </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b="1" lang="en" sz="1350">
                <a:solidFill>
                  <a:srgbClr val="0B5394"/>
                </a:solidFill>
                <a:highlight>
                  <a:srgbClr val="FFFFFF"/>
                </a:highlight>
              </a:rPr>
              <a:t>Main feature 2:</a:t>
            </a:r>
            <a:r>
              <a:rPr lang="en" sz="1350">
                <a:solidFill>
                  <a:srgbClr val="0B5394"/>
                </a:solidFill>
                <a:highlight>
                  <a:srgbClr val="FFFFFF"/>
                </a:highlight>
              </a:rPr>
              <a:t> The peak time for radio audiences is in the morning (8 am)</a:t>
            </a:r>
            <a:r>
              <a:rPr lang="en" sz="1350">
                <a:solidFill>
                  <a:srgbClr val="222222"/>
                </a:solidFill>
                <a:highlight>
                  <a:srgbClr val="FFFFFF"/>
                </a:highlight>
              </a:rPr>
              <a:t>.</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lang="en" sz="1350">
                <a:solidFill>
                  <a:srgbClr val="222222"/>
                </a:solidFill>
                <a:highlight>
                  <a:srgbClr val="FFFFFF"/>
                </a:highlight>
              </a:rPr>
              <a:t>Here’s an example of what you could write:</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b="1" lang="en" sz="1350" u="sng">
                <a:solidFill>
                  <a:srgbClr val="222222"/>
                </a:solidFill>
                <a:highlight>
                  <a:schemeClr val="accent6"/>
                </a:highlight>
              </a:rPr>
              <a:t>Paragraph 3</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ct val="172043"/>
              <a:buNone/>
            </a:pPr>
            <a:r>
              <a:rPr b="1" lang="en" sz="1350">
                <a:solidFill>
                  <a:srgbClr val="222222"/>
                </a:solidFill>
                <a:highlight>
                  <a:srgbClr val="FFFFFF"/>
                </a:highlight>
              </a:rPr>
              <a:t>Radio, on the other hand, shows a very different trend. The most popular time for listeners to be tuned in was just after 8 am when around 27% of the population was listening. After a brief peak, the numbers dropped steadily to barely 2%, apart from fluctuations at around 4 pm and 10.30 pm. The percentage of listeners remained low overnight before beginning a rapid ascent from 6am to the 8 am high.</a:t>
            </a:r>
            <a:endParaRPr/>
          </a:p>
        </p:txBody>
      </p:sp>
      <p:pic>
        <p:nvPicPr>
          <p:cNvPr id="143" name="Google Shape;143;p13"/>
          <p:cNvPicPr preferRelativeResize="0"/>
          <p:nvPr/>
        </p:nvPicPr>
        <p:blipFill rotWithShape="1">
          <a:blip r:embed="rId3">
            <a:alphaModFix/>
          </a:blip>
          <a:srcRect b="0" l="0" r="0" t="0"/>
          <a:stretch/>
        </p:blipFill>
        <p:spPr>
          <a:xfrm>
            <a:off x="3844800" y="889475"/>
            <a:ext cx="5420774" cy="3679400"/>
          </a:xfrm>
          <a:prstGeom prst="rect">
            <a:avLst/>
          </a:prstGeom>
          <a:noFill/>
          <a:ln>
            <a:noFill/>
          </a:ln>
        </p:spPr>
      </p:pic>
      <p:sp>
        <p:nvSpPr>
          <p:cNvPr id="144" name="Google Shape;144;p13"/>
          <p:cNvSpPr txBox="1"/>
          <p:nvPr/>
        </p:nvSpPr>
        <p:spPr>
          <a:xfrm>
            <a:off x="666750" y="4486275"/>
            <a:ext cx="2419350"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 sz="900" u="none" cap="none" strike="noStrike">
                <a:solidFill>
                  <a:srgbClr val="000000"/>
                </a:solidFill>
                <a:latin typeface="Arial"/>
                <a:ea typeface="Arial"/>
                <a:cs typeface="Arial"/>
                <a:sym typeface="Arial"/>
              </a:rPr>
              <a:t>*Ascent-rise</a:t>
            </a:r>
            <a:endParaRPr/>
          </a:p>
        </p:txBody>
      </p:sp>
      <p:sp>
        <p:nvSpPr>
          <p:cNvPr id="145" name="Google Shape;145;p13"/>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4"/>
          <p:cNvPicPr preferRelativeResize="0"/>
          <p:nvPr/>
        </p:nvPicPr>
        <p:blipFill rotWithShape="1">
          <a:blip r:embed="rId3">
            <a:alphaModFix/>
          </a:blip>
          <a:srcRect b="0" l="0" r="0" t="0"/>
          <a:stretch/>
        </p:blipFill>
        <p:spPr>
          <a:xfrm>
            <a:off x="4654875" y="732050"/>
            <a:ext cx="4250650" cy="3679400"/>
          </a:xfrm>
          <a:prstGeom prst="rect">
            <a:avLst/>
          </a:prstGeom>
          <a:noFill/>
          <a:ln>
            <a:noFill/>
          </a:ln>
        </p:spPr>
      </p:pic>
      <p:sp>
        <p:nvSpPr>
          <p:cNvPr id="151" name="Google Shape;151;p14"/>
          <p:cNvSpPr txBox="1"/>
          <p:nvPr/>
        </p:nvSpPr>
        <p:spPr>
          <a:xfrm>
            <a:off x="1628775" y="335173"/>
            <a:ext cx="18145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ANSWER</a:t>
            </a:r>
            <a:endParaRPr b="1" i="0" sz="1400" u="none" cap="none" strike="noStrike">
              <a:solidFill>
                <a:schemeClr val="dk1"/>
              </a:solidFill>
              <a:latin typeface="Arial"/>
              <a:ea typeface="Arial"/>
              <a:cs typeface="Arial"/>
              <a:sym typeface="Arial"/>
            </a:endParaRPr>
          </a:p>
        </p:txBody>
      </p:sp>
      <p:sp>
        <p:nvSpPr>
          <p:cNvPr id="152" name="Google Shape;152;p14"/>
          <p:cNvSpPr txBox="1"/>
          <p:nvPr/>
        </p:nvSpPr>
        <p:spPr>
          <a:xfrm flipH="1">
            <a:off x="219075" y="732050"/>
            <a:ext cx="4229100" cy="403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100" u="none" cap="none" strike="noStrike">
                <a:solidFill>
                  <a:srgbClr val="222222"/>
                </a:solidFill>
                <a:highlight>
                  <a:srgbClr val="FFFFFF"/>
                </a:highlight>
                <a:latin typeface="Arial"/>
                <a:ea typeface="Arial"/>
                <a:cs typeface="Arial"/>
                <a:sym typeface="Arial"/>
              </a:rPr>
              <a:t>The line graph illustrates the proportion of people in the UK who watched television and listened to the radio over 24 hours from October to December 1992.</a:t>
            </a:r>
            <a:r>
              <a:rPr lang="en"/>
              <a:t> </a:t>
            </a:r>
            <a:r>
              <a:rPr b="1" i="0" lang="en" sz="1100" u="none" cap="none" strike="noStrike">
                <a:solidFill>
                  <a:srgbClr val="222222"/>
                </a:solidFill>
                <a:highlight>
                  <a:srgbClr val="FFFFFF"/>
                </a:highlight>
                <a:latin typeface="Arial"/>
                <a:ea typeface="Arial"/>
                <a:cs typeface="Arial"/>
                <a:sym typeface="Arial"/>
              </a:rPr>
              <a:t>Overall, a significantly greater percentage of the television audience watched in the evening while radio had the most listeners in the morning. Over the course of each day and night, more people watched television than listened to the radio.</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400"/>
              </a:spcBef>
              <a:spcAft>
                <a:spcPts val="0"/>
              </a:spcAft>
              <a:buNone/>
            </a:pPr>
            <a:r>
              <a:rPr b="1" i="0" lang="en" sz="1100" u="none" cap="none" strike="noStrike">
                <a:solidFill>
                  <a:srgbClr val="222222"/>
                </a:solidFill>
                <a:highlight>
                  <a:srgbClr val="FFFFFF"/>
                </a:highlight>
                <a:latin typeface="Arial"/>
                <a:ea typeface="Arial"/>
                <a:cs typeface="Arial"/>
                <a:sym typeface="Arial"/>
              </a:rPr>
              <a:t>Less than 10% of people watched television between 1 am and 12 noon but at 4 pm this figure increased rapidly, reaching a peak of almost half the population at 8 pm. After this, the graph records a sharp decline in viewers, reaching a low of only a tiny percentage by 3 am.</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400"/>
              </a:spcBef>
              <a:spcAft>
                <a:spcPts val="0"/>
              </a:spcAft>
              <a:buNone/>
            </a:pPr>
            <a:r>
              <a:rPr b="1" i="0" lang="en" sz="1100" u="none" cap="none" strike="noStrike">
                <a:solidFill>
                  <a:srgbClr val="222222"/>
                </a:solidFill>
                <a:highlight>
                  <a:srgbClr val="FFFFFF"/>
                </a:highlight>
                <a:latin typeface="Arial"/>
                <a:ea typeface="Arial"/>
                <a:cs typeface="Arial"/>
                <a:sym typeface="Arial"/>
              </a:rPr>
              <a:t>Radio, on the other hand, shows a very different trend. The most popular time for listeners to be tuned in was just after 8 am when around 27% of the population was listening. After a brief peak, the numbers dropped steadily to barely 2%, apart from fluctuations at around 4 pm and 10.30 pm. The percentage of listeners remained low overnight before beginning a rapid ascent from 6am to the 8 am high.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None/>
            </a:pPr>
            <a:r>
              <a:rPr b="0" i="0" lang="en" sz="900" u="none" cap="none" strike="noStrike">
                <a:solidFill>
                  <a:srgbClr val="222222"/>
                </a:solidFill>
                <a:highlight>
                  <a:srgbClr val="FFFFFF"/>
                </a:highlight>
                <a:latin typeface="Arial"/>
                <a:ea typeface="Arial"/>
                <a:cs typeface="Arial"/>
                <a:sym typeface="Arial"/>
              </a:rPr>
              <a:t>(198 words)</a:t>
            </a:r>
            <a:endParaRPr b="0" i="0" sz="9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2"/>
          <p:cNvPicPr preferRelativeResize="0"/>
          <p:nvPr/>
        </p:nvPicPr>
        <p:blipFill rotWithShape="1">
          <a:blip r:embed="rId3">
            <a:alphaModFix/>
          </a:blip>
          <a:srcRect b="0" l="0" r="0" t="0"/>
          <a:stretch/>
        </p:blipFill>
        <p:spPr>
          <a:xfrm>
            <a:off x="2660875" y="318275"/>
            <a:ext cx="6391175" cy="4392350"/>
          </a:xfrm>
          <a:prstGeom prst="rect">
            <a:avLst/>
          </a:prstGeom>
          <a:noFill/>
          <a:ln>
            <a:noFill/>
          </a:ln>
        </p:spPr>
      </p:pic>
      <p:sp>
        <p:nvSpPr>
          <p:cNvPr id="61" name="Google Shape;61;p2"/>
          <p:cNvSpPr txBox="1"/>
          <p:nvPr/>
        </p:nvSpPr>
        <p:spPr>
          <a:xfrm>
            <a:off x="381925" y="787950"/>
            <a:ext cx="2380800" cy="3567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chemeClr val="dk1"/>
              </a:buClr>
              <a:buSzPts val="1100"/>
              <a:buFont typeface="Arial"/>
              <a:buNone/>
            </a:pPr>
            <a:r>
              <a:rPr b="1" i="1" lang="en" sz="1350" u="none" cap="none" strike="noStrike">
                <a:solidFill>
                  <a:srgbClr val="222222"/>
                </a:solidFill>
                <a:latin typeface="Arial"/>
                <a:ea typeface="Arial"/>
                <a:cs typeface="Arial"/>
                <a:sym typeface="Arial"/>
              </a:rPr>
              <a:t>The graph shows radio and television audiences throughout the day in 1992.</a:t>
            </a:r>
            <a:endParaRPr b="1" i="1" sz="1350" u="none" cap="none" strike="noStrike">
              <a:solidFill>
                <a:srgbClr val="222222"/>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i="1" lang="en" sz="1350" u="none" cap="none" strike="noStrike">
                <a:solidFill>
                  <a:srgbClr val="222222"/>
                </a:solidFill>
                <a:latin typeface="Arial"/>
                <a:ea typeface="Arial"/>
                <a:cs typeface="Arial"/>
                <a:sym typeface="Arial"/>
              </a:rPr>
              <a:t>Summarise the information by selecting and reporting the main features, and make comparisons where relevant.</a:t>
            </a:r>
            <a:endParaRPr b="1" i="1" sz="1350" u="none" cap="none" strike="noStrike">
              <a:solidFill>
                <a:srgbClr val="222222"/>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0" i="0" lang="en" sz="1350" u="none" cap="none" strike="noStrike">
                <a:solidFill>
                  <a:schemeClr val="dk1"/>
                </a:solidFill>
                <a:latin typeface="Arial"/>
                <a:ea typeface="Arial"/>
                <a:cs typeface="Arial"/>
                <a:sym typeface="Arial"/>
              </a:rPr>
              <a:t>Write at least 150 words.</a:t>
            </a:r>
            <a:endParaRPr b="0" i="0" sz="1350" u="none" cap="none" strike="noStrike">
              <a:solidFill>
                <a:schemeClr val="dk1"/>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blip>
          <a:srcRect b="0" l="0" r="0" t="0"/>
          <a:stretch/>
        </p:blipFill>
        <p:spPr>
          <a:xfrm>
            <a:off x="4654875" y="732050"/>
            <a:ext cx="4250650" cy="3679400"/>
          </a:xfrm>
          <a:prstGeom prst="rect">
            <a:avLst/>
          </a:prstGeom>
          <a:noFill/>
          <a:ln>
            <a:noFill/>
          </a:ln>
        </p:spPr>
      </p:pic>
      <p:sp>
        <p:nvSpPr>
          <p:cNvPr id="67" name="Google Shape;67;p3"/>
          <p:cNvSpPr txBox="1"/>
          <p:nvPr/>
        </p:nvSpPr>
        <p:spPr>
          <a:xfrm>
            <a:off x="1628775" y="335173"/>
            <a:ext cx="181451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chemeClr val="dk1"/>
                </a:solidFill>
                <a:latin typeface="Arial"/>
                <a:ea typeface="Arial"/>
                <a:cs typeface="Arial"/>
                <a:sym typeface="Arial"/>
              </a:rPr>
              <a:t>ANSWER</a:t>
            </a:r>
            <a:endParaRPr b="1" i="0" sz="1400" u="none" cap="none" strike="noStrike">
              <a:solidFill>
                <a:schemeClr val="dk1"/>
              </a:solidFill>
              <a:latin typeface="Arial"/>
              <a:ea typeface="Arial"/>
              <a:cs typeface="Arial"/>
              <a:sym typeface="Arial"/>
            </a:endParaRPr>
          </a:p>
        </p:txBody>
      </p:sp>
      <p:sp>
        <p:nvSpPr>
          <p:cNvPr id="68" name="Google Shape;68;p3"/>
          <p:cNvSpPr txBox="1"/>
          <p:nvPr/>
        </p:nvSpPr>
        <p:spPr>
          <a:xfrm flipH="1">
            <a:off x="219075" y="732050"/>
            <a:ext cx="4229100" cy="4032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100" u="none" cap="none" strike="noStrike">
                <a:solidFill>
                  <a:srgbClr val="222222"/>
                </a:solidFill>
                <a:highlight>
                  <a:srgbClr val="FFFFFF"/>
                </a:highlight>
                <a:latin typeface="Arial"/>
                <a:ea typeface="Arial"/>
                <a:cs typeface="Arial"/>
                <a:sym typeface="Arial"/>
              </a:rPr>
              <a:t>The line graph illustrates the proportion of people in the UK who watched television and listened to the radio over 24 hours from October to December 1992.</a:t>
            </a:r>
            <a:r>
              <a:rPr lang="en"/>
              <a:t> </a:t>
            </a:r>
            <a:r>
              <a:rPr b="1" i="0" lang="en" sz="1100" u="none" cap="none" strike="noStrike">
                <a:solidFill>
                  <a:srgbClr val="222222"/>
                </a:solidFill>
                <a:highlight>
                  <a:srgbClr val="FFFFFF"/>
                </a:highlight>
                <a:latin typeface="Arial"/>
                <a:ea typeface="Arial"/>
                <a:cs typeface="Arial"/>
                <a:sym typeface="Arial"/>
              </a:rPr>
              <a:t>Overall, a significantly greater percentage of the television audience watched in the evening while radio had the most listeners in the morning. Over the course of each day and night, more people watched television than listened to the radio.</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400"/>
              </a:spcBef>
              <a:spcAft>
                <a:spcPts val="0"/>
              </a:spcAft>
              <a:buNone/>
            </a:pPr>
            <a:r>
              <a:rPr b="1" i="0" lang="en" sz="1100" u="none" cap="none" strike="noStrike">
                <a:solidFill>
                  <a:srgbClr val="222222"/>
                </a:solidFill>
                <a:highlight>
                  <a:srgbClr val="FFFFFF"/>
                </a:highlight>
                <a:latin typeface="Arial"/>
                <a:ea typeface="Arial"/>
                <a:cs typeface="Arial"/>
                <a:sym typeface="Arial"/>
              </a:rPr>
              <a:t>Less than 10% of people watched television between 1 am and 12 noon but at 4 pm this figure increased rapidly, reaching a peak of almost half the population at 8 pm. After this, the graph records a sharp decline in viewers, reaching a low of only a tiny percentage by 3 am.</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1400"/>
              </a:spcBef>
              <a:spcAft>
                <a:spcPts val="0"/>
              </a:spcAft>
              <a:buNone/>
            </a:pPr>
            <a:r>
              <a:rPr b="1" i="0" lang="en" sz="1100" u="none" cap="none" strike="noStrike">
                <a:solidFill>
                  <a:srgbClr val="222222"/>
                </a:solidFill>
                <a:highlight>
                  <a:srgbClr val="FFFFFF"/>
                </a:highlight>
                <a:latin typeface="Arial"/>
                <a:ea typeface="Arial"/>
                <a:cs typeface="Arial"/>
                <a:sym typeface="Arial"/>
              </a:rPr>
              <a:t>Radio, on the other hand, shows a very different trend. The most popular time for listeners to be tuned in was just after 8 am when around 27% of the population was listening. After a brief peak, the numbers dropped steadily to barely 2%, apart from fluctuations at around 4 pm and 10.30 pm. The percentage of listeners remained low overnight before beginning a rapid ascent from 6am to the 8 am high.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1400"/>
              </a:spcBef>
              <a:spcAft>
                <a:spcPts val="0"/>
              </a:spcAft>
              <a:buNone/>
            </a:pPr>
            <a:r>
              <a:rPr b="0" i="0" lang="en" sz="900" u="none" cap="none" strike="noStrike">
                <a:solidFill>
                  <a:srgbClr val="222222"/>
                </a:solidFill>
                <a:highlight>
                  <a:srgbClr val="FFFFFF"/>
                </a:highlight>
                <a:latin typeface="Arial"/>
                <a:ea typeface="Arial"/>
                <a:cs typeface="Arial"/>
                <a:sym typeface="Arial"/>
              </a:rPr>
              <a:t>(198 words)</a:t>
            </a:r>
            <a:endParaRPr b="0" i="0" sz="900" u="none" cap="none" strike="noStrike">
              <a:solidFill>
                <a:srgbClr val="222222"/>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1504707" y="2191576"/>
            <a:ext cx="6739181" cy="62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rgbClr val="FF0000"/>
                </a:solidFill>
              </a:rPr>
              <a:t>BREAKDOWN AND EXPLANATION</a:t>
            </a:r>
            <a:endParaRPr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 sz="2320">
                <a:solidFill>
                  <a:srgbClr val="134F5C"/>
                </a:solidFill>
              </a:rPr>
              <a:t>Line Graph</a:t>
            </a:r>
            <a:endParaRPr b="1" sz="2320">
              <a:solidFill>
                <a:srgbClr val="134F5C"/>
              </a:solidFill>
            </a:endParaRPr>
          </a:p>
        </p:txBody>
      </p:sp>
      <p:sp>
        <p:nvSpPr>
          <p:cNvPr id="79" name="Google Shape;7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700"/>
              </a:spcBef>
              <a:spcAft>
                <a:spcPts val="0"/>
              </a:spcAft>
              <a:buClr>
                <a:schemeClr val="dk1"/>
              </a:buClr>
              <a:buSzPts val="1100"/>
              <a:buFont typeface="Arial"/>
              <a:buNone/>
            </a:pPr>
            <a:r>
              <a:rPr lang="en" sz="1650">
                <a:solidFill>
                  <a:srgbClr val="222222"/>
                </a:solidFill>
                <a:highlight>
                  <a:srgbClr val="FFFFFF"/>
                </a:highlight>
              </a:rPr>
              <a:t>Before we begin, here’s a model essay structure that you can use as a guideline for all IELTS Academic Task 1 questions.</a:t>
            </a:r>
            <a:endParaRPr sz="16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650">
                <a:solidFill>
                  <a:srgbClr val="222222"/>
                </a:solidFill>
                <a:highlight>
                  <a:srgbClr val="FFFFFF"/>
                </a:highlight>
              </a:rPr>
              <a:t>Ideally, your writing should have 3 paragraphs:</a:t>
            </a:r>
            <a:endParaRPr sz="16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650">
                <a:solidFill>
                  <a:srgbClr val="222222"/>
                </a:solidFill>
                <a:highlight>
                  <a:srgbClr val="FFFFFF"/>
                </a:highlight>
              </a:rPr>
              <a:t>Paragraph 1</a:t>
            </a:r>
            <a:r>
              <a:rPr lang="en" sz="1650">
                <a:solidFill>
                  <a:srgbClr val="222222"/>
                </a:solidFill>
                <a:highlight>
                  <a:srgbClr val="FFFFFF"/>
                </a:highlight>
              </a:rPr>
              <a:t> – Introduction+Overview</a:t>
            </a:r>
            <a:endParaRPr sz="16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650">
                <a:solidFill>
                  <a:srgbClr val="222222"/>
                </a:solidFill>
                <a:highlight>
                  <a:srgbClr val="FFFFFF"/>
                </a:highlight>
              </a:rPr>
              <a:t>Paragraph 2</a:t>
            </a:r>
            <a:r>
              <a:rPr lang="en" sz="1650">
                <a:solidFill>
                  <a:srgbClr val="222222"/>
                </a:solidFill>
                <a:highlight>
                  <a:srgbClr val="FFFFFF"/>
                </a:highlight>
              </a:rPr>
              <a:t> – 1</a:t>
            </a:r>
            <a:r>
              <a:rPr baseline="30000" lang="en" sz="1650">
                <a:solidFill>
                  <a:srgbClr val="222222"/>
                </a:solidFill>
                <a:highlight>
                  <a:srgbClr val="FFFFFF"/>
                </a:highlight>
              </a:rPr>
              <a:t>st</a:t>
            </a:r>
            <a:r>
              <a:rPr lang="en" sz="1650">
                <a:solidFill>
                  <a:srgbClr val="222222"/>
                </a:solidFill>
                <a:highlight>
                  <a:srgbClr val="FFFFFF"/>
                </a:highlight>
              </a:rPr>
              <a:t> main feature</a:t>
            </a:r>
            <a:endParaRPr sz="16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650">
                <a:solidFill>
                  <a:srgbClr val="222222"/>
                </a:solidFill>
                <a:highlight>
                  <a:srgbClr val="FFFFFF"/>
                </a:highlight>
              </a:rPr>
              <a:t>Paragraph 3 </a:t>
            </a:r>
            <a:r>
              <a:rPr lang="en" sz="1650">
                <a:solidFill>
                  <a:srgbClr val="222222"/>
                </a:solidFill>
                <a:highlight>
                  <a:srgbClr val="FFFFFF"/>
                </a:highlight>
              </a:rPr>
              <a:t>– 2</a:t>
            </a:r>
            <a:r>
              <a:rPr baseline="30000" lang="en" sz="1650">
                <a:solidFill>
                  <a:srgbClr val="222222"/>
                </a:solidFill>
                <a:highlight>
                  <a:srgbClr val="FFFFFF"/>
                </a:highlight>
              </a:rPr>
              <a:t>nd</a:t>
            </a:r>
            <a:r>
              <a:rPr lang="en" sz="1650">
                <a:solidFill>
                  <a:srgbClr val="222222"/>
                </a:solidFill>
                <a:highlight>
                  <a:srgbClr val="FFFFFF"/>
                </a:highlight>
              </a:rPr>
              <a:t> main feature</a:t>
            </a:r>
            <a:endParaRPr sz="16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222222"/>
                </a:solidFill>
                <a:highlight>
                  <a:srgbClr val="FFFFFF"/>
                </a:highlight>
              </a:rPr>
              <a:t>Analyse the question</a:t>
            </a:r>
            <a:endParaRPr b="1" sz="1950">
              <a:solidFill>
                <a:srgbClr val="222222"/>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85" name="Google Shape;85;p6"/>
          <p:cNvSpPr txBox="1"/>
          <p:nvPr>
            <p:ph idx="1" type="body"/>
          </p:nvPr>
        </p:nvSpPr>
        <p:spPr>
          <a:xfrm>
            <a:off x="187250" y="1152475"/>
            <a:ext cx="2540100" cy="332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b="1" i="1" lang="en" sz="1350">
                <a:solidFill>
                  <a:srgbClr val="222222"/>
                </a:solidFill>
                <a:highlight>
                  <a:srgbClr val="FFFF00"/>
                </a:highlight>
              </a:rPr>
              <a:t>The</a:t>
            </a:r>
            <a:r>
              <a:rPr b="1" i="1" lang="en" sz="1350">
                <a:solidFill>
                  <a:srgbClr val="222222"/>
                </a:solidFill>
                <a:highlight>
                  <a:srgbClr val="FFFFFF"/>
                </a:highlight>
              </a:rPr>
              <a:t> graph </a:t>
            </a:r>
            <a:r>
              <a:rPr b="1" i="1" lang="en" sz="1350">
                <a:solidFill>
                  <a:srgbClr val="222222"/>
                </a:solidFill>
                <a:highlight>
                  <a:srgbClr val="FFFF00"/>
                </a:highlight>
              </a:rPr>
              <a:t> shows</a:t>
            </a:r>
            <a:r>
              <a:rPr b="1" i="1" lang="en" sz="1350">
                <a:solidFill>
                  <a:srgbClr val="222222"/>
                </a:solidFill>
                <a:highlight>
                  <a:srgbClr val="FFFFFF"/>
                </a:highlight>
              </a:rPr>
              <a:t> radio and television audiences throughout the day in 1992.</a:t>
            </a:r>
            <a:endParaRPr b="1" i="1" sz="1350">
              <a:solidFill>
                <a:srgbClr val="222222"/>
              </a:solidFill>
              <a:highlight>
                <a:srgbClr val="FFFFFF"/>
              </a:highlight>
            </a:endParaRPr>
          </a:p>
          <a:p>
            <a:pPr indent="0" lvl="0" marL="0" rtl="0" algn="l">
              <a:lnSpc>
                <a:spcPct val="115000"/>
              </a:lnSpc>
              <a:spcBef>
                <a:spcPts val="1400"/>
              </a:spcBef>
              <a:spcAft>
                <a:spcPts val="1400"/>
              </a:spcAft>
              <a:buSzPts val="1800"/>
              <a:buNone/>
            </a:pPr>
            <a:r>
              <a:rPr b="1" i="1" lang="en" sz="1350">
                <a:solidFill>
                  <a:srgbClr val="222222"/>
                </a:solidFill>
                <a:highlight>
                  <a:srgbClr val="FFFF00"/>
                </a:highlight>
              </a:rPr>
              <a:t>Summarise the information by selecting and reporting the main features, and make comparisons where relevant.</a:t>
            </a:r>
            <a:endParaRPr/>
          </a:p>
        </p:txBody>
      </p:sp>
      <p:pic>
        <p:nvPicPr>
          <p:cNvPr id="86" name="Google Shape;86;p6"/>
          <p:cNvPicPr preferRelativeResize="0"/>
          <p:nvPr/>
        </p:nvPicPr>
        <p:blipFill rotWithShape="1">
          <a:blip r:embed="rId3">
            <a:alphaModFix/>
          </a:blip>
          <a:srcRect b="0" l="0" r="0" t="0"/>
          <a:stretch/>
        </p:blipFill>
        <p:spPr>
          <a:xfrm>
            <a:off x="2727350" y="1152475"/>
            <a:ext cx="6416650" cy="367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ph type="title"/>
          </p:nvPr>
        </p:nvSpPr>
        <p:spPr>
          <a:xfrm>
            <a:off x="311700" y="368625"/>
            <a:ext cx="8520600" cy="122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i="1" lang="en" sz="1200">
                <a:solidFill>
                  <a:srgbClr val="0B5394"/>
                </a:solidFill>
              </a:rPr>
              <a:t>The graph below shows radio and television audiences throughout the day in 1992.</a:t>
            </a:r>
            <a:endParaRPr b="1" i="1" sz="1200">
              <a:solidFill>
                <a:srgbClr val="0B5394"/>
              </a:solidFill>
            </a:endParaRPr>
          </a:p>
          <a:p>
            <a:pPr indent="0" lvl="0" marL="0" rtl="0" algn="l">
              <a:lnSpc>
                <a:spcPct val="115000"/>
              </a:lnSpc>
              <a:spcBef>
                <a:spcPts val="1400"/>
              </a:spcBef>
              <a:spcAft>
                <a:spcPts val="0"/>
              </a:spcAft>
              <a:buClr>
                <a:schemeClr val="dk1"/>
              </a:buClr>
              <a:buSzPts val="1100"/>
              <a:buFont typeface="Arial"/>
              <a:buNone/>
            </a:pPr>
            <a:r>
              <a:rPr b="1" i="1" lang="en" sz="1200">
                <a:solidFill>
                  <a:srgbClr val="0B5394"/>
                </a:solidFill>
              </a:rPr>
              <a:t>Summarise the information by selecting and reporting the main features, and make comparisons where relevant.</a:t>
            </a:r>
            <a:endParaRPr b="1" i="1" sz="1200">
              <a:solidFill>
                <a:srgbClr val="0B5394"/>
              </a:solidFill>
            </a:endParaRPr>
          </a:p>
          <a:p>
            <a:pPr indent="0" lvl="0" marL="0" rtl="0" algn="l">
              <a:lnSpc>
                <a:spcPct val="115000"/>
              </a:lnSpc>
              <a:spcBef>
                <a:spcPts val="1400"/>
              </a:spcBef>
              <a:spcAft>
                <a:spcPts val="0"/>
              </a:spcAft>
              <a:buClr>
                <a:schemeClr val="dk1"/>
              </a:buClr>
              <a:buSzPts val="1100"/>
              <a:buFont typeface="Arial"/>
              <a:buNone/>
            </a:pPr>
            <a:r>
              <a:rPr lang="en" sz="1200">
                <a:solidFill>
                  <a:srgbClr val="274E13"/>
                </a:solidFill>
              </a:rPr>
              <a:t>Write at least 150 words.</a:t>
            </a:r>
            <a:endParaRPr sz="1200">
              <a:solidFill>
                <a:srgbClr val="274E13"/>
              </a:solidFill>
            </a:endParaRPr>
          </a:p>
          <a:p>
            <a:pPr indent="0" lvl="0" marL="0" rtl="0" algn="l">
              <a:lnSpc>
                <a:spcPct val="100000"/>
              </a:lnSpc>
              <a:spcBef>
                <a:spcPts val="1400"/>
              </a:spcBef>
              <a:spcAft>
                <a:spcPts val="0"/>
              </a:spcAft>
              <a:buSzPts val="2800"/>
              <a:buNone/>
            </a:pPr>
            <a:r>
              <a:t/>
            </a:r>
            <a:endParaRPr sz="1200"/>
          </a:p>
        </p:txBody>
      </p:sp>
      <p:sp>
        <p:nvSpPr>
          <p:cNvPr id="92" name="Google Shape;92;p7"/>
          <p:cNvSpPr txBox="1"/>
          <p:nvPr>
            <p:ph idx="1" type="body"/>
          </p:nvPr>
        </p:nvSpPr>
        <p:spPr>
          <a:xfrm>
            <a:off x="311700" y="1591425"/>
            <a:ext cx="8520600" cy="315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0"/>
              </a:spcAft>
              <a:buClr>
                <a:schemeClr val="dk1"/>
              </a:buClr>
              <a:buSzPts val="1100"/>
              <a:buFont typeface="Arial"/>
              <a:buNone/>
            </a:pPr>
            <a:r>
              <a:rPr lang="en" sz="1100">
                <a:solidFill>
                  <a:schemeClr val="dk1"/>
                </a:solidFill>
              </a:rPr>
              <a:t>Every question consists of:</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Sentence 1</a:t>
            </a:r>
            <a:r>
              <a:rPr lang="en" sz="1100">
                <a:solidFill>
                  <a:schemeClr val="dk1"/>
                </a:solidFill>
              </a:rPr>
              <a:t> – A brief description of the graphic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Sentence 2</a:t>
            </a:r>
            <a:r>
              <a:rPr lang="en" sz="1100">
                <a:solidFill>
                  <a:schemeClr val="dk1"/>
                </a:solidFill>
              </a:rPr>
              <a:t> – The instructions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The graphic</a:t>
            </a:r>
            <a:r>
              <a:rPr lang="en" sz="1100">
                <a:solidFill>
                  <a:schemeClr val="dk1"/>
                </a:solidFill>
              </a:rPr>
              <a:t> – chart, graph, table, etc.</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Sentence 2 tells you what you have to do.</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You must do 3 things: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1. 	Select the main features.</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2. 	Write about the main features.</a:t>
            </a:r>
            <a:endParaRPr b="1" sz="1100">
              <a:solidFill>
                <a:schemeClr val="dk1"/>
              </a:solidFill>
            </a:endParaRPr>
          </a:p>
          <a:p>
            <a:pPr indent="0" lvl="0" marL="0" rtl="0" algn="l">
              <a:lnSpc>
                <a:spcPct val="115000"/>
              </a:lnSpc>
              <a:spcBef>
                <a:spcPts val="1200"/>
              </a:spcBef>
              <a:spcAft>
                <a:spcPts val="1200"/>
              </a:spcAft>
              <a:buSzPts val="1800"/>
              <a:buNone/>
            </a:pPr>
            <a:r>
              <a:rPr b="1" lang="en" sz="1100">
                <a:solidFill>
                  <a:schemeClr val="dk1"/>
                </a:solidFill>
              </a:rPr>
              <a:t>3. 	Compare the main features.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8"/>
          <p:cNvSpPr txBox="1"/>
          <p:nvPr>
            <p:ph type="title"/>
          </p:nvPr>
        </p:nvSpPr>
        <p:spPr>
          <a:xfrm>
            <a:off x="235275" y="636000"/>
            <a:ext cx="31032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B45F06"/>
                </a:solidFill>
                <a:highlight>
                  <a:srgbClr val="FFFFFF"/>
                </a:highlight>
              </a:rPr>
              <a:t>Identify the Main Features</a:t>
            </a:r>
            <a:endParaRPr b="1" sz="1950">
              <a:solidFill>
                <a:srgbClr val="B45F06"/>
              </a:solidFill>
              <a:highlight>
                <a:srgbClr val="FFFFFF"/>
              </a:highlight>
            </a:endParaRPr>
          </a:p>
          <a:p>
            <a:pPr indent="0" lvl="0" marL="0" rtl="0" algn="l">
              <a:lnSpc>
                <a:spcPct val="100000"/>
              </a:lnSpc>
              <a:spcBef>
                <a:spcPts val="400"/>
              </a:spcBef>
              <a:spcAft>
                <a:spcPts val="0"/>
              </a:spcAft>
              <a:buSzPct val="111111"/>
              <a:buNone/>
            </a:pPr>
            <a:r>
              <a:t/>
            </a:r>
            <a:endParaRPr/>
          </a:p>
        </p:txBody>
      </p:sp>
      <p:sp>
        <p:nvSpPr>
          <p:cNvPr id="98" name="Google Shape;98;p8"/>
          <p:cNvSpPr txBox="1"/>
          <p:nvPr>
            <p:ph idx="1" type="body"/>
          </p:nvPr>
        </p:nvSpPr>
        <p:spPr>
          <a:xfrm>
            <a:off x="441675" y="1323275"/>
            <a:ext cx="2896800" cy="2823000"/>
          </a:xfrm>
          <a:prstGeom prst="rect">
            <a:avLst/>
          </a:prstGeom>
          <a:noFill/>
          <a:ln>
            <a:noFill/>
          </a:ln>
        </p:spPr>
        <p:txBody>
          <a:bodyPr anchorCtr="0" anchor="t" bIns="91425" lIns="91425" spcFirstLastPara="1" rIns="91425" wrap="square" tIns="91425">
            <a:normAutofit fontScale="92500" lnSpcReduction="20000"/>
          </a:bodyPr>
          <a:lstStyle/>
          <a:p>
            <a:pPr indent="-312308" lvl="0" marL="457200" rtl="0" algn="l">
              <a:lnSpc>
                <a:spcPct val="115000"/>
              </a:lnSpc>
              <a:spcBef>
                <a:spcPts val="1400"/>
              </a:spcBef>
              <a:spcAft>
                <a:spcPts val="0"/>
              </a:spcAft>
              <a:buClr>
                <a:srgbClr val="222222"/>
              </a:buClr>
              <a:buSzPct val="100000"/>
              <a:buChar char="●"/>
            </a:pPr>
            <a:r>
              <a:rPr b="1" lang="en" sz="1550">
                <a:solidFill>
                  <a:srgbClr val="222222"/>
                </a:solidFill>
                <a:highlight>
                  <a:srgbClr val="FFFFFF"/>
                </a:highlight>
              </a:rPr>
              <a:t>What information do the 2 axes give?</a:t>
            </a:r>
            <a:endParaRPr b="1" sz="1550">
              <a:solidFill>
                <a:srgbClr val="222222"/>
              </a:solidFill>
              <a:highlight>
                <a:srgbClr val="FFFFFF"/>
              </a:highlight>
            </a:endParaRPr>
          </a:p>
          <a:p>
            <a:pPr indent="-312308" lvl="0" marL="457200" rtl="0" algn="l">
              <a:lnSpc>
                <a:spcPct val="115000"/>
              </a:lnSpc>
              <a:spcBef>
                <a:spcPts val="0"/>
              </a:spcBef>
              <a:spcAft>
                <a:spcPts val="0"/>
              </a:spcAft>
              <a:buClr>
                <a:srgbClr val="222222"/>
              </a:buClr>
              <a:buSzPct val="100000"/>
              <a:buChar char="●"/>
            </a:pPr>
            <a:r>
              <a:rPr b="1" lang="en" sz="1550">
                <a:solidFill>
                  <a:srgbClr val="222222"/>
                </a:solidFill>
                <a:highlight>
                  <a:srgbClr val="FFFFFF"/>
                </a:highlight>
              </a:rPr>
              <a:t>What are the units of measurements?</a:t>
            </a:r>
            <a:endParaRPr b="1" sz="1550">
              <a:solidFill>
                <a:srgbClr val="222222"/>
              </a:solidFill>
              <a:highlight>
                <a:srgbClr val="FFFFFF"/>
              </a:highlight>
            </a:endParaRPr>
          </a:p>
          <a:p>
            <a:pPr indent="-312308" lvl="0" marL="457200" rtl="0" algn="l">
              <a:lnSpc>
                <a:spcPct val="115000"/>
              </a:lnSpc>
              <a:spcBef>
                <a:spcPts val="0"/>
              </a:spcBef>
              <a:spcAft>
                <a:spcPts val="0"/>
              </a:spcAft>
              <a:buClr>
                <a:srgbClr val="222222"/>
              </a:buClr>
              <a:buSzPct val="100000"/>
              <a:buChar char="●"/>
            </a:pPr>
            <a:r>
              <a:rPr b="1" lang="en" sz="1550">
                <a:solidFill>
                  <a:srgbClr val="222222"/>
                </a:solidFill>
                <a:highlight>
                  <a:srgbClr val="FFFFFF"/>
                </a:highlight>
              </a:rPr>
              <a:t>What are the time periods?</a:t>
            </a:r>
            <a:endParaRPr b="1" sz="1550">
              <a:solidFill>
                <a:srgbClr val="222222"/>
              </a:solidFill>
              <a:highlight>
                <a:srgbClr val="FFFFFF"/>
              </a:highlight>
            </a:endParaRPr>
          </a:p>
          <a:p>
            <a:pPr indent="-312308" lvl="0" marL="457200" rtl="0" algn="l">
              <a:lnSpc>
                <a:spcPct val="115000"/>
              </a:lnSpc>
              <a:spcBef>
                <a:spcPts val="0"/>
              </a:spcBef>
              <a:spcAft>
                <a:spcPts val="0"/>
              </a:spcAft>
              <a:buClr>
                <a:srgbClr val="222222"/>
              </a:buClr>
              <a:buSzPct val="100000"/>
              <a:buChar char="●"/>
            </a:pPr>
            <a:r>
              <a:rPr b="1" lang="en" sz="1550">
                <a:solidFill>
                  <a:srgbClr val="222222"/>
                </a:solidFill>
                <a:highlight>
                  <a:srgbClr val="FFFFFF"/>
                </a:highlight>
              </a:rPr>
              <a:t>What can you learn from the title and any labels?</a:t>
            </a:r>
            <a:endParaRPr b="1" sz="1550">
              <a:solidFill>
                <a:srgbClr val="222222"/>
              </a:solidFill>
              <a:highlight>
                <a:srgbClr val="FFFFFF"/>
              </a:highlight>
            </a:endParaRPr>
          </a:p>
          <a:p>
            <a:pPr indent="-312308" lvl="0" marL="457200" rtl="0" algn="l">
              <a:lnSpc>
                <a:spcPct val="115000"/>
              </a:lnSpc>
              <a:spcBef>
                <a:spcPts val="0"/>
              </a:spcBef>
              <a:spcAft>
                <a:spcPts val="0"/>
              </a:spcAft>
              <a:buClr>
                <a:srgbClr val="222222"/>
              </a:buClr>
              <a:buSzPct val="100000"/>
              <a:buChar char="●"/>
            </a:pPr>
            <a:r>
              <a:rPr b="1" lang="en" sz="1550">
                <a:solidFill>
                  <a:srgbClr val="222222"/>
                </a:solidFill>
                <a:highlight>
                  <a:srgbClr val="FFFFFF"/>
                </a:highlight>
              </a:rPr>
              <a:t>What is the most obvious trend?</a:t>
            </a:r>
            <a:endParaRPr b="1" sz="1550">
              <a:solidFill>
                <a:srgbClr val="222222"/>
              </a:solidFill>
              <a:highlight>
                <a:srgbClr val="FFFFFF"/>
              </a:highlight>
            </a:endParaRPr>
          </a:p>
          <a:p>
            <a:pPr indent="-312308" lvl="0" marL="457200" rtl="0" algn="l">
              <a:lnSpc>
                <a:spcPct val="115000"/>
              </a:lnSpc>
              <a:spcBef>
                <a:spcPts val="0"/>
              </a:spcBef>
              <a:spcAft>
                <a:spcPts val="0"/>
              </a:spcAft>
              <a:buClr>
                <a:srgbClr val="222222"/>
              </a:buClr>
              <a:buSzPct val="100000"/>
              <a:buChar char="●"/>
            </a:pPr>
            <a:r>
              <a:rPr b="1" lang="en" sz="1550">
                <a:solidFill>
                  <a:srgbClr val="222222"/>
                </a:solidFill>
                <a:highlight>
                  <a:srgbClr val="FFFFFF"/>
                </a:highlight>
              </a:rPr>
              <a:t>Are there any notable similarities?</a:t>
            </a:r>
            <a:endParaRPr b="1" sz="1550">
              <a:solidFill>
                <a:srgbClr val="222222"/>
              </a:solidFill>
              <a:highlight>
                <a:srgbClr val="FFFFFF"/>
              </a:highlight>
            </a:endParaRPr>
          </a:p>
          <a:p>
            <a:pPr indent="0" lvl="0" marL="0" rtl="0" algn="l">
              <a:lnSpc>
                <a:spcPct val="115000"/>
              </a:lnSpc>
              <a:spcBef>
                <a:spcPts val="1400"/>
              </a:spcBef>
              <a:spcAft>
                <a:spcPts val="1200"/>
              </a:spcAft>
              <a:buSzPct val="108108"/>
              <a:buNone/>
            </a:pPr>
            <a:r>
              <a:t/>
            </a:r>
            <a:endParaRPr/>
          </a:p>
        </p:txBody>
      </p:sp>
      <p:pic>
        <p:nvPicPr>
          <p:cNvPr id="99" name="Google Shape;99;p8"/>
          <p:cNvPicPr preferRelativeResize="0"/>
          <p:nvPr/>
        </p:nvPicPr>
        <p:blipFill rotWithShape="1">
          <a:blip r:embed="rId3">
            <a:alphaModFix/>
          </a:blip>
          <a:srcRect b="0" l="0" r="0" t="0"/>
          <a:stretch/>
        </p:blipFill>
        <p:spPr>
          <a:xfrm>
            <a:off x="3338475" y="572925"/>
            <a:ext cx="5713574" cy="395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9"/>
          <p:cNvSpPr txBox="1"/>
          <p:nvPr>
            <p:ph type="title"/>
          </p:nvPr>
        </p:nvSpPr>
        <p:spPr>
          <a:xfrm>
            <a:off x="311700" y="737850"/>
            <a:ext cx="2069100" cy="955500"/>
          </a:xfrm>
          <a:prstGeom prst="rect">
            <a:avLst/>
          </a:prstGeom>
          <a:noFill/>
          <a:ln>
            <a:noFill/>
          </a:ln>
        </p:spPr>
        <p:txBody>
          <a:bodyPr anchorCtr="0" anchor="t" bIns="91425" lIns="91425" spcFirstLastPara="1" rIns="91425" wrap="square" tIns="91425">
            <a:normAutofit fontScale="90000"/>
          </a:bodyPr>
          <a:lstStyle/>
          <a:p>
            <a:pPr indent="0" lvl="0" marL="25400" rtl="0" algn="l">
              <a:lnSpc>
                <a:spcPct val="130000"/>
              </a:lnSpc>
              <a:spcBef>
                <a:spcPts val="1700"/>
              </a:spcBef>
              <a:spcAft>
                <a:spcPts val="400"/>
              </a:spcAft>
              <a:buClr>
                <a:schemeClr val="dk1"/>
              </a:buClr>
              <a:buSzPct val="56410"/>
              <a:buFont typeface="Arial"/>
              <a:buNone/>
            </a:pPr>
            <a:r>
              <a:rPr b="1" lang="en" sz="1950">
                <a:solidFill>
                  <a:srgbClr val="B45F06"/>
                </a:solidFill>
                <a:highlight>
                  <a:srgbClr val="FFFFFF"/>
                </a:highlight>
              </a:rPr>
              <a:t>Identify the Main Features</a:t>
            </a:r>
            <a:endParaRPr/>
          </a:p>
        </p:txBody>
      </p:sp>
      <p:sp>
        <p:nvSpPr>
          <p:cNvPr id="105" name="Google Shape;105;p9"/>
          <p:cNvSpPr txBox="1"/>
          <p:nvPr/>
        </p:nvSpPr>
        <p:spPr>
          <a:xfrm>
            <a:off x="311700" y="1896975"/>
            <a:ext cx="2355300" cy="2282389"/>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700"/>
              </a:spcBef>
              <a:spcAft>
                <a:spcPts val="0"/>
              </a:spcAft>
              <a:buClr>
                <a:schemeClr val="dk1"/>
              </a:buClr>
              <a:buSzPts val="1100"/>
              <a:buFont typeface="Arial"/>
              <a:buNone/>
            </a:pPr>
            <a:r>
              <a:rPr b="1" i="0" lang="en" sz="1350" u="none" cap="none" strike="noStrike">
                <a:solidFill>
                  <a:srgbClr val="CC0000"/>
                </a:solidFill>
                <a:highlight>
                  <a:srgbClr val="FFFFFF"/>
                </a:highlight>
                <a:latin typeface="Arial"/>
                <a:ea typeface="Arial"/>
                <a:cs typeface="Arial"/>
                <a:sym typeface="Arial"/>
              </a:rPr>
              <a:t>Main feature 1:</a:t>
            </a:r>
            <a:r>
              <a:rPr b="0" i="0" lang="en" sz="1350" u="none" cap="none" strike="noStrike">
                <a:solidFill>
                  <a:srgbClr val="222222"/>
                </a:solidFill>
                <a:highlight>
                  <a:srgbClr val="FFFFFF"/>
                </a:highlight>
                <a:latin typeface="Arial"/>
                <a:ea typeface="Arial"/>
                <a:cs typeface="Arial"/>
                <a:sym typeface="Arial"/>
              </a:rPr>
              <a:t> The peak time for television audiences is in the evening (8 pm).</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i="0" lang="en" sz="1350" u="none" cap="none" strike="noStrike">
                <a:solidFill>
                  <a:srgbClr val="CC0000"/>
                </a:solidFill>
                <a:highlight>
                  <a:srgbClr val="FFFFFF"/>
                </a:highlight>
                <a:latin typeface="Arial"/>
                <a:ea typeface="Arial"/>
                <a:cs typeface="Arial"/>
                <a:sym typeface="Arial"/>
              </a:rPr>
              <a:t>Main feature 2:</a:t>
            </a:r>
            <a:r>
              <a:rPr b="0" i="0" lang="en" sz="1350" u="none" cap="none" strike="noStrike">
                <a:solidFill>
                  <a:srgbClr val="222222"/>
                </a:solidFill>
                <a:highlight>
                  <a:srgbClr val="FFFFFF"/>
                </a:highlight>
                <a:latin typeface="Arial"/>
                <a:ea typeface="Arial"/>
                <a:cs typeface="Arial"/>
                <a:sym typeface="Arial"/>
              </a:rPr>
              <a:t> The peak time for radio audiences is in the morning (8 am).</a:t>
            </a:r>
            <a:endParaRPr b="0" i="0" sz="1350" u="none" cap="none" strike="noStrike">
              <a:solidFill>
                <a:srgbClr val="222222"/>
              </a:solidFill>
              <a:highlight>
                <a:srgbClr val="FFFFFF"/>
              </a:highlight>
              <a:latin typeface="Arial"/>
              <a:ea typeface="Arial"/>
              <a:cs typeface="Arial"/>
              <a:sym typeface="Arial"/>
            </a:endParaRPr>
          </a:p>
          <a:p>
            <a:pPr indent="0" lvl="0" marL="0" marR="0" rtl="0" algn="l">
              <a:lnSpc>
                <a:spcPct val="100000"/>
              </a:lnSpc>
              <a:spcBef>
                <a:spcPts val="14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p9"/>
          <p:cNvPicPr preferRelativeResize="0"/>
          <p:nvPr/>
        </p:nvPicPr>
        <p:blipFill rotWithShape="1">
          <a:blip r:embed="rId3">
            <a:alphaModFix/>
          </a:blip>
          <a:srcRect b="0" l="0" r="0" t="0"/>
          <a:stretch/>
        </p:blipFill>
        <p:spPr>
          <a:xfrm>
            <a:off x="2727350" y="863900"/>
            <a:ext cx="6416650" cy="367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