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j3DWL5AGJDRQvAXRetX8sawg00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e90911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e90911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3341375" y="152400"/>
            <a:ext cx="4515325" cy="4838701"/>
          </a:xfrm>
          <a:prstGeom prst="rect">
            <a:avLst/>
          </a:prstGeom>
          <a:noFill/>
          <a:ln>
            <a:noFill/>
          </a:ln>
        </p:spPr>
      </p:pic>
      <p:sp>
        <p:nvSpPr>
          <p:cNvPr id="55" name="Google Shape;55;p1"/>
          <p:cNvSpPr txBox="1"/>
          <p:nvPr/>
        </p:nvSpPr>
        <p:spPr>
          <a:xfrm>
            <a:off x="1285875" y="1851675"/>
            <a:ext cx="1504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 sz="3100" u="none" cap="none" strike="noStrike">
                <a:solidFill>
                  <a:srgbClr val="000000"/>
                </a:solidFill>
                <a:highlight>
                  <a:schemeClr val="accent6"/>
                </a:highlight>
                <a:latin typeface="Arial"/>
                <a:ea typeface="Arial"/>
                <a:cs typeface="Arial"/>
                <a:sym typeface="Arial"/>
              </a:rPr>
              <a:t>MAP</a:t>
            </a:r>
            <a:endParaRPr b="1" i="0" sz="3100" u="none" cap="none" strike="noStrike">
              <a:solidFill>
                <a:srgbClr val="000000"/>
              </a:solidFill>
              <a:highlight>
                <a:schemeClr val="accent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0e9091127a_0_0"/>
          <p:cNvSpPr txBox="1"/>
          <p:nvPr>
            <p:ph type="title"/>
          </p:nvPr>
        </p:nvSpPr>
        <p:spPr>
          <a:xfrm>
            <a:off x="522250" y="55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accent6"/>
                </a:highlight>
              </a:rPr>
              <a:t>Paragraph-1 (Intro+Overview)</a:t>
            </a:r>
            <a:endParaRPr b="1">
              <a:highlight>
                <a:schemeClr val="accent6"/>
              </a:highlight>
            </a:endParaRPr>
          </a:p>
        </p:txBody>
      </p:sp>
      <p:sp>
        <p:nvSpPr>
          <p:cNvPr id="114" name="Google Shape;114;g30e9091127a_0_0"/>
          <p:cNvSpPr txBox="1"/>
          <p:nvPr>
            <p:ph idx="1" type="body"/>
          </p:nvPr>
        </p:nvSpPr>
        <p:spPr>
          <a:xfrm>
            <a:off x="522250" y="1874350"/>
            <a:ext cx="8080200" cy="15396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Clr>
                <a:schemeClr val="dk1"/>
              </a:buClr>
              <a:buSzPts val="1571"/>
              <a:buFont typeface="Arial"/>
              <a:buNone/>
            </a:pPr>
            <a:r>
              <a:rPr b="1" i="1" lang="en" sz="1500">
                <a:solidFill>
                  <a:srgbClr val="222222"/>
                </a:solidFill>
                <a:highlight>
                  <a:schemeClr val="lt1"/>
                </a:highlight>
              </a:rPr>
              <a:t>The two maps illustrate how the village of Stokeford, situated on the east bank of the River Stoke, changed over an 80 year period from 1930 to 2010.</a:t>
            </a:r>
            <a:r>
              <a:rPr lang="en"/>
              <a:t> </a:t>
            </a:r>
            <a:r>
              <a:rPr b="1" lang="en" sz="1500">
                <a:solidFill>
                  <a:srgbClr val="222222"/>
                </a:solidFill>
                <a:highlight>
                  <a:schemeClr val="lt1"/>
                </a:highlight>
              </a:rPr>
              <a:t>There was considerable development of the settlement over these years and it was gradually transformed from a small rural village into a largely residential area.</a:t>
            </a:r>
            <a:endParaRPr/>
          </a:p>
        </p:txBody>
      </p:sp>
      <p:sp>
        <p:nvSpPr>
          <p:cNvPr id="115" name="Google Shape;115;g30e9091127a_0_0"/>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87900"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chemeClr val="lt1"/>
                </a:highlight>
              </a:rPr>
              <a:t>Write the 1st Detail Paragraph</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21" name="Google Shape;121;p10"/>
          <p:cNvSpPr txBox="1"/>
          <p:nvPr>
            <p:ph idx="1" type="body"/>
          </p:nvPr>
        </p:nvSpPr>
        <p:spPr>
          <a:xfrm>
            <a:off x="311700" y="1152475"/>
            <a:ext cx="3070200" cy="3798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farmland has been built on.</a:t>
            </a:r>
            <a:endParaRPr sz="1350">
              <a:solidFill>
                <a:srgbClr val="0B5394"/>
              </a:solidFill>
              <a:highlight>
                <a:srgbClr val="FFFFFF"/>
              </a:highlight>
            </a:endParaRPr>
          </a:p>
          <a:p>
            <a:pPr indent="0" lvl="0" marL="0" rtl="0" algn="l">
              <a:lnSpc>
                <a:spcPct val="115000"/>
              </a:lnSpc>
              <a:spcBef>
                <a:spcPts val="1400"/>
              </a:spcBef>
              <a:spcAft>
                <a:spcPts val="0"/>
              </a:spcAft>
              <a:buSzPts val="1946"/>
              <a:buNone/>
            </a:pPr>
            <a:r>
              <a:rPr b="1" lang="en" sz="1350">
                <a:solidFill>
                  <a:srgbClr val="0B5394"/>
                </a:solidFill>
                <a:highlight>
                  <a:srgbClr val="FFFFFF"/>
                </a:highlight>
              </a:rPr>
              <a:t>Main feature 3:</a:t>
            </a:r>
            <a:r>
              <a:rPr lang="en" sz="1350">
                <a:solidFill>
                  <a:srgbClr val="0B5394"/>
                </a:solidFill>
                <a:highlight>
                  <a:srgbClr val="FFFFFF"/>
                </a:highlight>
              </a:rPr>
              <a:t> The school has been enlarged.</a:t>
            </a:r>
            <a:endParaRPr sz="1350">
              <a:solidFill>
                <a:srgbClr val="0B5394"/>
              </a:solidFill>
              <a:highlight>
                <a:srgbClr val="FFFFFF"/>
              </a:highlight>
            </a:endParaRPr>
          </a:p>
          <a:p>
            <a:pPr indent="0" lvl="0" marL="0" rtl="0" algn="l">
              <a:lnSpc>
                <a:spcPct val="115000"/>
              </a:lnSpc>
              <a:spcBef>
                <a:spcPts val="1400"/>
              </a:spcBef>
              <a:spcAft>
                <a:spcPts val="0"/>
              </a:spcAft>
              <a:buSzPts val="1946"/>
              <a:buNone/>
            </a:pPr>
            <a:r>
              <a:rPr b="1" lang="en" sz="1350" u="sng">
                <a:solidFill>
                  <a:srgbClr val="222222"/>
                </a:solidFill>
                <a:highlight>
                  <a:schemeClr val="accent6"/>
                </a:highlight>
              </a:rPr>
              <a:t>Paragraph 2</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rPr>
              <a:t>The most notable change is the presence of housing in 2010 on the areas that were farmland back in 1930. New roads were constructed on this land and many residential properties were also built. Along with the considerable increase in houses, the primary school was extended to around double the size of the previous building.</a:t>
            </a:r>
            <a:endParaRPr/>
          </a:p>
        </p:txBody>
      </p:sp>
      <p:pic>
        <p:nvPicPr>
          <p:cNvPr id="122" name="Google Shape;122;p10"/>
          <p:cNvPicPr preferRelativeResize="0"/>
          <p:nvPr/>
        </p:nvPicPr>
        <p:blipFill rotWithShape="1">
          <a:blip r:embed="rId3">
            <a:alphaModFix/>
          </a:blip>
          <a:srcRect b="0" l="0" r="0" t="0"/>
          <a:stretch/>
        </p:blipFill>
        <p:spPr>
          <a:xfrm>
            <a:off x="3497575" y="848675"/>
            <a:ext cx="5646425" cy="3630456"/>
          </a:xfrm>
          <a:prstGeom prst="rect">
            <a:avLst/>
          </a:prstGeom>
          <a:noFill/>
          <a:ln>
            <a:noFill/>
          </a:ln>
        </p:spPr>
      </p:pic>
      <p:sp>
        <p:nvSpPr>
          <p:cNvPr id="123" name="Google Shape;123;p10"/>
          <p:cNvSpPr txBox="1"/>
          <p:nvPr/>
        </p:nvSpPr>
        <p:spPr>
          <a:xfrm>
            <a:off x="4463550" y="4558725"/>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883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990000"/>
                </a:solidFill>
                <a:highlight>
                  <a:schemeClr val="lt1"/>
                </a:highlight>
              </a:rPr>
              <a:t>Write the 2nd Detail Paragraph</a:t>
            </a:r>
            <a:endParaRPr b="1" sz="1950">
              <a:solidFill>
                <a:srgbClr val="99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29" name="Google Shape;129;p11"/>
          <p:cNvSpPr txBox="1"/>
          <p:nvPr>
            <p:ph idx="1" type="body"/>
          </p:nvPr>
        </p:nvSpPr>
        <p:spPr>
          <a:xfrm>
            <a:off x="311700" y="835825"/>
            <a:ext cx="2967300" cy="4307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700"/>
              </a:spcBef>
              <a:spcAft>
                <a:spcPts val="0"/>
              </a:spcAft>
              <a:buClr>
                <a:schemeClr val="dk1"/>
              </a:buClr>
              <a:buSzPct val="81481"/>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The large house has been converted into a retirement home.</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a:solidFill>
                  <a:srgbClr val="0B5394"/>
                </a:solidFill>
                <a:highlight>
                  <a:srgbClr val="FFFFFF"/>
                </a:highlight>
              </a:rPr>
              <a:t>Main feature 4:</a:t>
            </a:r>
            <a:r>
              <a:rPr lang="en" sz="1350">
                <a:solidFill>
                  <a:srgbClr val="0B5394"/>
                </a:solidFill>
                <a:highlight>
                  <a:srgbClr val="FFFFFF"/>
                </a:highlight>
              </a:rPr>
              <a:t> The shops have disappeared.</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ct val="144144"/>
              <a:buNone/>
            </a:pPr>
            <a:r>
              <a:rPr b="1" lang="en" sz="1350">
                <a:solidFill>
                  <a:srgbClr val="222222"/>
                </a:solidFill>
                <a:highlight>
                  <a:srgbClr val="FFFFFF"/>
                </a:highlight>
              </a:rPr>
              <a:t>Whilst the post office remained as a village amenity, the two shops that can be seen to the north-west of the school in 1930, no longer existed by 2010, having been replaced by houses. There also used to be an extensive property standing in its own large gardens situated to the south-east of the school. At some time between 1930 and 2010, this was extended and converted into a retirement home. This was another significant transformation for the village.</a:t>
            </a:r>
            <a:endParaRPr/>
          </a:p>
        </p:txBody>
      </p:sp>
      <p:pic>
        <p:nvPicPr>
          <p:cNvPr id="130" name="Google Shape;130;p11"/>
          <p:cNvPicPr preferRelativeResize="0"/>
          <p:nvPr/>
        </p:nvPicPr>
        <p:blipFill rotWithShape="1">
          <a:blip r:embed="rId3">
            <a:alphaModFix/>
          </a:blip>
          <a:srcRect b="0" l="0" r="0" t="0"/>
          <a:stretch/>
        </p:blipFill>
        <p:spPr>
          <a:xfrm>
            <a:off x="3497575" y="938701"/>
            <a:ext cx="5646425" cy="3468994"/>
          </a:xfrm>
          <a:prstGeom prst="rect">
            <a:avLst/>
          </a:prstGeom>
          <a:noFill/>
          <a:ln>
            <a:noFill/>
          </a:ln>
        </p:spPr>
      </p:pic>
      <p:sp>
        <p:nvSpPr>
          <p:cNvPr id="131" name="Google Shape;131;p11"/>
          <p:cNvSpPr txBox="1"/>
          <p:nvPr/>
        </p:nvSpPr>
        <p:spPr>
          <a:xfrm>
            <a:off x="4463550" y="4558725"/>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2"/>
          <p:cNvPicPr preferRelativeResize="0"/>
          <p:nvPr/>
        </p:nvPicPr>
        <p:blipFill rotWithShape="1">
          <a:blip r:embed="rId3">
            <a:alphaModFix/>
          </a:blip>
          <a:srcRect b="0" l="0" r="0" t="0"/>
          <a:stretch/>
        </p:blipFill>
        <p:spPr>
          <a:xfrm>
            <a:off x="4860625" y="642950"/>
            <a:ext cx="4219081" cy="3381824"/>
          </a:xfrm>
          <a:prstGeom prst="rect">
            <a:avLst/>
          </a:prstGeom>
          <a:noFill/>
          <a:ln>
            <a:noFill/>
          </a:ln>
        </p:spPr>
      </p:pic>
      <p:sp>
        <p:nvSpPr>
          <p:cNvPr id="137" name="Google Shape;137;p12"/>
          <p:cNvSpPr txBox="1"/>
          <p:nvPr/>
        </p:nvSpPr>
        <p:spPr>
          <a:xfrm>
            <a:off x="1628775" y="335173"/>
            <a:ext cx="1814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138" name="Google Shape;138;p12"/>
          <p:cNvSpPr txBox="1"/>
          <p:nvPr>
            <p:ph idx="1" type="body"/>
          </p:nvPr>
        </p:nvSpPr>
        <p:spPr>
          <a:xfrm>
            <a:off x="301973" y="642950"/>
            <a:ext cx="4289483" cy="4674394"/>
          </a:xfrm>
          <a:prstGeom prst="rect">
            <a:avLst/>
          </a:prstGeom>
          <a:noFill/>
          <a:ln>
            <a:noFill/>
          </a:ln>
        </p:spPr>
        <p:txBody>
          <a:bodyPr anchorCtr="0" anchor="t" bIns="91425" lIns="91425" spcFirstLastPara="1" rIns="91425" wrap="square" tIns="91425">
            <a:normAutofit fontScale="70000" lnSpcReduction="10000"/>
          </a:bodyPr>
          <a:lstStyle/>
          <a:p>
            <a:pPr indent="0" lvl="0" marL="0" rtl="0" algn="just">
              <a:lnSpc>
                <a:spcPct val="115000"/>
              </a:lnSpc>
              <a:spcBef>
                <a:spcPts val="1400"/>
              </a:spcBef>
              <a:spcAft>
                <a:spcPts val="0"/>
              </a:spcAft>
              <a:buClr>
                <a:schemeClr val="dk1"/>
              </a:buClr>
              <a:buSzPct val="104762"/>
              <a:buNone/>
            </a:pPr>
            <a:r>
              <a:rPr b="1" i="1" lang="en" sz="1500">
                <a:solidFill>
                  <a:srgbClr val="222222"/>
                </a:solidFill>
                <a:highlight>
                  <a:srgbClr val="FFFFFF"/>
                </a:highlight>
              </a:rPr>
              <a:t>The two maps illustrate how the village of Stokeford, situated on the east bank of the River Stoke, changed over an 80 year period from 1930 to 2010.</a:t>
            </a:r>
            <a:r>
              <a:rPr lang="en"/>
              <a:t> </a:t>
            </a:r>
            <a:r>
              <a:rPr b="1" lang="en" sz="1500">
                <a:solidFill>
                  <a:srgbClr val="222222"/>
                </a:solidFill>
                <a:highlight>
                  <a:srgbClr val="FFFFFF"/>
                </a:highlight>
              </a:rPr>
              <a:t>There was considerable development of the settlement over these years and it was gradually transformed from a small rural village into a largely residential area.</a:t>
            </a:r>
            <a:endParaRPr sz="1500"/>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The most notable change is the presence of housing in 2010 on the areas that were farmland back in 1930. New roads were constructed on this land and many residential properties were also built. Along with the considerable increase in houses, the primary school was extended to around double the size of the previous building.</a:t>
            </a:r>
            <a:endParaRPr/>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Whilst the post office remained as a village amenity, the two shops that can be seen to the north-west of the school in 1930, no longer existed by 2010, having been replaced by houses. There also used to be an extensive property standing in its own large gardens situated to the south-east of the school. At some time between 1930 and 2010, this was extended and converted into a retirement home. This was another significant transformation for the village.</a:t>
            </a:r>
            <a:endParaRPr sz="1500"/>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(187 words)</a:t>
            </a:r>
            <a:endParaRPr sz="1500"/>
          </a:p>
          <a:p>
            <a:pPr indent="0" lvl="0" marL="0" rtl="0" algn="l">
              <a:lnSpc>
                <a:spcPct val="115000"/>
              </a:lnSpc>
              <a:spcBef>
                <a:spcPts val="1400"/>
              </a:spcBef>
              <a:spcAft>
                <a:spcPts val="0"/>
              </a:spcAft>
              <a:buClr>
                <a:schemeClr val="dk1"/>
              </a:buClr>
              <a:buSzPct val="87301"/>
              <a:buNone/>
            </a:pPr>
            <a:r>
              <a:t/>
            </a:r>
            <a:endParaRPr b="1" i="1">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i="1" lang="en" sz="1300">
                <a:solidFill>
                  <a:srgbClr val="222222"/>
                </a:solidFill>
              </a:rPr>
              <a:t>The maps below show the village of Stokeford in 1930 and 2010.</a:t>
            </a:r>
            <a:endParaRPr b="1" i="1" sz="1300">
              <a:solidFill>
                <a:srgbClr val="222222"/>
              </a:solidFill>
            </a:endParaRPr>
          </a:p>
          <a:p>
            <a:pPr indent="0" lvl="0" marL="0" rtl="0" algn="l">
              <a:lnSpc>
                <a:spcPct val="115000"/>
              </a:lnSpc>
              <a:spcBef>
                <a:spcPts val="1400"/>
              </a:spcBef>
              <a:spcAft>
                <a:spcPts val="0"/>
              </a:spcAft>
              <a:buClr>
                <a:schemeClr val="dk1"/>
              </a:buClr>
              <a:buSzPct val="84615"/>
              <a:buFont typeface="Arial"/>
              <a:buNone/>
            </a:pPr>
            <a:r>
              <a:rPr b="1" i="1" lang="en" sz="1300">
                <a:solidFill>
                  <a:srgbClr val="222222"/>
                </a:solidFill>
              </a:rPr>
              <a:t>Summarise the information by selecting and reporting the main features, and make comparisons where relevant.</a:t>
            </a:r>
            <a:endParaRPr b="1" i="1" sz="1300">
              <a:solidFill>
                <a:srgbClr val="222222"/>
              </a:solidFill>
            </a:endParaRPr>
          </a:p>
          <a:p>
            <a:pPr indent="0" lvl="0" marL="0" rtl="0" algn="l">
              <a:lnSpc>
                <a:spcPct val="115000"/>
              </a:lnSpc>
              <a:spcBef>
                <a:spcPts val="1400"/>
              </a:spcBef>
              <a:spcAft>
                <a:spcPts val="0"/>
              </a:spcAft>
              <a:buClr>
                <a:schemeClr val="dk1"/>
              </a:buClr>
              <a:buSzPct val="84615"/>
              <a:buFont typeface="Arial"/>
              <a:buNone/>
            </a:pPr>
            <a:r>
              <a:rPr lang="en" sz="1300"/>
              <a:t>Write at least 150 words.</a:t>
            </a:r>
            <a:endParaRPr sz="1300"/>
          </a:p>
          <a:p>
            <a:pPr indent="0" lvl="0" marL="0" rtl="0" algn="l">
              <a:lnSpc>
                <a:spcPct val="100000"/>
              </a:lnSpc>
              <a:spcBef>
                <a:spcPts val="1400"/>
              </a:spcBef>
              <a:spcAft>
                <a:spcPts val="0"/>
              </a:spcAft>
              <a:buSzPct val="111111"/>
              <a:buNone/>
            </a:pPr>
            <a:r>
              <a:t/>
            </a:r>
            <a:endParaRPr/>
          </a:p>
        </p:txBody>
      </p:sp>
      <p:pic>
        <p:nvPicPr>
          <p:cNvPr id="61" name="Google Shape;61;p2"/>
          <p:cNvPicPr preferRelativeResize="0"/>
          <p:nvPr/>
        </p:nvPicPr>
        <p:blipFill rotWithShape="1">
          <a:blip r:embed="rId3">
            <a:alphaModFix/>
          </a:blip>
          <a:srcRect b="0" l="0" r="0" t="0"/>
          <a:stretch/>
        </p:blipFill>
        <p:spPr>
          <a:xfrm>
            <a:off x="1326550" y="1453050"/>
            <a:ext cx="6490900" cy="357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4860625" y="642950"/>
            <a:ext cx="4219081" cy="3381824"/>
          </a:xfrm>
          <a:prstGeom prst="rect">
            <a:avLst/>
          </a:prstGeom>
          <a:noFill/>
          <a:ln>
            <a:noFill/>
          </a:ln>
        </p:spPr>
      </p:pic>
      <p:sp>
        <p:nvSpPr>
          <p:cNvPr id="67" name="Google Shape;67;p3"/>
          <p:cNvSpPr txBox="1"/>
          <p:nvPr/>
        </p:nvSpPr>
        <p:spPr>
          <a:xfrm>
            <a:off x="1628775" y="335173"/>
            <a:ext cx="1814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68" name="Google Shape;68;p3"/>
          <p:cNvSpPr txBox="1"/>
          <p:nvPr>
            <p:ph idx="1" type="body"/>
          </p:nvPr>
        </p:nvSpPr>
        <p:spPr>
          <a:xfrm>
            <a:off x="301973" y="642950"/>
            <a:ext cx="4289483" cy="4674394"/>
          </a:xfrm>
          <a:prstGeom prst="rect">
            <a:avLst/>
          </a:prstGeom>
          <a:noFill/>
          <a:ln>
            <a:noFill/>
          </a:ln>
        </p:spPr>
        <p:txBody>
          <a:bodyPr anchorCtr="0" anchor="t" bIns="91425" lIns="91425" spcFirstLastPara="1" rIns="91425" wrap="square" tIns="91425">
            <a:normAutofit fontScale="70000" lnSpcReduction="10000"/>
          </a:bodyPr>
          <a:lstStyle/>
          <a:p>
            <a:pPr indent="0" lvl="0" marL="0" rtl="0" algn="just">
              <a:lnSpc>
                <a:spcPct val="115000"/>
              </a:lnSpc>
              <a:spcBef>
                <a:spcPts val="1400"/>
              </a:spcBef>
              <a:spcAft>
                <a:spcPts val="0"/>
              </a:spcAft>
              <a:buClr>
                <a:schemeClr val="dk1"/>
              </a:buClr>
              <a:buSzPct val="104762"/>
              <a:buNone/>
            </a:pPr>
            <a:r>
              <a:rPr b="1" i="1" lang="en" sz="1500">
                <a:solidFill>
                  <a:srgbClr val="222222"/>
                </a:solidFill>
                <a:highlight>
                  <a:srgbClr val="FFFFFF"/>
                </a:highlight>
              </a:rPr>
              <a:t>The two maps illustrate how the village of Stokeford, situated on the east bank of the River Stoke, changed over an 80 year period from 1930 to 2010.</a:t>
            </a:r>
            <a:r>
              <a:rPr lang="en"/>
              <a:t> </a:t>
            </a:r>
            <a:r>
              <a:rPr b="1" lang="en" sz="1500">
                <a:solidFill>
                  <a:srgbClr val="222222"/>
                </a:solidFill>
                <a:highlight>
                  <a:srgbClr val="FFFFFF"/>
                </a:highlight>
              </a:rPr>
              <a:t>There was considerable development of the settlement over these years and it was gradually transformed from a small rural village into a largely residential area.</a:t>
            </a:r>
            <a:endParaRPr sz="1500"/>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The most notable change is the presence of housing in 2010 on the areas that were farmland back in 1930. New roads were constructed on this land and many residential properties were also built. Along with the considerable increase in houses, the primary school was extended to around double the size of the previous building.</a:t>
            </a:r>
            <a:endParaRPr/>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Whilst the post office remained as a village amenity, the two shops that can be seen to the north-west of the school in 1930, no longer existed by 2010, having been replaced by houses. There also used to be an extensive property standing in its own large gardens situated to the south-east of the school. At some time between 1930 and 2010, this was extended and converted into a retirement home. This was another significant transformation for the village.</a:t>
            </a:r>
            <a:endParaRPr sz="1500"/>
          </a:p>
          <a:p>
            <a:pPr indent="0" lvl="0" marL="0" rtl="0" algn="just">
              <a:lnSpc>
                <a:spcPct val="115000"/>
              </a:lnSpc>
              <a:spcBef>
                <a:spcPts val="1400"/>
              </a:spcBef>
              <a:spcAft>
                <a:spcPts val="0"/>
              </a:spcAft>
              <a:buClr>
                <a:schemeClr val="dk1"/>
              </a:buClr>
              <a:buSzPct val="104761"/>
              <a:buNone/>
            </a:pPr>
            <a:r>
              <a:rPr b="1" lang="en" sz="1500">
                <a:solidFill>
                  <a:srgbClr val="222222"/>
                </a:solidFill>
                <a:highlight>
                  <a:srgbClr val="FFFFFF"/>
                </a:highlight>
              </a:rPr>
              <a:t>(187 words)</a:t>
            </a:r>
            <a:endParaRPr sz="1500"/>
          </a:p>
          <a:p>
            <a:pPr indent="0" lvl="0" marL="0" rtl="0" algn="l">
              <a:lnSpc>
                <a:spcPct val="115000"/>
              </a:lnSpc>
              <a:spcBef>
                <a:spcPts val="1400"/>
              </a:spcBef>
              <a:spcAft>
                <a:spcPts val="0"/>
              </a:spcAft>
              <a:buClr>
                <a:schemeClr val="dk1"/>
              </a:buClr>
              <a:buSzPct val="87301"/>
              <a:buNone/>
            </a:pPr>
            <a:r>
              <a:t/>
            </a:r>
            <a:endParaRPr b="1" i="1">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222222"/>
                </a:solidFill>
                <a:highlight>
                  <a:srgbClr val="FFFFFF"/>
                </a:highlight>
              </a:rPr>
              <a:t>Identify the Main Features</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79" name="Google Shape;79;p5"/>
          <p:cNvSpPr txBox="1"/>
          <p:nvPr>
            <p:ph idx="1" type="body"/>
          </p:nvPr>
        </p:nvSpPr>
        <p:spPr>
          <a:xfrm>
            <a:off x="311700" y="861525"/>
            <a:ext cx="8110800" cy="389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CC0000"/>
                </a:solidFill>
                <a:highlight>
                  <a:srgbClr val="FFFFFF"/>
                </a:highlight>
              </a:rPr>
              <a:t>1) What time periods are shown?</a:t>
            </a:r>
            <a:endParaRPr b="1" sz="1350">
              <a:solidFill>
                <a:srgbClr val="CC0000"/>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Are the maps of past, present or future situations? This is important to note because it will determine whether you write your essay using past, present or future tenses.</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two maps in our practice IELTS map question show the village of Stokeford at two different times in the past. This immediately tells us that we will need to use the past tense in our essay.</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50">
                <a:solidFill>
                  <a:srgbClr val="CC0000"/>
                </a:solidFill>
                <a:highlight>
                  <a:srgbClr val="FFFFFF"/>
                </a:highlight>
              </a:rPr>
              <a:t>2) What are the main differences between the maps?</a:t>
            </a:r>
            <a:endParaRPr b="1" sz="1350">
              <a:solidFill>
                <a:srgbClr val="CC0000"/>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What features have disappeared? What new features are in their place?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CC0000"/>
                </a:solidFill>
                <a:highlight>
                  <a:srgbClr val="FFFFFF"/>
                </a:highlight>
              </a:rPr>
              <a:t>3) What features have remained the same over the time period?</a:t>
            </a:r>
            <a:endParaRPr b="1" sz="1350">
              <a:solidFill>
                <a:srgbClr val="CC0000"/>
              </a:solidFill>
              <a:highlight>
                <a:srgbClr val="FFFFFF"/>
              </a:highlight>
            </a:endParaRPr>
          </a:p>
          <a:p>
            <a:pPr indent="0" lvl="0" marL="0" rtl="0" algn="l">
              <a:lnSpc>
                <a:spcPct val="115000"/>
              </a:lnSpc>
              <a:spcBef>
                <a:spcPts val="1400"/>
              </a:spcBef>
              <a:spcAft>
                <a:spcPts val="1400"/>
              </a:spcAft>
              <a:buSzPts val="1800"/>
              <a:buNone/>
            </a:pPr>
            <a:r>
              <a:rPr lang="en" sz="1350">
                <a:solidFill>
                  <a:srgbClr val="222222"/>
                </a:solidFill>
                <a:highlight>
                  <a:srgbClr val="FFFFFF"/>
                </a:highlight>
              </a:rPr>
              <a:t>Although the location on the maps will have undergone major development, some features may remain unchanged.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CC0000"/>
                </a:solidFill>
              </a:rPr>
              <a:t>Directions</a:t>
            </a:r>
            <a:endParaRPr b="1">
              <a:solidFill>
                <a:srgbClr val="CC0000"/>
              </a:solidFill>
            </a:endParaRPr>
          </a:p>
        </p:txBody>
      </p:sp>
      <p:sp>
        <p:nvSpPr>
          <p:cNvPr id="85" name="Google Shape;85;p6"/>
          <p:cNvSpPr txBox="1"/>
          <p:nvPr>
            <p:ph idx="1" type="body"/>
          </p:nvPr>
        </p:nvSpPr>
        <p:spPr>
          <a:xfrm>
            <a:off x="311700" y="1152475"/>
            <a:ext cx="352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Also, think about directional language you can use, such as:</a:t>
            </a:r>
            <a:endParaRPr sz="1350">
              <a:solidFill>
                <a:srgbClr val="222222"/>
              </a:solidFill>
              <a:highlight>
                <a:srgbClr val="FFFFFF"/>
              </a:highlight>
            </a:endParaRPr>
          </a:p>
          <a:p>
            <a:pPr indent="-339725" lvl="0" marL="457200" rtl="0" algn="l">
              <a:lnSpc>
                <a:spcPct val="115000"/>
              </a:lnSpc>
              <a:spcBef>
                <a:spcPts val="1400"/>
              </a:spcBef>
              <a:spcAft>
                <a:spcPts val="0"/>
              </a:spcAft>
              <a:buClr>
                <a:srgbClr val="222222"/>
              </a:buClr>
              <a:buSzPts val="1750"/>
              <a:buChar char="●"/>
            </a:pPr>
            <a:r>
              <a:rPr b="1" lang="en" sz="1750">
                <a:solidFill>
                  <a:srgbClr val="222222"/>
                </a:solidFill>
                <a:highlight>
                  <a:srgbClr val="FFFFFF"/>
                </a:highlight>
              </a:rPr>
              <a:t>north</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south</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east</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west</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north-east</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north-west</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south-east</a:t>
            </a:r>
            <a:endParaRPr b="1" sz="1750">
              <a:solidFill>
                <a:srgbClr val="222222"/>
              </a:solidFill>
              <a:highlight>
                <a:srgbClr val="FFFFFF"/>
              </a:highlight>
            </a:endParaRPr>
          </a:p>
          <a:p>
            <a:pPr indent="-339725" lvl="0" marL="457200" rtl="0" algn="l">
              <a:lnSpc>
                <a:spcPct val="115000"/>
              </a:lnSpc>
              <a:spcBef>
                <a:spcPts val="0"/>
              </a:spcBef>
              <a:spcAft>
                <a:spcPts val="0"/>
              </a:spcAft>
              <a:buClr>
                <a:srgbClr val="222222"/>
              </a:buClr>
              <a:buSzPts val="1750"/>
              <a:buChar char="●"/>
            </a:pPr>
            <a:r>
              <a:rPr b="1" lang="en" sz="1750">
                <a:solidFill>
                  <a:srgbClr val="222222"/>
                </a:solidFill>
                <a:highlight>
                  <a:srgbClr val="FFFFFF"/>
                </a:highlight>
              </a:rPr>
              <a:t>south-west</a:t>
            </a:r>
            <a:endParaRPr b="1" sz="17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86" name="Google Shape;86;p6"/>
          <p:cNvPicPr preferRelativeResize="0"/>
          <p:nvPr/>
        </p:nvPicPr>
        <p:blipFill rotWithShape="1">
          <a:blip r:embed="rId3">
            <a:alphaModFix/>
          </a:blip>
          <a:srcRect b="0" l="0" r="0" t="0"/>
          <a:stretch/>
        </p:blipFill>
        <p:spPr>
          <a:xfrm>
            <a:off x="3626175" y="205750"/>
            <a:ext cx="5517826" cy="483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idx="1" type="body"/>
          </p:nvPr>
        </p:nvSpPr>
        <p:spPr>
          <a:xfrm>
            <a:off x="401700" y="1923975"/>
            <a:ext cx="2298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a:t>
            </a:r>
            <a:r>
              <a:rPr lang="en" sz="1350">
                <a:solidFill>
                  <a:srgbClr val="222222"/>
                </a:solidFill>
                <a:highlight>
                  <a:srgbClr val="FFFFFF"/>
                </a:highlight>
              </a:rPr>
              <a:t>The farmland has been built on.</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a:t>
            </a:r>
            <a:r>
              <a:rPr lang="en" sz="1350">
                <a:solidFill>
                  <a:srgbClr val="222222"/>
                </a:solidFill>
                <a:highlight>
                  <a:srgbClr val="FFFFFF"/>
                </a:highlight>
              </a:rPr>
              <a:t>The large house has been converted into a retirement home.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3:</a:t>
            </a:r>
            <a:r>
              <a:rPr lang="en" sz="1350">
                <a:solidFill>
                  <a:srgbClr val="222222"/>
                </a:solidFill>
                <a:highlight>
                  <a:srgbClr val="FFFFFF"/>
                </a:highlight>
              </a:rPr>
              <a:t> The school has been enlarged.</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4:</a:t>
            </a:r>
            <a:r>
              <a:rPr lang="en" sz="1350">
                <a:solidFill>
                  <a:srgbClr val="222222"/>
                </a:solidFill>
                <a:highlight>
                  <a:srgbClr val="FFFFFF"/>
                </a:highlight>
              </a:rPr>
              <a:t> The shops have disappeared.</a:t>
            </a:r>
            <a:endParaRPr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92" name="Google Shape;92;p7"/>
          <p:cNvSpPr txBox="1"/>
          <p:nvPr/>
        </p:nvSpPr>
        <p:spPr>
          <a:xfrm>
            <a:off x="401700" y="686400"/>
            <a:ext cx="2069100" cy="955500"/>
          </a:xfrm>
          <a:prstGeom prst="rect">
            <a:avLst/>
          </a:prstGeom>
          <a:noFill/>
          <a:ln>
            <a:noFill/>
          </a:ln>
        </p:spPr>
        <p:txBody>
          <a:bodyPr anchorCtr="0" anchor="t" bIns="91425" lIns="91425" spcFirstLastPara="1" rIns="91425" wrap="square" tIns="91425">
            <a:normAutofit fontScale="77500" lnSpcReduction="20000"/>
          </a:bodyPr>
          <a:lstStyle/>
          <a:p>
            <a:pPr indent="0" lvl="0" marL="25400" marR="0" rtl="0" algn="l">
              <a:lnSpc>
                <a:spcPct val="130000"/>
              </a:lnSpc>
              <a:spcBef>
                <a:spcPts val="1700"/>
              </a:spcBef>
              <a:spcAft>
                <a:spcPts val="400"/>
              </a:spcAft>
              <a:buClr>
                <a:srgbClr val="000000"/>
              </a:buClr>
              <a:buSzPct val="100000"/>
              <a:buFont typeface="Arial"/>
              <a:buNone/>
            </a:pPr>
            <a:r>
              <a:rPr b="1" i="0" lang="en" sz="1950" u="none" cap="none" strike="noStrike">
                <a:solidFill>
                  <a:srgbClr val="B45F06"/>
                </a:solidFill>
                <a:highlight>
                  <a:srgbClr val="FFFFFF"/>
                </a:highlight>
                <a:latin typeface="Arial"/>
                <a:ea typeface="Arial"/>
                <a:cs typeface="Arial"/>
                <a:sym typeface="Arial"/>
              </a:rPr>
              <a:t>Identify the Main Features</a:t>
            </a:r>
            <a:endParaRPr b="0" i="0" sz="2800" u="none" cap="none" strike="noStrike">
              <a:solidFill>
                <a:srgbClr val="000000"/>
              </a:solidFill>
              <a:latin typeface="Arial"/>
              <a:ea typeface="Arial"/>
              <a:cs typeface="Arial"/>
              <a:sym typeface="Arial"/>
            </a:endParaRPr>
          </a:p>
        </p:txBody>
      </p:sp>
      <p:pic>
        <p:nvPicPr>
          <p:cNvPr id="93" name="Google Shape;93;p7"/>
          <p:cNvPicPr preferRelativeResize="0"/>
          <p:nvPr/>
        </p:nvPicPr>
        <p:blipFill rotWithShape="1">
          <a:blip r:embed="rId3">
            <a:alphaModFix/>
          </a:blip>
          <a:srcRect b="0" l="0" r="0" t="0"/>
          <a:stretch/>
        </p:blipFill>
        <p:spPr>
          <a:xfrm>
            <a:off x="2700300" y="192875"/>
            <a:ext cx="6307969" cy="482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idx="1" type="body"/>
          </p:nvPr>
        </p:nvSpPr>
        <p:spPr>
          <a:xfrm>
            <a:off x="311700" y="1293900"/>
            <a:ext cx="8033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maps below show the village of Stokeford in 1930 and 2010.</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two maps illustrate how the village of Stokeford, situated on the east bank of the River Stoke, changed over an 80 year period from 1930 to 2010.</a:t>
            </a:r>
            <a:endParaRPr b="1" i="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99" name="Google Shape;99;p8"/>
          <p:cNvSpPr txBox="1"/>
          <p:nvPr/>
        </p:nvSpPr>
        <p:spPr>
          <a:xfrm>
            <a:off x="311700" y="276425"/>
            <a:ext cx="8303700" cy="722100"/>
          </a:xfrm>
          <a:prstGeom prst="rect">
            <a:avLst/>
          </a:prstGeom>
          <a:noFill/>
          <a:ln>
            <a:noFill/>
          </a:ln>
        </p:spPr>
        <p:txBody>
          <a:bodyPr anchorCtr="0" anchor="t" bIns="91425" lIns="91425" spcFirstLastPara="1" rIns="91425" wrap="square" tIns="91425">
            <a:normAutofit fontScale="32500" lnSpcReduction="20000"/>
          </a:bodyPr>
          <a:lstStyle/>
          <a:p>
            <a:pPr indent="0" lvl="0" marL="25400" marR="0" rtl="0" algn="ctr">
              <a:lnSpc>
                <a:spcPct val="130000"/>
              </a:lnSpc>
              <a:spcBef>
                <a:spcPts val="1700"/>
              </a:spcBef>
              <a:spcAft>
                <a:spcPts val="0"/>
              </a:spcAft>
              <a:buClr>
                <a:srgbClr val="000000"/>
              </a:buClr>
              <a:buSzPct val="100000"/>
              <a:buFont typeface="Arial"/>
              <a:buNone/>
            </a:pPr>
            <a:r>
              <a:rPr b="1" i="0" lang="en" sz="5367" u="none" cap="none" strike="noStrike">
                <a:solidFill>
                  <a:srgbClr val="CC0000"/>
                </a:solidFill>
                <a:highlight>
                  <a:srgbClr val="FFFFFF"/>
                </a:highlight>
                <a:latin typeface="Arial"/>
                <a:ea typeface="Arial"/>
                <a:cs typeface="Arial"/>
                <a:sym typeface="Arial"/>
              </a:rPr>
              <a:t>Write an Introduction</a:t>
            </a:r>
            <a:r>
              <a:rPr b="1" i="0" lang="en" sz="4351" u="none" cap="none" strike="noStrike">
                <a:solidFill>
                  <a:srgbClr val="CC0000"/>
                </a:solidFill>
                <a:highlight>
                  <a:srgbClr val="FFFFFF"/>
                </a:highlight>
                <a:latin typeface="Arial"/>
                <a:ea typeface="Arial"/>
                <a:cs typeface="Arial"/>
                <a:sym typeface="Arial"/>
              </a:rPr>
              <a:t> </a:t>
            </a:r>
            <a:endParaRPr b="1" i="0" sz="4351" u="none" cap="none" strike="noStrike">
              <a:solidFill>
                <a:srgbClr val="CC0000"/>
              </a:solidFill>
              <a:highlight>
                <a:srgbClr val="FFFFFF"/>
              </a:highlight>
              <a:latin typeface="Arial"/>
              <a:ea typeface="Arial"/>
              <a:cs typeface="Arial"/>
              <a:sym typeface="Arial"/>
            </a:endParaRPr>
          </a:p>
          <a:p>
            <a:pPr indent="0" lvl="0" marL="0" marR="0" rtl="0" algn="l">
              <a:lnSpc>
                <a:spcPct val="100000"/>
              </a:lnSpc>
              <a:spcBef>
                <a:spcPts val="400"/>
              </a:spcBef>
              <a:spcAft>
                <a:spcPts val="0"/>
              </a:spcAft>
              <a:buClr>
                <a:srgbClr val="000000"/>
              </a:buClr>
              <a:buSzPct val="100000"/>
              <a:buFont typeface="Arial"/>
              <a:buNone/>
            </a:pPr>
            <a:r>
              <a:t/>
            </a:r>
            <a:endParaRPr b="0" i="0" sz="2800" u="none" cap="none" strike="noStrike">
              <a:solidFill>
                <a:srgbClr val="000000"/>
              </a:solidFill>
              <a:latin typeface="Arial"/>
              <a:ea typeface="Arial"/>
              <a:cs typeface="Arial"/>
              <a:sym typeface="Arial"/>
            </a:endParaRPr>
          </a:p>
        </p:txBody>
      </p:sp>
      <p:sp>
        <p:nvSpPr>
          <p:cNvPr id="100" name="Google Shape;100;p8"/>
          <p:cNvSpPr txBox="1"/>
          <p:nvPr/>
        </p:nvSpPr>
        <p:spPr>
          <a:xfrm>
            <a:off x="4463550" y="4558725"/>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311700" y="1238450"/>
            <a:ext cx="2890200" cy="37122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700"/>
              </a:spcBef>
              <a:spcAft>
                <a:spcPts val="0"/>
              </a:spcAft>
              <a:buSzPct val="156862"/>
              <a:buNone/>
            </a:pPr>
            <a:r>
              <a:rPr b="1" lang="en" sz="1350">
                <a:solidFill>
                  <a:srgbClr val="0B5394"/>
                </a:solidFill>
                <a:highlight>
                  <a:srgbClr val="FFFFFF"/>
                </a:highlight>
              </a:rPr>
              <a:t>Main feature 1:</a:t>
            </a:r>
            <a:r>
              <a:rPr lang="en" sz="1350">
                <a:solidFill>
                  <a:srgbClr val="0B5394"/>
                </a:solidFill>
                <a:highlight>
                  <a:srgbClr val="FFFFFF"/>
                </a:highlight>
              </a:rPr>
              <a:t> </a:t>
            </a:r>
            <a:r>
              <a:rPr lang="en" sz="1350">
                <a:solidFill>
                  <a:srgbClr val="222222"/>
                </a:solidFill>
                <a:highlight>
                  <a:srgbClr val="FFFFFF"/>
                </a:highlight>
              </a:rPr>
              <a:t>The farmland has been built on.</a:t>
            </a:r>
            <a:endParaRPr sz="1350">
              <a:solidFill>
                <a:srgbClr val="222222"/>
              </a:solidFill>
              <a:highlight>
                <a:srgbClr val="FFFFFF"/>
              </a:highlight>
            </a:endParaRPr>
          </a:p>
          <a:p>
            <a:pPr indent="0" lvl="0" marL="0" rtl="0" algn="l">
              <a:lnSpc>
                <a:spcPct val="115000"/>
              </a:lnSpc>
              <a:spcBef>
                <a:spcPts val="1400"/>
              </a:spcBef>
              <a:spcAft>
                <a:spcPts val="0"/>
              </a:spcAft>
              <a:buSzPct val="156862"/>
              <a:buNone/>
            </a:pPr>
            <a:r>
              <a:rPr b="1" lang="en" sz="1350">
                <a:solidFill>
                  <a:srgbClr val="0B5394"/>
                </a:solidFill>
                <a:highlight>
                  <a:srgbClr val="FFFFFF"/>
                </a:highlight>
              </a:rPr>
              <a:t>Main feature 2:</a:t>
            </a:r>
            <a:r>
              <a:rPr lang="en" sz="1350">
                <a:solidFill>
                  <a:srgbClr val="0B5394"/>
                </a:solidFill>
                <a:highlight>
                  <a:srgbClr val="FFFFFF"/>
                </a:highlight>
              </a:rPr>
              <a:t> </a:t>
            </a:r>
            <a:r>
              <a:rPr lang="en" sz="1350">
                <a:solidFill>
                  <a:srgbClr val="222222"/>
                </a:solidFill>
                <a:highlight>
                  <a:srgbClr val="FFFFFF"/>
                </a:highlight>
              </a:rPr>
              <a:t>The large house has been converted into a retirement home.</a:t>
            </a:r>
            <a:endParaRPr sz="1350">
              <a:solidFill>
                <a:srgbClr val="222222"/>
              </a:solidFill>
              <a:highlight>
                <a:srgbClr val="FFFFFF"/>
              </a:highlight>
            </a:endParaRPr>
          </a:p>
          <a:p>
            <a:pPr indent="0" lvl="0" marL="0" rtl="0" algn="l">
              <a:lnSpc>
                <a:spcPct val="115000"/>
              </a:lnSpc>
              <a:spcBef>
                <a:spcPts val="1400"/>
              </a:spcBef>
              <a:spcAft>
                <a:spcPts val="0"/>
              </a:spcAft>
              <a:buSzPct val="156862"/>
              <a:buNone/>
            </a:pPr>
            <a:r>
              <a:rPr b="1" lang="en" sz="1350">
                <a:solidFill>
                  <a:srgbClr val="0B5394"/>
                </a:solidFill>
                <a:highlight>
                  <a:srgbClr val="FFFFFF"/>
                </a:highlight>
              </a:rPr>
              <a:t>Main feature 3:</a:t>
            </a:r>
            <a:r>
              <a:rPr lang="en" sz="1350">
                <a:solidFill>
                  <a:srgbClr val="222222"/>
                </a:solidFill>
                <a:highlight>
                  <a:srgbClr val="FFFFFF"/>
                </a:highlight>
              </a:rPr>
              <a:t> The school has been enlarged.</a:t>
            </a:r>
            <a:endParaRPr sz="1350">
              <a:solidFill>
                <a:srgbClr val="222222"/>
              </a:solidFill>
              <a:highlight>
                <a:srgbClr val="FFFFFF"/>
              </a:highlight>
            </a:endParaRPr>
          </a:p>
          <a:p>
            <a:pPr indent="0" lvl="0" marL="0" rtl="0" algn="l">
              <a:lnSpc>
                <a:spcPct val="115000"/>
              </a:lnSpc>
              <a:spcBef>
                <a:spcPts val="1400"/>
              </a:spcBef>
              <a:spcAft>
                <a:spcPts val="0"/>
              </a:spcAft>
              <a:buSzPct val="156862"/>
              <a:buNone/>
            </a:pPr>
            <a:r>
              <a:rPr b="1" lang="en" sz="1350">
                <a:solidFill>
                  <a:srgbClr val="0B5394"/>
                </a:solidFill>
                <a:highlight>
                  <a:srgbClr val="FFFFFF"/>
                </a:highlight>
              </a:rPr>
              <a:t>Main feature 4:</a:t>
            </a:r>
            <a:r>
              <a:rPr lang="en" sz="1350">
                <a:solidFill>
                  <a:srgbClr val="222222"/>
                </a:solidFill>
                <a:highlight>
                  <a:srgbClr val="FFFFFF"/>
                </a:highlight>
              </a:rPr>
              <a:t> The shops have disappeared.</a:t>
            </a:r>
            <a:endParaRPr b="1" sz="1350" u="sng">
              <a:solidFill>
                <a:srgbClr val="222222"/>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u="sng">
                <a:solidFill>
                  <a:srgbClr val="222222"/>
                </a:solidFill>
                <a:highlight>
                  <a:schemeClr val="accent6"/>
                </a:highlight>
              </a:rPr>
              <a:t>Overview-Paragraph-1</a:t>
            </a:r>
            <a:endParaRPr b="1" sz="1350">
              <a:solidFill>
                <a:srgbClr val="222222"/>
              </a:solidFill>
              <a:highlight>
                <a:schemeClr val="accent6"/>
              </a:highlight>
            </a:endParaRPr>
          </a:p>
          <a:p>
            <a:pPr indent="0" lvl="0" marL="0" rtl="0" algn="l">
              <a:lnSpc>
                <a:spcPct val="115000"/>
              </a:lnSpc>
              <a:spcBef>
                <a:spcPts val="1400"/>
              </a:spcBef>
              <a:spcAft>
                <a:spcPts val="1400"/>
              </a:spcAft>
              <a:buSzPct val="156862"/>
              <a:buNone/>
            </a:pPr>
            <a:r>
              <a:rPr b="1" lang="en" sz="1350">
                <a:solidFill>
                  <a:srgbClr val="222222"/>
                </a:solidFill>
                <a:highlight>
                  <a:srgbClr val="FFFFFF"/>
                </a:highlight>
              </a:rPr>
              <a:t>There was considerable development of the settlement over these years and it was gradually transformed from a small rural village into a largely residential area.</a:t>
            </a:r>
            <a:endParaRPr/>
          </a:p>
        </p:txBody>
      </p:sp>
      <p:sp>
        <p:nvSpPr>
          <p:cNvPr id="106" name="Google Shape;106;p9"/>
          <p:cNvSpPr txBox="1"/>
          <p:nvPr/>
        </p:nvSpPr>
        <p:spPr>
          <a:xfrm>
            <a:off x="311700" y="192875"/>
            <a:ext cx="2366100" cy="841800"/>
          </a:xfrm>
          <a:prstGeom prst="rect">
            <a:avLst/>
          </a:prstGeom>
          <a:noFill/>
          <a:ln>
            <a:noFill/>
          </a:ln>
        </p:spPr>
        <p:txBody>
          <a:bodyPr anchorCtr="0" anchor="t" bIns="91425" lIns="91425" spcFirstLastPara="1" rIns="91425" wrap="square" tIns="91425">
            <a:spAutoFit/>
          </a:bodyPr>
          <a:lstStyle/>
          <a:p>
            <a:pPr indent="0" lvl="0" marL="25400" marR="0" rtl="0" algn="ctr">
              <a:lnSpc>
                <a:spcPct val="130000"/>
              </a:lnSpc>
              <a:spcBef>
                <a:spcPts val="1700"/>
              </a:spcBef>
              <a:spcAft>
                <a:spcPts val="0"/>
              </a:spcAft>
              <a:buClr>
                <a:schemeClr val="dk1"/>
              </a:buClr>
              <a:buSzPts val="1100"/>
              <a:buFont typeface="Arial"/>
              <a:buNone/>
            </a:pPr>
            <a:r>
              <a:rPr b="1" i="0" lang="en" sz="1950" u="none" cap="none" strike="noStrike">
                <a:solidFill>
                  <a:srgbClr val="CC0000"/>
                </a:solidFill>
                <a:highlight>
                  <a:schemeClr val="lt1"/>
                </a:highlight>
                <a:latin typeface="Arial"/>
                <a:ea typeface="Arial"/>
                <a:cs typeface="Arial"/>
                <a:sym typeface="Arial"/>
              </a:rPr>
              <a:t>Write an Overview</a:t>
            </a:r>
            <a:endParaRPr b="1" i="0" sz="1950" u="none" cap="none" strike="noStrike">
              <a:solidFill>
                <a:srgbClr val="CC0000"/>
              </a:solidFill>
              <a:highlight>
                <a:schemeClr val="lt1"/>
              </a:highlight>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p9"/>
          <p:cNvPicPr preferRelativeResize="0"/>
          <p:nvPr/>
        </p:nvPicPr>
        <p:blipFill rotWithShape="1">
          <a:blip r:embed="rId3">
            <a:alphaModFix/>
          </a:blip>
          <a:srcRect b="0" l="0" r="0" t="0"/>
          <a:stretch/>
        </p:blipFill>
        <p:spPr>
          <a:xfrm>
            <a:off x="3201900" y="192850"/>
            <a:ext cx="5909186" cy="4264831"/>
          </a:xfrm>
          <a:prstGeom prst="rect">
            <a:avLst/>
          </a:prstGeom>
          <a:noFill/>
          <a:ln>
            <a:noFill/>
          </a:ln>
        </p:spPr>
      </p:pic>
      <p:sp>
        <p:nvSpPr>
          <p:cNvPr id="108" name="Google Shape;108;p9"/>
          <p:cNvSpPr txBox="1"/>
          <p:nvPr/>
        </p:nvSpPr>
        <p:spPr>
          <a:xfrm>
            <a:off x="4463550" y="4558725"/>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