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layfair Displ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h2633BRIb4jPQnyKCIW+SmFEb9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notesMaster" Target="notesMasters/notesMaster1.xml"/><Relationship Id="rId19" Type="http://schemas.openxmlformats.org/officeDocument/2006/relationships/font" Target="fonts/PlayfairDisplay-boldItalic.fntdata"/><Relationship Id="rId6" Type="http://schemas.openxmlformats.org/officeDocument/2006/relationships/slide" Target="slides/slide1.xml"/><Relationship Id="rId18" Type="http://schemas.openxmlformats.org/officeDocument/2006/relationships/font" Target="fonts/PlayfairDispl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e915ac14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0e915ac14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e915ac14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e915ac14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1"/>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txBox="1"/>
          <p:nvPr>
            <p:ph type="ctrTitle"/>
          </p:nvPr>
        </p:nvSpPr>
        <p:spPr>
          <a:xfrm>
            <a:off x="3096250" y="1627200"/>
            <a:ext cx="2951400" cy="1584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11"/>
          <p:cNvSpPr txBox="1"/>
          <p:nvPr>
            <p:ph idx="1" type="subTitle"/>
          </p:nvPr>
        </p:nvSpPr>
        <p:spPr>
          <a:xfrm>
            <a:off x="3096363" y="3266930"/>
            <a:ext cx="2951400" cy="701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0"/>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txBox="1"/>
          <p:nvPr>
            <p:ph hasCustomPrompt="1" type="title"/>
          </p:nvPr>
        </p:nvSpPr>
        <p:spPr>
          <a:xfrm>
            <a:off x="311700" y="1233100"/>
            <a:ext cx="8520600" cy="161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20"/>
          <p:cNvSpPr txBox="1"/>
          <p:nvPr>
            <p:ph idx="1" type="body"/>
          </p:nvPr>
        </p:nvSpPr>
        <p:spPr>
          <a:xfrm>
            <a:off x="311700" y="29194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2"/>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8" name="Google Shape;18;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sp>
        <p:nvSpPr>
          <p:cNvPr id="21" name="Google Shape;21;p13"/>
          <p:cNvSpPr txBox="1"/>
          <p:nvPr>
            <p:ph type="title"/>
          </p:nvPr>
        </p:nvSpPr>
        <p:spPr>
          <a:xfrm>
            <a:off x="509550" y="1423875"/>
            <a:ext cx="8124900" cy="1798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2" name="Google Shape;22;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4"/>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5" name="Google Shape;25;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0" name="Google Shape;30;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6"/>
          <p:cNvSpPr txBox="1"/>
          <p:nvPr>
            <p:ph idx="1" type="body"/>
          </p:nvPr>
        </p:nvSpPr>
        <p:spPr>
          <a:xfrm>
            <a:off x="311700" y="1391378"/>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1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8"/>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1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18"/>
          <p:cNvSpPr txBox="1"/>
          <p:nvPr>
            <p:ph type="title"/>
          </p:nvPr>
        </p:nvSpPr>
        <p:spPr>
          <a:xfrm>
            <a:off x="265500" y="1107950"/>
            <a:ext cx="4045200" cy="168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8"/>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9"/>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1pPr>
            <a:lvl2pPr lvl="1"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2pPr>
            <a:lvl3pPr lvl="2"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3pPr>
            <a:lvl4pPr lvl="3"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4pPr>
            <a:lvl5pPr lvl="4"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5pPr>
            <a:lvl6pPr lvl="5"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6pPr>
            <a:lvl7pPr lvl="6"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7pPr>
            <a:lvl8pPr lvl="7"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8pPr>
            <a:lvl9pPr lvl="8" marR="0" rtl="0" algn="l">
              <a:lnSpc>
                <a:spcPct val="100000"/>
              </a:lnSpc>
              <a:spcBef>
                <a:spcPts val="0"/>
              </a:spcBef>
              <a:spcAft>
                <a:spcPts val="0"/>
              </a:spcAft>
              <a:buClr>
                <a:schemeClr val="dk1"/>
              </a:buClr>
              <a:buSzPts val="3200"/>
              <a:buFont typeface="Playfair Display"/>
              <a:buNone/>
              <a:defRPr b="1" i="0" sz="3200" u="none" cap="none" strike="noStrike">
                <a:solidFill>
                  <a:schemeClr val="dk1"/>
                </a:solidFill>
                <a:latin typeface="Playfair Display"/>
                <a:ea typeface="Playfair Display"/>
                <a:cs typeface="Playfair Display"/>
                <a:sym typeface="Playfair Display"/>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1406250" y="2121850"/>
            <a:ext cx="6331500" cy="1542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lang="en"/>
              <a:t>Multiple Graphs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30e915ac142_0_1"/>
          <p:cNvPicPr preferRelativeResize="0"/>
          <p:nvPr/>
        </p:nvPicPr>
        <p:blipFill rotWithShape="1">
          <a:blip r:embed="rId3">
            <a:alphaModFix/>
          </a:blip>
          <a:srcRect b="3748" l="18552" r="20977" t="32500"/>
          <a:stretch/>
        </p:blipFill>
        <p:spPr>
          <a:xfrm>
            <a:off x="5374951" y="411475"/>
            <a:ext cx="3540450" cy="4063350"/>
          </a:xfrm>
          <a:prstGeom prst="rect">
            <a:avLst/>
          </a:prstGeom>
          <a:noFill/>
          <a:ln>
            <a:noFill/>
          </a:ln>
        </p:spPr>
      </p:pic>
      <p:sp>
        <p:nvSpPr>
          <p:cNvPr id="121" name="Google Shape;121;g30e915ac142_0_1"/>
          <p:cNvSpPr txBox="1"/>
          <p:nvPr/>
        </p:nvSpPr>
        <p:spPr>
          <a:xfrm>
            <a:off x="1628775" y="169748"/>
            <a:ext cx="18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122" name="Google Shape;122;g30e915ac142_0_1"/>
          <p:cNvSpPr txBox="1"/>
          <p:nvPr/>
        </p:nvSpPr>
        <p:spPr>
          <a:xfrm>
            <a:off x="120325" y="477550"/>
            <a:ext cx="5179500" cy="539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200">
                <a:solidFill>
                  <a:srgbClr val="222222"/>
                </a:solidFill>
                <a:highlight>
                  <a:schemeClr val="lt1"/>
                </a:highlight>
              </a:rPr>
              <a:t>The pie chart illustrates the primary causes of land deterioration across the globe while the table outlines how three different regions were affected by these damaging factors in the 1990s. </a:t>
            </a:r>
            <a:r>
              <a:rPr b="1" lang="en" sz="1200"/>
              <a:t>It is clear from the pie chart that the main reason why farmland becomes less productive is overgrazing. The data in the table reveals that Europe had the highest percentage of degraded land compared to North America and Oceania for the period recorded.</a:t>
            </a:r>
            <a:endParaRPr b="1" sz="1200"/>
          </a:p>
          <a:p>
            <a:pPr indent="0" lvl="0" marL="0" rtl="0" algn="just">
              <a:lnSpc>
                <a:spcPct val="115000"/>
              </a:lnSpc>
              <a:spcBef>
                <a:spcPts val="1400"/>
              </a:spcBef>
              <a:spcAft>
                <a:spcPts val="0"/>
              </a:spcAft>
              <a:buNone/>
            </a:pPr>
            <a:r>
              <a:rPr b="1" lang="en" sz="1200">
                <a:solidFill>
                  <a:srgbClr val="222222"/>
                </a:solidFill>
                <a:highlight>
                  <a:schemeClr val="lt1"/>
                </a:highlight>
              </a:rPr>
              <a:t>The pie chart presents two additional key reasons for the decrease in the productivity of agricultural land. These are deforestation and over-cultivation. Although tree clearance is almost as damaging as grazing too many animals, at 30%, it has a 5% lower impact than overgrazing. Excessive cultivation is the least problematic at just over a quarter of the total.</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According to the table, 23% of Europe’s agricultural land was affected by these damaging practices. This was almost double the percentage in Oceania, the next most affected region. North America experienced by far the lowest level of productivity loss with a figure of just 5% of its total agricultural land.</a:t>
            </a:r>
            <a:endParaRPr b="1" sz="1200">
              <a:solidFill>
                <a:srgbClr val="222222"/>
              </a:solidFill>
              <a:highlight>
                <a:schemeClr val="lt1"/>
              </a:highlight>
            </a:endParaRPr>
          </a:p>
          <a:p>
            <a:pPr indent="0" lvl="0" marL="0" rtl="0" algn="just">
              <a:lnSpc>
                <a:spcPct val="115000"/>
              </a:lnSpc>
              <a:spcBef>
                <a:spcPts val="1400"/>
              </a:spcBef>
              <a:spcAft>
                <a:spcPts val="0"/>
              </a:spcAft>
              <a:buNone/>
            </a:pPr>
            <a:r>
              <a:rPr i="1" lang="en" sz="1000">
                <a:solidFill>
                  <a:srgbClr val="222222"/>
                </a:solidFill>
                <a:highlight>
                  <a:schemeClr val="lt1"/>
                </a:highlight>
              </a:rPr>
              <a:t>(184 words)</a:t>
            </a:r>
            <a:endParaRPr i="1" sz="1000">
              <a:solidFill>
                <a:srgbClr val="222222"/>
              </a:solidFill>
              <a:highlight>
                <a:schemeClr val="lt1"/>
              </a:highlight>
            </a:endParaRPr>
          </a:p>
          <a:p>
            <a:pPr indent="0" lvl="0" marL="0" rtl="0" algn="l">
              <a:lnSpc>
                <a:spcPct val="115000"/>
              </a:lnSpc>
              <a:spcBef>
                <a:spcPts val="1400"/>
              </a:spcBef>
              <a:spcAft>
                <a:spcPts val="0"/>
              </a:spcAft>
              <a:buNone/>
            </a:pPr>
            <a:r>
              <a:t/>
            </a:r>
            <a:endParaRPr b="1" sz="1200"/>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2"/>
          <p:cNvPicPr preferRelativeResize="0"/>
          <p:nvPr/>
        </p:nvPicPr>
        <p:blipFill rotWithShape="1">
          <a:blip r:embed="rId3">
            <a:alphaModFix/>
          </a:blip>
          <a:srcRect b="0" l="0" r="0" t="0"/>
          <a:stretch/>
        </p:blipFill>
        <p:spPr>
          <a:xfrm>
            <a:off x="1258250" y="0"/>
            <a:ext cx="5762626"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3748" l="18552" r="20976" t="32500"/>
          <a:stretch/>
        </p:blipFill>
        <p:spPr>
          <a:xfrm>
            <a:off x="5374951" y="411475"/>
            <a:ext cx="3540450" cy="4063350"/>
          </a:xfrm>
          <a:prstGeom prst="rect">
            <a:avLst/>
          </a:prstGeom>
          <a:noFill/>
          <a:ln>
            <a:noFill/>
          </a:ln>
        </p:spPr>
      </p:pic>
      <p:sp>
        <p:nvSpPr>
          <p:cNvPr id="70" name="Google Shape;70;p3"/>
          <p:cNvSpPr txBox="1"/>
          <p:nvPr/>
        </p:nvSpPr>
        <p:spPr>
          <a:xfrm>
            <a:off x="1628775" y="169748"/>
            <a:ext cx="18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71" name="Google Shape;71;p3"/>
          <p:cNvSpPr txBox="1"/>
          <p:nvPr/>
        </p:nvSpPr>
        <p:spPr>
          <a:xfrm>
            <a:off x="120325" y="477550"/>
            <a:ext cx="5179500" cy="5393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200">
                <a:solidFill>
                  <a:srgbClr val="222222"/>
                </a:solidFill>
                <a:highlight>
                  <a:schemeClr val="lt1"/>
                </a:highlight>
              </a:rPr>
              <a:t>The pie chart illustrates the primary causes of land deterioration across the globe while the table outlines how three different regions were affected by these damaging factors in the 1990s. </a:t>
            </a:r>
            <a:r>
              <a:rPr b="1" lang="en" sz="1200"/>
              <a:t>It is clear from the pie chart that the main reason why farmland becomes less productive is overgrazing. The data in the table reveals that Europe had the highest percentage of degraded land compared to North America and Oceania for the period recorded.</a:t>
            </a:r>
            <a:endParaRPr b="1" sz="1200"/>
          </a:p>
          <a:p>
            <a:pPr indent="0" lvl="0" marL="0" rtl="0" algn="just">
              <a:lnSpc>
                <a:spcPct val="115000"/>
              </a:lnSpc>
              <a:spcBef>
                <a:spcPts val="1400"/>
              </a:spcBef>
              <a:spcAft>
                <a:spcPts val="0"/>
              </a:spcAft>
              <a:buNone/>
            </a:pPr>
            <a:r>
              <a:rPr b="1" lang="en" sz="1200">
                <a:solidFill>
                  <a:srgbClr val="222222"/>
                </a:solidFill>
                <a:highlight>
                  <a:schemeClr val="lt1"/>
                </a:highlight>
              </a:rPr>
              <a:t>The pie chart presents two additional key reasons for the decrease in the productivity of agricultural land. These are deforestation and over-cultivation. Although tree clearance is almost as damaging as grazing too many animals, at 30%, it has a 5% lower impact than overgrazing. Excessive cultivation is the least problematic at just over a quarter of the total.</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According to the table, 23% of Europe’s agricultural land was affected by these damaging practices. This was almost double the percentage in Oceania, the next most affected region. North America experienced by far the lowest level of productivity loss with a figure of just 5% of its total agricultural land.</a:t>
            </a:r>
            <a:endParaRPr b="1" sz="1200">
              <a:solidFill>
                <a:srgbClr val="222222"/>
              </a:solidFill>
              <a:highlight>
                <a:schemeClr val="lt1"/>
              </a:highlight>
            </a:endParaRPr>
          </a:p>
          <a:p>
            <a:pPr indent="0" lvl="0" marL="0" rtl="0" algn="just">
              <a:lnSpc>
                <a:spcPct val="115000"/>
              </a:lnSpc>
              <a:spcBef>
                <a:spcPts val="1400"/>
              </a:spcBef>
              <a:spcAft>
                <a:spcPts val="0"/>
              </a:spcAft>
              <a:buClr>
                <a:srgbClr val="000000"/>
              </a:buClr>
              <a:buSzPts val="1946"/>
              <a:buFont typeface="Arial"/>
              <a:buNone/>
            </a:pPr>
            <a:r>
              <a:rPr i="1" lang="en" sz="1000">
                <a:solidFill>
                  <a:srgbClr val="222222"/>
                </a:solidFill>
                <a:highlight>
                  <a:schemeClr val="lt1"/>
                </a:highlight>
              </a:rPr>
              <a:t>(184 words)</a:t>
            </a:r>
            <a:endParaRPr i="1" sz="1000">
              <a:solidFill>
                <a:srgbClr val="222222"/>
              </a:solidFill>
              <a:highlight>
                <a:schemeClr val="lt1"/>
              </a:highlight>
            </a:endParaRPr>
          </a:p>
          <a:p>
            <a:pPr indent="0" lvl="0" marL="0" rtl="0" algn="l">
              <a:lnSpc>
                <a:spcPct val="115000"/>
              </a:lnSpc>
              <a:spcBef>
                <a:spcPts val="1400"/>
              </a:spcBef>
              <a:spcAft>
                <a:spcPts val="0"/>
              </a:spcAft>
              <a:buClr>
                <a:srgbClr val="000000"/>
              </a:buClr>
              <a:buSzPts val="1800"/>
              <a:buFont typeface="Arial"/>
              <a:buNone/>
            </a:pPr>
            <a:r>
              <a:t/>
            </a:r>
            <a:endParaRPr b="1" sz="1200"/>
          </a:p>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1204669" y="2184432"/>
            <a:ext cx="6739181" cy="62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BREAKDOWN AND EXPLANATION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82336"/>
              <a:buNone/>
            </a:pPr>
            <a:r>
              <a:rPr lang="en" sz="1950">
                <a:solidFill>
                  <a:srgbClr val="CC0000"/>
                </a:solidFill>
                <a:highlight>
                  <a:srgbClr val="FFFFFF"/>
                </a:highlight>
                <a:latin typeface="Arial"/>
                <a:ea typeface="Arial"/>
                <a:cs typeface="Arial"/>
                <a:sym typeface="Arial"/>
              </a:rPr>
              <a:t>Write an Introduction</a:t>
            </a:r>
            <a:endParaRPr sz="1950">
              <a:solidFill>
                <a:srgbClr val="CC0000"/>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ct val="111111"/>
              <a:buNone/>
            </a:pPr>
            <a:r>
              <a:t/>
            </a:r>
            <a:endParaRPr/>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b="1" lang="en" sz="1350" u="sng">
                <a:solidFill>
                  <a:srgbClr val="222222"/>
                </a:solidFill>
                <a:highlight>
                  <a:srgbClr val="FFFF00"/>
                </a:highlight>
                <a:latin typeface="Arial"/>
                <a:ea typeface="Arial"/>
                <a:cs typeface="Arial"/>
                <a:sym typeface="Arial"/>
              </a:rPr>
              <a:t>Question</a:t>
            </a:r>
            <a:r>
              <a:rPr b="1" lang="en" sz="1350">
                <a:solidFill>
                  <a:srgbClr val="222222"/>
                </a:solidFill>
                <a:highlight>
                  <a:srgbClr val="FFFF00"/>
                </a:highlight>
                <a:latin typeface="Arial"/>
                <a:ea typeface="Arial"/>
                <a:cs typeface="Arial"/>
                <a:sym typeface="Arial"/>
              </a:rPr>
              <a:t>:</a:t>
            </a:r>
            <a:endParaRPr b="1" sz="1350">
              <a:solidFill>
                <a:srgbClr val="222222"/>
              </a:solidFill>
              <a:highlight>
                <a:srgbClr val="FFFF00"/>
              </a:highlight>
              <a:latin typeface="Arial"/>
              <a:ea typeface="Arial"/>
              <a:cs typeface="Arial"/>
              <a:sym typeface="Arial"/>
            </a:endParaRPr>
          </a:p>
          <a:p>
            <a:pPr indent="0" lvl="0" marL="0" rtl="0" algn="l">
              <a:lnSpc>
                <a:spcPct val="115000"/>
              </a:lnSpc>
              <a:spcBef>
                <a:spcPts val="1400"/>
              </a:spcBef>
              <a:spcAft>
                <a:spcPts val="0"/>
              </a:spcAft>
              <a:buSzPts val="1800"/>
              <a:buNone/>
            </a:pPr>
            <a:r>
              <a:rPr b="1" i="1" lang="en" sz="1350">
                <a:solidFill>
                  <a:srgbClr val="222222"/>
                </a:solidFill>
                <a:highlight>
                  <a:srgbClr val="FFFFFF"/>
                </a:highlight>
                <a:latin typeface="Arial"/>
                <a:ea typeface="Arial"/>
                <a:cs typeface="Arial"/>
                <a:sym typeface="Arial"/>
              </a:rPr>
              <a:t>The pie chart shows the main reasons why agricultural land becomes less productive. The table shows how these causes affected three regions of the world during the 1990s.</a:t>
            </a:r>
            <a:endParaRPr b="1" i="1" sz="1350">
              <a:solidFill>
                <a:srgbClr val="222222"/>
              </a:solidFill>
              <a:highlight>
                <a:srgbClr val="FFFFFF"/>
              </a:highlight>
              <a:latin typeface="Arial"/>
              <a:ea typeface="Arial"/>
              <a:cs typeface="Arial"/>
              <a:sym typeface="Arial"/>
            </a:endParaRPr>
          </a:p>
          <a:p>
            <a:pPr indent="0" lvl="0" marL="0" rtl="0" algn="l">
              <a:lnSpc>
                <a:spcPct val="115000"/>
              </a:lnSpc>
              <a:spcBef>
                <a:spcPts val="1400"/>
              </a:spcBef>
              <a:spcAft>
                <a:spcPts val="0"/>
              </a:spcAft>
              <a:buSzPts val="1800"/>
              <a:buNone/>
            </a:pPr>
            <a:r>
              <a:rPr b="1" lang="en" sz="1350" u="sng">
                <a:solidFill>
                  <a:srgbClr val="222222"/>
                </a:solidFill>
                <a:highlight>
                  <a:srgbClr val="FFFF00"/>
                </a:highlight>
                <a:latin typeface="Arial"/>
                <a:ea typeface="Arial"/>
                <a:cs typeface="Arial"/>
                <a:sym typeface="Arial"/>
              </a:rPr>
              <a:t>Introduction</a:t>
            </a:r>
            <a:r>
              <a:rPr b="1" lang="en" sz="1350">
                <a:solidFill>
                  <a:srgbClr val="222222"/>
                </a:solidFill>
                <a:highlight>
                  <a:srgbClr val="FFFF00"/>
                </a:highlight>
                <a:latin typeface="Arial"/>
                <a:ea typeface="Arial"/>
                <a:cs typeface="Arial"/>
                <a:sym typeface="Arial"/>
              </a:rPr>
              <a:t> (Paragraph 1): </a:t>
            </a:r>
            <a:endParaRPr b="1" sz="1350">
              <a:solidFill>
                <a:srgbClr val="222222"/>
              </a:solidFill>
              <a:highlight>
                <a:srgbClr val="FFFF00"/>
              </a:highlight>
              <a:latin typeface="Arial"/>
              <a:ea typeface="Arial"/>
              <a:cs typeface="Arial"/>
              <a:sym typeface="Arial"/>
            </a:endParaRPr>
          </a:p>
          <a:p>
            <a:pPr indent="0" lvl="0" marL="0" rtl="0" algn="l">
              <a:lnSpc>
                <a:spcPct val="115000"/>
              </a:lnSpc>
              <a:spcBef>
                <a:spcPts val="1400"/>
              </a:spcBef>
              <a:spcAft>
                <a:spcPts val="0"/>
              </a:spcAft>
              <a:buSzPts val="1800"/>
              <a:buNone/>
            </a:pPr>
            <a:r>
              <a:rPr b="1" lang="en" sz="1350">
                <a:solidFill>
                  <a:srgbClr val="222222"/>
                </a:solidFill>
                <a:highlight>
                  <a:srgbClr val="FFFFFF"/>
                </a:highlight>
                <a:latin typeface="Arial"/>
                <a:ea typeface="Arial"/>
                <a:cs typeface="Arial"/>
                <a:sym typeface="Arial"/>
              </a:rPr>
              <a:t>The pie chart illustrates the primary causes of land deterioration across the globe while the table outlines how three different regions were affected by these damaging factors in the 1990s.</a:t>
            </a:r>
            <a:endParaRPr b="1" sz="1350">
              <a:solidFill>
                <a:srgbClr val="222222"/>
              </a:solidFill>
              <a:highlight>
                <a:srgbClr val="FFFFFF"/>
              </a:highlight>
              <a:latin typeface="Arial"/>
              <a:ea typeface="Arial"/>
              <a:cs typeface="Arial"/>
              <a:sym typeface="Arial"/>
            </a:endParaRPr>
          </a:p>
          <a:p>
            <a:pPr indent="0" lvl="0" marL="0" rtl="0" algn="l">
              <a:lnSpc>
                <a:spcPct val="115000"/>
              </a:lnSpc>
              <a:spcBef>
                <a:spcPts val="1400"/>
              </a:spcBef>
              <a:spcAft>
                <a:spcPts val="1200"/>
              </a:spcAft>
              <a:buSzPts val="1800"/>
              <a:buNone/>
            </a:pPr>
            <a:r>
              <a:t/>
            </a:r>
            <a:endParaRPr/>
          </a:p>
        </p:txBody>
      </p:sp>
      <p:sp>
        <p:nvSpPr>
          <p:cNvPr id="83" name="Google Shape;83;p5"/>
          <p:cNvSpPr txBox="1"/>
          <p:nvPr/>
        </p:nvSpPr>
        <p:spPr>
          <a:xfrm>
            <a:off x="4572000" y="4459762"/>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126489"/>
            <a:ext cx="8520600" cy="6261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82336"/>
              <a:buNone/>
            </a:pPr>
            <a:r>
              <a:rPr lang="en" sz="1950">
                <a:solidFill>
                  <a:srgbClr val="CC0000"/>
                </a:solidFill>
                <a:highlight>
                  <a:srgbClr val="FFFFFF"/>
                </a:highlight>
                <a:latin typeface="Arial"/>
                <a:ea typeface="Arial"/>
                <a:cs typeface="Arial"/>
                <a:sym typeface="Arial"/>
              </a:rPr>
              <a:t>Write an Overview </a:t>
            </a:r>
            <a:endParaRPr sz="1950">
              <a:solidFill>
                <a:srgbClr val="CC0000"/>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ct val="111111"/>
              <a:buNone/>
            </a:pPr>
            <a:r>
              <a:t/>
            </a:r>
            <a:endParaRPr/>
          </a:p>
        </p:txBody>
      </p:sp>
      <p:sp>
        <p:nvSpPr>
          <p:cNvPr id="89" name="Google Shape;89;p6"/>
          <p:cNvSpPr txBox="1"/>
          <p:nvPr>
            <p:ph idx="1" type="body"/>
          </p:nvPr>
        </p:nvSpPr>
        <p:spPr>
          <a:xfrm>
            <a:off x="311700" y="861525"/>
            <a:ext cx="3160200" cy="415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b="1" lang="en" sz="1200">
                <a:solidFill>
                  <a:srgbClr val="741B47"/>
                </a:solidFill>
                <a:highlight>
                  <a:srgbClr val="FFFFFF"/>
                </a:highlight>
                <a:latin typeface="Arial"/>
                <a:ea typeface="Arial"/>
                <a:cs typeface="Arial"/>
                <a:sym typeface="Arial"/>
              </a:rPr>
              <a:t>Pie chart:</a:t>
            </a:r>
            <a:r>
              <a:rPr lang="en" sz="1200">
                <a:solidFill>
                  <a:srgbClr val="741B47"/>
                </a:solidFill>
                <a:highlight>
                  <a:srgbClr val="FFFFFF"/>
                </a:highlight>
                <a:latin typeface="Arial"/>
                <a:ea typeface="Arial"/>
                <a:cs typeface="Arial"/>
                <a:sym typeface="Arial"/>
              </a:rPr>
              <a:t> The biggest cause of land degradation worldwide is overgrazing.</a:t>
            </a:r>
            <a:endParaRPr sz="1200">
              <a:solidFill>
                <a:srgbClr val="741B47"/>
              </a:solidFill>
              <a:highlight>
                <a:srgbClr val="FFFFFF"/>
              </a:highlight>
              <a:latin typeface="Arial"/>
              <a:ea typeface="Arial"/>
              <a:cs typeface="Arial"/>
              <a:sym typeface="Arial"/>
            </a:endParaRPr>
          </a:p>
          <a:p>
            <a:pPr indent="0" lvl="0" marL="0" rtl="0" algn="l">
              <a:lnSpc>
                <a:spcPct val="115000"/>
              </a:lnSpc>
              <a:spcBef>
                <a:spcPts val="1400"/>
              </a:spcBef>
              <a:spcAft>
                <a:spcPts val="0"/>
              </a:spcAft>
              <a:buSzPts val="1800"/>
              <a:buNone/>
            </a:pPr>
            <a:r>
              <a:rPr b="1" lang="en" sz="1200">
                <a:solidFill>
                  <a:srgbClr val="741B47"/>
                </a:solidFill>
                <a:highlight>
                  <a:srgbClr val="FFFFFF"/>
                </a:highlight>
                <a:latin typeface="Arial"/>
                <a:ea typeface="Arial"/>
                <a:cs typeface="Arial"/>
                <a:sym typeface="Arial"/>
              </a:rPr>
              <a:t>Table:</a:t>
            </a:r>
            <a:r>
              <a:rPr lang="en" sz="1200">
                <a:solidFill>
                  <a:srgbClr val="741B47"/>
                </a:solidFill>
                <a:highlight>
                  <a:srgbClr val="FFFFFF"/>
                </a:highlight>
                <a:latin typeface="Arial"/>
                <a:ea typeface="Arial"/>
                <a:cs typeface="Arial"/>
                <a:sym typeface="Arial"/>
              </a:rPr>
              <a:t> Europe had the highest percentage of degraded land.</a:t>
            </a:r>
            <a:endParaRPr sz="1200">
              <a:solidFill>
                <a:srgbClr val="741B47"/>
              </a:solidFill>
              <a:highlight>
                <a:srgbClr val="FFFFFF"/>
              </a:highlight>
              <a:latin typeface="Arial"/>
              <a:ea typeface="Arial"/>
              <a:cs typeface="Arial"/>
              <a:sym typeface="Arial"/>
            </a:endParaRPr>
          </a:p>
          <a:p>
            <a:pPr indent="0" lvl="0" marL="0" rtl="0" algn="l">
              <a:lnSpc>
                <a:spcPct val="115000"/>
              </a:lnSpc>
              <a:spcBef>
                <a:spcPts val="1400"/>
              </a:spcBef>
              <a:spcAft>
                <a:spcPts val="0"/>
              </a:spcAft>
              <a:buSzPts val="1800"/>
              <a:buNone/>
            </a:pPr>
            <a:r>
              <a:rPr b="1" lang="en" sz="1200" u="sng">
                <a:solidFill>
                  <a:srgbClr val="222222"/>
                </a:solidFill>
                <a:highlight>
                  <a:srgbClr val="FFFF00"/>
                </a:highlight>
                <a:latin typeface="Arial"/>
                <a:ea typeface="Arial"/>
                <a:cs typeface="Arial"/>
                <a:sym typeface="Arial"/>
              </a:rPr>
              <a:t>Overview </a:t>
            </a:r>
            <a:r>
              <a:rPr b="1" lang="en" sz="1200">
                <a:solidFill>
                  <a:srgbClr val="222222"/>
                </a:solidFill>
                <a:highlight>
                  <a:srgbClr val="FFFF00"/>
                </a:highlight>
                <a:latin typeface="Arial"/>
                <a:ea typeface="Arial"/>
                <a:cs typeface="Arial"/>
                <a:sym typeface="Arial"/>
              </a:rPr>
              <a:t>(Paragraph 1): </a:t>
            </a:r>
            <a:endParaRPr b="1" sz="1200">
              <a:solidFill>
                <a:srgbClr val="222222"/>
              </a:solidFill>
              <a:highlight>
                <a:srgbClr val="FFFF00"/>
              </a:highlight>
              <a:latin typeface="Arial"/>
              <a:ea typeface="Arial"/>
              <a:cs typeface="Arial"/>
              <a:sym typeface="Arial"/>
            </a:endParaRPr>
          </a:p>
          <a:p>
            <a:pPr indent="0" lvl="0" marL="0" rtl="0" algn="l">
              <a:lnSpc>
                <a:spcPct val="115000"/>
              </a:lnSpc>
              <a:spcBef>
                <a:spcPts val="1200"/>
              </a:spcBef>
              <a:spcAft>
                <a:spcPts val="1200"/>
              </a:spcAft>
              <a:buSzPts val="1800"/>
              <a:buNone/>
            </a:pPr>
            <a:r>
              <a:rPr b="1" lang="en" sz="1200">
                <a:solidFill>
                  <a:srgbClr val="000000"/>
                </a:solidFill>
                <a:latin typeface="Arial"/>
                <a:ea typeface="Arial"/>
                <a:cs typeface="Arial"/>
                <a:sym typeface="Arial"/>
              </a:rPr>
              <a:t>It is clear from the pie chart that the main reason why farmland becomes less productive is overgrazing. The data in the table reveals that Europe had the highest percentage of degraded land compared to North America and Oceania for the period recorded.</a:t>
            </a:r>
            <a:endParaRPr i="1" sz="1200">
              <a:solidFill>
                <a:srgbClr val="222222"/>
              </a:solidFill>
              <a:latin typeface="Arial"/>
              <a:ea typeface="Arial"/>
              <a:cs typeface="Arial"/>
              <a:sym typeface="Arial"/>
            </a:endParaRPr>
          </a:p>
        </p:txBody>
      </p:sp>
      <p:sp>
        <p:nvSpPr>
          <p:cNvPr id="90" name="Google Shape;90;p6"/>
          <p:cNvSpPr txBox="1"/>
          <p:nvPr/>
        </p:nvSpPr>
        <p:spPr>
          <a:xfrm>
            <a:off x="7903575" y="109568"/>
            <a:ext cx="1224450" cy="2462182"/>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200"/>
              <a:buFont typeface="Arial"/>
              <a:buNone/>
            </a:pPr>
            <a:r>
              <a:rPr b="0" i="1" lang="en" sz="1200" u="none" cap="none" strike="noStrike">
                <a:solidFill>
                  <a:srgbClr val="222222"/>
                </a:solidFill>
                <a:highlight>
                  <a:srgbClr val="FFFFFF"/>
                </a:highlight>
                <a:latin typeface="Arial"/>
                <a:ea typeface="Arial"/>
                <a:cs typeface="Arial"/>
                <a:sym typeface="Arial"/>
              </a:rPr>
              <a:t>*Overgrazing: a situation in which there are too many cows or other animals eating grass in an area, which damages the environment.</a:t>
            </a:r>
            <a:endParaRPr b="0" i="0" sz="1400" u="none" cap="none" strike="noStrike">
              <a:solidFill>
                <a:srgbClr val="000000"/>
              </a:solidFill>
              <a:latin typeface="Lato"/>
              <a:ea typeface="Lato"/>
              <a:cs typeface="Lato"/>
              <a:sym typeface="Lato"/>
            </a:endParaRPr>
          </a:p>
        </p:txBody>
      </p:sp>
      <p:pic>
        <p:nvPicPr>
          <p:cNvPr id="91" name="Google Shape;91;p6"/>
          <p:cNvPicPr preferRelativeResize="0"/>
          <p:nvPr/>
        </p:nvPicPr>
        <p:blipFill rotWithShape="1">
          <a:blip r:embed="rId3">
            <a:alphaModFix/>
          </a:blip>
          <a:srcRect b="3748" l="18552" r="20976" t="32500"/>
          <a:stretch/>
        </p:blipFill>
        <p:spPr>
          <a:xfrm>
            <a:off x="4063350" y="861525"/>
            <a:ext cx="3484725" cy="3278974"/>
          </a:xfrm>
          <a:prstGeom prst="rect">
            <a:avLst/>
          </a:prstGeom>
          <a:noFill/>
          <a:ln>
            <a:noFill/>
          </a:ln>
        </p:spPr>
      </p:pic>
      <p:sp>
        <p:nvSpPr>
          <p:cNvPr id="92" name="Google Shape;92;p6"/>
          <p:cNvSpPr txBox="1"/>
          <p:nvPr/>
        </p:nvSpPr>
        <p:spPr>
          <a:xfrm>
            <a:off x="6206474" y="4187028"/>
            <a:ext cx="3064669"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0e915ac142_0_7"/>
          <p:cNvSpPr txBox="1"/>
          <p:nvPr>
            <p:ph type="title"/>
          </p:nvPr>
        </p:nvSpPr>
        <p:spPr>
          <a:xfrm>
            <a:off x="1078700" y="7071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80">
                <a:solidFill>
                  <a:schemeClr val="dk2"/>
                </a:solidFill>
                <a:highlight>
                  <a:srgbClr val="FFFF00"/>
                </a:highlight>
                <a:latin typeface="Arial"/>
                <a:ea typeface="Arial"/>
                <a:cs typeface="Arial"/>
                <a:sym typeface="Arial"/>
              </a:rPr>
              <a:t>Paragraph-1 (Intro+Overview)</a:t>
            </a:r>
            <a:endParaRPr sz="2680">
              <a:solidFill>
                <a:schemeClr val="dk2"/>
              </a:solidFill>
              <a:highlight>
                <a:srgbClr val="FFFF00"/>
              </a:highlight>
              <a:latin typeface="Arial"/>
              <a:ea typeface="Arial"/>
              <a:cs typeface="Arial"/>
              <a:sym typeface="Arial"/>
            </a:endParaRPr>
          </a:p>
        </p:txBody>
      </p:sp>
      <p:sp>
        <p:nvSpPr>
          <p:cNvPr id="98" name="Google Shape;98;g30e915ac142_0_7"/>
          <p:cNvSpPr txBox="1"/>
          <p:nvPr>
            <p:ph idx="1" type="body"/>
          </p:nvPr>
        </p:nvSpPr>
        <p:spPr>
          <a:xfrm>
            <a:off x="1078700" y="1408150"/>
            <a:ext cx="6606600" cy="3416400"/>
          </a:xfrm>
          <a:prstGeom prst="rect">
            <a:avLst/>
          </a:prstGeom>
        </p:spPr>
        <p:txBody>
          <a:bodyPr anchorCtr="0" anchor="t" bIns="91425" lIns="91425" spcFirstLastPara="1" rIns="91425" wrap="square" tIns="91425">
            <a:normAutofit/>
          </a:bodyPr>
          <a:lstStyle/>
          <a:p>
            <a:pPr indent="0" lvl="0" marL="0" rtl="0" algn="just">
              <a:spcBef>
                <a:spcPts val="1400"/>
              </a:spcBef>
              <a:spcAft>
                <a:spcPts val="0"/>
              </a:spcAft>
              <a:buNone/>
            </a:pPr>
            <a:r>
              <a:rPr b="1" lang="en" sz="1500">
                <a:solidFill>
                  <a:srgbClr val="222222"/>
                </a:solidFill>
                <a:highlight>
                  <a:schemeClr val="lt1"/>
                </a:highlight>
                <a:latin typeface="Arial"/>
                <a:ea typeface="Arial"/>
                <a:cs typeface="Arial"/>
                <a:sym typeface="Arial"/>
              </a:rPr>
              <a:t>The pie chart illustrates the primary causes of land deterioration across the globe while the table outlines how three different regions were affected by these damaging factors in the 1990s. </a:t>
            </a:r>
            <a:r>
              <a:rPr b="1" lang="en" sz="1500">
                <a:solidFill>
                  <a:srgbClr val="000000"/>
                </a:solidFill>
                <a:latin typeface="Arial"/>
                <a:ea typeface="Arial"/>
                <a:cs typeface="Arial"/>
                <a:sym typeface="Arial"/>
              </a:rPr>
              <a:t>It is clear from the pie chart that the main reason why farmland becomes less productive is overgrazing. The data in the table reveals that Europe had the highest percentage of degraded land compared to North America and Oceania for the period recorded.</a:t>
            </a:r>
            <a:endParaRPr sz="2100"/>
          </a:p>
        </p:txBody>
      </p:sp>
      <p:sp>
        <p:nvSpPr>
          <p:cNvPr id="99" name="Google Shape;99;g30e915ac142_0_7"/>
          <p:cNvSpPr txBox="1"/>
          <p:nvPr/>
        </p:nvSpPr>
        <p:spPr>
          <a:xfrm>
            <a:off x="4443413" y="4439806"/>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84900"/>
            <a:ext cx="8520600" cy="6261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82336"/>
              <a:buNone/>
            </a:pPr>
            <a:r>
              <a:rPr lang="en" sz="1950">
                <a:solidFill>
                  <a:srgbClr val="CC0000"/>
                </a:solidFill>
                <a:latin typeface="Arial"/>
                <a:ea typeface="Arial"/>
                <a:cs typeface="Arial"/>
                <a:sym typeface="Arial"/>
              </a:rPr>
              <a:t>Write the 1st Detail Paragraph</a:t>
            </a:r>
            <a:endParaRPr sz="1950">
              <a:solidFill>
                <a:srgbClr val="CC0000"/>
              </a:solidFill>
              <a:latin typeface="Arial"/>
              <a:ea typeface="Arial"/>
              <a:cs typeface="Arial"/>
              <a:sym typeface="Arial"/>
            </a:endParaRPr>
          </a:p>
          <a:p>
            <a:pPr indent="0" lvl="0" marL="0" rtl="0" algn="l">
              <a:lnSpc>
                <a:spcPct val="100000"/>
              </a:lnSpc>
              <a:spcBef>
                <a:spcPts val="400"/>
              </a:spcBef>
              <a:spcAft>
                <a:spcPts val="0"/>
              </a:spcAft>
              <a:buSzPct val="111111"/>
              <a:buNone/>
            </a:pPr>
            <a:r>
              <a:t/>
            </a:r>
            <a:endParaRPr/>
          </a:p>
        </p:txBody>
      </p:sp>
      <p:sp>
        <p:nvSpPr>
          <p:cNvPr id="105" name="Google Shape;105;p7"/>
          <p:cNvSpPr txBox="1"/>
          <p:nvPr>
            <p:ph idx="1" type="body"/>
          </p:nvPr>
        </p:nvSpPr>
        <p:spPr>
          <a:xfrm>
            <a:off x="311700" y="1152475"/>
            <a:ext cx="37902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b="1" lang="en" sz="1350">
                <a:solidFill>
                  <a:srgbClr val="0B5394"/>
                </a:solidFill>
                <a:highlight>
                  <a:srgbClr val="FFFFFF"/>
                </a:highlight>
                <a:latin typeface="Arial"/>
                <a:ea typeface="Arial"/>
                <a:cs typeface="Arial"/>
                <a:sym typeface="Arial"/>
              </a:rPr>
              <a:t>Pie chart:</a:t>
            </a:r>
            <a:r>
              <a:rPr lang="en" sz="1350">
                <a:solidFill>
                  <a:srgbClr val="0B5394"/>
                </a:solidFill>
                <a:highlight>
                  <a:srgbClr val="FFFFFF"/>
                </a:highlight>
                <a:latin typeface="Arial"/>
                <a:ea typeface="Arial"/>
                <a:cs typeface="Arial"/>
                <a:sym typeface="Arial"/>
              </a:rPr>
              <a:t> The biggest cause of land degradation worldwide is overgrazing.</a:t>
            </a:r>
            <a:endParaRPr sz="1350">
              <a:solidFill>
                <a:srgbClr val="0B5394"/>
              </a:solidFill>
              <a:highlight>
                <a:srgbClr val="FFFFFF"/>
              </a:highlight>
              <a:latin typeface="Arial"/>
              <a:ea typeface="Arial"/>
              <a:cs typeface="Arial"/>
              <a:sym typeface="Arial"/>
            </a:endParaRPr>
          </a:p>
          <a:p>
            <a:pPr indent="0" lvl="0" marL="0" rtl="0" algn="l">
              <a:lnSpc>
                <a:spcPct val="115000"/>
              </a:lnSpc>
              <a:spcBef>
                <a:spcPts val="1400"/>
              </a:spcBef>
              <a:spcAft>
                <a:spcPts val="0"/>
              </a:spcAft>
              <a:buSzPts val="1800"/>
              <a:buNone/>
            </a:pPr>
            <a:r>
              <a:rPr b="1" lang="en" sz="1350" u="sng">
                <a:solidFill>
                  <a:srgbClr val="222222"/>
                </a:solidFill>
                <a:highlight>
                  <a:srgbClr val="FFFF00"/>
                </a:highlight>
                <a:latin typeface="Arial"/>
                <a:ea typeface="Arial"/>
                <a:cs typeface="Arial"/>
                <a:sym typeface="Arial"/>
              </a:rPr>
              <a:t>Paragraph 2</a:t>
            </a:r>
            <a:r>
              <a:rPr b="1" lang="en" sz="1350">
                <a:solidFill>
                  <a:srgbClr val="222222"/>
                </a:solidFill>
                <a:highlight>
                  <a:srgbClr val="FFFF00"/>
                </a:highlight>
                <a:latin typeface="Arial"/>
                <a:ea typeface="Arial"/>
                <a:cs typeface="Arial"/>
                <a:sym typeface="Arial"/>
              </a:rPr>
              <a:t>:</a:t>
            </a:r>
            <a:endParaRPr b="1" sz="1350">
              <a:solidFill>
                <a:srgbClr val="222222"/>
              </a:solidFill>
              <a:highlight>
                <a:srgbClr val="FFFF00"/>
              </a:highlight>
              <a:latin typeface="Arial"/>
              <a:ea typeface="Arial"/>
              <a:cs typeface="Arial"/>
              <a:sym typeface="Arial"/>
            </a:endParaRPr>
          </a:p>
          <a:p>
            <a:pPr indent="0" lvl="0" marL="0" rtl="0" algn="l">
              <a:lnSpc>
                <a:spcPct val="115000"/>
              </a:lnSpc>
              <a:spcBef>
                <a:spcPts val="1400"/>
              </a:spcBef>
              <a:spcAft>
                <a:spcPts val="1400"/>
              </a:spcAft>
              <a:buSzPts val="1800"/>
              <a:buNone/>
            </a:pPr>
            <a:r>
              <a:rPr b="1" lang="en" sz="1350">
                <a:solidFill>
                  <a:srgbClr val="222222"/>
                </a:solidFill>
                <a:highlight>
                  <a:srgbClr val="FFFFFF"/>
                </a:highlight>
                <a:latin typeface="Arial"/>
                <a:ea typeface="Arial"/>
                <a:cs typeface="Arial"/>
                <a:sym typeface="Arial"/>
              </a:rPr>
              <a:t>The pie chart presents two additional key reasons for the decrease in the productivity of agricultural land. These are deforestation and over-cultivation. Although tree clearance is almost as damaging as grazing too many animals, at 30%, it has a 5% lower impact than overgrazing. Excessive cultivation is the least problematic at just over a quarter of the total.</a:t>
            </a:r>
            <a:endParaRPr/>
          </a:p>
        </p:txBody>
      </p:sp>
      <p:pic>
        <p:nvPicPr>
          <p:cNvPr id="106" name="Google Shape;106;p7"/>
          <p:cNvPicPr preferRelativeResize="0"/>
          <p:nvPr/>
        </p:nvPicPr>
        <p:blipFill rotWithShape="1">
          <a:blip r:embed="rId3">
            <a:alphaModFix/>
          </a:blip>
          <a:srcRect b="3748" l="18552" r="20976" t="32500"/>
          <a:stretch/>
        </p:blipFill>
        <p:spPr>
          <a:xfrm>
            <a:off x="4239106" y="792955"/>
            <a:ext cx="4320525" cy="3124669"/>
          </a:xfrm>
          <a:prstGeom prst="rect">
            <a:avLst/>
          </a:prstGeom>
          <a:noFill/>
          <a:ln>
            <a:noFill/>
          </a:ln>
        </p:spPr>
      </p:pic>
      <p:sp>
        <p:nvSpPr>
          <p:cNvPr id="107" name="Google Shape;107;p7"/>
          <p:cNvSpPr txBox="1"/>
          <p:nvPr/>
        </p:nvSpPr>
        <p:spPr>
          <a:xfrm>
            <a:off x="4572000" y="4459762"/>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75375"/>
            <a:ext cx="8520600" cy="6261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82336"/>
              <a:buNone/>
            </a:pPr>
            <a:r>
              <a:rPr lang="en" sz="1950">
                <a:solidFill>
                  <a:srgbClr val="CC0000"/>
                </a:solidFill>
                <a:highlight>
                  <a:srgbClr val="FFFFFF"/>
                </a:highlight>
                <a:latin typeface="Arial"/>
                <a:ea typeface="Arial"/>
                <a:cs typeface="Arial"/>
                <a:sym typeface="Arial"/>
              </a:rPr>
              <a:t>Write the 2nd Detail Paragraph</a:t>
            </a:r>
            <a:endParaRPr sz="1950">
              <a:solidFill>
                <a:srgbClr val="CC0000"/>
              </a:solidFill>
              <a:highlight>
                <a:srgbClr val="FFFFFF"/>
              </a:highlight>
              <a:latin typeface="Arial"/>
              <a:ea typeface="Arial"/>
              <a:cs typeface="Arial"/>
              <a:sym typeface="Arial"/>
            </a:endParaRPr>
          </a:p>
          <a:p>
            <a:pPr indent="0" lvl="0" marL="0" rtl="0" algn="l">
              <a:lnSpc>
                <a:spcPct val="100000"/>
              </a:lnSpc>
              <a:spcBef>
                <a:spcPts val="400"/>
              </a:spcBef>
              <a:spcAft>
                <a:spcPts val="0"/>
              </a:spcAft>
              <a:buSzPct val="111111"/>
              <a:buNone/>
            </a:pPr>
            <a:r>
              <a:t/>
            </a:r>
            <a:endParaRPr/>
          </a:p>
        </p:txBody>
      </p:sp>
      <p:sp>
        <p:nvSpPr>
          <p:cNvPr id="113" name="Google Shape;113;p8"/>
          <p:cNvSpPr txBox="1"/>
          <p:nvPr>
            <p:ph idx="1" type="body"/>
          </p:nvPr>
        </p:nvSpPr>
        <p:spPr>
          <a:xfrm>
            <a:off x="311700" y="1152475"/>
            <a:ext cx="31344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946"/>
              <a:buNone/>
            </a:pPr>
            <a:r>
              <a:rPr b="1" lang="en" sz="1350">
                <a:solidFill>
                  <a:srgbClr val="741B47"/>
                </a:solidFill>
                <a:highlight>
                  <a:srgbClr val="FFFFFF"/>
                </a:highlight>
                <a:latin typeface="Arial"/>
                <a:ea typeface="Arial"/>
                <a:cs typeface="Arial"/>
                <a:sym typeface="Arial"/>
              </a:rPr>
              <a:t>Table:</a:t>
            </a:r>
            <a:r>
              <a:rPr lang="en" sz="1350">
                <a:solidFill>
                  <a:srgbClr val="741B47"/>
                </a:solidFill>
                <a:highlight>
                  <a:srgbClr val="FFFFFF"/>
                </a:highlight>
                <a:latin typeface="Arial"/>
                <a:ea typeface="Arial"/>
                <a:cs typeface="Arial"/>
                <a:sym typeface="Arial"/>
              </a:rPr>
              <a:t> Europe had the highest percentage of degraded land.</a:t>
            </a:r>
            <a:endParaRPr sz="1350">
              <a:solidFill>
                <a:srgbClr val="741B47"/>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946"/>
              <a:buNone/>
            </a:pPr>
            <a:r>
              <a:rPr b="1" lang="en" sz="1350" u="sng">
                <a:solidFill>
                  <a:srgbClr val="222222"/>
                </a:solidFill>
                <a:highlight>
                  <a:srgbClr val="FFFF00"/>
                </a:highlight>
                <a:latin typeface="Arial"/>
                <a:ea typeface="Arial"/>
                <a:cs typeface="Arial"/>
                <a:sym typeface="Arial"/>
              </a:rPr>
              <a:t>Paragraph 3</a:t>
            </a:r>
            <a:r>
              <a:rPr b="1" lang="en" sz="1350">
                <a:solidFill>
                  <a:srgbClr val="222222"/>
                </a:solidFill>
                <a:highlight>
                  <a:srgbClr val="FFFF00"/>
                </a:highlight>
                <a:latin typeface="Arial"/>
                <a:ea typeface="Arial"/>
                <a:cs typeface="Arial"/>
                <a:sym typeface="Arial"/>
              </a:rPr>
              <a:t>:</a:t>
            </a:r>
            <a:endParaRPr b="1" sz="1350">
              <a:solidFill>
                <a:srgbClr val="222222"/>
              </a:solidFill>
              <a:highlight>
                <a:srgbClr val="FFFF00"/>
              </a:highlight>
              <a:latin typeface="Arial"/>
              <a:ea typeface="Arial"/>
              <a:cs typeface="Arial"/>
              <a:sym typeface="Arial"/>
            </a:endParaRPr>
          </a:p>
          <a:p>
            <a:pPr indent="0" lvl="0" marL="0" rtl="0" algn="l">
              <a:lnSpc>
                <a:spcPct val="115000"/>
              </a:lnSpc>
              <a:spcBef>
                <a:spcPts val="1400"/>
              </a:spcBef>
              <a:spcAft>
                <a:spcPts val="1400"/>
              </a:spcAft>
              <a:buSzPts val="1946"/>
              <a:buNone/>
            </a:pPr>
            <a:r>
              <a:rPr b="1" lang="en" sz="1350">
                <a:solidFill>
                  <a:srgbClr val="222222"/>
                </a:solidFill>
                <a:highlight>
                  <a:srgbClr val="FFFFFF"/>
                </a:highlight>
                <a:latin typeface="Arial"/>
                <a:ea typeface="Arial"/>
                <a:cs typeface="Arial"/>
                <a:sym typeface="Arial"/>
              </a:rPr>
              <a:t>According to the table, 23% of Europe’s agricultural land was affected by these damaging practices. This was almost double the percentage in Oceania, the next most affected region. North America experienced by far the lowest level of productivity loss with a figure of just 5% of its total agricultural land.</a:t>
            </a:r>
            <a:endParaRPr sz="1350">
              <a:solidFill>
                <a:srgbClr val="222222"/>
              </a:solidFill>
              <a:highlight>
                <a:srgbClr val="FFFFFF"/>
              </a:highlight>
              <a:latin typeface="Arial"/>
              <a:ea typeface="Arial"/>
              <a:cs typeface="Arial"/>
              <a:sym typeface="Arial"/>
            </a:endParaRPr>
          </a:p>
        </p:txBody>
      </p:sp>
      <p:pic>
        <p:nvPicPr>
          <p:cNvPr id="114" name="Google Shape;114;p8"/>
          <p:cNvPicPr preferRelativeResize="0"/>
          <p:nvPr/>
        </p:nvPicPr>
        <p:blipFill rotWithShape="1">
          <a:blip r:embed="rId3">
            <a:alphaModFix/>
          </a:blip>
          <a:srcRect b="3748" l="18552" r="20976" t="32500"/>
          <a:stretch/>
        </p:blipFill>
        <p:spPr>
          <a:xfrm>
            <a:off x="4217675" y="797250"/>
            <a:ext cx="4320525" cy="3360413"/>
          </a:xfrm>
          <a:prstGeom prst="rect">
            <a:avLst/>
          </a:prstGeom>
          <a:noFill/>
          <a:ln>
            <a:noFill/>
          </a:ln>
        </p:spPr>
      </p:pic>
      <p:sp>
        <p:nvSpPr>
          <p:cNvPr id="115" name="Google Shape;115;p8"/>
          <p:cNvSpPr txBox="1"/>
          <p:nvPr/>
        </p:nvSpPr>
        <p:spPr>
          <a:xfrm>
            <a:off x="4572000" y="4459762"/>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