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heJSZHSAU5OfUKUAPLzCojAwJs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e90c20f3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e90c20f3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e90c20f3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0e90c20f3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525300" y="358125"/>
            <a:ext cx="7810500" cy="3886200"/>
          </a:xfrm>
          <a:prstGeom prst="rect">
            <a:avLst/>
          </a:prstGeom>
          <a:noFill/>
          <a:ln>
            <a:noFill/>
          </a:ln>
        </p:spPr>
      </p:pic>
      <p:sp>
        <p:nvSpPr>
          <p:cNvPr id="55" name="Google Shape;55;p1"/>
          <p:cNvSpPr txBox="1"/>
          <p:nvPr/>
        </p:nvSpPr>
        <p:spPr>
          <a:xfrm>
            <a:off x="4642000" y="1208725"/>
            <a:ext cx="19932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980000"/>
                </a:solidFill>
                <a:highlight>
                  <a:schemeClr val="accent6"/>
                </a:highlight>
                <a:latin typeface="Arial"/>
                <a:ea typeface="Arial"/>
                <a:cs typeface="Arial"/>
                <a:sym typeface="Arial"/>
              </a:rPr>
              <a:t>PIE CHART</a:t>
            </a:r>
            <a:endParaRPr b="1" i="0" sz="2400" u="none" cap="none" strike="noStrike">
              <a:solidFill>
                <a:srgbClr val="980000"/>
              </a:solidFill>
              <a:highlight>
                <a:schemeClr val="accent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700" y="445025"/>
            <a:ext cx="31602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990000"/>
                </a:solidFill>
                <a:highlight>
                  <a:srgbClr val="FFFFFF"/>
                </a:highlight>
              </a:rPr>
              <a:t>Write an Introduction</a:t>
            </a:r>
            <a:r>
              <a:rPr b="1" lang="en" sz="1950">
                <a:solidFill>
                  <a:srgbClr val="222222"/>
                </a:solidFill>
                <a:highlight>
                  <a:srgbClr val="FFFFFF"/>
                </a:highlight>
              </a:rPr>
              <a:t> </a:t>
            </a:r>
            <a:endParaRPr b="1" sz="1950">
              <a:solidFill>
                <a:srgbClr val="222222"/>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16" name="Google Shape;116;p10"/>
          <p:cNvSpPr txBox="1"/>
          <p:nvPr>
            <p:ph idx="1" type="body"/>
          </p:nvPr>
        </p:nvSpPr>
        <p:spPr>
          <a:xfrm>
            <a:off x="311700" y="1152475"/>
            <a:ext cx="2645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Question</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chart below shows the reasons why people travel to work by bicycle or by car.</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Introduction</a:t>
            </a:r>
            <a:r>
              <a:rPr b="1" lang="en" sz="1350">
                <a:solidFill>
                  <a:srgbClr val="222222"/>
                </a:solidFill>
                <a:highlight>
                  <a:schemeClr val="accent6"/>
                </a:highlight>
              </a:rPr>
              <a:t> (Paragraph 1):</a:t>
            </a:r>
            <a:r>
              <a:rPr b="1" lang="en" sz="1350">
                <a:solidFill>
                  <a:srgbClr val="222222"/>
                </a:solidFill>
                <a:highlight>
                  <a:srgbClr val="FFFFFF"/>
                </a:highlight>
              </a:rPr>
              <a:t> </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The two pie charts display the key reasons why people choose to either cycle or drive to work by percentage. </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117" name="Google Shape;117;p10"/>
          <p:cNvPicPr preferRelativeResize="0"/>
          <p:nvPr/>
        </p:nvPicPr>
        <p:blipFill rotWithShape="1">
          <a:blip r:embed="rId3">
            <a:alphaModFix/>
          </a:blip>
          <a:srcRect b="0" l="0" r="0" t="0"/>
          <a:stretch/>
        </p:blipFill>
        <p:spPr>
          <a:xfrm>
            <a:off x="3738898" y="122863"/>
            <a:ext cx="4823829" cy="2284581"/>
          </a:xfrm>
          <a:prstGeom prst="rect">
            <a:avLst/>
          </a:prstGeom>
          <a:noFill/>
          <a:ln>
            <a:noFill/>
          </a:ln>
        </p:spPr>
      </p:pic>
      <p:pic>
        <p:nvPicPr>
          <p:cNvPr id="118" name="Google Shape;118;p10"/>
          <p:cNvPicPr preferRelativeResize="0"/>
          <p:nvPr/>
        </p:nvPicPr>
        <p:blipFill rotWithShape="1">
          <a:blip r:embed="rId4">
            <a:alphaModFix/>
          </a:blip>
          <a:srcRect b="0" l="0" r="0" t="0"/>
          <a:stretch/>
        </p:blipFill>
        <p:spPr>
          <a:xfrm>
            <a:off x="3896200" y="2553953"/>
            <a:ext cx="4752251" cy="1860886"/>
          </a:xfrm>
          <a:prstGeom prst="rect">
            <a:avLst/>
          </a:prstGeom>
          <a:noFill/>
          <a:ln>
            <a:noFill/>
          </a:ln>
        </p:spPr>
      </p:pic>
      <p:sp>
        <p:nvSpPr>
          <p:cNvPr id="119" name="Google Shape;119;p10"/>
          <p:cNvSpPr txBox="1"/>
          <p:nvPr/>
        </p:nvSpPr>
        <p:spPr>
          <a:xfrm>
            <a:off x="4443413" y="4530031"/>
            <a:ext cx="49077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311700" y="0"/>
            <a:ext cx="3134400" cy="9822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Write an Overview </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25" name="Google Shape;125;p11"/>
          <p:cNvSpPr txBox="1"/>
          <p:nvPr>
            <p:ph idx="1" type="body"/>
          </p:nvPr>
        </p:nvSpPr>
        <p:spPr>
          <a:xfrm>
            <a:off x="311700" y="1080125"/>
            <a:ext cx="3674400" cy="389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700"/>
              </a:spcBef>
              <a:spcAft>
                <a:spcPts val="0"/>
              </a:spcAft>
              <a:buClr>
                <a:schemeClr val="dk1"/>
              </a:buClr>
              <a:buSzPct val="81481"/>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The largest proportion of people who cycle do so for health and environmental reasons.</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The highest percentage of people who drive do so because it’s comfortable.</a:t>
            </a:r>
            <a:endParaRPr sz="1350">
              <a:solidFill>
                <a:srgbClr val="0B5394"/>
              </a:solidFill>
              <a:highlight>
                <a:srgbClr val="FFFFFF"/>
              </a:highlight>
            </a:endParaRPr>
          </a:p>
          <a:p>
            <a:pPr indent="0" lvl="0" marL="0" rtl="0" algn="l">
              <a:lnSpc>
                <a:spcPct val="115000"/>
              </a:lnSpc>
              <a:spcBef>
                <a:spcPts val="1400"/>
              </a:spcBef>
              <a:spcAft>
                <a:spcPts val="0"/>
              </a:spcAft>
              <a:buSzPct val="144144"/>
              <a:buNone/>
            </a:pPr>
            <a:r>
              <a:rPr b="1" lang="en" sz="1350">
                <a:solidFill>
                  <a:srgbClr val="0B5394"/>
                </a:solidFill>
                <a:highlight>
                  <a:srgbClr val="FFFFFF"/>
                </a:highlight>
              </a:rPr>
              <a:t>Main feature 3:</a:t>
            </a:r>
            <a:r>
              <a:rPr lang="en" sz="1350">
                <a:solidFill>
                  <a:srgbClr val="0B5394"/>
                </a:solidFill>
                <a:highlight>
                  <a:srgbClr val="FFFFFF"/>
                </a:highlight>
              </a:rPr>
              <a:t> For an almost equal proportion of people, their chosen method is the fastest.</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u="sng">
                <a:solidFill>
                  <a:srgbClr val="222222"/>
                </a:solidFill>
                <a:highlight>
                  <a:schemeClr val="accent6"/>
                </a:highlight>
              </a:rPr>
              <a:t>Overview </a:t>
            </a:r>
            <a:r>
              <a:rPr b="1" lang="en" sz="1350">
                <a:solidFill>
                  <a:srgbClr val="222222"/>
                </a:solidFill>
                <a:highlight>
                  <a:schemeClr val="accent6"/>
                </a:highlight>
              </a:rPr>
              <a:t>(Paragraph 1): </a:t>
            </a:r>
            <a:endParaRPr b="1" sz="1350">
              <a:solidFill>
                <a:srgbClr val="222222"/>
              </a:solidFill>
              <a:highlight>
                <a:schemeClr val="accent6"/>
              </a:highlight>
            </a:endParaRPr>
          </a:p>
          <a:p>
            <a:pPr indent="0" lvl="0" marL="0" rtl="0" algn="l">
              <a:lnSpc>
                <a:spcPct val="115000"/>
              </a:lnSpc>
              <a:spcBef>
                <a:spcPts val="1400"/>
              </a:spcBef>
              <a:spcAft>
                <a:spcPts val="1400"/>
              </a:spcAft>
              <a:buSzPct val="144144"/>
              <a:buNone/>
            </a:pPr>
            <a:r>
              <a:rPr b="1" lang="en" sz="1350">
                <a:solidFill>
                  <a:srgbClr val="222222"/>
                </a:solidFill>
                <a:highlight>
                  <a:srgbClr val="FFFFFF"/>
                </a:highlight>
              </a:rPr>
              <a:t>The largest proportion of people who cycle, have made this choice for health and environmental reasons whilst the prime advantage of driving to work is considered to be the comfort of travelling by car. Notably, for an almost equal proportion of people, their chosen method is the fastest.</a:t>
            </a:r>
            <a:endParaRPr/>
          </a:p>
        </p:txBody>
      </p:sp>
      <p:pic>
        <p:nvPicPr>
          <p:cNvPr id="126" name="Google Shape;126;p11"/>
          <p:cNvPicPr preferRelativeResize="0"/>
          <p:nvPr/>
        </p:nvPicPr>
        <p:blipFill rotWithShape="1">
          <a:blip r:embed="rId3">
            <a:alphaModFix/>
          </a:blip>
          <a:srcRect b="0" l="0" r="0" t="0"/>
          <a:stretch/>
        </p:blipFill>
        <p:spPr>
          <a:xfrm>
            <a:off x="4192050" y="147157"/>
            <a:ext cx="4823829" cy="2424594"/>
          </a:xfrm>
          <a:prstGeom prst="rect">
            <a:avLst/>
          </a:prstGeom>
          <a:noFill/>
          <a:ln>
            <a:noFill/>
          </a:ln>
        </p:spPr>
      </p:pic>
      <p:pic>
        <p:nvPicPr>
          <p:cNvPr id="127" name="Google Shape;127;p11"/>
          <p:cNvPicPr preferRelativeResize="0"/>
          <p:nvPr/>
        </p:nvPicPr>
        <p:blipFill rotWithShape="1">
          <a:blip r:embed="rId4">
            <a:alphaModFix/>
          </a:blip>
          <a:srcRect b="0" l="0" r="0" t="0"/>
          <a:stretch/>
        </p:blipFill>
        <p:spPr>
          <a:xfrm>
            <a:off x="4227838" y="2571750"/>
            <a:ext cx="4752251" cy="2100263"/>
          </a:xfrm>
          <a:prstGeom prst="rect">
            <a:avLst/>
          </a:prstGeom>
          <a:noFill/>
          <a:ln>
            <a:noFill/>
          </a:ln>
        </p:spPr>
      </p:pic>
      <p:sp>
        <p:nvSpPr>
          <p:cNvPr id="128" name="Google Shape;128;p11"/>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0e90c20f39_0_1"/>
          <p:cNvSpPr txBox="1"/>
          <p:nvPr>
            <p:ph type="title"/>
          </p:nvPr>
        </p:nvSpPr>
        <p:spPr>
          <a:xfrm>
            <a:off x="808000" y="107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highlight>
                  <a:schemeClr val="accent6"/>
                </a:highlight>
              </a:rPr>
              <a:t>Paragraph-1 (Intro+Overview)</a:t>
            </a:r>
            <a:endParaRPr b="1">
              <a:highlight>
                <a:schemeClr val="accent6"/>
              </a:highlight>
            </a:endParaRPr>
          </a:p>
        </p:txBody>
      </p:sp>
      <p:sp>
        <p:nvSpPr>
          <p:cNvPr id="134" name="Google Shape;134;g30e90c20f39_0_1"/>
          <p:cNvSpPr txBox="1"/>
          <p:nvPr>
            <p:ph idx="1" type="body"/>
          </p:nvPr>
        </p:nvSpPr>
        <p:spPr>
          <a:xfrm>
            <a:off x="808000" y="1727100"/>
            <a:ext cx="6937200" cy="3416400"/>
          </a:xfrm>
          <a:prstGeom prst="rect">
            <a:avLst/>
          </a:prstGeom>
        </p:spPr>
        <p:txBody>
          <a:bodyPr anchorCtr="0" anchor="t" bIns="91425" lIns="91425" spcFirstLastPara="1" rIns="91425" wrap="square" tIns="91425">
            <a:normAutofit/>
          </a:bodyPr>
          <a:lstStyle/>
          <a:p>
            <a:pPr indent="0" lvl="0" marL="0" rtl="0" algn="just">
              <a:spcBef>
                <a:spcPts val="1400"/>
              </a:spcBef>
              <a:spcAft>
                <a:spcPts val="0"/>
              </a:spcAft>
              <a:buClr>
                <a:schemeClr val="dk1"/>
              </a:buClr>
              <a:buSzPts val="1100"/>
              <a:buFont typeface="Arial"/>
              <a:buNone/>
            </a:pPr>
            <a:r>
              <a:rPr b="1" lang="en" sz="1350">
                <a:solidFill>
                  <a:srgbClr val="222222"/>
                </a:solidFill>
                <a:highlight>
                  <a:schemeClr val="lt1"/>
                </a:highlight>
              </a:rPr>
              <a:t>The two pie charts display the key reasons why people choose to either cycle or drive to work by percentage. The largest proportion of people who cycle, have made this choice for health and environmental reasons whilst the prime advantage of driving to work is considered to be the comfort of travelling by car. Notably, for an almost equal proportion of people, their chosen method is the fastest.</a:t>
            </a:r>
            <a:endParaRPr/>
          </a:p>
        </p:txBody>
      </p:sp>
      <p:sp>
        <p:nvSpPr>
          <p:cNvPr id="135" name="Google Shape;135;g30e90c20f39_0_1"/>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3108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Write the 1st Detail Paragraph</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41" name="Google Shape;141;p12"/>
          <p:cNvSpPr txBox="1"/>
          <p:nvPr>
            <p:ph idx="1" type="body"/>
          </p:nvPr>
        </p:nvSpPr>
        <p:spPr>
          <a:xfrm>
            <a:off x="311700" y="1465900"/>
            <a:ext cx="4111800" cy="3102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The largest proportion of people who cycle do so for health and environmental reasons.</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Paragraph 2</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800"/>
              <a:buNone/>
            </a:pPr>
            <a:r>
              <a:rPr b="1" lang="en" sz="1100">
                <a:solidFill>
                  <a:srgbClr val="222222"/>
                </a:solidFill>
                <a:highlight>
                  <a:srgbClr val="FFFFFF"/>
                </a:highlight>
              </a:rPr>
              <a:t>Taken together, health and fitness and less pollution are reasons given by over half of all people who prefer travelling by bike. Each represents a 30% portion which is double the next most popular reason which is a lack of parking issues at 15%.</a:t>
            </a:r>
            <a:endParaRPr sz="1100"/>
          </a:p>
        </p:txBody>
      </p:sp>
      <p:pic>
        <p:nvPicPr>
          <p:cNvPr id="142" name="Google Shape;142;p12"/>
          <p:cNvPicPr preferRelativeResize="0"/>
          <p:nvPr/>
        </p:nvPicPr>
        <p:blipFill rotWithShape="1">
          <a:blip r:embed="rId3">
            <a:alphaModFix/>
          </a:blip>
          <a:srcRect b="0" l="0" r="0" t="0"/>
          <a:stretch/>
        </p:blipFill>
        <p:spPr>
          <a:xfrm>
            <a:off x="4192050" y="147156"/>
            <a:ext cx="4823829" cy="2217425"/>
          </a:xfrm>
          <a:prstGeom prst="rect">
            <a:avLst/>
          </a:prstGeom>
          <a:noFill/>
          <a:ln>
            <a:noFill/>
          </a:ln>
        </p:spPr>
      </p:pic>
      <p:pic>
        <p:nvPicPr>
          <p:cNvPr id="143" name="Google Shape;143;p12"/>
          <p:cNvPicPr preferRelativeResize="0"/>
          <p:nvPr/>
        </p:nvPicPr>
        <p:blipFill rotWithShape="1">
          <a:blip r:embed="rId4">
            <a:alphaModFix/>
          </a:blip>
          <a:srcRect b="0" l="0" r="0" t="0"/>
          <a:stretch/>
        </p:blipFill>
        <p:spPr>
          <a:xfrm>
            <a:off x="4343564" y="2430313"/>
            <a:ext cx="4752251" cy="1998812"/>
          </a:xfrm>
          <a:prstGeom prst="rect">
            <a:avLst/>
          </a:prstGeom>
          <a:noFill/>
          <a:ln>
            <a:noFill/>
          </a:ln>
        </p:spPr>
      </p:pic>
      <p:sp>
        <p:nvSpPr>
          <p:cNvPr id="144" name="Google Shape;144;p12"/>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445025"/>
            <a:ext cx="24657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Write the 2nd Detail Paragraph</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50" name="Google Shape;150;p13"/>
          <p:cNvSpPr txBox="1"/>
          <p:nvPr>
            <p:ph idx="1" type="body"/>
          </p:nvPr>
        </p:nvSpPr>
        <p:spPr>
          <a:xfrm>
            <a:off x="311700" y="1350175"/>
            <a:ext cx="4073100" cy="3218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700"/>
              </a:spcBef>
              <a:spcAft>
                <a:spcPts val="0"/>
              </a:spcAft>
              <a:buClr>
                <a:schemeClr val="dk1"/>
              </a:buClr>
              <a:buSzPct val="81481"/>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The highest percentage of people who drive do so because it’s comfortable.</a:t>
            </a:r>
            <a:endParaRPr sz="1350">
              <a:solidFill>
                <a:srgbClr val="0B5394"/>
              </a:solidFill>
              <a:highlight>
                <a:srgbClr val="FFFFFF"/>
              </a:highlight>
            </a:endParaRPr>
          </a:p>
          <a:p>
            <a:pPr indent="0" lvl="0" marL="0" rtl="0" algn="l">
              <a:lnSpc>
                <a:spcPct val="115000"/>
              </a:lnSpc>
              <a:spcBef>
                <a:spcPts val="1400"/>
              </a:spcBef>
              <a:spcAft>
                <a:spcPts val="0"/>
              </a:spcAft>
              <a:buSzPct val="156862"/>
              <a:buNone/>
            </a:pPr>
            <a:r>
              <a:rPr b="1" lang="en" sz="1350">
                <a:solidFill>
                  <a:srgbClr val="0B5394"/>
                </a:solidFill>
                <a:highlight>
                  <a:srgbClr val="FFFFFF"/>
                </a:highlight>
              </a:rPr>
              <a:t>Main feature 3:</a:t>
            </a:r>
            <a:r>
              <a:rPr lang="en" sz="1350">
                <a:solidFill>
                  <a:srgbClr val="0B5394"/>
                </a:solidFill>
                <a:highlight>
                  <a:srgbClr val="FFFFFF"/>
                </a:highlight>
              </a:rPr>
              <a:t> For an almost equal proportion of people, their chosen method is the fastest.</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u="sng">
                <a:solidFill>
                  <a:srgbClr val="222222"/>
                </a:solidFill>
                <a:highlight>
                  <a:schemeClr val="accent6"/>
                </a:highlight>
              </a:rPr>
              <a:t>Paragraph 3</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ct val="156862"/>
              <a:buNone/>
            </a:pPr>
            <a:r>
              <a:rPr b="1" lang="en" sz="1350">
                <a:solidFill>
                  <a:srgbClr val="222222"/>
                </a:solidFill>
                <a:highlight>
                  <a:srgbClr val="FFFFFF"/>
                </a:highlight>
              </a:rPr>
              <a:t>A different set of concerns has affected the decision of those who choose to commute by car. Comfort is by far the most significant factor at 40% of people, but distance to work is a more important concern for just over a fifth of drivers. For 14% of people, a faster journey time is the key factor compared to a figure of 12% of cyclists who find their means of transport quicker.</a:t>
            </a:r>
            <a:endParaRPr/>
          </a:p>
        </p:txBody>
      </p:sp>
      <p:pic>
        <p:nvPicPr>
          <p:cNvPr id="151" name="Google Shape;151;p13"/>
          <p:cNvPicPr preferRelativeResize="0"/>
          <p:nvPr/>
        </p:nvPicPr>
        <p:blipFill rotWithShape="1">
          <a:blip r:embed="rId3">
            <a:alphaModFix/>
          </a:blip>
          <a:srcRect b="0" l="0" r="0" t="0"/>
          <a:stretch/>
        </p:blipFill>
        <p:spPr>
          <a:xfrm>
            <a:off x="4449125" y="132868"/>
            <a:ext cx="4566751" cy="1967395"/>
          </a:xfrm>
          <a:prstGeom prst="rect">
            <a:avLst/>
          </a:prstGeom>
          <a:noFill/>
          <a:ln>
            <a:noFill/>
          </a:ln>
        </p:spPr>
      </p:pic>
      <p:pic>
        <p:nvPicPr>
          <p:cNvPr id="152" name="Google Shape;152;p13"/>
          <p:cNvPicPr preferRelativeResize="0"/>
          <p:nvPr/>
        </p:nvPicPr>
        <p:blipFill rotWithShape="1">
          <a:blip r:embed="rId4">
            <a:alphaModFix/>
          </a:blip>
          <a:srcRect b="0" l="0" r="0" t="0"/>
          <a:stretch/>
        </p:blipFill>
        <p:spPr>
          <a:xfrm>
            <a:off x="4449125" y="2241451"/>
            <a:ext cx="4752251" cy="2180530"/>
          </a:xfrm>
          <a:prstGeom prst="rect">
            <a:avLst/>
          </a:prstGeom>
          <a:noFill/>
          <a:ln>
            <a:noFill/>
          </a:ln>
        </p:spPr>
      </p:pic>
      <p:sp>
        <p:nvSpPr>
          <p:cNvPr id="153" name="Google Shape;153;p13"/>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g30e90c20f39_0_15"/>
          <p:cNvPicPr preferRelativeResize="0"/>
          <p:nvPr/>
        </p:nvPicPr>
        <p:blipFill rotWithShape="1">
          <a:blip r:embed="rId3">
            <a:alphaModFix/>
          </a:blip>
          <a:srcRect b="0" l="0" r="0" t="0"/>
          <a:stretch/>
        </p:blipFill>
        <p:spPr>
          <a:xfrm>
            <a:off x="5657850" y="154300"/>
            <a:ext cx="3486150" cy="2661775"/>
          </a:xfrm>
          <a:prstGeom prst="rect">
            <a:avLst/>
          </a:prstGeom>
          <a:noFill/>
          <a:ln>
            <a:noFill/>
          </a:ln>
        </p:spPr>
      </p:pic>
      <p:pic>
        <p:nvPicPr>
          <p:cNvPr id="159" name="Google Shape;159;g30e90c20f39_0_15"/>
          <p:cNvPicPr preferRelativeResize="0"/>
          <p:nvPr/>
        </p:nvPicPr>
        <p:blipFill rotWithShape="1">
          <a:blip r:embed="rId4">
            <a:alphaModFix/>
          </a:blip>
          <a:srcRect b="0" l="0" r="0" t="0"/>
          <a:stretch/>
        </p:blipFill>
        <p:spPr>
          <a:xfrm>
            <a:off x="5551775" y="2751775"/>
            <a:ext cx="3592225" cy="2327425"/>
          </a:xfrm>
          <a:prstGeom prst="rect">
            <a:avLst/>
          </a:prstGeom>
          <a:noFill/>
          <a:ln>
            <a:noFill/>
          </a:ln>
        </p:spPr>
      </p:pic>
      <p:sp>
        <p:nvSpPr>
          <p:cNvPr id="160" name="Google Shape;160;g30e90c20f39_0_15"/>
          <p:cNvSpPr txBox="1"/>
          <p:nvPr/>
        </p:nvSpPr>
        <p:spPr>
          <a:xfrm>
            <a:off x="1688925" y="259998"/>
            <a:ext cx="18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161" name="Google Shape;161;g30e90c20f39_0_15"/>
          <p:cNvSpPr txBox="1"/>
          <p:nvPr/>
        </p:nvSpPr>
        <p:spPr>
          <a:xfrm>
            <a:off x="270700" y="642950"/>
            <a:ext cx="5203800" cy="448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b="1" lang="en" sz="1200">
                <a:solidFill>
                  <a:srgbClr val="222222"/>
                </a:solidFill>
                <a:highlight>
                  <a:schemeClr val="lt1"/>
                </a:highlight>
              </a:rPr>
              <a:t>The two pie charts display the key reasons why people choose to either cycle or drive to work by percentage. The largest proportion of people who cycle, have made this choice for health and environmental reasons whilst the prime advantage of driving to work is considered to be the comfort of travelling by car. Notably, for an almost equal proportion of people, their chosen method is the fastest.</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Taken together, health and fitness and less pollution are reasons given by over half of all people who prefer travelling by bike. Each represents a 30% portion which is double the next most popular reason which is a lack of parking issues at 15%.</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A different set of concerns has affected the decision of those who choose to commute by car. Comfort is by far the most significant factor at 40% of people, but distance to work is a more important concern for just over a fifth of drivers. For 14% of people, a faster journey time is the key factor compared to a figure of 12% of cyclists who find their means of transport quicker.</a:t>
            </a:r>
            <a:endParaRPr b="1" sz="1200">
              <a:solidFill>
                <a:srgbClr val="222222"/>
              </a:solidFill>
              <a:highlight>
                <a:schemeClr val="lt1"/>
              </a:highlight>
            </a:endParaRPr>
          </a:p>
          <a:p>
            <a:pPr indent="0" lvl="0" marL="0" rtl="0" algn="just">
              <a:lnSpc>
                <a:spcPct val="115000"/>
              </a:lnSpc>
              <a:spcBef>
                <a:spcPts val="1400"/>
              </a:spcBef>
              <a:spcAft>
                <a:spcPts val="1400"/>
              </a:spcAft>
              <a:buNone/>
            </a:pPr>
            <a:r>
              <a:rPr i="1" lang="en" sz="1000">
                <a:solidFill>
                  <a:srgbClr val="222222"/>
                </a:solidFill>
                <a:highlight>
                  <a:schemeClr val="lt1"/>
                </a:highlight>
              </a:rPr>
              <a:t>(184 words)</a:t>
            </a:r>
            <a:endParaRPr i="1" sz="1000">
              <a:solidFill>
                <a:srgbClr val="222222"/>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37425" y="985075"/>
            <a:ext cx="2285700" cy="1458000"/>
          </a:xfrm>
          <a:prstGeom prst="rect">
            <a:avLst/>
          </a:prstGeom>
          <a:noFill/>
          <a:ln>
            <a:noFill/>
          </a:ln>
        </p:spPr>
        <p:txBody>
          <a:bodyPr anchorCtr="0" anchor="t" bIns="91425" lIns="91425" spcFirstLastPara="1" rIns="91425" wrap="square" tIns="91425">
            <a:normAutofit/>
          </a:bodyPr>
          <a:lstStyle/>
          <a:p>
            <a:pPr indent="0" lvl="0" marL="25400" rtl="0" algn="ctr">
              <a:lnSpc>
                <a:spcPct val="130000"/>
              </a:lnSpc>
              <a:spcBef>
                <a:spcPts val="700"/>
              </a:spcBef>
              <a:spcAft>
                <a:spcPts val="0"/>
              </a:spcAft>
              <a:buClr>
                <a:schemeClr val="dk1"/>
              </a:buClr>
              <a:buSzPts val="1100"/>
              <a:buFont typeface="Arial"/>
              <a:buNone/>
            </a:pPr>
            <a:r>
              <a:rPr b="1" lang="en" sz="2550">
                <a:solidFill>
                  <a:srgbClr val="222222"/>
                </a:solidFill>
                <a:highlight>
                  <a:srgbClr val="FFFFFF"/>
                </a:highlight>
              </a:rPr>
              <a:t>Pie Chart</a:t>
            </a:r>
            <a:endParaRPr b="1" sz="2550">
              <a:solidFill>
                <a:srgbClr val="222222"/>
              </a:solidFill>
              <a:highlight>
                <a:srgbClr val="FFFFFF"/>
              </a:highlight>
            </a:endParaRPr>
          </a:p>
          <a:p>
            <a:pPr indent="0" lvl="0" marL="0" rtl="0" algn="l">
              <a:lnSpc>
                <a:spcPct val="100000"/>
              </a:lnSpc>
              <a:spcBef>
                <a:spcPts val="600"/>
              </a:spcBef>
              <a:spcAft>
                <a:spcPts val="0"/>
              </a:spcAft>
              <a:buSzPts val="2800"/>
              <a:buNone/>
            </a:pPr>
            <a:r>
              <a:t/>
            </a:r>
            <a:endParaRPr/>
          </a:p>
        </p:txBody>
      </p:sp>
      <p:pic>
        <p:nvPicPr>
          <p:cNvPr id="61" name="Google Shape;61;p2"/>
          <p:cNvPicPr preferRelativeResize="0"/>
          <p:nvPr/>
        </p:nvPicPr>
        <p:blipFill rotWithShape="1">
          <a:blip r:embed="rId3">
            <a:alphaModFix/>
          </a:blip>
          <a:srcRect b="0" l="0" r="0" t="0"/>
          <a:stretch/>
        </p:blipFill>
        <p:spPr>
          <a:xfrm>
            <a:off x="3150400" y="218600"/>
            <a:ext cx="5812150" cy="492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5657850" y="154300"/>
            <a:ext cx="3486150" cy="2661775"/>
          </a:xfrm>
          <a:prstGeom prst="rect">
            <a:avLst/>
          </a:prstGeom>
          <a:noFill/>
          <a:ln>
            <a:noFill/>
          </a:ln>
        </p:spPr>
      </p:pic>
      <p:pic>
        <p:nvPicPr>
          <p:cNvPr id="67" name="Google Shape;67;p3"/>
          <p:cNvPicPr preferRelativeResize="0"/>
          <p:nvPr/>
        </p:nvPicPr>
        <p:blipFill rotWithShape="1">
          <a:blip r:embed="rId4">
            <a:alphaModFix/>
          </a:blip>
          <a:srcRect b="0" l="0" r="0" t="0"/>
          <a:stretch/>
        </p:blipFill>
        <p:spPr>
          <a:xfrm>
            <a:off x="5551775" y="2751775"/>
            <a:ext cx="3592225" cy="2327425"/>
          </a:xfrm>
          <a:prstGeom prst="rect">
            <a:avLst/>
          </a:prstGeom>
          <a:noFill/>
          <a:ln>
            <a:noFill/>
          </a:ln>
        </p:spPr>
      </p:pic>
      <p:sp>
        <p:nvSpPr>
          <p:cNvPr id="68" name="Google Shape;68;p3"/>
          <p:cNvSpPr txBox="1"/>
          <p:nvPr/>
        </p:nvSpPr>
        <p:spPr>
          <a:xfrm>
            <a:off x="1688925" y="259998"/>
            <a:ext cx="1814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SAMPLE ANSWER</a:t>
            </a:r>
            <a:endParaRPr b="0" i="0" sz="1400" u="none" cap="none" strike="noStrike">
              <a:solidFill>
                <a:srgbClr val="000000"/>
              </a:solidFill>
              <a:latin typeface="Arial"/>
              <a:ea typeface="Arial"/>
              <a:cs typeface="Arial"/>
              <a:sym typeface="Arial"/>
            </a:endParaRPr>
          </a:p>
        </p:txBody>
      </p:sp>
      <p:sp>
        <p:nvSpPr>
          <p:cNvPr id="69" name="Google Shape;69;p3"/>
          <p:cNvSpPr txBox="1"/>
          <p:nvPr/>
        </p:nvSpPr>
        <p:spPr>
          <a:xfrm>
            <a:off x="270700" y="642950"/>
            <a:ext cx="5203800" cy="4488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Clr>
                <a:schemeClr val="dk1"/>
              </a:buClr>
              <a:buSzPts val="1100"/>
              <a:buFont typeface="Arial"/>
              <a:buNone/>
            </a:pPr>
            <a:r>
              <a:rPr b="1" lang="en" sz="1200">
                <a:solidFill>
                  <a:srgbClr val="222222"/>
                </a:solidFill>
                <a:highlight>
                  <a:schemeClr val="lt1"/>
                </a:highlight>
              </a:rPr>
              <a:t>The two pie charts display the key reasons why people choose to either cycle or drive to work by percentage. The largest proportion of people who cycle, have made this choice for health and environmental reasons whilst the prime advantage of driving to work is considered to be the comfort of travelling by car. Notably, for an almost equal proportion of people, their chosen method is the fastest.</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Taken together, health and fitness and less pollution are reasons given by over half of all people who prefer travelling by bike. Each represents a 30% portion which is double the next most popular reason which is a lack of parking issues at 15%.</a:t>
            </a:r>
            <a:endParaRPr b="1" sz="1200">
              <a:solidFill>
                <a:srgbClr val="222222"/>
              </a:solidFill>
              <a:highlight>
                <a:schemeClr val="lt1"/>
              </a:highlight>
            </a:endParaRPr>
          </a:p>
          <a:p>
            <a:pPr indent="0" lvl="0" marL="0" rtl="0" algn="just">
              <a:lnSpc>
                <a:spcPct val="115000"/>
              </a:lnSpc>
              <a:spcBef>
                <a:spcPts val="1400"/>
              </a:spcBef>
              <a:spcAft>
                <a:spcPts val="0"/>
              </a:spcAft>
              <a:buNone/>
            </a:pPr>
            <a:r>
              <a:rPr b="1" lang="en" sz="1200">
                <a:solidFill>
                  <a:srgbClr val="222222"/>
                </a:solidFill>
                <a:highlight>
                  <a:schemeClr val="lt1"/>
                </a:highlight>
              </a:rPr>
              <a:t>A different set of concerns has affected the decision of those who choose to commute by car. Comfort is by far the most significant factor at 40% of people, but distance to work is a more important concern for just over a fifth of drivers. For 14% of people, a faster journey time is the key factor compared to a figure of 12% of cyclists who find their means of transport quicker.</a:t>
            </a:r>
            <a:endParaRPr b="1" sz="1200">
              <a:solidFill>
                <a:srgbClr val="222222"/>
              </a:solidFill>
              <a:highlight>
                <a:schemeClr val="lt1"/>
              </a:highlight>
            </a:endParaRPr>
          </a:p>
          <a:p>
            <a:pPr indent="0" lvl="0" marL="0" rtl="0" algn="just">
              <a:lnSpc>
                <a:spcPct val="115000"/>
              </a:lnSpc>
              <a:spcBef>
                <a:spcPts val="1400"/>
              </a:spcBef>
              <a:spcAft>
                <a:spcPts val="1400"/>
              </a:spcAft>
              <a:buClr>
                <a:schemeClr val="dk1"/>
              </a:buClr>
              <a:buSzPts val="2118"/>
              <a:buFont typeface="Arial"/>
              <a:buNone/>
            </a:pPr>
            <a:r>
              <a:rPr i="1" lang="en" sz="1000">
                <a:solidFill>
                  <a:srgbClr val="222222"/>
                </a:solidFill>
                <a:highlight>
                  <a:schemeClr val="lt1"/>
                </a:highlight>
              </a:rPr>
              <a:t>(184 words)</a:t>
            </a:r>
            <a:endParaRPr i="1" sz="1000">
              <a:solidFill>
                <a:srgbClr val="222222"/>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1504707" y="2191576"/>
            <a:ext cx="6739181"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700"/>
              </a:spcBef>
              <a:spcAft>
                <a:spcPts val="600"/>
              </a:spcAft>
              <a:buClr>
                <a:schemeClr val="dk1"/>
              </a:buClr>
              <a:buSzPct val="43137"/>
              <a:buFont typeface="Arial"/>
              <a:buNone/>
            </a:pPr>
            <a:r>
              <a:rPr b="1" lang="en" sz="2550">
                <a:solidFill>
                  <a:srgbClr val="CC0000"/>
                </a:solidFill>
                <a:highlight>
                  <a:srgbClr val="FFFFFF"/>
                </a:highlight>
              </a:rPr>
              <a:t>Pie Chart</a:t>
            </a:r>
            <a:endParaRPr>
              <a:solidFill>
                <a:srgbClr val="CC0000"/>
              </a:solidFill>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700"/>
              </a:spcBef>
              <a:spcAft>
                <a:spcPts val="0"/>
              </a:spcAft>
              <a:buClr>
                <a:schemeClr val="dk1"/>
              </a:buClr>
              <a:buSzPts val="1100"/>
              <a:buFont typeface="Arial"/>
              <a:buNone/>
            </a:pPr>
            <a:r>
              <a:rPr lang="en" sz="1650">
                <a:solidFill>
                  <a:srgbClr val="222222"/>
                </a:solidFill>
                <a:highlight>
                  <a:schemeClr val="lt1"/>
                </a:highlight>
              </a:rPr>
              <a:t>Before we begin, here’s a model structure that you can use as a guideline for all IELTS Academic Task 1 questions.</a:t>
            </a:r>
            <a:endParaRPr sz="1650">
              <a:solidFill>
                <a:srgbClr val="222222"/>
              </a:solidFill>
              <a:highlight>
                <a:schemeClr val="lt1"/>
              </a:highlight>
            </a:endParaRPr>
          </a:p>
          <a:p>
            <a:pPr indent="0" lvl="0" marL="0" rtl="0" algn="l">
              <a:lnSpc>
                <a:spcPct val="115000"/>
              </a:lnSpc>
              <a:spcBef>
                <a:spcPts val="1400"/>
              </a:spcBef>
              <a:spcAft>
                <a:spcPts val="0"/>
              </a:spcAft>
              <a:buClr>
                <a:schemeClr val="dk1"/>
              </a:buClr>
              <a:buSzPts val="1100"/>
              <a:buFont typeface="Arial"/>
              <a:buNone/>
            </a:pPr>
            <a:r>
              <a:rPr lang="en" sz="1650">
                <a:solidFill>
                  <a:srgbClr val="222222"/>
                </a:solidFill>
                <a:highlight>
                  <a:schemeClr val="lt1"/>
                </a:highlight>
              </a:rPr>
              <a:t>Ideally, your writing should have 3 paragraphs:</a:t>
            </a:r>
            <a:endParaRPr sz="1650">
              <a:solidFill>
                <a:srgbClr val="222222"/>
              </a:solidFill>
              <a:highlight>
                <a:schemeClr val="lt1"/>
              </a:highlight>
            </a:endParaRPr>
          </a:p>
          <a:p>
            <a:pPr indent="0" lvl="0" marL="0" rtl="0" algn="l">
              <a:spcBef>
                <a:spcPts val="1400"/>
              </a:spcBef>
              <a:spcAft>
                <a:spcPts val="0"/>
              </a:spcAft>
              <a:buClr>
                <a:schemeClr val="dk1"/>
              </a:buClr>
              <a:buSzPts val="1100"/>
              <a:buFont typeface="Arial"/>
              <a:buNone/>
            </a:pPr>
            <a:r>
              <a:rPr b="1" lang="en" sz="1650">
                <a:solidFill>
                  <a:srgbClr val="222222"/>
                </a:solidFill>
                <a:highlight>
                  <a:schemeClr val="lt1"/>
                </a:highlight>
              </a:rPr>
              <a:t>Paragraph 1</a:t>
            </a:r>
            <a:r>
              <a:rPr lang="en" sz="1650">
                <a:solidFill>
                  <a:srgbClr val="222222"/>
                </a:solidFill>
                <a:highlight>
                  <a:schemeClr val="lt1"/>
                </a:highlight>
              </a:rPr>
              <a:t> – Introduction+Overview</a:t>
            </a:r>
            <a:endParaRPr sz="1650">
              <a:solidFill>
                <a:srgbClr val="222222"/>
              </a:solidFill>
              <a:highlight>
                <a:schemeClr val="lt1"/>
              </a:highlight>
            </a:endParaRPr>
          </a:p>
          <a:p>
            <a:pPr indent="0" lvl="0" marL="0" rtl="0" algn="l">
              <a:spcBef>
                <a:spcPts val="1400"/>
              </a:spcBef>
              <a:spcAft>
                <a:spcPts val="0"/>
              </a:spcAft>
              <a:buClr>
                <a:schemeClr val="dk1"/>
              </a:buClr>
              <a:buSzPts val="1100"/>
              <a:buFont typeface="Arial"/>
              <a:buNone/>
            </a:pPr>
            <a:r>
              <a:rPr b="1" lang="en" sz="1650">
                <a:solidFill>
                  <a:srgbClr val="222222"/>
                </a:solidFill>
                <a:highlight>
                  <a:schemeClr val="lt1"/>
                </a:highlight>
              </a:rPr>
              <a:t>Paragraph 2</a:t>
            </a:r>
            <a:r>
              <a:rPr lang="en" sz="1650">
                <a:solidFill>
                  <a:srgbClr val="222222"/>
                </a:solidFill>
                <a:highlight>
                  <a:schemeClr val="lt1"/>
                </a:highlight>
              </a:rPr>
              <a:t> – 1</a:t>
            </a:r>
            <a:r>
              <a:rPr baseline="30000" lang="en" sz="1650">
                <a:solidFill>
                  <a:srgbClr val="222222"/>
                </a:solidFill>
                <a:highlight>
                  <a:schemeClr val="lt1"/>
                </a:highlight>
              </a:rPr>
              <a:t>st</a:t>
            </a:r>
            <a:r>
              <a:rPr lang="en" sz="1650">
                <a:solidFill>
                  <a:srgbClr val="222222"/>
                </a:solidFill>
                <a:highlight>
                  <a:schemeClr val="lt1"/>
                </a:highlight>
              </a:rPr>
              <a:t> main feature</a:t>
            </a:r>
            <a:endParaRPr sz="1650">
              <a:solidFill>
                <a:srgbClr val="222222"/>
              </a:solidFill>
              <a:highlight>
                <a:schemeClr val="lt1"/>
              </a:highlight>
            </a:endParaRPr>
          </a:p>
          <a:p>
            <a:pPr indent="0" lvl="0" marL="0" rtl="0" algn="l">
              <a:spcBef>
                <a:spcPts val="1400"/>
              </a:spcBef>
              <a:spcAft>
                <a:spcPts val="0"/>
              </a:spcAft>
              <a:buClr>
                <a:schemeClr val="dk1"/>
              </a:buClr>
              <a:buSzPts val="1100"/>
              <a:buFont typeface="Arial"/>
              <a:buNone/>
            </a:pPr>
            <a:r>
              <a:rPr b="1" lang="en" sz="1650">
                <a:solidFill>
                  <a:srgbClr val="222222"/>
                </a:solidFill>
                <a:highlight>
                  <a:schemeClr val="lt1"/>
                </a:highlight>
              </a:rPr>
              <a:t>Paragraph 3 </a:t>
            </a:r>
            <a:r>
              <a:rPr lang="en" sz="1650">
                <a:solidFill>
                  <a:srgbClr val="222222"/>
                </a:solidFill>
                <a:highlight>
                  <a:schemeClr val="lt1"/>
                </a:highlight>
              </a:rPr>
              <a:t>– 2</a:t>
            </a:r>
            <a:r>
              <a:rPr baseline="30000" lang="en" sz="1650">
                <a:solidFill>
                  <a:srgbClr val="222222"/>
                </a:solidFill>
                <a:highlight>
                  <a:schemeClr val="lt1"/>
                </a:highlight>
              </a:rPr>
              <a:t>nd</a:t>
            </a:r>
            <a:r>
              <a:rPr lang="en" sz="1650">
                <a:solidFill>
                  <a:srgbClr val="222222"/>
                </a:solidFill>
                <a:highlight>
                  <a:schemeClr val="lt1"/>
                </a:highlight>
              </a:rPr>
              <a:t> main feature</a:t>
            </a:r>
            <a:endParaRPr sz="1650">
              <a:solidFill>
                <a:srgbClr val="222222"/>
              </a:solidFill>
              <a:highlight>
                <a:schemeClr val="lt1"/>
              </a:highlight>
            </a:endParaRPr>
          </a:p>
          <a:p>
            <a:pPr indent="0" lvl="0" marL="0" rtl="0" algn="l">
              <a:lnSpc>
                <a:spcPct val="115000"/>
              </a:lnSpc>
              <a:spcBef>
                <a:spcPts val="1400"/>
              </a:spcBef>
              <a:spcAft>
                <a:spcPts val="0"/>
              </a:spcAft>
              <a:buClr>
                <a:schemeClr val="dk1"/>
              </a:buClr>
              <a:buSzPts val="1100"/>
              <a:buFont typeface="Arial"/>
              <a:buNone/>
            </a:pPr>
            <a:r>
              <a:t/>
            </a:r>
            <a:endParaRPr b="1" sz="1650">
              <a:solidFill>
                <a:srgbClr val="222222"/>
              </a:solidFill>
              <a:highlight>
                <a:schemeClr val="lt1"/>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title"/>
          </p:nvPr>
        </p:nvSpPr>
        <p:spPr>
          <a:xfrm>
            <a:off x="382350" y="597425"/>
            <a:ext cx="2427300" cy="7398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222222"/>
                </a:solidFill>
                <a:highlight>
                  <a:srgbClr val="FFFFFF"/>
                </a:highlight>
              </a:rPr>
              <a:t>Analyse the question</a:t>
            </a:r>
            <a:endParaRPr b="1" sz="1950">
              <a:solidFill>
                <a:srgbClr val="222222"/>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86" name="Google Shape;86;p6"/>
          <p:cNvSpPr txBox="1"/>
          <p:nvPr>
            <p:ph idx="1" type="body"/>
          </p:nvPr>
        </p:nvSpPr>
        <p:spPr>
          <a:xfrm>
            <a:off x="311700" y="1834000"/>
            <a:ext cx="2568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b="1" i="1" lang="en" sz="1350">
                <a:solidFill>
                  <a:srgbClr val="222222"/>
                </a:solidFill>
                <a:highlight>
                  <a:srgbClr val="FFFF00"/>
                </a:highlight>
              </a:rPr>
              <a:t>The</a:t>
            </a:r>
            <a:r>
              <a:rPr b="1" i="1" lang="en" sz="1350">
                <a:solidFill>
                  <a:srgbClr val="222222"/>
                </a:solidFill>
                <a:highlight>
                  <a:srgbClr val="FFFFFF"/>
                </a:highlight>
              </a:rPr>
              <a:t> chart </a:t>
            </a:r>
            <a:r>
              <a:rPr b="1" i="1" lang="en" sz="1350">
                <a:solidFill>
                  <a:srgbClr val="222222"/>
                </a:solidFill>
                <a:highlight>
                  <a:srgbClr val="FFFF00"/>
                </a:highlight>
              </a:rPr>
              <a:t>shows</a:t>
            </a:r>
            <a:r>
              <a:rPr b="1" i="1" lang="en" sz="1350">
                <a:solidFill>
                  <a:srgbClr val="222222"/>
                </a:solidFill>
                <a:highlight>
                  <a:srgbClr val="FFFFFF"/>
                </a:highlight>
              </a:rPr>
              <a:t> the reasons why people travel to work by bicycle or by car.</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00"/>
                </a:highlight>
              </a:rPr>
              <a:t>Summarise the information by selecting and reporting the main features, and make comparisons where relevant.</a:t>
            </a:r>
            <a:endParaRPr b="1" i="1" sz="1350">
              <a:solidFill>
                <a:srgbClr val="222222"/>
              </a:solidFill>
              <a:highlight>
                <a:srgbClr val="FFFF00"/>
              </a:highlight>
            </a:endParaRPr>
          </a:p>
          <a:p>
            <a:pPr indent="0" lvl="0" marL="0" rtl="0" algn="l">
              <a:lnSpc>
                <a:spcPct val="115000"/>
              </a:lnSpc>
              <a:spcBef>
                <a:spcPts val="1400"/>
              </a:spcBef>
              <a:spcAft>
                <a:spcPts val="1200"/>
              </a:spcAft>
              <a:buSzPts val="1800"/>
              <a:buNone/>
            </a:pPr>
            <a:r>
              <a:t/>
            </a:r>
            <a:endParaRPr/>
          </a:p>
        </p:txBody>
      </p:sp>
      <p:pic>
        <p:nvPicPr>
          <p:cNvPr id="87" name="Google Shape;87;p6"/>
          <p:cNvPicPr preferRelativeResize="0"/>
          <p:nvPr/>
        </p:nvPicPr>
        <p:blipFill rotWithShape="1">
          <a:blip r:embed="rId3">
            <a:alphaModFix/>
          </a:blip>
          <a:srcRect b="0" l="0" r="0" t="0"/>
          <a:stretch/>
        </p:blipFill>
        <p:spPr>
          <a:xfrm>
            <a:off x="3199850" y="0"/>
            <a:ext cx="4823829" cy="2661775"/>
          </a:xfrm>
          <a:prstGeom prst="rect">
            <a:avLst/>
          </a:prstGeom>
          <a:noFill/>
          <a:ln>
            <a:noFill/>
          </a:ln>
        </p:spPr>
      </p:pic>
      <p:pic>
        <p:nvPicPr>
          <p:cNvPr id="88" name="Google Shape;88;p6"/>
          <p:cNvPicPr preferRelativeResize="0"/>
          <p:nvPr/>
        </p:nvPicPr>
        <p:blipFill rotWithShape="1">
          <a:blip r:embed="rId4">
            <a:alphaModFix/>
          </a:blip>
          <a:srcRect b="0" l="0" r="0" t="0"/>
          <a:stretch/>
        </p:blipFill>
        <p:spPr>
          <a:xfrm>
            <a:off x="3611325" y="2661775"/>
            <a:ext cx="4752251" cy="2481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1481"/>
              <a:buFont typeface="Arial"/>
              <a:buNone/>
            </a:pPr>
            <a:r>
              <a:rPr b="1" i="1" lang="en" sz="1350">
                <a:solidFill>
                  <a:srgbClr val="0B5394"/>
                </a:solidFill>
              </a:rPr>
              <a:t>The chart below shows the reasons why people travel to work by bicycle or by car. </a:t>
            </a:r>
            <a:endParaRPr b="1" i="1" sz="1350">
              <a:solidFill>
                <a:srgbClr val="0B5394"/>
              </a:solidFill>
            </a:endParaRPr>
          </a:p>
          <a:p>
            <a:pPr indent="0" lvl="0" marL="0" rtl="0" algn="l">
              <a:lnSpc>
                <a:spcPct val="115000"/>
              </a:lnSpc>
              <a:spcBef>
                <a:spcPts val="1400"/>
              </a:spcBef>
              <a:spcAft>
                <a:spcPts val="0"/>
              </a:spcAft>
              <a:buClr>
                <a:schemeClr val="dk1"/>
              </a:buClr>
              <a:buSzPct val="81481"/>
              <a:buFont typeface="Arial"/>
              <a:buNone/>
            </a:pPr>
            <a:r>
              <a:rPr b="1" i="1" lang="en" sz="1350">
                <a:solidFill>
                  <a:srgbClr val="0B5394"/>
                </a:solidFill>
              </a:rPr>
              <a:t>Summarise the information by selecting and reporting the main features, and make comparisons where relevant.</a:t>
            </a:r>
            <a:endParaRPr b="1" i="1" sz="1350">
              <a:solidFill>
                <a:srgbClr val="0B5394"/>
              </a:solidFill>
            </a:endParaRPr>
          </a:p>
          <a:p>
            <a:pPr indent="0" lvl="0" marL="0" rtl="0" algn="l">
              <a:lnSpc>
                <a:spcPct val="115000"/>
              </a:lnSpc>
              <a:spcBef>
                <a:spcPts val="1400"/>
              </a:spcBef>
              <a:spcAft>
                <a:spcPts val="0"/>
              </a:spcAft>
              <a:buClr>
                <a:schemeClr val="dk1"/>
              </a:buClr>
              <a:buSzPct val="81481"/>
              <a:buFont typeface="Arial"/>
              <a:buNone/>
            </a:pPr>
            <a:r>
              <a:rPr b="1" lang="en" sz="1350">
                <a:solidFill>
                  <a:srgbClr val="0B5394"/>
                </a:solidFill>
              </a:rPr>
              <a:t>Write at least 150 words.</a:t>
            </a:r>
            <a:endParaRPr b="1" sz="1350">
              <a:solidFill>
                <a:srgbClr val="0B5394"/>
              </a:solidFill>
            </a:endParaRPr>
          </a:p>
          <a:p>
            <a:pPr indent="0" lvl="0" marL="0" rtl="0" algn="l">
              <a:lnSpc>
                <a:spcPct val="100000"/>
              </a:lnSpc>
              <a:spcBef>
                <a:spcPts val="1400"/>
              </a:spcBef>
              <a:spcAft>
                <a:spcPts val="0"/>
              </a:spcAft>
              <a:buSzPct val="111111"/>
              <a:buNone/>
            </a:pPr>
            <a:r>
              <a:t/>
            </a:r>
            <a:endParaRPr/>
          </a:p>
        </p:txBody>
      </p:sp>
      <p:sp>
        <p:nvSpPr>
          <p:cNvPr id="94" name="Google Shape;94;p7"/>
          <p:cNvSpPr txBox="1"/>
          <p:nvPr>
            <p:ph idx="1" type="body"/>
          </p:nvPr>
        </p:nvSpPr>
        <p:spPr>
          <a:xfrm>
            <a:off x="311700" y="19754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0"/>
              </a:spcAft>
              <a:buClr>
                <a:schemeClr val="dk1"/>
              </a:buClr>
              <a:buSzPts val="1100"/>
              <a:buFont typeface="Arial"/>
              <a:buNone/>
            </a:pPr>
            <a:r>
              <a:rPr lang="en" sz="1100">
                <a:solidFill>
                  <a:schemeClr val="dk1"/>
                </a:solidFill>
              </a:rPr>
              <a:t>Every question consists of:</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Sentence 1</a:t>
            </a:r>
            <a:r>
              <a:rPr lang="en" sz="1100">
                <a:solidFill>
                  <a:schemeClr val="dk1"/>
                </a:solidFill>
              </a:rPr>
              <a:t> – A brief description of the graphic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Sentence 2</a:t>
            </a:r>
            <a:r>
              <a:rPr lang="en" sz="1100">
                <a:solidFill>
                  <a:schemeClr val="dk1"/>
                </a:solidFill>
              </a:rPr>
              <a:t> – The instructions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The graphic</a:t>
            </a:r>
            <a:r>
              <a:rPr lang="en" sz="1100">
                <a:solidFill>
                  <a:schemeClr val="dk1"/>
                </a:solidFill>
              </a:rPr>
              <a:t> – chart, graph, table, etc.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Sentence 2 tells you what you have to do.</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You must do 3 things: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Select the main features.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Write about the main features.</a:t>
            </a:r>
            <a:endParaRPr b="1"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rPr>
              <a:t>3. 	Compare the main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478850" y="933650"/>
            <a:ext cx="1887300" cy="10080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222222"/>
                </a:solidFill>
                <a:highlight>
                  <a:srgbClr val="FFFFFF"/>
                </a:highlight>
              </a:rPr>
              <a:t>Identify the Main Features</a:t>
            </a:r>
            <a:endParaRPr b="1" sz="1950">
              <a:solidFill>
                <a:srgbClr val="222222"/>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00" name="Google Shape;100;p8"/>
          <p:cNvSpPr txBox="1"/>
          <p:nvPr>
            <p:ph idx="1" type="body"/>
          </p:nvPr>
        </p:nvSpPr>
        <p:spPr>
          <a:xfrm>
            <a:off x="311700" y="2374050"/>
            <a:ext cx="2568600" cy="2525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t/>
            </a:r>
            <a:endParaRPr b="1"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What can you learn from the title and any labels?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What is the most obvious trend?</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Are there any notable similarities?</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101" name="Google Shape;101;p8"/>
          <p:cNvPicPr preferRelativeResize="0"/>
          <p:nvPr/>
        </p:nvPicPr>
        <p:blipFill rotWithShape="1">
          <a:blip r:embed="rId3">
            <a:alphaModFix/>
          </a:blip>
          <a:srcRect b="0" l="0" r="0" t="0"/>
          <a:stretch/>
        </p:blipFill>
        <p:spPr>
          <a:xfrm>
            <a:off x="3199850" y="0"/>
            <a:ext cx="4823829" cy="2661775"/>
          </a:xfrm>
          <a:prstGeom prst="rect">
            <a:avLst/>
          </a:prstGeom>
          <a:noFill/>
          <a:ln>
            <a:noFill/>
          </a:ln>
        </p:spPr>
      </p:pic>
      <p:pic>
        <p:nvPicPr>
          <p:cNvPr id="102" name="Google Shape;102;p8"/>
          <p:cNvPicPr preferRelativeResize="0"/>
          <p:nvPr/>
        </p:nvPicPr>
        <p:blipFill rotWithShape="1">
          <a:blip r:embed="rId4">
            <a:alphaModFix/>
          </a:blip>
          <a:srcRect b="0" l="0" r="0" t="0"/>
          <a:stretch/>
        </p:blipFill>
        <p:spPr>
          <a:xfrm>
            <a:off x="3611325" y="2661775"/>
            <a:ext cx="4752251" cy="2481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311700" y="985100"/>
            <a:ext cx="2748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222222"/>
                </a:solidFill>
                <a:highlight>
                  <a:srgbClr val="FFFFFF"/>
                </a:highlight>
              </a:rPr>
              <a:t>Identify the Main Features</a:t>
            </a:r>
            <a:endParaRPr b="1" sz="1950">
              <a:solidFill>
                <a:srgbClr val="222222"/>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08" name="Google Shape;108;p9"/>
          <p:cNvSpPr txBox="1"/>
          <p:nvPr>
            <p:ph idx="1" type="body"/>
          </p:nvPr>
        </p:nvSpPr>
        <p:spPr>
          <a:xfrm>
            <a:off x="311700" y="1859700"/>
            <a:ext cx="3366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SzPts val="1800"/>
              <a:buNone/>
            </a:pPr>
            <a:r>
              <a:t/>
            </a:r>
            <a:endParaRPr b="1" sz="1350">
              <a:solidFill>
                <a:srgbClr val="222222"/>
              </a:solidFill>
              <a:highlight>
                <a:srgbClr val="FFFFFF"/>
              </a:highlight>
            </a:endParaRPr>
          </a:p>
          <a:p>
            <a:pPr indent="-314325" lvl="0" marL="457200" rtl="0" algn="l">
              <a:lnSpc>
                <a:spcPct val="115000"/>
              </a:lnSpc>
              <a:spcBef>
                <a:spcPts val="1400"/>
              </a:spcBef>
              <a:spcAft>
                <a:spcPts val="0"/>
              </a:spcAft>
              <a:buClr>
                <a:srgbClr val="222222"/>
              </a:buClr>
              <a:buSzPts val="1350"/>
              <a:buChar char="●"/>
            </a:pPr>
            <a:r>
              <a:rPr b="1" lang="en" sz="1350">
                <a:solidFill>
                  <a:srgbClr val="CC0000"/>
                </a:solidFill>
                <a:highlight>
                  <a:srgbClr val="FFFFFF"/>
                </a:highlight>
              </a:rPr>
              <a:t>Main feature 1:</a:t>
            </a:r>
            <a:r>
              <a:rPr lang="en" sz="1350">
                <a:solidFill>
                  <a:srgbClr val="222222"/>
                </a:solidFill>
                <a:highlight>
                  <a:srgbClr val="FFFFFF"/>
                </a:highlight>
              </a:rPr>
              <a:t> The largest proportion of people who cycle do so for health and environmental reasons.</a:t>
            </a:r>
            <a:endParaRPr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CC0000"/>
                </a:solidFill>
                <a:highlight>
                  <a:srgbClr val="FFFFFF"/>
                </a:highlight>
              </a:rPr>
              <a:t>Main feature 2:</a:t>
            </a:r>
            <a:r>
              <a:rPr lang="en" sz="1350">
                <a:solidFill>
                  <a:srgbClr val="222222"/>
                </a:solidFill>
                <a:highlight>
                  <a:srgbClr val="FFFFFF"/>
                </a:highlight>
              </a:rPr>
              <a:t> The highest percentage of people who drive do so because it’s comfortable.</a:t>
            </a:r>
            <a:endParaRPr sz="1350">
              <a:solidFill>
                <a:srgbClr val="222222"/>
              </a:solidFill>
              <a:highlight>
                <a:srgbClr val="FFFFFF"/>
              </a:highlight>
            </a:endParaRPr>
          </a:p>
          <a:p>
            <a:pPr indent="0" lvl="0" marL="0" rtl="0" algn="l">
              <a:lnSpc>
                <a:spcPct val="115000"/>
              </a:lnSpc>
              <a:spcBef>
                <a:spcPts val="1400"/>
              </a:spcBef>
              <a:spcAft>
                <a:spcPts val="0"/>
              </a:spcAft>
              <a:buSzPts val="1800"/>
              <a:buNone/>
            </a:pPr>
            <a:r>
              <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pic>
        <p:nvPicPr>
          <p:cNvPr id="109" name="Google Shape;109;p9"/>
          <p:cNvPicPr preferRelativeResize="0"/>
          <p:nvPr/>
        </p:nvPicPr>
        <p:blipFill rotWithShape="1">
          <a:blip r:embed="rId3">
            <a:alphaModFix/>
          </a:blip>
          <a:srcRect b="0" l="0" r="0" t="0"/>
          <a:stretch/>
        </p:blipFill>
        <p:spPr>
          <a:xfrm>
            <a:off x="3677700" y="115725"/>
            <a:ext cx="4823829" cy="2661775"/>
          </a:xfrm>
          <a:prstGeom prst="rect">
            <a:avLst/>
          </a:prstGeom>
          <a:noFill/>
          <a:ln>
            <a:noFill/>
          </a:ln>
        </p:spPr>
      </p:pic>
      <p:pic>
        <p:nvPicPr>
          <p:cNvPr id="110" name="Google Shape;110;p9"/>
          <p:cNvPicPr preferRelativeResize="0"/>
          <p:nvPr/>
        </p:nvPicPr>
        <p:blipFill rotWithShape="1">
          <a:blip r:embed="rId4">
            <a:alphaModFix/>
          </a:blip>
          <a:srcRect b="0" l="0" r="0" t="0"/>
          <a:stretch/>
        </p:blipFill>
        <p:spPr>
          <a:xfrm>
            <a:off x="3713488" y="2661775"/>
            <a:ext cx="4752251" cy="2481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