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0" roundtripDataSignature="AMtx7mifhzlE5KBY6qxsZEpRDu7eK+DJ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14bbbb8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14bbbb8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14bbbb84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014bbbb84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4048600" y="152400"/>
            <a:ext cx="4092305" cy="4838700"/>
          </a:xfrm>
          <a:prstGeom prst="rect">
            <a:avLst/>
          </a:prstGeom>
          <a:noFill/>
          <a:ln>
            <a:noFill/>
          </a:ln>
        </p:spPr>
      </p:pic>
      <p:sp>
        <p:nvSpPr>
          <p:cNvPr id="55" name="Google Shape;55;p1"/>
          <p:cNvSpPr txBox="1"/>
          <p:nvPr/>
        </p:nvSpPr>
        <p:spPr>
          <a:xfrm>
            <a:off x="1029950" y="1903100"/>
            <a:ext cx="7406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highlight>
                  <a:schemeClr val="accent6"/>
                </a:highlight>
                <a:latin typeface="Arial"/>
                <a:ea typeface="Arial"/>
                <a:cs typeface="Arial"/>
                <a:sym typeface="Arial"/>
              </a:rPr>
              <a:t>PROCESS DIAGRAM</a:t>
            </a:r>
            <a:endParaRPr b="1" i="0" sz="1900" u="none" cap="none" strike="noStrike">
              <a:solidFill>
                <a:srgbClr val="000000"/>
              </a:solidFill>
              <a:highlight>
                <a:schemeClr val="accent6"/>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chemeClr val="lt1"/>
                </a:highlight>
              </a:rPr>
              <a:t>Write an Overview </a:t>
            </a:r>
            <a:endParaRPr b="1" sz="1950">
              <a:solidFill>
                <a:srgbClr val="CC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15" name="Google Shape;115;p10"/>
          <p:cNvSpPr txBox="1"/>
          <p:nvPr>
            <p:ph idx="1" type="body"/>
          </p:nvPr>
        </p:nvSpPr>
        <p:spPr>
          <a:xfrm>
            <a:off x="311700" y="1152475"/>
            <a:ext cx="41502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700"/>
              </a:spcBef>
              <a:spcAft>
                <a:spcPts val="0"/>
              </a:spcAft>
              <a:buSzPts val="1800"/>
              <a:buNone/>
            </a:pPr>
            <a:r>
              <a:rPr b="1" lang="en" sz="1450">
                <a:solidFill>
                  <a:srgbClr val="0B5394"/>
                </a:solidFill>
                <a:highlight>
                  <a:srgbClr val="FFFFFF"/>
                </a:highlight>
              </a:rPr>
              <a:t>Stage 1: </a:t>
            </a:r>
            <a:r>
              <a:rPr lang="en" sz="1450">
                <a:solidFill>
                  <a:srgbClr val="0B5394"/>
                </a:solidFill>
                <a:highlight>
                  <a:srgbClr val="FFFFFF"/>
                </a:highlight>
              </a:rPr>
              <a:t>Electricity is generated as the wave flows into the structure (Diagram A).</a:t>
            </a:r>
            <a:endParaRPr sz="1450">
              <a:solidFill>
                <a:srgbClr val="0B5394"/>
              </a:solidFill>
              <a:highlight>
                <a:srgbClr val="FFFFFF"/>
              </a:highlight>
            </a:endParaRPr>
          </a:p>
          <a:p>
            <a:pPr indent="0" lvl="0" marL="0" rtl="0" algn="l">
              <a:lnSpc>
                <a:spcPct val="115000"/>
              </a:lnSpc>
              <a:spcBef>
                <a:spcPts val="1400"/>
              </a:spcBef>
              <a:spcAft>
                <a:spcPts val="0"/>
              </a:spcAft>
              <a:buSzPts val="1800"/>
              <a:buNone/>
            </a:pPr>
            <a:r>
              <a:rPr b="1" lang="en" sz="1450">
                <a:solidFill>
                  <a:srgbClr val="0B5394"/>
                </a:solidFill>
                <a:highlight>
                  <a:srgbClr val="FFFFFF"/>
                </a:highlight>
              </a:rPr>
              <a:t>Stage 2: </a:t>
            </a:r>
            <a:r>
              <a:rPr lang="en" sz="1450">
                <a:solidFill>
                  <a:srgbClr val="0B5394"/>
                </a:solidFill>
                <a:highlight>
                  <a:srgbClr val="FFFFFF"/>
                </a:highlight>
              </a:rPr>
              <a:t>Electricity is also created as the receding wave draws air back down the column (Diagram B).</a:t>
            </a:r>
            <a:endParaRPr b="1" sz="1350" u="sng">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chemeClr val="accent6"/>
                </a:highlight>
              </a:rPr>
              <a:t>Overview </a:t>
            </a:r>
            <a:r>
              <a:rPr b="1" lang="en" sz="1350">
                <a:solidFill>
                  <a:srgbClr val="222222"/>
                </a:solidFill>
                <a:highlight>
                  <a:schemeClr val="accent6"/>
                </a:highlight>
              </a:rPr>
              <a:t>(Paragraph 1): </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The structure, consisting of a wave chamber and a tall column containing a turbine, is erected on a steeply sloping coastal cliff or sea wall where it is subject to the movement of the ocean waves.</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pic>
        <p:nvPicPr>
          <p:cNvPr id="116" name="Google Shape;116;p10"/>
          <p:cNvPicPr preferRelativeResize="0"/>
          <p:nvPr/>
        </p:nvPicPr>
        <p:blipFill rotWithShape="1">
          <a:blip r:embed="rId3">
            <a:alphaModFix/>
          </a:blip>
          <a:srcRect b="0" l="0" r="0" t="0"/>
          <a:stretch/>
        </p:blipFill>
        <p:spPr>
          <a:xfrm>
            <a:off x="4950625" y="1017726"/>
            <a:ext cx="3960500" cy="3551150"/>
          </a:xfrm>
          <a:prstGeom prst="rect">
            <a:avLst/>
          </a:prstGeom>
          <a:noFill/>
          <a:ln>
            <a:noFill/>
          </a:ln>
        </p:spPr>
      </p:pic>
      <p:sp>
        <p:nvSpPr>
          <p:cNvPr id="117" name="Google Shape;117;p10"/>
          <p:cNvSpPr txBox="1"/>
          <p:nvPr/>
        </p:nvSpPr>
        <p:spPr>
          <a:xfrm>
            <a:off x="5567925" y="1017725"/>
            <a:ext cx="3343200" cy="1013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400"/>
              </a:spcBef>
              <a:spcAft>
                <a:spcPts val="0"/>
              </a:spcAft>
              <a:buClr>
                <a:srgbClr val="000000"/>
              </a:buClr>
              <a:buSzPts val="1350"/>
              <a:buFont typeface="Arial"/>
              <a:buNone/>
            </a:pPr>
            <a:r>
              <a:rPr b="1" i="0" lang="en" sz="1350" u="none" cap="none" strike="noStrike">
                <a:solidFill>
                  <a:schemeClr val="dk1"/>
                </a:solidFill>
                <a:latin typeface="Arial"/>
                <a:ea typeface="Arial"/>
                <a:cs typeface="Arial"/>
                <a:sym typeface="Arial"/>
              </a:rPr>
              <a:t>Generating Electricity From The Sea</a:t>
            </a:r>
            <a:endParaRPr b="1" i="0" sz="135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0"/>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014bbbb84f_0_8"/>
          <p:cNvSpPr txBox="1"/>
          <p:nvPr>
            <p:ph type="title"/>
          </p:nvPr>
        </p:nvSpPr>
        <p:spPr>
          <a:xfrm>
            <a:off x="1439650" y="124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chemeClr val="accent6"/>
                </a:highlight>
              </a:rPr>
              <a:t>Paragraph-1 (Intro+Overview)</a:t>
            </a:r>
            <a:endParaRPr b="1">
              <a:highlight>
                <a:schemeClr val="accent6"/>
              </a:highlight>
            </a:endParaRPr>
          </a:p>
        </p:txBody>
      </p:sp>
      <p:sp>
        <p:nvSpPr>
          <p:cNvPr id="124" name="Google Shape;124;g3014bbbb84f_0_8"/>
          <p:cNvSpPr txBox="1"/>
          <p:nvPr>
            <p:ph idx="1" type="body"/>
          </p:nvPr>
        </p:nvSpPr>
        <p:spPr>
          <a:xfrm>
            <a:off x="1529900" y="1934525"/>
            <a:ext cx="5628900" cy="1419300"/>
          </a:xfrm>
          <a:prstGeom prst="rect">
            <a:avLst/>
          </a:prstGeom>
        </p:spPr>
        <p:txBody>
          <a:bodyPr anchorCtr="0" anchor="t" bIns="91425" lIns="91425" spcFirstLastPara="1" rIns="91425" wrap="square" tIns="91425">
            <a:noAutofit/>
          </a:bodyPr>
          <a:lstStyle/>
          <a:p>
            <a:pPr indent="0" lvl="0" marL="0" rtl="0" algn="just">
              <a:spcBef>
                <a:spcPts val="1400"/>
              </a:spcBef>
              <a:spcAft>
                <a:spcPts val="0"/>
              </a:spcAft>
              <a:buClr>
                <a:schemeClr val="dk1"/>
              </a:buClr>
              <a:buSzPts val="1100"/>
              <a:buFont typeface="Arial"/>
              <a:buNone/>
            </a:pPr>
            <a:r>
              <a:rPr b="1" lang="en" sz="1500">
                <a:solidFill>
                  <a:srgbClr val="222222"/>
                </a:solidFill>
                <a:highlight>
                  <a:schemeClr val="lt1"/>
                </a:highlight>
              </a:rPr>
              <a:t>The two diagrams illustrate a method of creating electricity from the force of waves using a specifically designed man-made construction. The structure, consisting of a wave chamber and a tall column containing a turbine, is erected on a steeply sloping coastal cliff or sea wall where it is subject to the movement of the ocean waves.</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ph type="title"/>
          </p:nvPr>
        </p:nvSpPr>
        <p:spPr>
          <a:xfrm>
            <a:off x="390525" y="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SzPct val="159544"/>
              <a:buNone/>
            </a:pPr>
            <a:r>
              <a:rPr b="1" lang="en" sz="1950">
                <a:solidFill>
                  <a:srgbClr val="CC0000"/>
                </a:solidFill>
                <a:highlight>
                  <a:schemeClr val="lt1"/>
                </a:highlight>
              </a:rPr>
              <a:t>Write the 1st Detail Paragraph</a:t>
            </a:r>
            <a:endParaRPr b="1" sz="1950">
              <a:solidFill>
                <a:srgbClr val="CC0000"/>
              </a:solidFill>
              <a:highlight>
                <a:schemeClr val="lt1"/>
              </a:highlight>
            </a:endParaRPr>
          </a:p>
          <a:p>
            <a:pPr indent="0" lvl="0" marL="25400" rtl="0" algn="ctr">
              <a:lnSpc>
                <a:spcPct val="130000"/>
              </a:lnSpc>
              <a:spcBef>
                <a:spcPts val="1700"/>
              </a:spcBef>
              <a:spcAft>
                <a:spcPts val="0"/>
              </a:spcAft>
              <a:buSzPct val="159544"/>
              <a:buNone/>
            </a:pPr>
            <a:r>
              <a:t/>
            </a:r>
            <a:endParaRPr b="1" sz="1950">
              <a:solidFill>
                <a:srgbClr val="990000"/>
              </a:solidFill>
              <a:highlight>
                <a:schemeClr val="lt1"/>
              </a:highlight>
            </a:endParaRPr>
          </a:p>
          <a:p>
            <a:pPr indent="0" lvl="0" marL="25400" rtl="0" algn="ctr">
              <a:lnSpc>
                <a:spcPct val="130000"/>
              </a:lnSpc>
              <a:spcBef>
                <a:spcPts val="1700"/>
              </a:spcBef>
              <a:spcAft>
                <a:spcPts val="400"/>
              </a:spcAft>
              <a:buClr>
                <a:schemeClr val="dk1"/>
              </a:buClr>
              <a:buSzPct val="56410"/>
              <a:buFont typeface="Arial"/>
              <a:buNone/>
            </a:pPr>
            <a:r>
              <a:t/>
            </a:r>
            <a:endParaRPr b="1" sz="1950">
              <a:solidFill>
                <a:srgbClr val="CC0000"/>
              </a:solidFill>
              <a:highlight>
                <a:schemeClr val="lt1"/>
              </a:highlight>
            </a:endParaRPr>
          </a:p>
        </p:txBody>
      </p:sp>
      <p:pic>
        <p:nvPicPr>
          <p:cNvPr id="130" name="Google Shape;130;p11"/>
          <p:cNvPicPr preferRelativeResize="0"/>
          <p:nvPr/>
        </p:nvPicPr>
        <p:blipFill rotWithShape="1">
          <a:blip r:embed="rId3">
            <a:alphaModFix/>
          </a:blip>
          <a:srcRect b="0" l="0" r="0" t="0"/>
          <a:stretch/>
        </p:blipFill>
        <p:spPr>
          <a:xfrm>
            <a:off x="4950625" y="1017726"/>
            <a:ext cx="3960500" cy="3551149"/>
          </a:xfrm>
          <a:prstGeom prst="rect">
            <a:avLst/>
          </a:prstGeom>
          <a:noFill/>
          <a:ln>
            <a:noFill/>
          </a:ln>
        </p:spPr>
      </p:pic>
      <p:sp>
        <p:nvSpPr>
          <p:cNvPr id="131" name="Google Shape;131;p11"/>
          <p:cNvSpPr txBox="1"/>
          <p:nvPr/>
        </p:nvSpPr>
        <p:spPr>
          <a:xfrm>
            <a:off x="5567925" y="1017725"/>
            <a:ext cx="3343200" cy="1013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400"/>
              </a:spcBef>
              <a:spcAft>
                <a:spcPts val="0"/>
              </a:spcAft>
              <a:buClr>
                <a:srgbClr val="000000"/>
              </a:buClr>
              <a:buSzPts val="1350"/>
              <a:buFont typeface="Arial"/>
              <a:buNone/>
            </a:pPr>
            <a:r>
              <a:rPr b="1" i="0" lang="en" sz="1350" u="none" cap="none" strike="noStrike">
                <a:solidFill>
                  <a:schemeClr val="dk1"/>
                </a:solidFill>
                <a:latin typeface="Arial"/>
                <a:ea typeface="Arial"/>
                <a:cs typeface="Arial"/>
                <a:sym typeface="Arial"/>
              </a:rPr>
              <a:t>Generating Electricity From The Sea</a:t>
            </a:r>
            <a:endParaRPr b="1" i="0" sz="135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1"/>
          <p:cNvSpPr txBox="1"/>
          <p:nvPr>
            <p:ph idx="1" type="body"/>
          </p:nvPr>
        </p:nvSpPr>
        <p:spPr>
          <a:xfrm>
            <a:off x="311700" y="1152475"/>
            <a:ext cx="4150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SzPts val="1800"/>
              <a:buNone/>
            </a:pPr>
            <a:r>
              <a:rPr b="1" lang="en" sz="1350">
                <a:solidFill>
                  <a:srgbClr val="0B5394"/>
                </a:solidFill>
                <a:highlight>
                  <a:srgbClr val="FFFFFF"/>
                </a:highlight>
              </a:rPr>
              <a:t>Stage 1:</a:t>
            </a:r>
            <a:r>
              <a:rPr lang="en" sz="1350">
                <a:solidFill>
                  <a:srgbClr val="0B5394"/>
                </a:solidFill>
                <a:highlight>
                  <a:srgbClr val="FFFFFF"/>
                </a:highlight>
              </a:rPr>
              <a:t> Electricity is generated as the wave flows into the structure (Diagram A).</a:t>
            </a:r>
            <a:endParaRPr b="1" sz="1350" u="sng">
              <a:solidFill>
                <a:srgbClr val="0B5394"/>
              </a:solidFill>
              <a:highlight>
                <a:schemeClr val="accent6"/>
              </a:highlight>
            </a:endParaRPr>
          </a:p>
          <a:p>
            <a:pPr indent="0" lvl="0" marL="0" rtl="0" algn="l">
              <a:lnSpc>
                <a:spcPct val="115000"/>
              </a:lnSpc>
              <a:spcBef>
                <a:spcPts val="1400"/>
              </a:spcBef>
              <a:spcAft>
                <a:spcPts val="0"/>
              </a:spcAft>
              <a:buSzPts val="1800"/>
              <a:buNone/>
            </a:pPr>
            <a:r>
              <a:rPr b="1" lang="en" sz="1350" u="sng">
                <a:solidFill>
                  <a:srgbClr val="222222"/>
                </a:solidFill>
                <a:highlight>
                  <a:schemeClr val="accent6"/>
                </a:highlight>
              </a:rPr>
              <a:t>Paragraph 2</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ts val="1800"/>
              <a:buNone/>
            </a:pPr>
            <a:r>
              <a:rPr b="1" lang="en" sz="1350">
                <a:solidFill>
                  <a:srgbClr val="222222"/>
                </a:solidFill>
                <a:highlight>
                  <a:srgbClr val="FFFFFF"/>
                </a:highlight>
              </a:rPr>
              <a:t>The first diagram shows how the incoming wave fills a large chamber and forces the air inside this space up the column and through the turbine. The pressure of the air rotates the turbine which generates a current of electricity. The process does not end there for the structure is able to continue producing power as the sea recedes as can be seen in the second diagram.</a:t>
            </a:r>
            <a:endParaRPr/>
          </a:p>
        </p:txBody>
      </p:sp>
      <p:sp>
        <p:nvSpPr>
          <p:cNvPr id="133" name="Google Shape;133;p11"/>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302175" y="12117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990000"/>
                </a:solidFill>
                <a:highlight>
                  <a:schemeClr val="lt1"/>
                </a:highlight>
              </a:rPr>
              <a:t>Write the 2nd Detail Paragraph</a:t>
            </a:r>
            <a:endParaRPr b="1" sz="1950">
              <a:solidFill>
                <a:srgbClr val="99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39" name="Google Shape;139;p12"/>
          <p:cNvSpPr txBox="1"/>
          <p:nvPr>
            <p:ph idx="1" type="body"/>
          </p:nvPr>
        </p:nvSpPr>
        <p:spPr>
          <a:xfrm>
            <a:off x="376000" y="1362400"/>
            <a:ext cx="34044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700"/>
              </a:spcBef>
              <a:spcAft>
                <a:spcPts val="0"/>
              </a:spcAft>
              <a:buSzPts val="1800"/>
              <a:buNone/>
            </a:pPr>
            <a:r>
              <a:rPr b="1" lang="en" sz="1350">
                <a:solidFill>
                  <a:srgbClr val="0B5394"/>
                </a:solidFill>
                <a:highlight>
                  <a:srgbClr val="FFFFFF"/>
                </a:highlight>
              </a:rPr>
              <a:t>Stage 2:</a:t>
            </a:r>
            <a:r>
              <a:rPr lang="en" sz="1350">
                <a:solidFill>
                  <a:srgbClr val="0B5394"/>
                </a:solidFill>
                <a:highlight>
                  <a:srgbClr val="FFFFFF"/>
                </a:highlight>
              </a:rPr>
              <a:t> Electricity is also created as the receding wave draws air back down the column (Diagram B).</a:t>
            </a:r>
            <a:endParaRPr b="1" sz="1350" u="sng">
              <a:solidFill>
                <a:srgbClr val="0B5394"/>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chemeClr val="accent6"/>
                </a:highlight>
              </a:rPr>
              <a:t>Paragraph 3</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ts val="1800"/>
              <a:buNone/>
            </a:pPr>
            <a:r>
              <a:rPr b="1" lang="en" sz="1350">
                <a:solidFill>
                  <a:srgbClr val="222222"/>
                </a:solidFill>
                <a:highlight>
                  <a:srgbClr val="FFFFFF"/>
                </a:highlight>
              </a:rPr>
              <a:t>As the water now flows away from the structure, it draws air back down the column and downwards through the turbine in the same direction as the previous upward flow of air. The turbine continues to turn thus generating even more electricity. </a:t>
            </a:r>
            <a:endParaRPr/>
          </a:p>
        </p:txBody>
      </p:sp>
      <p:pic>
        <p:nvPicPr>
          <p:cNvPr id="140" name="Google Shape;140;p12"/>
          <p:cNvPicPr preferRelativeResize="0"/>
          <p:nvPr/>
        </p:nvPicPr>
        <p:blipFill rotWithShape="1">
          <a:blip r:embed="rId3">
            <a:alphaModFix/>
          </a:blip>
          <a:srcRect b="0" l="0" r="0" t="0"/>
          <a:stretch/>
        </p:blipFill>
        <p:spPr>
          <a:xfrm>
            <a:off x="4950625" y="1037751"/>
            <a:ext cx="3960500" cy="3527105"/>
          </a:xfrm>
          <a:prstGeom prst="rect">
            <a:avLst/>
          </a:prstGeom>
          <a:noFill/>
          <a:ln>
            <a:noFill/>
          </a:ln>
        </p:spPr>
      </p:pic>
      <p:sp>
        <p:nvSpPr>
          <p:cNvPr id="141" name="Google Shape;141;p12"/>
          <p:cNvSpPr txBox="1"/>
          <p:nvPr/>
        </p:nvSpPr>
        <p:spPr>
          <a:xfrm>
            <a:off x="5567925" y="1017725"/>
            <a:ext cx="3343200" cy="1013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400"/>
              </a:spcBef>
              <a:spcAft>
                <a:spcPts val="0"/>
              </a:spcAft>
              <a:buClr>
                <a:srgbClr val="000000"/>
              </a:buClr>
              <a:buSzPts val="1350"/>
              <a:buFont typeface="Arial"/>
              <a:buNone/>
            </a:pPr>
            <a:r>
              <a:rPr b="1" i="0" lang="en" sz="1350" u="none" cap="none" strike="noStrike">
                <a:solidFill>
                  <a:schemeClr val="dk1"/>
                </a:solidFill>
                <a:latin typeface="Arial"/>
                <a:ea typeface="Arial"/>
                <a:cs typeface="Arial"/>
                <a:sym typeface="Arial"/>
              </a:rPr>
              <a:t>Generating Electricity From The Sea</a:t>
            </a:r>
            <a:endParaRPr b="1" i="0" sz="135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2"/>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3014bbbb84f_0_1"/>
          <p:cNvPicPr preferRelativeResize="0"/>
          <p:nvPr/>
        </p:nvPicPr>
        <p:blipFill rotWithShape="1">
          <a:blip r:embed="rId3">
            <a:alphaModFix/>
          </a:blip>
          <a:srcRect b="0" l="0" r="0" t="0"/>
          <a:stretch/>
        </p:blipFill>
        <p:spPr>
          <a:xfrm>
            <a:off x="5683575" y="952488"/>
            <a:ext cx="3008951" cy="3302825"/>
          </a:xfrm>
          <a:prstGeom prst="rect">
            <a:avLst/>
          </a:prstGeom>
          <a:noFill/>
          <a:ln>
            <a:noFill/>
          </a:ln>
        </p:spPr>
      </p:pic>
      <p:sp>
        <p:nvSpPr>
          <p:cNvPr id="148" name="Google Shape;148;g3014bbbb84f_0_1"/>
          <p:cNvSpPr txBox="1"/>
          <p:nvPr/>
        </p:nvSpPr>
        <p:spPr>
          <a:xfrm>
            <a:off x="5735075" y="952500"/>
            <a:ext cx="3343200" cy="942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400"/>
              </a:spcBef>
              <a:spcAft>
                <a:spcPts val="0"/>
              </a:spcAft>
              <a:buClr>
                <a:srgbClr val="000000"/>
              </a:buClr>
              <a:buSzPts val="950"/>
              <a:buFont typeface="Arial"/>
              <a:buNone/>
            </a:pPr>
            <a:r>
              <a:rPr b="1" i="0" lang="en" sz="950" u="none" cap="none" strike="noStrike">
                <a:solidFill>
                  <a:schemeClr val="dk1"/>
                </a:solidFill>
                <a:latin typeface="Arial"/>
                <a:ea typeface="Arial"/>
                <a:cs typeface="Arial"/>
                <a:sym typeface="Arial"/>
              </a:rPr>
              <a:t>Generating Electricity From The Sea</a:t>
            </a:r>
            <a:endParaRPr b="1" i="0" sz="95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3014bbbb84f_0_1"/>
          <p:cNvSpPr txBox="1"/>
          <p:nvPr/>
        </p:nvSpPr>
        <p:spPr>
          <a:xfrm>
            <a:off x="1628775" y="335173"/>
            <a:ext cx="18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SAMPLE ANSWER</a:t>
            </a:r>
            <a:endParaRPr b="0" i="0" sz="1400" u="none" cap="none" strike="noStrike">
              <a:solidFill>
                <a:srgbClr val="000000"/>
              </a:solidFill>
              <a:latin typeface="Arial"/>
              <a:ea typeface="Arial"/>
              <a:cs typeface="Arial"/>
              <a:sym typeface="Arial"/>
            </a:endParaRPr>
          </a:p>
        </p:txBody>
      </p:sp>
      <p:sp>
        <p:nvSpPr>
          <p:cNvPr id="150" name="Google Shape;150;g3014bbbb84f_0_1"/>
          <p:cNvSpPr txBox="1"/>
          <p:nvPr/>
        </p:nvSpPr>
        <p:spPr>
          <a:xfrm>
            <a:off x="360950" y="797075"/>
            <a:ext cx="5322600" cy="4094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200">
                <a:solidFill>
                  <a:srgbClr val="222222"/>
                </a:solidFill>
                <a:highlight>
                  <a:schemeClr val="lt1"/>
                </a:highlight>
              </a:rPr>
              <a:t>The two diagrams illustrate a method of creating electricity from the force of waves using a specifically designed man-made construction. The structure, consisting of a wave chamber and a tall column containing a turbine, is erected on a steeply sloping coastal cliff or sea wall where it is subject to the movement of the ocean waves.</a:t>
            </a:r>
            <a:endParaRPr b="1" sz="1200">
              <a:solidFill>
                <a:srgbClr val="222222"/>
              </a:solidFill>
              <a:highlight>
                <a:schemeClr val="lt1"/>
              </a:highlight>
            </a:endParaRPr>
          </a:p>
          <a:p>
            <a:pPr indent="0" lvl="0" marL="0" rtl="0" algn="just">
              <a:lnSpc>
                <a:spcPct val="115000"/>
              </a:lnSpc>
              <a:spcBef>
                <a:spcPts val="1400"/>
              </a:spcBef>
              <a:spcAft>
                <a:spcPts val="0"/>
              </a:spcAft>
              <a:buNone/>
            </a:pPr>
            <a:r>
              <a:rPr b="1" lang="en" sz="1200">
                <a:solidFill>
                  <a:srgbClr val="222222"/>
                </a:solidFill>
                <a:highlight>
                  <a:schemeClr val="lt1"/>
                </a:highlight>
              </a:rPr>
              <a:t>The first diagram shows how the incoming wave fills a large chamber and forces the air inside this space up the column and through the turbine. The pressure of the air rotates the turbine which generates a current of electricity. The process does not end there for the structure is able to continue producing power as the sea recedes as can be seen in the second diagram.</a:t>
            </a:r>
            <a:endParaRPr b="1" sz="1200">
              <a:solidFill>
                <a:srgbClr val="222222"/>
              </a:solidFill>
              <a:highlight>
                <a:schemeClr val="lt1"/>
              </a:highlight>
            </a:endParaRPr>
          </a:p>
          <a:p>
            <a:pPr indent="0" lvl="0" marL="0" rtl="0" algn="just">
              <a:lnSpc>
                <a:spcPct val="115000"/>
              </a:lnSpc>
              <a:spcBef>
                <a:spcPts val="1400"/>
              </a:spcBef>
              <a:spcAft>
                <a:spcPts val="0"/>
              </a:spcAft>
              <a:buNone/>
            </a:pPr>
            <a:r>
              <a:rPr b="1" lang="en" sz="1200">
                <a:solidFill>
                  <a:srgbClr val="222222"/>
                </a:solidFill>
                <a:highlight>
                  <a:schemeClr val="lt1"/>
                </a:highlight>
              </a:rPr>
              <a:t>As the water now flows away from the structure, it draws air back down the column and downwards through the turbine in the same direction as the previous upward flow of air. The turbine continues to turn thus generating even more electricity. </a:t>
            </a:r>
            <a:endParaRPr b="1" sz="1200">
              <a:solidFill>
                <a:srgbClr val="222222"/>
              </a:solidFill>
              <a:highlight>
                <a:schemeClr val="lt1"/>
              </a:highlight>
            </a:endParaRPr>
          </a:p>
          <a:p>
            <a:pPr indent="0" lvl="0" marL="0" rtl="0" algn="just">
              <a:lnSpc>
                <a:spcPct val="115000"/>
              </a:lnSpc>
              <a:spcBef>
                <a:spcPts val="1400"/>
              </a:spcBef>
              <a:spcAft>
                <a:spcPts val="1400"/>
              </a:spcAft>
              <a:buNone/>
            </a:pPr>
            <a:r>
              <a:rPr i="1" lang="en" sz="1200">
                <a:solidFill>
                  <a:srgbClr val="222222"/>
                </a:solidFill>
                <a:highlight>
                  <a:schemeClr val="lt1"/>
                </a:highlight>
              </a:rPr>
              <a:t>(165 words)</a:t>
            </a:r>
            <a:endParaRPr i="1" sz="1200">
              <a:solidFill>
                <a:srgbClr val="222222"/>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478725" y="1242275"/>
            <a:ext cx="3006000" cy="400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rPr>
              <a:t>The diagrams show a structure that is used to generate electricity from wave power.</a:t>
            </a:r>
            <a:endParaRPr b="1" i="1" sz="1350">
              <a:solidFill>
                <a:srgbClr val="222222"/>
              </a:solidFill>
            </a:endParaRPr>
          </a:p>
          <a:p>
            <a:pPr indent="0" lvl="0" marL="0" rtl="0" algn="l">
              <a:lnSpc>
                <a:spcPct val="115000"/>
              </a:lnSpc>
              <a:spcBef>
                <a:spcPts val="1400"/>
              </a:spcBef>
              <a:spcAft>
                <a:spcPts val="0"/>
              </a:spcAft>
              <a:buClr>
                <a:schemeClr val="dk1"/>
              </a:buClr>
              <a:buSzPts val="1100"/>
              <a:buFont typeface="Arial"/>
              <a:buNone/>
            </a:pPr>
            <a:r>
              <a:rPr b="1" i="1" lang="en" sz="1300">
                <a:solidFill>
                  <a:srgbClr val="222222"/>
                </a:solidFill>
              </a:rPr>
              <a:t>Summarise the information by selecting and reporting the main features, and make comparisons where relevant.</a:t>
            </a:r>
            <a:endParaRPr b="1" i="1" sz="1300">
              <a:solidFill>
                <a:srgbClr val="222222"/>
              </a:solidFill>
            </a:endParaRPr>
          </a:p>
          <a:p>
            <a:pPr indent="0" lvl="0" marL="0" rtl="0" algn="l">
              <a:lnSpc>
                <a:spcPct val="115000"/>
              </a:lnSpc>
              <a:spcBef>
                <a:spcPts val="1400"/>
              </a:spcBef>
              <a:spcAft>
                <a:spcPts val="0"/>
              </a:spcAft>
              <a:buClr>
                <a:schemeClr val="dk1"/>
              </a:buClr>
              <a:buSzPts val="1100"/>
              <a:buFont typeface="Arial"/>
              <a:buNone/>
            </a:pPr>
            <a:r>
              <a:rPr lang="en" sz="1300"/>
              <a:t>Write at least 150 words.</a:t>
            </a:r>
            <a:endParaRPr sz="1300"/>
          </a:p>
          <a:p>
            <a:pPr indent="0" lvl="0" marL="0" rtl="0" algn="l">
              <a:lnSpc>
                <a:spcPct val="100000"/>
              </a:lnSpc>
              <a:spcBef>
                <a:spcPts val="1400"/>
              </a:spcBef>
              <a:spcAft>
                <a:spcPts val="0"/>
              </a:spcAft>
              <a:buSzPts val="2800"/>
              <a:buNone/>
            </a:pPr>
            <a:r>
              <a:t/>
            </a:r>
            <a:endParaRPr/>
          </a:p>
        </p:txBody>
      </p:sp>
      <p:pic>
        <p:nvPicPr>
          <p:cNvPr id="61" name="Google Shape;61;p2"/>
          <p:cNvPicPr preferRelativeResize="0"/>
          <p:nvPr/>
        </p:nvPicPr>
        <p:blipFill rotWithShape="1">
          <a:blip r:embed="rId3">
            <a:alphaModFix/>
          </a:blip>
          <a:srcRect b="0" l="0" r="0" t="0"/>
          <a:stretch/>
        </p:blipFill>
        <p:spPr>
          <a:xfrm>
            <a:off x="4346275" y="1037750"/>
            <a:ext cx="3960500" cy="4105749"/>
          </a:xfrm>
          <a:prstGeom prst="rect">
            <a:avLst/>
          </a:prstGeom>
          <a:noFill/>
          <a:ln>
            <a:noFill/>
          </a:ln>
        </p:spPr>
      </p:pic>
      <p:sp>
        <p:nvSpPr>
          <p:cNvPr id="62" name="Google Shape;62;p2"/>
          <p:cNvSpPr txBox="1"/>
          <p:nvPr/>
        </p:nvSpPr>
        <p:spPr>
          <a:xfrm>
            <a:off x="4572000" y="727925"/>
            <a:ext cx="3343200" cy="1013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400"/>
              </a:spcBef>
              <a:spcAft>
                <a:spcPts val="0"/>
              </a:spcAft>
              <a:buClr>
                <a:schemeClr val="dk1"/>
              </a:buClr>
              <a:buSzPts val="1100"/>
              <a:buFont typeface="Arial"/>
              <a:buNone/>
            </a:pPr>
            <a:r>
              <a:rPr b="1" i="0" lang="en" sz="1350" u="none" cap="none" strike="noStrike">
                <a:solidFill>
                  <a:schemeClr val="dk1"/>
                </a:solidFill>
                <a:latin typeface="Arial"/>
                <a:ea typeface="Arial"/>
                <a:cs typeface="Arial"/>
                <a:sym typeface="Arial"/>
              </a:rPr>
              <a:t>Generating Electricity From The Sea</a:t>
            </a:r>
            <a:endParaRPr b="1" i="0" sz="135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3"/>
          <p:cNvPicPr preferRelativeResize="0"/>
          <p:nvPr/>
        </p:nvPicPr>
        <p:blipFill rotWithShape="1">
          <a:blip r:embed="rId3">
            <a:alphaModFix/>
          </a:blip>
          <a:srcRect b="0" l="0" r="0" t="0"/>
          <a:stretch/>
        </p:blipFill>
        <p:spPr>
          <a:xfrm>
            <a:off x="5683575" y="952488"/>
            <a:ext cx="3008951" cy="3302825"/>
          </a:xfrm>
          <a:prstGeom prst="rect">
            <a:avLst/>
          </a:prstGeom>
          <a:noFill/>
          <a:ln>
            <a:noFill/>
          </a:ln>
        </p:spPr>
      </p:pic>
      <p:sp>
        <p:nvSpPr>
          <p:cNvPr id="68" name="Google Shape;68;p3"/>
          <p:cNvSpPr txBox="1"/>
          <p:nvPr/>
        </p:nvSpPr>
        <p:spPr>
          <a:xfrm>
            <a:off x="5735075" y="952500"/>
            <a:ext cx="3343200" cy="942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400"/>
              </a:spcBef>
              <a:spcAft>
                <a:spcPts val="0"/>
              </a:spcAft>
              <a:buClr>
                <a:srgbClr val="000000"/>
              </a:buClr>
              <a:buSzPts val="950"/>
              <a:buFont typeface="Arial"/>
              <a:buNone/>
            </a:pPr>
            <a:r>
              <a:rPr b="1" i="0" lang="en" sz="950" u="none" cap="none" strike="noStrike">
                <a:solidFill>
                  <a:schemeClr val="dk1"/>
                </a:solidFill>
                <a:latin typeface="Arial"/>
                <a:ea typeface="Arial"/>
                <a:cs typeface="Arial"/>
                <a:sym typeface="Arial"/>
              </a:rPr>
              <a:t>Generating Electricity From The Sea</a:t>
            </a:r>
            <a:endParaRPr b="1" i="0" sz="95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txBox="1"/>
          <p:nvPr/>
        </p:nvSpPr>
        <p:spPr>
          <a:xfrm>
            <a:off x="1628775" y="335173"/>
            <a:ext cx="18145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SAMPLE ANSWER</a:t>
            </a:r>
            <a:endParaRPr b="0" i="0" sz="1400" u="none" cap="none" strike="noStrike">
              <a:solidFill>
                <a:srgbClr val="000000"/>
              </a:solidFill>
              <a:latin typeface="Arial"/>
              <a:ea typeface="Arial"/>
              <a:cs typeface="Arial"/>
              <a:sym typeface="Arial"/>
            </a:endParaRPr>
          </a:p>
        </p:txBody>
      </p:sp>
      <p:sp>
        <p:nvSpPr>
          <p:cNvPr id="70" name="Google Shape;70;p3"/>
          <p:cNvSpPr txBox="1"/>
          <p:nvPr/>
        </p:nvSpPr>
        <p:spPr>
          <a:xfrm>
            <a:off x="360950" y="797075"/>
            <a:ext cx="5322600" cy="4094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200">
                <a:solidFill>
                  <a:srgbClr val="222222"/>
                </a:solidFill>
                <a:highlight>
                  <a:schemeClr val="lt1"/>
                </a:highlight>
              </a:rPr>
              <a:t>The two diagrams illustrate a method of creating electricity from the force of waves using a specifically designed man-made construction. The structure, consisting of a wave chamber and a tall column containing a turbine, is erected on a steeply sloping coastal cliff or sea wall where it is subject to the movement of the ocean waves.</a:t>
            </a:r>
            <a:endParaRPr b="1" sz="1200">
              <a:solidFill>
                <a:srgbClr val="222222"/>
              </a:solidFill>
              <a:highlight>
                <a:schemeClr val="lt1"/>
              </a:highlight>
            </a:endParaRPr>
          </a:p>
          <a:p>
            <a:pPr indent="0" lvl="0" marL="0" rtl="0" algn="just">
              <a:lnSpc>
                <a:spcPct val="115000"/>
              </a:lnSpc>
              <a:spcBef>
                <a:spcPts val="1400"/>
              </a:spcBef>
              <a:spcAft>
                <a:spcPts val="0"/>
              </a:spcAft>
              <a:buClr>
                <a:schemeClr val="dk1"/>
              </a:buClr>
              <a:buSzPts val="1800"/>
              <a:buFont typeface="Arial"/>
              <a:buNone/>
            </a:pPr>
            <a:r>
              <a:rPr b="1" lang="en" sz="1200">
                <a:solidFill>
                  <a:srgbClr val="222222"/>
                </a:solidFill>
                <a:highlight>
                  <a:schemeClr val="lt1"/>
                </a:highlight>
              </a:rPr>
              <a:t>The first diagram shows how the incoming wave fills a large chamber and forces the air inside this space up the column and through the turbine. The pressure of the air rotates the turbine which generates a current of electricity. The process does not end there for the structure is able to continue producing power as the sea recedes as can be seen in the second diagram.</a:t>
            </a:r>
            <a:endParaRPr b="1" sz="1200">
              <a:solidFill>
                <a:srgbClr val="222222"/>
              </a:solidFill>
              <a:highlight>
                <a:schemeClr val="lt1"/>
              </a:highlight>
            </a:endParaRPr>
          </a:p>
          <a:p>
            <a:pPr indent="0" lvl="0" marL="0" rtl="0" algn="just">
              <a:lnSpc>
                <a:spcPct val="115000"/>
              </a:lnSpc>
              <a:spcBef>
                <a:spcPts val="1400"/>
              </a:spcBef>
              <a:spcAft>
                <a:spcPts val="0"/>
              </a:spcAft>
              <a:buNone/>
            </a:pPr>
            <a:r>
              <a:rPr b="1" lang="en" sz="1200">
                <a:solidFill>
                  <a:srgbClr val="222222"/>
                </a:solidFill>
                <a:highlight>
                  <a:schemeClr val="lt1"/>
                </a:highlight>
              </a:rPr>
              <a:t>As the water now flows away from the structure, it draws air back down the column and downwards through the turbine in the same direction as the previous upward flow of air. The turbine continues to turn thus generating even more electricity. </a:t>
            </a:r>
            <a:endParaRPr b="1" sz="1200">
              <a:solidFill>
                <a:srgbClr val="222222"/>
              </a:solidFill>
              <a:highlight>
                <a:schemeClr val="lt1"/>
              </a:highlight>
            </a:endParaRPr>
          </a:p>
          <a:p>
            <a:pPr indent="0" lvl="0" marL="0" rtl="0" algn="just">
              <a:lnSpc>
                <a:spcPct val="115000"/>
              </a:lnSpc>
              <a:spcBef>
                <a:spcPts val="1400"/>
              </a:spcBef>
              <a:spcAft>
                <a:spcPts val="1400"/>
              </a:spcAft>
              <a:buClr>
                <a:schemeClr val="dk1"/>
              </a:buClr>
              <a:buSzPts val="1800"/>
              <a:buFont typeface="Arial"/>
              <a:buNone/>
            </a:pPr>
            <a:r>
              <a:rPr i="1" lang="en" sz="1200">
                <a:solidFill>
                  <a:srgbClr val="222222"/>
                </a:solidFill>
                <a:highlight>
                  <a:schemeClr val="lt1"/>
                </a:highlight>
              </a:rPr>
              <a:t>(165 words)</a:t>
            </a:r>
            <a:endParaRPr i="1" sz="1200">
              <a:solidFill>
                <a:srgbClr val="222222"/>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1504707" y="2191576"/>
            <a:ext cx="6739181" cy="62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rgbClr val="FF0000"/>
                </a:solidFill>
              </a:rPr>
              <a:t>BREAKDOWN AND EXPLANATION</a:t>
            </a:r>
            <a:endParaRPr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221675" y="779350"/>
            <a:ext cx="88323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Identify the Main Features</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81" name="Google Shape;81;p5"/>
          <p:cNvSpPr txBox="1"/>
          <p:nvPr>
            <p:ph idx="1" type="body"/>
          </p:nvPr>
        </p:nvSpPr>
        <p:spPr>
          <a:xfrm>
            <a:off x="311700" y="1152475"/>
            <a:ext cx="8033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b="1" lang="en" sz="1450">
                <a:solidFill>
                  <a:srgbClr val="38761D"/>
                </a:solidFill>
                <a:highlight>
                  <a:srgbClr val="FFFFFF"/>
                </a:highlight>
              </a:rPr>
              <a:t>1) Is it a linear or a cyclical process?</a:t>
            </a:r>
            <a:endParaRPr b="1" sz="1450">
              <a:solidFill>
                <a:srgbClr val="38761D"/>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450">
                <a:solidFill>
                  <a:srgbClr val="222222"/>
                </a:solidFill>
                <a:highlight>
                  <a:srgbClr val="FFFFFF"/>
                </a:highlight>
              </a:rPr>
              <a:t>A linear process starts and finishes at different places. It will often involve the manufacture or creation of something, starting with the raw materials going in at one end and the finished product coming out the other end. </a:t>
            </a:r>
            <a:endParaRPr sz="14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6"/>
          <p:cNvPicPr preferRelativeResize="0"/>
          <p:nvPr/>
        </p:nvPicPr>
        <p:blipFill rotWithShape="1">
          <a:blip r:embed="rId3">
            <a:alphaModFix/>
          </a:blip>
          <a:srcRect b="0" l="0" r="0" t="0"/>
          <a:stretch/>
        </p:blipFill>
        <p:spPr>
          <a:xfrm>
            <a:off x="0" y="822950"/>
            <a:ext cx="5685000" cy="4320550"/>
          </a:xfrm>
          <a:prstGeom prst="rect">
            <a:avLst/>
          </a:prstGeom>
          <a:noFill/>
          <a:ln>
            <a:noFill/>
          </a:ln>
        </p:spPr>
      </p:pic>
      <p:sp>
        <p:nvSpPr>
          <p:cNvPr id="87" name="Google Shape;87;p6"/>
          <p:cNvSpPr txBox="1"/>
          <p:nvPr/>
        </p:nvSpPr>
        <p:spPr>
          <a:xfrm>
            <a:off x="1401600" y="565775"/>
            <a:ext cx="248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LINEAR</a:t>
            </a:r>
            <a:endParaRPr b="1" i="0" sz="1400" u="none" cap="none" strike="noStrike">
              <a:solidFill>
                <a:srgbClr val="000000"/>
              </a:solidFill>
              <a:latin typeface="Arial"/>
              <a:ea typeface="Arial"/>
              <a:cs typeface="Arial"/>
              <a:sym typeface="Arial"/>
            </a:endParaRPr>
          </a:p>
        </p:txBody>
      </p:sp>
      <p:pic>
        <p:nvPicPr>
          <p:cNvPr id="88" name="Google Shape;88;p6"/>
          <p:cNvPicPr preferRelativeResize="0"/>
          <p:nvPr/>
        </p:nvPicPr>
        <p:blipFill rotWithShape="1">
          <a:blip r:embed="rId4">
            <a:alphaModFix/>
          </a:blip>
          <a:srcRect b="0" l="0" r="0" t="0"/>
          <a:stretch/>
        </p:blipFill>
        <p:spPr>
          <a:xfrm>
            <a:off x="5685000" y="1585000"/>
            <a:ext cx="3154200" cy="2796445"/>
          </a:xfrm>
          <a:prstGeom prst="rect">
            <a:avLst/>
          </a:prstGeom>
          <a:noFill/>
          <a:ln>
            <a:noFill/>
          </a:ln>
        </p:spPr>
      </p:pic>
      <p:sp>
        <p:nvSpPr>
          <p:cNvPr id="89" name="Google Shape;89;p6"/>
          <p:cNvSpPr txBox="1"/>
          <p:nvPr/>
        </p:nvSpPr>
        <p:spPr>
          <a:xfrm>
            <a:off x="6974500" y="1043125"/>
            <a:ext cx="248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CYCLICAL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400"/>
              </a:spcAft>
              <a:buClr>
                <a:schemeClr val="dk1"/>
              </a:buClr>
              <a:buSzPct val="56410"/>
              <a:buFont typeface="Arial"/>
              <a:buNone/>
            </a:pPr>
            <a:r>
              <a:rPr b="1" lang="en" sz="1950">
                <a:solidFill>
                  <a:srgbClr val="CC0000"/>
                </a:solidFill>
                <a:highlight>
                  <a:srgbClr val="FFFFFF"/>
                </a:highlight>
              </a:rPr>
              <a:t>Identify the Main Features</a:t>
            </a:r>
            <a:endParaRPr/>
          </a:p>
        </p:txBody>
      </p:sp>
      <p:sp>
        <p:nvSpPr>
          <p:cNvPr id="95" name="Google Shape;95;p7"/>
          <p:cNvSpPr txBox="1"/>
          <p:nvPr>
            <p:ph idx="1" type="body"/>
          </p:nvPr>
        </p:nvSpPr>
        <p:spPr>
          <a:xfrm>
            <a:off x="311700" y="1152475"/>
            <a:ext cx="7853700" cy="399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450">
                <a:solidFill>
                  <a:srgbClr val="38761D"/>
                </a:solidFill>
                <a:highlight>
                  <a:srgbClr val="FFFFFF"/>
                </a:highlight>
              </a:rPr>
              <a:t>2) Where does the process start and end?</a:t>
            </a:r>
            <a:endParaRPr b="1" sz="1450">
              <a:solidFill>
                <a:srgbClr val="38761D"/>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450">
                <a:solidFill>
                  <a:srgbClr val="222222"/>
                </a:solidFill>
                <a:highlight>
                  <a:srgbClr val="FFFFFF"/>
                </a:highlight>
              </a:rPr>
              <a:t>For a linear process this will usually be obvious. It may be harder to determine for a cyclical process so it’s important that you examine the graphic carefully to find out.</a:t>
            </a:r>
            <a:endParaRPr sz="14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450">
                <a:solidFill>
                  <a:srgbClr val="38761D"/>
                </a:solidFill>
                <a:highlight>
                  <a:srgbClr val="FFFFFF"/>
                </a:highlight>
              </a:rPr>
              <a:t>3) How many steps are there to the process?</a:t>
            </a:r>
            <a:endParaRPr b="1" sz="1450">
              <a:solidFill>
                <a:srgbClr val="38761D"/>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450">
                <a:solidFill>
                  <a:srgbClr val="222222"/>
                </a:solidFill>
                <a:highlight>
                  <a:srgbClr val="FFFFFF"/>
                </a:highlight>
              </a:rPr>
              <a:t>If there are a lot, it can be helpful to number them from 1 to whatever number the final stage is.</a:t>
            </a:r>
            <a:endParaRPr sz="14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400"/>
              </a:spcAft>
              <a:buClr>
                <a:schemeClr val="dk1"/>
              </a:buClr>
              <a:buSzPct val="56410"/>
              <a:buFont typeface="Arial"/>
              <a:buNone/>
            </a:pPr>
            <a:r>
              <a:rPr b="1" lang="en" sz="1950">
                <a:solidFill>
                  <a:srgbClr val="CC0000"/>
                </a:solidFill>
                <a:highlight>
                  <a:srgbClr val="FFFFFF"/>
                </a:highlight>
              </a:rPr>
              <a:t>Identify the Main Features</a:t>
            </a:r>
            <a:endParaRPr/>
          </a:p>
        </p:txBody>
      </p:sp>
      <p:sp>
        <p:nvSpPr>
          <p:cNvPr id="101" name="Google Shape;101;p8"/>
          <p:cNvSpPr txBox="1"/>
          <p:nvPr>
            <p:ph idx="1" type="body"/>
          </p:nvPr>
        </p:nvSpPr>
        <p:spPr>
          <a:xfrm>
            <a:off x="311700" y="1113900"/>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350">
                <a:solidFill>
                  <a:srgbClr val="38761D"/>
                </a:solidFill>
                <a:highlight>
                  <a:srgbClr val="FFFFFF"/>
                </a:highlight>
              </a:rPr>
              <a:t>4) Can the process be easily broken down into stages?</a:t>
            </a:r>
            <a:endParaRPr b="1" sz="1350">
              <a:solidFill>
                <a:srgbClr val="38761D"/>
              </a:solidFill>
              <a:highlight>
                <a:srgbClr val="FFFFFF"/>
              </a:highlight>
            </a:endParaRPr>
          </a:p>
          <a:p>
            <a:pPr indent="0" lvl="0" marL="0" rtl="0" algn="l">
              <a:lnSpc>
                <a:spcPct val="115000"/>
              </a:lnSpc>
              <a:spcBef>
                <a:spcPts val="1400"/>
              </a:spcBef>
              <a:spcAft>
                <a:spcPts val="0"/>
              </a:spcAft>
              <a:buSzPts val="1800"/>
              <a:buNone/>
            </a:pPr>
            <a:r>
              <a:rPr lang="en" sz="1350">
                <a:solidFill>
                  <a:srgbClr val="222222"/>
                </a:solidFill>
                <a:highlight>
                  <a:srgbClr val="FFFFFF"/>
                </a:highlight>
              </a:rPr>
              <a:t>This graphic doesn’t contain very much detail. There are only two stages to the process:</a:t>
            </a:r>
            <a:endParaRPr sz="1350">
              <a:solidFill>
                <a:srgbClr val="222222"/>
              </a:solidFill>
              <a:highlight>
                <a:srgbClr val="FFFFFF"/>
              </a:highlight>
            </a:endParaRPr>
          </a:p>
          <a:p>
            <a:pPr indent="0" lvl="0" marL="0" rtl="0" algn="l">
              <a:lnSpc>
                <a:spcPct val="115000"/>
              </a:lnSpc>
              <a:spcBef>
                <a:spcPts val="1400"/>
              </a:spcBef>
              <a:spcAft>
                <a:spcPts val="0"/>
              </a:spcAft>
              <a:buSzPts val="1800"/>
              <a:buNone/>
            </a:pPr>
            <a:r>
              <a:rPr b="1" lang="en" sz="1450">
                <a:solidFill>
                  <a:srgbClr val="0B5394"/>
                </a:solidFill>
                <a:highlight>
                  <a:srgbClr val="FFFFFF"/>
                </a:highlight>
              </a:rPr>
              <a:t>Stage 1: </a:t>
            </a:r>
            <a:r>
              <a:rPr lang="en" sz="1450">
                <a:solidFill>
                  <a:srgbClr val="0B5394"/>
                </a:solidFill>
                <a:highlight>
                  <a:srgbClr val="FFFFFF"/>
                </a:highlight>
              </a:rPr>
              <a:t>Electricity is generated as the wave flows into the structure (Diagram A).</a:t>
            </a:r>
            <a:endParaRPr sz="1450">
              <a:solidFill>
                <a:srgbClr val="0B5394"/>
              </a:solidFill>
              <a:highlight>
                <a:srgbClr val="FFFFFF"/>
              </a:highlight>
            </a:endParaRPr>
          </a:p>
          <a:p>
            <a:pPr indent="0" lvl="0" marL="0" rtl="0" algn="l">
              <a:lnSpc>
                <a:spcPct val="115000"/>
              </a:lnSpc>
              <a:spcBef>
                <a:spcPts val="1400"/>
              </a:spcBef>
              <a:spcAft>
                <a:spcPts val="1400"/>
              </a:spcAft>
              <a:buSzPts val="1800"/>
              <a:buNone/>
            </a:pPr>
            <a:r>
              <a:rPr b="1" lang="en" sz="1450">
                <a:solidFill>
                  <a:srgbClr val="0B5394"/>
                </a:solidFill>
                <a:highlight>
                  <a:srgbClr val="FFFFFF"/>
                </a:highlight>
              </a:rPr>
              <a:t>Stage 2: </a:t>
            </a:r>
            <a:r>
              <a:rPr lang="en" sz="1450">
                <a:solidFill>
                  <a:srgbClr val="0B5394"/>
                </a:solidFill>
                <a:highlight>
                  <a:srgbClr val="FFFFFF"/>
                </a:highlight>
              </a:rPr>
              <a:t>Electricity is also created as the receding wave draws air back down the column (Diagram B).</a:t>
            </a:r>
            <a:endParaRPr>
              <a:solidFill>
                <a:srgbClr val="0B5394"/>
              </a:solidFill>
            </a:endParaRPr>
          </a:p>
        </p:txBody>
      </p:sp>
      <p:pic>
        <p:nvPicPr>
          <p:cNvPr id="102" name="Google Shape;102;p8"/>
          <p:cNvPicPr preferRelativeResize="0"/>
          <p:nvPr/>
        </p:nvPicPr>
        <p:blipFill rotWithShape="1">
          <a:blip r:embed="rId3">
            <a:alphaModFix/>
          </a:blip>
          <a:srcRect b="0" l="0" r="0" t="0"/>
          <a:stretch/>
        </p:blipFill>
        <p:spPr>
          <a:xfrm>
            <a:off x="4950625" y="1017725"/>
            <a:ext cx="3960500" cy="4105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400"/>
              </a:spcAft>
              <a:buClr>
                <a:schemeClr val="dk1"/>
              </a:buClr>
              <a:buSzPct val="56410"/>
              <a:buFont typeface="Arial"/>
              <a:buNone/>
            </a:pPr>
            <a:r>
              <a:rPr b="1" lang="en" sz="1950">
                <a:solidFill>
                  <a:srgbClr val="CC0000"/>
                </a:solidFill>
                <a:highlight>
                  <a:schemeClr val="lt1"/>
                </a:highlight>
              </a:rPr>
              <a:t>Write an Introduction </a:t>
            </a:r>
            <a:endParaRPr/>
          </a:p>
        </p:txBody>
      </p:sp>
      <p:sp>
        <p:nvSpPr>
          <p:cNvPr id="108" name="Google Shape;108;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350" u="sng">
                <a:solidFill>
                  <a:srgbClr val="222222"/>
                </a:solidFill>
                <a:highlight>
                  <a:schemeClr val="accent6"/>
                </a:highlight>
              </a:rPr>
              <a:t>Question</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highlight>
                  <a:srgbClr val="FFFFFF"/>
                </a:highlight>
              </a:rPr>
              <a:t>The diagrams below show a structure that is used to generate electricity from wave power.</a:t>
            </a:r>
            <a:endParaRPr b="1" i="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chemeClr val="accent6"/>
                </a:highlight>
              </a:rPr>
              <a:t>Introduction</a:t>
            </a:r>
            <a:r>
              <a:rPr b="1" lang="en" sz="1350">
                <a:solidFill>
                  <a:srgbClr val="222222"/>
                </a:solidFill>
                <a:highlight>
                  <a:schemeClr val="accent6"/>
                </a:highlight>
              </a:rPr>
              <a:t> (Paragraph 1): </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The two diagrams illustrate a method of creating electricity from the force of waves using a specifically designed man-made construction.</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
        <p:nvSpPr>
          <p:cNvPr id="109" name="Google Shape;109;p9"/>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