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0" roundtripDataSignature="AMtx7mh0d6i7XB8bIjLJMFFZFPewdk77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145cb5b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145cb5b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ee978e4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fee978e46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ee978e4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2fee978e461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029950" y="1903100"/>
            <a:ext cx="7406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900" u="none" cap="none" strike="noStrike">
                <a:solidFill>
                  <a:srgbClr val="000000"/>
                </a:solidFill>
                <a:highlight>
                  <a:schemeClr val="accent6"/>
                </a:highlight>
                <a:latin typeface="Arial"/>
                <a:ea typeface="Arial"/>
                <a:cs typeface="Arial"/>
                <a:sym typeface="Arial"/>
              </a:rPr>
              <a:t>PROCESS DIAGRAM</a:t>
            </a:r>
            <a:endParaRPr b="1" i="0" sz="1900" u="none" cap="none" strike="noStrike">
              <a:solidFill>
                <a:srgbClr val="000000"/>
              </a:solidFill>
              <a:highlight>
                <a:schemeClr val="accent6"/>
              </a:highlight>
              <a:latin typeface="Arial"/>
              <a:ea typeface="Arial"/>
              <a:cs typeface="Arial"/>
              <a:sym typeface="Arial"/>
            </a:endParaRPr>
          </a:p>
        </p:txBody>
      </p:sp>
      <p:pic>
        <p:nvPicPr>
          <p:cNvPr id="55" name="Google Shape;55;p1"/>
          <p:cNvPicPr preferRelativeResize="0"/>
          <p:nvPr/>
        </p:nvPicPr>
        <p:blipFill rotWithShape="1">
          <a:blip r:embed="rId3">
            <a:alphaModFix/>
          </a:blip>
          <a:srcRect b="0" l="0" r="0" t="0"/>
          <a:stretch/>
        </p:blipFill>
        <p:spPr>
          <a:xfrm>
            <a:off x="3829050" y="1084625"/>
            <a:ext cx="5010150" cy="3473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chemeClr val="lt1"/>
                </a:highlight>
              </a:rPr>
              <a:t>Write an Overview</a:t>
            </a:r>
            <a:endParaRPr b="1" sz="1950">
              <a:solidFill>
                <a:srgbClr val="CC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12" name="Google Shape;112;p8"/>
          <p:cNvSpPr txBox="1"/>
          <p:nvPr>
            <p:ph idx="1" type="body"/>
          </p:nvPr>
        </p:nvSpPr>
        <p:spPr>
          <a:xfrm>
            <a:off x="311700" y="1152475"/>
            <a:ext cx="3483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SzPts val="1800"/>
              <a:buNone/>
            </a:pPr>
            <a:r>
              <a:rPr b="1" lang="en" sz="1450">
                <a:solidFill>
                  <a:srgbClr val="0B5394"/>
                </a:solidFill>
                <a:highlight>
                  <a:srgbClr val="FFFFFF"/>
                </a:highlight>
              </a:rPr>
              <a:t>Stage 1: Cement Production</a:t>
            </a:r>
            <a:endParaRPr b="1" sz="1450">
              <a:solidFill>
                <a:srgbClr val="0B5394"/>
              </a:solidFill>
              <a:highlight>
                <a:srgbClr val="FFFFFF"/>
              </a:highlight>
            </a:endParaRPr>
          </a:p>
          <a:p>
            <a:pPr indent="0" lvl="0" marL="0" rtl="0" algn="l">
              <a:lnSpc>
                <a:spcPct val="115000"/>
              </a:lnSpc>
              <a:spcBef>
                <a:spcPts val="1400"/>
              </a:spcBef>
              <a:spcAft>
                <a:spcPts val="0"/>
              </a:spcAft>
              <a:buSzPts val="1800"/>
              <a:buNone/>
            </a:pPr>
            <a:r>
              <a:rPr b="1" lang="en" sz="1450">
                <a:solidFill>
                  <a:srgbClr val="0B5394"/>
                </a:solidFill>
                <a:highlight>
                  <a:srgbClr val="FFFFFF"/>
                </a:highlight>
              </a:rPr>
              <a:t>Stage 2: Concrete Production</a:t>
            </a:r>
            <a:endParaRPr b="1" sz="1350" u="sng">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Overview </a:t>
            </a:r>
            <a:r>
              <a:rPr b="1" lang="en" sz="1350">
                <a:solidFill>
                  <a:srgbClr val="222222"/>
                </a:solidFill>
                <a:highlight>
                  <a:schemeClr val="accent6"/>
                </a:highlight>
              </a:rPr>
              <a:t>(Paragraph 1): </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t/>
            </a:r>
            <a:endParaRPr b="1" sz="1350">
              <a:solidFill>
                <a:srgbClr val="222222"/>
              </a:solidFill>
              <a:highlight>
                <a:schemeClr val="accent6"/>
              </a:highlight>
            </a:endParaRPr>
          </a:p>
          <a:p>
            <a:pPr indent="0" lvl="0" marL="0" rtl="0" algn="l">
              <a:lnSpc>
                <a:spcPct val="100000"/>
              </a:lnSpc>
              <a:spcBef>
                <a:spcPts val="0"/>
              </a:spcBef>
              <a:spcAft>
                <a:spcPts val="0"/>
              </a:spcAft>
              <a:buClr>
                <a:schemeClr val="dk1"/>
              </a:buClr>
              <a:buSzPts val="1100"/>
              <a:buFont typeface="Arial"/>
              <a:buNone/>
            </a:pPr>
            <a:r>
              <a:rPr b="1" lang="en" sz="1500">
                <a:solidFill>
                  <a:schemeClr val="dk1"/>
                </a:solidFill>
              </a:rPr>
              <a:t>Overall, there are five stages in the production of cement, while the procedure for producing concrete from cement and a few other simple ingredients involves a single stage.</a:t>
            </a:r>
            <a:endParaRPr b="1" sz="16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pic>
        <p:nvPicPr>
          <p:cNvPr id="113" name="Google Shape;113;p8"/>
          <p:cNvPicPr preferRelativeResize="0"/>
          <p:nvPr/>
        </p:nvPicPr>
        <p:blipFill rotWithShape="1">
          <a:blip r:embed="rId3">
            <a:alphaModFix/>
          </a:blip>
          <a:srcRect b="0" l="0" r="0" t="0"/>
          <a:stretch/>
        </p:blipFill>
        <p:spPr>
          <a:xfrm>
            <a:off x="3794675" y="1152525"/>
            <a:ext cx="5186350" cy="3416401"/>
          </a:xfrm>
          <a:prstGeom prst="rect">
            <a:avLst/>
          </a:prstGeom>
          <a:noFill/>
          <a:ln>
            <a:noFill/>
          </a:ln>
        </p:spPr>
      </p:pic>
      <p:sp>
        <p:nvSpPr>
          <p:cNvPr id="114" name="Google Shape;114;p8"/>
          <p:cNvSpPr txBox="1"/>
          <p:nvPr/>
        </p:nvSpPr>
        <p:spPr>
          <a:xfrm>
            <a:off x="4443413" y="4530031"/>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0145cb5bde_0_0"/>
          <p:cNvSpPr txBox="1"/>
          <p:nvPr>
            <p:ph type="title"/>
          </p:nvPr>
        </p:nvSpPr>
        <p:spPr>
          <a:xfrm>
            <a:off x="1890850" y="1317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accent6"/>
                </a:highlight>
              </a:rPr>
              <a:t>Paragraph</a:t>
            </a:r>
            <a:r>
              <a:rPr lang="en">
                <a:highlight>
                  <a:schemeClr val="accent6"/>
                </a:highlight>
              </a:rPr>
              <a:t>-1 (Intro+Overview)</a:t>
            </a:r>
            <a:endParaRPr>
              <a:highlight>
                <a:schemeClr val="accent6"/>
              </a:highlight>
            </a:endParaRPr>
          </a:p>
        </p:txBody>
      </p:sp>
      <p:sp>
        <p:nvSpPr>
          <p:cNvPr id="120" name="Google Shape;120;g30145cb5bde_0_0"/>
          <p:cNvSpPr txBox="1"/>
          <p:nvPr>
            <p:ph idx="1" type="body"/>
          </p:nvPr>
        </p:nvSpPr>
        <p:spPr>
          <a:xfrm>
            <a:off x="1890850" y="1799175"/>
            <a:ext cx="5147700" cy="341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200"/>
              <a:buFont typeface="Arial"/>
              <a:buNone/>
            </a:pPr>
            <a:r>
              <a:t/>
            </a:r>
            <a:endParaRPr b="1" sz="1200">
              <a:solidFill>
                <a:schemeClr val="dk1"/>
              </a:solidFill>
            </a:endParaRPr>
          </a:p>
          <a:p>
            <a:pPr indent="0" lvl="0" marL="0" rtl="0" algn="just">
              <a:lnSpc>
                <a:spcPct val="100000"/>
              </a:lnSpc>
              <a:spcBef>
                <a:spcPts val="0"/>
              </a:spcBef>
              <a:spcAft>
                <a:spcPts val="0"/>
              </a:spcAft>
              <a:buClr>
                <a:schemeClr val="dk1"/>
              </a:buClr>
              <a:buSzPts val="1200"/>
              <a:buFont typeface="Arial"/>
              <a:buNone/>
            </a:pPr>
            <a:r>
              <a:rPr b="1" lang="en" sz="1500">
                <a:solidFill>
                  <a:schemeClr val="dk1"/>
                </a:solidFill>
              </a:rPr>
              <a:t>The diagrams show how cement and concrete are produced. Overall, there are five stages in the production of cement, while the procedure for producing concrete from cement and a few other simple ingredients involves a single stage.</a:t>
            </a:r>
            <a:endParaRPr sz="2100"/>
          </a:p>
        </p:txBody>
      </p:sp>
      <p:sp>
        <p:nvSpPr>
          <p:cNvPr id="121" name="Google Shape;121;g30145cb5bde_0_0"/>
          <p:cNvSpPr txBox="1"/>
          <p:nvPr/>
        </p:nvSpPr>
        <p:spPr>
          <a:xfrm>
            <a:off x="4443413" y="4530031"/>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390525" y="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59544"/>
              <a:buNone/>
            </a:pPr>
            <a:r>
              <a:rPr b="1" lang="en" sz="1950">
                <a:solidFill>
                  <a:srgbClr val="CC0000"/>
                </a:solidFill>
                <a:highlight>
                  <a:schemeClr val="lt1"/>
                </a:highlight>
              </a:rPr>
              <a:t>Write the 1st Detail Paragraph</a:t>
            </a:r>
            <a:endParaRPr b="1" sz="1950">
              <a:solidFill>
                <a:srgbClr val="CC0000"/>
              </a:solidFill>
              <a:highlight>
                <a:schemeClr val="lt1"/>
              </a:highlight>
            </a:endParaRPr>
          </a:p>
          <a:p>
            <a:pPr indent="0" lvl="0" marL="25400" rtl="0" algn="ctr">
              <a:lnSpc>
                <a:spcPct val="130000"/>
              </a:lnSpc>
              <a:spcBef>
                <a:spcPts val="1700"/>
              </a:spcBef>
              <a:spcAft>
                <a:spcPts val="0"/>
              </a:spcAft>
              <a:buSzPct val="159544"/>
              <a:buNone/>
            </a:pPr>
            <a:r>
              <a:t/>
            </a:r>
            <a:endParaRPr b="1" sz="1950">
              <a:solidFill>
                <a:srgbClr val="990000"/>
              </a:solidFill>
              <a:highlight>
                <a:schemeClr val="lt1"/>
              </a:highlight>
            </a:endParaRPr>
          </a:p>
          <a:p>
            <a:pPr indent="0" lvl="0" marL="25400" rtl="0" algn="ctr">
              <a:lnSpc>
                <a:spcPct val="130000"/>
              </a:lnSpc>
              <a:spcBef>
                <a:spcPts val="1700"/>
              </a:spcBef>
              <a:spcAft>
                <a:spcPts val="400"/>
              </a:spcAft>
              <a:buClr>
                <a:schemeClr val="dk1"/>
              </a:buClr>
              <a:buSzPct val="56410"/>
              <a:buFont typeface="Arial"/>
              <a:buNone/>
            </a:pPr>
            <a:r>
              <a:t/>
            </a:r>
            <a:endParaRPr b="1" sz="1950">
              <a:solidFill>
                <a:srgbClr val="CC0000"/>
              </a:solidFill>
              <a:highlight>
                <a:schemeClr val="lt1"/>
              </a:highlight>
            </a:endParaRPr>
          </a:p>
        </p:txBody>
      </p:sp>
      <p:sp>
        <p:nvSpPr>
          <p:cNvPr id="127" name="Google Shape;127;p9"/>
          <p:cNvSpPr txBox="1"/>
          <p:nvPr>
            <p:ph idx="1" type="body"/>
          </p:nvPr>
        </p:nvSpPr>
        <p:spPr>
          <a:xfrm>
            <a:off x="297425" y="962025"/>
            <a:ext cx="3417300" cy="3797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700"/>
              </a:spcBef>
              <a:spcAft>
                <a:spcPts val="0"/>
              </a:spcAft>
              <a:buSzPct val="93631"/>
              <a:buNone/>
            </a:pPr>
            <a:r>
              <a:rPr b="1" lang="en" sz="1920">
                <a:solidFill>
                  <a:srgbClr val="0B5394"/>
                </a:solidFill>
                <a:highlight>
                  <a:srgbClr val="FFFFFF"/>
                </a:highlight>
              </a:rPr>
              <a:t>Stage 1: Cement Production</a:t>
            </a:r>
            <a:endParaRPr b="1" sz="1920" u="sng">
              <a:solidFill>
                <a:srgbClr val="0B5394"/>
              </a:solidFill>
              <a:highlight>
                <a:schemeClr val="accent6"/>
              </a:highlight>
            </a:endParaRPr>
          </a:p>
          <a:p>
            <a:pPr indent="0" lvl="0" marL="0" rtl="0" algn="l">
              <a:lnSpc>
                <a:spcPct val="115000"/>
              </a:lnSpc>
              <a:spcBef>
                <a:spcPts val="1400"/>
              </a:spcBef>
              <a:spcAft>
                <a:spcPts val="0"/>
              </a:spcAft>
              <a:buSzPct val="93631"/>
              <a:buNone/>
            </a:pPr>
            <a:r>
              <a:rPr b="1" lang="en" sz="1920" u="sng">
                <a:solidFill>
                  <a:srgbClr val="222222"/>
                </a:solidFill>
                <a:highlight>
                  <a:schemeClr val="accent6"/>
                </a:highlight>
              </a:rPr>
              <a:t>Paragraph 2</a:t>
            </a:r>
            <a:r>
              <a:rPr b="1" lang="en" sz="1920">
                <a:solidFill>
                  <a:srgbClr val="222222"/>
                </a:solidFill>
                <a:highlight>
                  <a:schemeClr val="accent6"/>
                </a:highlight>
              </a:rPr>
              <a:t>:</a:t>
            </a:r>
            <a:endParaRPr b="1" sz="1920">
              <a:solidFill>
                <a:srgbClr val="222222"/>
              </a:solidFill>
              <a:highlight>
                <a:schemeClr val="accent6"/>
              </a:highlight>
            </a:endParaRPr>
          </a:p>
          <a:p>
            <a:pPr indent="0" lvl="0" marL="0" rtl="0" algn="just">
              <a:lnSpc>
                <a:spcPct val="115000"/>
              </a:lnSpc>
              <a:spcBef>
                <a:spcPts val="1400"/>
              </a:spcBef>
              <a:spcAft>
                <a:spcPts val="1400"/>
              </a:spcAft>
              <a:buClr>
                <a:srgbClr val="000000"/>
              </a:buClr>
              <a:buSzPct val="100000"/>
              <a:buFont typeface="Arial"/>
              <a:buNone/>
            </a:pPr>
            <a:r>
              <a:rPr b="1" lang="en">
                <a:solidFill>
                  <a:schemeClr val="dk1"/>
                </a:solidFill>
              </a:rPr>
              <a:t>Cement production begins when the initial raw materials, namely limestone and clay, are crushed using two crushers to make a fine powder which is then mixed in a cylindrical mixer. The next stage involves a tube-like rotating heater with a blowtorch showing at its bottom opening, from where fire is coming out to heat the powder. The mixed powder is fed from the top and heated, after which it is transferred to a grinder. There, it is reduced to fine particles by grinding to yield the final cement product which is eventually packed in bags.</a:t>
            </a:r>
            <a:endParaRPr b="1">
              <a:solidFill>
                <a:schemeClr val="dk1"/>
              </a:solidFill>
            </a:endParaRPr>
          </a:p>
        </p:txBody>
      </p:sp>
      <p:pic>
        <p:nvPicPr>
          <p:cNvPr id="128" name="Google Shape;128;p9"/>
          <p:cNvPicPr preferRelativeResize="0"/>
          <p:nvPr/>
        </p:nvPicPr>
        <p:blipFill rotWithShape="1">
          <a:blip r:embed="rId3">
            <a:alphaModFix/>
          </a:blip>
          <a:srcRect b="0" l="0" r="0" t="0"/>
          <a:stretch/>
        </p:blipFill>
        <p:spPr>
          <a:xfrm>
            <a:off x="3794675" y="1152525"/>
            <a:ext cx="5186350" cy="3416401"/>
          </a:xfrm>
          <a:prstGeom prst="rect">
            <a:avLst/>
          </a:prstGeom>
          <a:noFill/>
          <a:ln>
            <a:noFill/>
          </a:ln>
        </p:spPr>
      </p:pic>
      <p:sp>
        <p:nvSpPr>
          <p:cNvPr id="129" name="Google Shape;129;p9"/>
          <p:cNvSpPr txBox="1"/>
          <p:nvPr/>
        </p:nvSpPr>
        <p:spPr>
          <a:xfrm>
            <a:off x="4443413" y="4530031"/>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302175" y="12117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990000"/>
                </a:solidFill>
                <a:highlight>
                  <a:schemeClr val="lt1"/>
                </a:highlight>
              </a:rPr>
              <a:t>Write the 2nd Detail Paragraph</a:t>
            </a:r>
            <a:endParaRPr b="1" sz="1950">
              <a:solidFill>
                <a:srgbClr val="99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35" name="Google Shape;135;p10"/>
          <p:cNvSpPr txBox="1"/>
          <p:nvPr>
            <p:ph idx="1" type="body"/>
          </p:nvPr>
        </p:nvSpPr>
        <p:spPr>
          <a:xfrm>
            <a:off x="390275" y="1362400"/>
            <a:ext cx="34044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700"/>
              </a:spcBef>
              <a:spcAft>
                <a:spcPts val="0"/>
              </a:spcAft>
              <a:buSzPts val="1800"/>
              <a:buNone/>
            </a:pPr>
            <a:r>
              <a:rPr b="1" lang="en" sz="1350">
                <a:solidFill>
                  <a:srgbClr val="0B5394"/>
                </a:solidFill>
                <a:highlight>
                  <a:srgbClr val="FFFFFF"/>
                </a:highlight>
              </a:rPr>
              <a:t>Stage 2: Concrete Production</a:t>
            </a:r>
            <a:endParaRPr b="1" sz="1350" u="sng">
              <a:solidFill>
                <a:srgbClr val="0B5394"/>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Paragraph 3</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just">
              <a:lnSpc>
                <a:spcPct val="115000"/>
              </a:lnSpc>
              <a:spcBef>
                <a:spcPts val="1400"/>
              </a:spcBef>
              <a:spcAft>
                <a:spcPts val="1400"/>
              </a:spcAft>
              <a:buSzPts val="1800"/>
              <a:buNone/>
            </a:pPr>
            <a:r>
              <a:rPr b="1" lang="en" sz="1350">
                <a:solidFill>
                  <a:srgbClr val="222222"/>
                </a:solidFill>
                <a:highlight>
                  <a:srgbClr val="FFFFFF"/>
                </a:highlight>
              </a:rPr>
              <a:t>The cement from the final production is used as raw material in the production of concrete in a second process. An initial mixture comprising 15% cement, 10% water, one-quarter sand and half gravel is fed into a rotating concrete mixer, where the ingredients are stirred until the concrete mix is ready for construction purposes.</a:t>
            </a:r>
            <a:endParaRPr/>
          </a:p>
        </p:txBody>
      </p:sp>
      <p:pic>
        <p:nvPicPr>
          <p:cNvPr id="136" name="Google Shape;136;p10"/>
          <p:cNvPicPr preferRelativeResize="0"/>
          <p:nvPr/>
        </p:nvPicPr>
        <p:blipFill rotWithShape="1">
          <a:blip r:embed="rId3">
            <a:alphaModFix/>
          </a:blip>
          <a:srcRect b="0" l="0" r="0" t="0"/>
          <a:stretch/>
        </p:blipFill>
        <p:spPr>
          <a:xfrm>
            <a:off x="3794675" y="1152525"/>
            <a:ext cx="5186350" cy="3416401"/>
          </a:xfrm>
          <a:prstGeom prst="rect">
            <a:avLst/>
          </a:prstGeom>
          <a:noFill/>
          <a:ln>
            <a:noFill/>
          </a:ln>
        </p:spPr>
      </p:pic>
      <p:sp>
        <p:nvSpPr>
          <p:cNvPr id="137" name="Google Shape;137;p10"/>
          <p:cNvSpPr txBox="1"/>
          <p:nvPr/>
        </p:nvSpPr>
        <p:spPr>
          <a:xfrm>
            <a:off x="4443413" y="4530031"/>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1"/>
          <p:cNvPicPr preferRelativeResize="0"/>
          <p:nvPr/>
        </p:nvPicPr>
        <p:blipFill rotWithShape="1">
          <a:blip r:embed="rId3">
            <a:alphaModFix/>
          </a:blip>
          <a:srcRect b="0" l="0" r="0" t="0"/>
          <a:stretch/>
        </p:blipFill>
        <p:spPr>
          <a:xfrm>
            <a:off x="4929200" y="838200"/>
            <a:ext cx="4214800" cy="3176600"/>
          </a:xfrm>
          <a:prstGeom prst="rect">
            <a:avLst/>
          </a:prstGeom>
          <a:noFill/>
          <a:ln>
            <a:noFill/>
          </a:ln>
        </p:spPr>
      </p:pic>
      <p:sp>
        <p:nvSpPr>
          <p:cNvPr id="143" name="Google Shape;143;p11"/>
          <p:cNvSpPr txBox="1"/>
          <p:nvPr/>
        </p:nvSpPr>
        <p:spPr>
          <a:xfrm>
            <a:off x="257175" y="93600"/>
            <a:ext cx="4572000" cy="4956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SAMPLE ANSWER</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diagrams show how cement and concrete are produced.</a:t>
            </a:r>
            <a:r>
              <a:rPr b="1" lang="en" sz="1200">
                <a:solidFill>
                  <a:schemeClr val="dk1"/>
                </a:solidFill>
              </a:rPr>
              <a:t> </a:t>
            </a:r>
            <a:r>
              <a:rPr b="1" i="0" lang="en" sz="1200" u="none" cap="none" strike="noStrike">
                <a:solidFill>
                  <a:schemeClr val="dk1"/>
                </a:solidFill>
                <a:latin typeface="Arial"/>
                <a:ea typeface="Arial"/>
                <a:cs typeface="Arial"/>
                <a:sym typeface="Arial"/>
              </a:rPr>
              <a:t>Overall, there are five stages in the production of cement, while the procedure for producing concrete from cement and a few other simple ingredients involves a single stage.</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Cement production begins when the initial raw materials, namely limestone and clay, are crushed using two crushers to make a fine powder which is then mixed in a cylindrical mixer. The next stage involves a tube-like rotating heater with a blowtorch showing at its bottom opening, from where fire is coming out to heat the powder. The mixed powder is fed from the top and heated, after which it is transferred to a grinder. There, it is reduced to fine particles by grinding to yield the final cement product which is eventually packed in bags.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cement from the final production is used as raw material in the production of concrete in a second process. An initial mixture comprising 15% cement, 10% water, one-quarter sand and half gravel is fed into a rotating concrete mixer, where the ingredients are stirred until the concrete mix is ready for construction purposes.</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1" lang="en" sz="1000" u="none" cap="none" strike="noStrike">
                <a:solidFill>
                  <a:schemeClr val="dk1"/>
                </a:solidFill>
                <a:latin typeface="Arial"/>
                <a:ea typeface="Arial"/>
                <a:cs typeface="Arial"/>
                <a:sym typeface="Arial"/>
              </a:rPr>
              <a:t>(186 words)</a:t>
            </a:r>
            <a:endParaRPr b="0" i="1" sz="10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g2fee978e461_0_10"/>
          <p:cNvPicPr preferRelativeResize="0"/>
          <p:nvPr/>
        </p:nvPicPr>
        <p:blipFill rotWithShape="1">
          <a:blip r:embed="rId3">
            <a:alphaModFix/>
          </a:blip>
          <a:srcRect b="0" l="0" r="0" t="0"/>
          <a:stretch/>
        </p:blipFill>
        <p:spPr>
          <a:xfrm>
            <a:off x="924425" y="152400"/>
            <a:ext cx="7295144"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142900" y="1084625"/>
            <a:ext cx="3743400" cy="4004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rPr>
              <a:t>The diagrams below show the stages and equipment used in the cement-making process, and how cement is used to produce concrete for building purposes.</a:t>
            </a:r>
            <a:endParaRPr b="1" i="1" sz="1350">
              <a:solidFill>
                <a:srgbClr val="222222"/>
              </a:solidFill>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rPr>
              <a:t>Summarise the information by selecting and reporting the main features, and make comparisons where relevant.</a:t>
            </a:r>
            <a:endParaRPr b="1" i="1" sz="1350">
              <a:solidFill>
                <a:srgbClr val="222222"/>
              </a:solidFill>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rPr>
              <a:t>Write at least 150 words.</a:t>
            </a:r>
            <a:endParaRPr/>
          </a:p>
        </p:txBody>
      </p:sp>
      <p:pic>
        <p:nvPicPr>
          <p:cNvPr id="66" name="Google Shape;66;p2"/>
          <p:cNvPicPr preferRelativeResize="0"/>
          <p:nvPr/>
        </p:nvPicPr>
        <p:blipFill rotWithShape="1">
          <a:blip r:embed="rId3">
            <a:alphaModFix/>
          </a:blip>
          <a:srcRect b="0" l="0" r="0" t="0"/>
          <a:stretch/>
        </p:blipFill>
        <p:spPr>
          <a:xfrm>
            <a:off x="3829050" y="1084625"/>
            <a:ext cx="5010150" cy="3473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g2fee978e461_0_16"/>
          <p:cNvPicPr preferRelativeResize="0"/>
          <p:nvPr/>
        </p:nvPicPr>
        <p:blipFill rotWithShape="1">
          <a:blip r:embed="rId3">
            <a:alphaModFix/>
          </a:blip>
          <a:srcRect b="0" l="0" r="0" t="0"/>
          <a:stretch/>
        </p:blipFill>
        <p:spPr>
          <a:xfrm>
            <a:off x="4929200" y="838200"/>
            <a:ext cx="4214800" cy="3176600"/>
          </a:xfrm>
          <a:prstGeom prst="rect">
            <a:avLst/>
          </a:prstGeom>
          <a:noFill/>
          <a:ln>
            <a:noFill/>
          </a:ln>
        </p:spPr>
      </p:pic>
      <p:sp>
        <p:nvSpPr>
          <p:cNvPr id="72" name="Google Shape;72;g2fee978e461_0_16"/>
          <p:cNvSpPr txBox="1"/>
          <p:nvPr/>
        </p:nvSpPr>
        <p:spPr>
          <a:xfrm>
            <a:off x="257175" y="93600"/>
            <a:ext cx="4572000" cy="4956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SAMPLE ANSWER</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diagrams show how cement and concrete are produced.</a:t>
            </a:r>
            <a:r>
              <a:rPr b="1" lang="en" sz="1200">
                <a:solidFill>
                  <a:schemeClr val="dk1"/>
                </a:solidFill>
              </a:rPr>
              <a:t> </a:t>
            </a:r>
            <a:r>
              <a:rPr b="1" i="0" lang="en" sz="1200" u="none" cap="none" strike="noStrike">
                <a:solidFill>
                  <a:schemeClr val="dk1"/>
                </a:solidFill>
                <a:latin typeface="Arial"/>
                <a:ea typeface="Arial"/>
                <a:cs typeface="Arial"/>
                <a:sym typeface="Arial"/>
              </a:rPr>
              <a:t>Overall, there are five stages in the production of cement, while the procedure for producing concrete from cement and a few other simple ingredients involves a single stage.</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Cement production begins when the initial raw materials, namely limestone and clay, are crushed using two crushers to make a fine powder which is then mixed in a cylindrical mixer. The next stage involves a tube-like rotating heater with a blowtorch showing at its bottom opening, from where fire is coming out to heat the powder. The mixed powder is fed from the top and heated, after which it is transferred to a grinder. There, it is reduced to fine particles by grinding to yield the final cement product which is eventually packed in bags.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The cement from the final production is used as raw material in the production of concrete in a second process. An initial mixture comprising 15% cement, 10% water, one-quarter sand and half gravel is fed into a rotating concrete mixer, where the ingredients are stirred until the concrete mix is ready for construction purposes.</a:t>
            </a:r>
            <a:endParaRPr b="1"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00"/>
              <a:buFont typeface="Arial"/>
              <a:buNone/>
            </a:pPr>
            <a:r>
              <a:rPr b="0" i="1" lang="en" sz="1000" u="none" cap="none" strike="noStrike">
                <a:solidFill>
                  <a:schemeClr val="dk1"/>
                </a:solidFill>
                <a:latin typeface="Arial"/>
                <a:ea typeface="Arial"/>
                <a:cs typeface="Arial"/>
                <a:sym typeface="Arial"/>
              </a:rPr>
              <a:t>(186 words)</a:t>
            </a:r>
            <a:endParaRPr b="0" i="1" sz="1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221675" y="779350"/>
            <a:ext cx="88323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Identify the Main Features</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78" name="Google Shape;78;p3"/>
          <p:cNvSpPr txBox="1"/>
          <p:nvPr>
            <p:ph idx="1" type="body"/>
          </p:nvPr>
        </p:nvSpPr>
        <p:spPr>
          <a:xfrm>
            <a:off x="311700" y="1152475"/>
            <a:ext cx="8033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b="1" lang="en" sz="1450">
                <a:solidFill>
                  <a:srgbClr val="38761D"/>
                </a:solidFill>
                <a:highlight>
                  <a:srgbClr val="FFFFFF"/>
                </a:highlight>
              </a:rPr>
              <a:t>1) Is it a linear or a cyclical process?</a:t>
            </a:r>
            <a:endParaRPr b="1" sz="1450">
              <a:solidFill>
                <a:srgbClr val="38761D"/>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450">
                <a:solidFill>
                  <a:srgbClr val="222222"/>
                </a:solidFill>
                <a:highlight>
                  <a:srgbClr val="FFFFFF"/>
                </a:highlight>
              </a:rPr>
              <a:t>A linear process starts and finishes at different places. It will often involve the manufacture or creation of something, starting with the raw materials going in at one end and the finished product coming out the other end. </a:t>
            </a:r>
            <a:endParaRPr sz="14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4"/>
          <p:cNvPicPr preferRelativeResize="0"/>
          <p:nvPr/>
        </p:nvPicPr>
        <p:blipFill rotWithShape="1">
          <a:blip r:embed="rId3">
            <a:alphaModFix/>
          </a:blip>
          <a:srcRect b="0" l="0" r="0" t="0"/>
          <a:stretch/>
        </p:blipFill>
        <p:spPr>
          <a:xfrm>
            <a:off x="0" y="822950"/>
            <a:ext cx="5685000" cy="4320550"/>
          </a:xfrm>
          <a:prstGeom prst="rect">
            <a:avLst/>
          </a:prstGeom>
          <a:noFill/>
          <a:ln>
            <a:noFill/>
          </a:ln>
        </p:spPr>
      </p:pic>
      <p:sp>
        <p:nvSpPr>
          <p:cNvPr id="84" name="Google Shape;84;p4"/>
          <p:cNvSpPr txBox="1"/>
          <p:nvPr/>
        </p:nvSpPr>
        <p:spPr>
          <a:xfrm>
            <a:off x="1401600" y="565775"/>
            <a:ext cx="248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LINEAR</a:t>
            </a:r>
            <a:endParaRPr b="1" i="0" sz="1400" u="none" cap="none" strike="noStrike">
              <a:solidFill>
                <a:srgbClr val="000000"/>
              </a:solidFill>
              <a:latin typeface="Arial"/>
              <a:ea typeface="Arial"/>
              <a:cs typeface="Arial"/>
              <a:sym typeface="Arial"/>
            </a:endParaRPr>
          </a:p>
        </p:txBody>
      </p:sp>
      <p:pic>
        <p:nvPicPr>
          <p:cNvPr id="85" name="Google Shape;85;p4"/>
          <p:cNvPicPr preferRelativeResize="0"/>
          <p:nvPr/>
        </p:nvPicPr>
        <p:blipFill rotWithShape="1">
          <a:blip r:embed="rId4">
            <a:alphaModFix/>
          </a:blip>
          <a:srcRect b="0" l="0" r="0" t="0"/>
          <a:stretch/>
        </p:blipFill>
        <p:spPr>
          <a:xfrm>
            <a:off x="5685000" y="1585000"/>
            <a:ext cx="3154200" cy="2796445"/>
          </a:xfrm>
          <a:prstGeom prst="rect">
            <a:avLst/>
          </a:prstGeom>
          <a:noFill/>
          <a:ln>
            <a:noFill/>
          </a:ln>
        </p:spPr>
      </p:pic>
      <p:sp>
        <p:nvSpPr>
          <p:cNvPr id="86" name="Google Shape;86;p4"/>
          <p:cNvSpPr txBox="1"/>
          <p:nvPr/>
        </p:nvSpPr>
        <p:spPr>
          <a:xfrm>
            <a:off x="6974500" y="1043125"/>
            <a:ext cx="2481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CYCLICAL</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CC0000"/>
                </a:solidFill>
                <a:highlight>
                  <a:srgbClr val="FFFFFF"/>
                </a:highlight>
              </a:rPr>
              <a:t>Identify the Main Features</a:t>
            </a:r>
            <a:endParaRPr/>
          </a:p>
        </p:txBody>
      </p:sp>
      <p:sp>
        <p:nvSpPr>
          <p:cNvPr id="92" name="Google Shape;92;p5"/>
          <p:cNvSpPr txBox="1"/>
          <p:nvPr>
            <p:ph idx="1" type="body"/>
          </p:nvPr>
        </p:nvSpPr>
        <p:spPr>
          <a:xfrm>
            <a:off x="554600" y="1323925"/>
            <a:ext cx="78537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450">
                <a:solidFill>
                  <a:srgbClr val="38761D"/>
                </a:solidFill>
                <a:highlight>
                  <a:srgbClr val="FFFFFF"/>
                </a:highlight>
              </a:rPr>
              <a:t>2) Where does the process start and end?</a:t>
            </a:r>
            <a:endParaRPr b="1" sz="1450">
              <a:solidFill>
                <a:srgbClr val="38761D"/>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450">
                <a:solidFill>
                  <a:srgbClr val="222222"/>
                </a:solidFill>
                <a:highlight>
                  <a:srgbClr val="FFFFFF"/>
                </a:highlight>
              </a:rPr>
              <a:t>For a linear process this will usually be obvious. It may be harder to determine for a cyclical process so it’s important that you examine the graphic carefully to find out.</a:t>
            </a:r>
            <a:endParaRPr sz="14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450">
                <a:solidFill>
                  <a:srgbClr val="38761D"/>
                </a:solidFill>
                <a:highlight>
                  <a:srgbClr val="FFFFFF"/>
                </a:highlight>
              </a:rPr>
              <a:t>3) How many steps are there to the process?</a:t>
            </a:r>
            <a:endParaRPr b="1" sz="1450">
              <a:solidFill>
                <a:srgbClr val="38761D"/>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450">
                <a:solidFill>
                  <a:srgbClr val="222222"/>
                </a:solidFill>
                <a:highlight>
                  <a:srgbClr val="FFFFFF"/>
                </a:highlight>
              </a:rPr>
              <a:t>If there are a lot, it can be helpful to number them from 1 to whatever number the final stage is.</a:t>
            </a:r>
            <a:endParaRPr sz="14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CC0000"/>
                </a:solidFill>
                <a:highlight>
                  <a:srgbClr val="FFFFFF"/>
                </a:highlight>
              </a:rPr>
              <a:t>Identify the Main Features</a:t>
            </a:r>
            <a:endParaRPr/>
          </a:p>
        </p:txBody>
      </p:sp>
      <p:sp>
        <p:nvSpPr>
          <p:cNvPr id="98" name="Google Shape;98;p6"/>
          <p:cNvSpPr txBox="1"/>
          <p:nvPr>
            <p:ph idx="1" type="body"/>
          </p:nvPr>
        </p:nvSpPr>
        <p:spPr>
          <a:xfrm>
            <a:off x="311700" y="1113900"/>
            <a:ext cx="3374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a:solidFill>
                  <a:srgbClr val="38761D"/>
                </a:solidFill>
                <a:highlight>
                  <a:srgbClr val="FFFFFF"/>
                </a:highlight>
              </a:rPr>
              <a:t>4) Can the process be easily broken down into stages?</a:t>
            </a:r>
            <a:endParaRPr b="1" sz="1350">
              <a:solidFill>
                <a:srgbClr val="38761D"/>
              </a:solidFill>
              <a:highlight>
                <a:srgbClr val="FFFFFF"/>
              </a:highlight>
            </a:endParaRPr>
          </a:p>
          <a:p>
            <a:pPr indent="0" lvl="0" marL="0" rtl="0" algn="l">
              <a:lnSpc>
                <a:spcPct val="115000"/>
              </a:lnSpc>
              <a:spcBef>
                <a:spcPts val="1400"/>
              </a:spcBef>
              <a:spcAft>
                <a:spcPts val="0"/>
              </a:spcAft>
              <a:buSzPts val="1800"/>
              <a:buNone/>
            </a:pPr>
            <a:r>
              <a:t/>
            </a:r>
            <a:endParaRPr sz="1350">
              <a:solidFill>
                <a:srgbClr val="222222"/>
              </a:solidFill>
              <a:highlight>
                <a:srgbClr val="FFFFFF"/>
              </a:highlight>
            </a:endParaRPr>
          </a:p>
          <a:p>
            <a:pPr indent="0" lvl="0" marL="0" rtl="0" algn="l">
              <a:lnSpc>
                <a:spcPct val="115000"/>
              </a:lnSpc>
              <a:spcBef>
                <a:spcPts val="1400"/>
              </a:spcBef>
              <a:spcAft>
                <a:spcPts val="0"/>
              </a:spcAft>
              <a:buSzPts val="1800"/>
              <a:buNone/>
            </a:pPr>
            <a:r>
              <a:rPr b="1" lang="en" sz="1450">
                <a:solidFill>
                  <a:srgbClr val="0B5394"/>
                </a:solidFill>
                <a:highlight>
                  <a:srgbClr val="FFFFFF"/>
                </a:highlight>
              </a:rPr>
              <a:t>Stage 1: </a:t>
            </a:r>
            <a:r>
              <a:rPr lang="en" sz="1450">
                <a:solidFill>
                  <a:srgbClr val="0B5394"/>
                </a:solidFill>
                <a:highlight>
                  <a:srgbClr val="FFFFFF"/>
                </a:highlight>
              </a:rPr>
              <a:t>Cement Production-5 Stages</a:t>
            </a:r>
            <a:endParaRPr sz="1450">
              <a:solidFill>
                <a:srgbClr val="0B5394"/>
              </a:solidFill>
              <a:highlight>
                <a:srgbClr val="FFFFFF"/>
              </a:highlight>
            </a:endParaRPr>
          </a:p>
          <a:p>
            <a:pPr indent="0" lvl="0" marL="0" rtl="0" algn="l">
              <a:lnSpc>
                <a:spcPct val="115000"/>
              </a:lnSpc>
              <a:spcBef>
                <a:spcPts val="1400"/>
              </a:spcBef>
              <a:spcAft>
                <a:spcPts val="1400"/>
              </a:spcAft>
              <a:buSzPts val="1800"/>
              <a:buNone/>
            </a:pPr>
            <a:r>
              <a:rPr b="1" lang="en" sz="1450">
                <a:solidFill>
                  <a:srgbClr val="0B5394"/>
                </a:solidFill>
                <a:highlight>
                  <a:srgbClr val="FFFFFF"/>
                </a:highlight>
              </a:rPr>
              <a:t>Stage 2: </a:t>
            </a:r>
            <a:r>
              <a:rPr lang="en" sz="1450">
                <a:solidFill>
                  <a:srgbClr val="0B5394"/>
                </a:solidFill>
                <a:highlight>
                  <a:srgbClr val="FFFFFF"/>
                </a:highlight>
              </a:rPr>
              <a:t>Concrete Production-1 Stage</a:t>
            </a:r>
            <a:endParaRPr>
              <a:solidFill>
                <a:srgbClr val="0B5394"/>
              </a:solidFill>
            </a:endParaRPr>
          </a:p>
        </p:txBody>
      </p:sp>
      <p:pic>
        <p:nvPicPr>
          <p:cNvPr id="99" name="Google Shape;99;p6"/>
          <p:cNvPicPr preferRelativeResize="0"/>
          <p:nvPr/>
        </p:nvPicPr>
        <p:blipFill rotWithShape="1">
          <a:blip r:embed="rId3">
            <a:alphaModFix/>
          </a:blip>
          <a:srcRect b="0" l="0" r="0" t="0"/>
          <a:stretch/>
        </p:blipFill>
        <p:spPr>
          <a:xfrm>
            <a:off x="3794675" y="1152525"/>
            <a:ext cx="5186350" cy="34164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CC0000"/>
                </a:solidFill>
                <a:highlight>
                  <a:schemeClr val="lt1"/>
                </a:highlight>
              </a:rPr>
              <a:t>Write an Introduction </a:t>
            </a:r>
            <a:endParaRPr/>
          </a:p>
        </p:txBody>
      </p:sp>
      <p:sp>
        <p:nvSpPr>
          <p:cNvPr id="105" name="Google Shape;105;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u="sng">
                <a:solidFill>
                  <a:srgbClr val="222222"/>
                </a:solidFill>
                <a:highlight>
                  <a:schemeClr val="accent6"/>
                </a:highlight>
              </a:rPr>
              <a:t>Question</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highlight>
                  <a:srgbClr val="FFFFFF"/>
                </a:highlight>
              </a:rPr>
              <a:t>The diagrams below show the stages and equipment used in the cement-making process, and how cement is used to produce concrete for building purposes.</a:t>
            </a:r>
            <a:endParaRPr b="1" i="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Introduction</a:t>
            </a:r>
            <a:r>
              <a:rPr b="1" lang="en" sz="1350">
                <a:solidFill>
                  <a:srgbClr val="222222"/>
                </a:solidFill>
                <a:highlight>
                  <a:schemeClr val="accent6"/>
                </a:highlight>
              </a:rPr>
              <a:t> (Paragraph 1): </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The diagrams show how cement and concrete are produced. </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
        <p:nvSpPr>
          <p:cNvPr id="106" name="Google Shape;106;p7"/>
          <p:cNvSpPr txBox="1"/>
          <p:nvPr/>
        </p:nvSpPr>
        <p:spPr>
          <a:xfrm>
            <a:off x="4443413" y="4530031"/>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