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9" roundtripDataSignature="AMtx7mh13MOOcuo9V5QrwJv0nFishrOc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7990F5-0179-484F-8D2C-C5D4E0D48284}">
  <a:tblStyle styleId="{307990F5-0179-484F-8D2C-C5D4E0D4828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14b28828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3014b28828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2957525" y="745800"/>
            <a:ext cx="5863575" cy="3279000"/>
          </a:xfrm>
          <a:prstGeom prst="rect">
            <a:avLst/>
          </a:prstGeom>
          <a:noFill/>
          <a:ln>
            <a:noFill/>
          </a:ln>
        </p:spPr>
      </p:pic>
      <p:sp>
        <p:nvSpPr>
          <p:cNvPr id="55" name="Google Shape;55;p1"/>
          <p:cNvSpPr txBox="1"/>
          <p:nvPr/>
        </p:nvSpPr>
        <p:spPr>
          <a:xfrm>
            <a:off x="707250" y="2244475"/>
            <a:ext cx="3034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highlight>
                  <a:schemeClr val="accent6"/>
                </a:highlight>
                <a:latin typeface="Arial"/>
                <a:ea typeface="Arial"/>
                <a:cs typeface="Arial"/>
                <a:sym typeface="Arial"/>
              </a:rPr>
              <a:t>TABLE CHART</a:t>
            </a:r>
            <a:endParaRPr b="1" i="0" sz="1800" u="none" cap="none" strike="noStrike">
              <a:solidFill>
                <a:srgbClr val="000000"/>
              </a:solidFill>
              <a:highlight>
                <a:schemeClr val="accent6"/>
              </a:highlight>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0" y="42350"/>
            <a:ext cx="36873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SzPct val="159544"/>
              <a:buNone/>
            </a:pPr>
            <a:r>
              <a:rPr b="1" lang="en" sz="1950">
                <a:solidFill>
                  <a:srgbClr val="CC0000"/>
                </a:solidFill>
                <a:highlight>
                  <a:schemeClr val="lt1"/>
                </a:highlight>
              </a:rPr>
              <a:t>Write the 1st Detail Paragraph</a:t>
            </a:r>
            <a:endParaRPr b="1" sz="1950">
              <a:solidFill>
                <a:srgbClr val="CC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21" name="Google Shape;121;p10"/>
          <p:cNvSpPr txBox="1"/>
          <p:nvPr>
            <p:ph idx="1" type="body"/>
          </p:nvPr>
        </p:nvSpPr>
        <p:spPr>
          <a:xfrm>
            <a:off x="311725" y="528800"/>
            <a:ext cx="3373200" cy="3888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700"/>
              </a:spcBef>
              <a:spcAft>
                <a:spcPts val="0"/>
              </a:spcAft>
              <a:buSzPts val="1946"/>
              <a:buNone/>
            </a:pPr>
            <a:r>
              <a:rPr b="1" lang="en" sz="1350">
                <a:solidFill>
                  <a:srgbClr val="0B5394"/>
                </a:solidFill>
                <a:highlight>
                  <a:srgbClr val="FFFFFF"/>
                </a:highlight>
              </a:rPr>
              <a:t>Main feature 1:</a:t>
            </a:r>
            <a:r>
              <a:rPr lang="en" sz="1350">
                <a:solidFill>
                  <a:srgbClr val="0B5394"/>
                </a:solidFill>
                <a:highlight>
                  <a:srgbClr val="FFFFFF"/>
                </a:highlight>
              </a:rPr>
              <a:t> The only region where the percentage is expected to increase by 2050 is Africa.</a:t>
            </a:r>
            <a:endParaRPr sz="1350">
              <a:solidFill>
                <a:srgbClr val="0B5394"/>
              </a:solidFill>
              <a:highlight>
                <a:srgbClr val="FFFFFF"/>
              </a:highlight>
            </a:endParaRPr>
          </a:p>
          <a:p>
            <a:pPr indent="0" lvl="0" marL="0" rtl="0" algn="l">
              <a:lnSpc>
                <a:spcPct val="115000"/>
              </a:lnSpc>
              <a:spcBef>
                <a:spcPts val="1400"/>
              </a:spcBef>
              <a:spcAft>
                <a:spcPts val="0"/>
              </a:spcAft>
              <a:buSzPts val="1946"/>
              <a:buNone/>
            </a:pPr>
            <a:r>
              <a:rPr b="1" lang="en" sz="1350">
                <a:solidFill>
                  <a:srgbClr val="0B5394"/>
                </a:solidFill>
                <a:highlight>
                  <a:srgbClr val="FFFFFF"/>
                </a:highlight>
              </a:rPr>
              <a:t>Main feature 2:</a:t>
            </a:r>
            <a:r>
              <a:rPr lang="en" sz="1350">
                <a:solidFill>
                  <a:srgbClr val="0B5394"/>
                </a:solidFill>
                <a:highlight>
                  <a:srgbClr val="FFFFFF"/>
                </a:highlight>
              </a:rPr>
              <a:t> Europe is expected to have the greatest drop in percentage contribution by 2050.</a:t>
            </a:r>
            <a:endParaRPr sz="1350">
              <a:solidFill>
                <a:srgbClr val="0B5394"/>
              </a:solidFill>
              <a:highlight>
                <a:srgbClr val="FFFFFF"/>
              </a:highlight>
            </a:endParaRPr>
          </a:p>
          <a:p>
            <a:pPr indent="0" lvl="0" marL="0" rtl="0" algn="l">
              <a:lnSpc>
                <a:spcPct val="115000"/>
              </a:lnSpc>
              <a:spcBef>
                <a:spcPts val="1400"/>
              </a:spcBef>
              <a:spcAft>
                <a:spcPts val="0"/>
              </a:spcAft>
              <a:buSzPts val="1946"/>
              <a:buNone/>
            </a:pPr>
            <a:r>
              <a:rPr b="1" lang="en" sz="1350" u="sng">
                <a:solidFill>
                  <a:srgbClr val="222222"/>
                </a:solidFill>
                <a:highlight>
                  <a:schemeClr val="accent6"/>
                </a:highlight>
              </a:rPr>
              <a:t>Paragraph 2</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ts val="1946"/>
              <a:buNone/>
            </a:pPr>
            <a:r>
              <a:rPr b="1" lang="en" sz="1350">
                <a:solidFill>
                  <a:srgbClr val="222222"/>
                </a:solidFill>
                <a:highlight>
                  <a:srgbClr val="FFFFFF"/>
                </a:highlight>
              </a:rPr>
              <a:t>From a relatively small percentage contribution of 9% in 1950, the people of Africa are forecast to make up a fifth of the total world population by 2050. This is almost a reversal of the situation for Europe which stood at 22% in 1950 and is expected to continue its steady decline to reach just 7% in 2050.</a:t>
            </a:r>
            <a:endParaRPr b="1" sz="1350">
              <a:solidFill>
                <a:srgbClr val="0B5394"/>
              </a:solidFill>
              <a:highlight>
                <a:srgbClr val="FFFFFF"/>
              </a:highlight>
            </a:endParaRPr>
          </a:p>
        </p:txBody>
      </p:sp>
      <p:sp>
        <p:nvSpPr>
          <p:cNvPr id="122" name="Google Shape;122;p10"/>
          <p:cNvSpPr txBox="1"/>
          <p:nvPr/>
        </p:nvSpPr>
        <p:spPr>
          <a:xfrm>
            <a:off x="4642000" y="128600"/>
            <a:ext cx="270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World Population 1950-2050</a:t>
            </a:r>
            <a:endParaRPr b="1" i="0" sz="1400" u="none" cap="none" strike="noStrike">
              <a:solidFill>
                <a:srgbClr val="000000"/>
              </a:solidFill>
              <a:latin typeface="Arial"/>
              <a:ea typeface="Arial"/>
              <a:cs typeface="Arial"/>
              <a:sym typeface="Arial"/>
            </a:endParaRPr>
          </a:p>
        </p:txBody>
      </p:sp>
      <p:graphicFrame>
        <p:nvGraphicFramePr>
          <p:cNvPr id="123" name="Google Shape;123;p10"/>
          <p:cNvGraphicFramePr/>
          <p:nvPr/>
        </p:nvGraphicFramePr>
        <p:xfrm>
          <a:off x="3684925" y="445025"/>
          <a:ext cx="3000000" cy="3000000"/>
        </p:xfrm>
        <a:graphic>
          <a:graphicData uri="http://schemas.openxmlformats.org/drawingml/2006/table">
            <a:tbl>
              <a:tblPr>
                <a:noFill/>
                <a:tableStyleId>{307990F5-0179-484F-8D2C-C5D4E0D48284}</a:tableStyleId>
              </a:tblPr>
              <a:tblGrid>
                <a:gridCol w="1194150"/>
                <a:gridCol w="1194150"/>
                <a:gridCol w="1194150"/>
                <a:gridCol w="1194150"/>
              </a:tblGrid>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World Population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1950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2050</a:t>
                      </a:r>
                      <a:endParaRPr sz="1400" u="none" cap="none" strike="noStrike"/>
                    </a:p>
                  </a:txBody>
                  <a:tcPr marT="91425" marB="91425" marR="91425" marL="91425"/>
                </a:tc>
              </a:tr>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(Billions)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 (Estimate)</a:t>
                      </a:r>
                      <a:endParaRPr sz="1400" u="none" cap="none" strike="noStrike"/>
                    </a:p>
                  </a:txBody>
                  <a:tcPr marT="91425" marB="91425" marR="91425" marL="91425"/>
                </a:tc>
              </a:tr>
            </a:tbl>
          </a:graphicData>
        </a:graphic>
      </p:graphicFrame>
      <p:sp>
        <p:nvSpPr>
          <p:cNvPr id="124" name="Google Shape;124;p10"/>
          <p:cNvSpPr txBox="1"/>
          <p:nvPr/>
        </p:nvSpPr>
        <p:spPr>
          <a:xfrm>
            <a:off x="3908800" y="1697225"/>
            <a:ext cx="39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Distribution of World Population by Region</a:t>
            </a:r>
            <a:endParaRPr b="1" i="0" sz="1400" u="none" cap="none" strike="noStrike">
              <a:solidFill>
                <a:srgbClr val="000000"/>
              </a:solidFill>
              <a:latin typeface="Arial"/>
              <a:ea typeface="Arial"/>
              <a:cs typeface="Arial"/>
              <a:sym typeface="Arial"/>
            </a:endParaRPr>
          </a:p>
        </p:txBody>
      </p:sp>
      <p:graphicFrame>
        <p:nvGraphicFramePr>
          <p:cNvPr id="125" name="Google Shape;125;p10"/>
          <p:cNvGraphicFramePr/>
          <p:nvPr/>
        </p:nvGraphicFramePr>
        <p:xfrm>
          <a:off x="4397725" y="2236875"/>
          <a:ext cx="3000000" cy="3000000"/>
        </p:xfrm>
        <a:graphic>
          <a:graphicData uri="http://schemas.openxmlformats.org/drawingml/2006/table">
            <a:tbl>
              <a:tblPr>
                <a:noFill/>
                <a:tableStyleId>{307990F5-0179-484F-8D2C-C5D4E0D48284}</a:tableStyleId>
              </a:tblPr>
              <a:tblGrid>
                <a:gridCol w="1060725"/>
                <a:gridCol w="1060725"/>
                <a:gridCol w="1060725"/>
                <a:gridCol w="1060725"/>
              </a:tblGrid>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Africa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59%</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Europe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Latin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North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Oceania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bl>
          </a:graphicData>
        </a:graphic>
      </p:graphicFrame>
      <p:sp>
        <p:nvSpPr>
          <p:cNvPr id="126" name="Google Shape;126;p10"/>
          <p:cNvSpPr txBox="1"/>
          <p:nvPr/>
        </p:nvSpPr>
        <p:spPr>
          <a:xfrm>
            <a:off x="-208529" y="4554939"/>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type="title"/>
          </p:nvPr>
        </p:nvSpPr>
        <p:spPr>
          <a:xfrm>
            <a:off x="-128710" y="15850"/>
            <a:ext cx="41247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SzPct val="159544"/>
              <a:buNone/>
            </a:pPr>
            <a:r>
              <a:rPr b="1" lang="en" sz="1950">
                <a:solidFill>
                  <a:srgbClr val="CC0000"/>
                </a:solidFill>
                <a:highlight>
                  <a:schemeClr val="lt1"/>
                </a:highlight>
              </a:rPr>
              <a:t>Write the 2nd Detail Paragraph</a:t>
            </a:r>
            <a:endParaRPr b="1" sz="1950">
              <a:solidFill>
                <a:srgbClr val="CC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32" name="Google Shape;132;p11"/>
          <p:cNvSpPr txBox="1"/>
          <p:nvPr>
            <p:ph idx="1" type="body"/>
          </p:nvPr>
        </p:nvSpPr>
        <p:spPr>
          <a:xfrm>
            <a:off x="311725" y="627600"/>
            <a:ext cx="3373200" cy="3888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700"/>
              </a:spcBef>
              <a:spcAft>
                <a:spcPts val="0"/>
              </a:spcAft>
              <a:buSzPts val="1946"/>
              <a:buNone/>
            </a:pPr>
            <a:r>
              <a:rPr b="1" lang="en" sz="1350">
                <a:solidFill>
                  <a:srgbClr val="1C4587"/>
                </a:solidFill>
                <a:highlight>
                  <a:srgbClr val="FFFFFF"/>
                </a:highlight>
              </a:rPr>
              <a:t>Main feature 3:</a:t>
            </a:r>
            <a:r>
              <a:rPr lang="en" sz="1350">
                <a:solidFill>
                  <a:srgbClr val="1C4587"/>
                </a:solidFill>
                <a:highlight>
                  <a:srgbClr val="FFFFFF"/>
                </a:highlight>
              </a:rPr>
              <a:t> The only region showing a fluctuation in percentage contribution over the whole time period is Asia.</a:t>
            </a:r>
            <a:endParaRPr sz="1350">
              <a:solidFill>
                <a:srgbClr val="1C4587"/>
              </a:solidFill>
              <a:highlight>
                <a:srgbClr val="FFFFFF"/>
              </a:highlight>
            </a:endParaRPr>
          </a:p>
          <a:p>
            <a:pPr indent="0" lvl="0" marL="0" rtl="0" algn="l">
              <a:lnSpc>
                <a:spcPct val="115000"/>
              </a:lnSpc>
              <a:spcBef>
                <a:spcPts val="1400"/>
              </a:spcBef>
              <a:spcAft>
                <a:spcPts val="0"/>
              </a:spcAft>
              <a:buSzPts val="1946"/>
              <a:buNone/>
            </a:pPr>
            <a:r>
              <a:rPr b="1" lang="en" sz="1350" u="sng">
                <a:solidFill>
                  <a:srgbClr val="222222"/>
                </a:solidFill>
                <a:highlight>
                  <a:schemeClr val="accent6"/>
                </a:highlight>
              </a:rPr>
              <a:t>Paragraph 3</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1400"/>
              </a:spcAft>
              <a:buSzPts val="1946"/>
              <a:buNone/>
            </a:pPr>
            <a:r>
              <a:rPr b="1" lang="en" sz="1350">
                <a:solidFill>
                  <a:srgbClr val="222222"/>
                </a:solidFill>
                <a:highlight>
                  <a:srgbClr val="FFFFFF"/>
                </a:highlight>
              </a:rPr>
              <a:t>Another notable trend can be seen in the data for Asia which is the only region to show an increase in proportion contribution over the first fifty years but the prediction of a decline, albeit small, looking forward to 2050. The remaining regions, North America, Latin America and Oceania each make up less than 10% of the total world population and show only minor fluctuations in contribution over the whole time period.</a:t>
            </a:r>
            <a:endParaRPr b="1" sz="1350">
              <a:solidFill>
                <a:srgbClr val="0B5394"/>
              </a:solidFill>
              <a:highlight>
                <a:srgbClr val="FFFFFF"/>
              </a:highlight>
            </a:endParaRPr>
          </a:p>
        </p:txBody>
      </p:sp>
      <p:sp>
        <p:nvSpPr>
          <p:cNvPr id="133" name="Google Shape;133;p11"/>
          <p:cNvSpPr txBox="1"/>
          <p:nvPr/>
        </p:nvSpPr>
        <p:spPr>
          <a:xfrm>
            <a:off x="4642000" y="128600"/>
            <a:ext cx="270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World Population 1950-2050</a:t>
            </a:r>
            <a:endParaRPr b="1" i="0" sz="1400" u="none" cap="none" strike="noStrike">
              <a:solidFill>
                <a:srgbClr val="000000"/>
              </a:solidFill>
              <a:latin typeface="Arial"/>
              <a:ea typeface="Arial"/>
              <a:cs typeface="Arial"/>
              <a:sym typeface="Arial"/>
            </a:endParaRPr>
          </a:p>
        </p:txBody>
      </p:sp>
      <p:graphicFrame>
        <p:nvGraphicFramePr>
          <p:cNvPr id="134" name="Google Shape;134;p11"/>
          <p:cNvGraphicFramePr/>
          <p:nvPr/>
        </p:nvGraphicFramePr>
        <p:xfrm>
          <a:off x="3684925" y="445025"/>
          <a:ext cx="3000000" cy="3000000"/>
        </p:xfrm>
        <a:graphic>
          <a:graphicData uri="http://schemas.openxmlformats.org/drawingml/2006/table">
            <a:tbl>
              <a:tblPr>
                <a:noFill/>
                <a:tableStyleId>{307990F5-0179-484F-8D2C-C5D4E0D48284}</a:tableStyleId>
              </a:tblPr>
              <a:tblGrid>
                <a:gridCol w="1194150"/>
                <a:gridCol w="1194150"/>
                <a:gridCol w="1194150"/>
                <a:gridCol w="1194150"/>
              </a:tblGrid>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World Population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1950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2050</a:t>
                      </a:r>
                      <a:endParaRPr sz="1400" u="none" cap="none" strike="noStrike"/>
                    </a:p>
                  </a:txBody>
                  <a:tcPr marT="91425" marB="91425" marR="91425" marL="91425"/>
                </a:tc>
              </a:tr>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(Billions)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 (Estimate)</a:t>
                      </a:r>
                      <a:endParaRPr sz="1400" u="none" cap="none" strike="noStrike"/>
                    </a:p>
                  </a:txBody>
                  <a:tcPr marT="91425" marB="91425" marR="91425" marL="91425"/>
                </a:tc>
              </a:tr>
            </a:tbl>
          </a:graphicData>
        </a:graphic>
      </p:graphicFrame>
      <p:sp>
        <p:nvSpPr>
          <p:cNvPr id="135" name="Google Shape;135;p11"/>
          <p:cNvSpPr txBox="1"/>
          <p:nvPr/>
        </p:nvSpPr>
        <p:spPr>
          <a:xfrm>
            <a:off x="3908800" y="1697225"/>
            <a:ext cx="39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Distribution of World Population by Region</a:t>
            </a:r>
            <a:endParaRPr b="1" i="0" sz="1400" u="none" cap="none" strike="noStrike">
              <a:solidFill>
                <a:srgbClr val="000000"/>
              </a:solidFill>
              <a:latin typeface="Arial"/>
              <a:ea typeface="Arial"/>
              <a:cs typeface="Arial"/>
              <a:sym typeface="Arial"/>
            </a:endParaRPr>
          </a:p>
        </p:txBody>
      </p:sp>
      <p:graphicFrame>
        <p:nvGraphicFramePr>
          <p:cNvPr id="136" name="Google Shape;136;p11"/>
          <p:cNvGraphicFramePr/>
          <p:nvPr/>
        </p:nvGraphicFramePr>
        <p:xfrm>
          <a:off x="4572000" y="2077346"/>
          <a:ext cx="3000000" cy="3000000"/>
        </p:xfrm>
        <a:graphic>
          <a:graphicData uri="http://schemas.openxmlformats.org/drawingml/2006/table">
            <a:tbl>
              <a:tblPr>
                <a:noFill/>
                <a:tableStyleId>{307990F5-0179-484F-8D2C-C5D4E0D48284}</a:tableStyleId>
              </a:tblPr>
              <a:tblGrid>
                <a:gridCol w="1060725"/>
                <a:gridCol w="1060725"/>
                <a:gridCol w="1060725"/>
                <a:gridCol w="1060725"/>
              </a:tblGrid>
              <a:tr h="281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Africa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tc>
              </a:tr>
              <a:tr h="281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59%</a:t>
                      </a:r>
                      <a:endParaRPr sz="1400" u="none" cap="none" strike="noStrike"/>
                    </a:p>
                  </a:txBody>
                  <a:tcPr marT="91425" marB="91425" marR="91425" marL="91425"/>
                </a:tc>
              </a:tr>
              <a:tr h="281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Europe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r>
              <a:tr h="433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Latin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r>
              <a:tr h="4336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North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r h="2818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Oceania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bl>
          </a:graphicData>
        </a:graphic>
      </p:graphicFrame>
      <p:sp>
        <p:nvSpPr>
          <p:cNvPr id="137" name="Google Shape;137;p11"/>
          <p:cNvSpPr txBox="1"/>
          <p:nvPr/>
        </p:nvSpPr>
        <p:spPr>
          <a:xfrm>
            <a:off x="311725" y="4231138"/>
            <a:ext cx="3029100" cy="25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 sz="1050" u="none" cap="none" strike="noStrike">
                <a:solidFill>
                  <a:srgbClr val="000000"/>
                </a:solidFill>
                <a:latin typeface="Arial"/>
                <a:ea typeface="Arial"/>
                <a:cs typeface="Arial"/>
                <a:sym typeface="Arial"/>
              </a:rPr>
              <a:t>*albeit-though</a:t>
            </a:r>
            <a:endParaRPr/>
          </a:p>
        </p:txBody>
      </p:sp>
      <p:sp>
        <p:nvSpPr>
          <p:cNvPr id="138" name="Google Shape;138;p11"/>
          <p:cNvSpPr txBox="1"/>
          <p:nvPr/>
        </p:nvSpPr>
        <p:spPr>
          <a:xfrm>
            <a:off x="-208529" y="4554939"/>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12"/>
          <p:cNvPicPr preferRelativeResize="0"/>
          <p:nvPr/>
        </p:nvPicPr>
        <p:blipFill rotWithShape="1">
          <a:blip r:embed="rId3">
            <a:alphaModFix/>
          </a:blip>
          <a:srcRect b="2157" l="9894" r="7379" t="33792"/>
          <a:stretch/>
        </p:blipFill>
        <p:spPr>
          <a:xfrm>
            <a:off x="5143525" y="655775"/>
            <a:ext cx="3947625" cy="3394725"/>
          </a:xfrm>
          <a:prstGeom prst="rect">
            <a:avLst/>
          </a:prstGeom>
          <a:noFill/>
          <a:ln>
            <a:noFill/>
          </a:ln>
        </p:spPr>
      </p:pic>
      <p:sp>
        <p:nvSpPr>
          <p:cNvPr id="144" name="Google Shape;144;p12"/>
          <p:cNvSpPr txBox="1"/>
          <p:nvPr/>
        </p:nvSpPr>
        <p:spPr>
          <a:xfrm>
            <a:off x="165525" y="150400"/>
            <a:ext cx="4827600" cy="496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 sz="1100">
                <a:solidFill>
                  <a:srgbClr val="222222"/>
                </a:solidFill>
                <a:highlight>
                  <a:schemeClr val="lt1"/>
                </a:highlight>
              </a:rPr>
              <a:t>SAMPLE ANSWER</a:t>
            </a:r>
            <a:endParaRPr b="1" sz="1100">
              <a:solidFill>
                <a:srgbClr val="222222"/>
              </a:solidFill>
              <a:highlight>
                <a:schemeClr val="lt1"/>
              </a:highlight>
            </a:endParaRPr>
          </a:p>
          <a:p>
            <a:pPr indent="0" lvl="0" marL="0" rtl="0" algn="just">
              <a:lnSpc>
                <a:spcPct val="115000"/>
              </a:lnSpc>
              <a:spcBef>
                <a:spcPts val="1400"/>
              </a:spcBef>
              <a:spcAft>
                <a:spcPts val="0"/>
              </a:spcAft>
              <a:buNone/>
            </a:pPr>
            <a:r>
              <a:rPr b="1" lang="en" sz="1100">
                <a:solidFill>
                  <a:srgbClr val="222222"/>
                </a:solidFill>
                <a:highlight>
                  <a:schemeClr val="lt1"/>
                </a:highlight>
              </a:rPr>
              <a:t>The table compares changes in worldwide population distribution between the six key regions from 1950 to 2000, with predictions for the year 2050. The only region where the percentage contribution is expected to increase by 2050 is Africa, while Europe is expected to have the greatest drop in proportion over the same time span. The sole continent showing a fluctuation in percentage contribution over the hundred year period is Asia.</a:t>
            </a:r>
            <a:endParaRPr b="1" sz="1100">
              <a:solidFill>
                <a:srgbClr val="222222"/>
              </a:solidFill>
              <a:highlight>
                <a:schemeClr val="lt1"/>
              </a:highlight>
            </a:endParaRPr>
          </a:p>
          <a:p>
            <a:pPr indent="0" lvl="0" marL="0" rtl="0" algn="just">
              <a:lnSpc>
                <a:spcPct val="115000"/>
              </a:lnSpc>
              <a:spcBef>
                <a:spcPts val="1400"/>
              </a:spcBef>
              <a:spcAft>
                <a:spcPts val="0"/>
              </a:spcAft>
              <a:buNone/>
            </a:pPr>
            <a:r>
              <a:rPr b="1" lang="en" sz="1100">
                <a:solidFill>
                  <a:srgbClr val="222222"/>
                </a:solidFill>
                <a:highlight>
                  <a:schemeClr val="lt1"/>
                </a:highlight>
              </a:rPr>
              <a:t>From a relatively small percentage contribution of 9% in 1950, the people of Africa are forecast to make up a fifth of the total world population by 2050. This is almost a reversal of the situation for Europe which stood at 22% in 1950 and is expected to continue its steady decline to reach just 7% in 2050.</a:t>
            </a:r>
            <a:endParaRPr b="1" sz="1100">
              <a:solidFill>
                <a:srgbClr val="222222"/>
              </a:solidFill>
              <a:highlight>
                <a:schemeClr val="lt1"/>
              </a:highlight>
            </a:endParaRPr>
          </a:p>
          <a:p>
            <a:pPr indent="0" lvl="0" marL="0" rtl="0" algn="just">
              <a:lnSpc>
                <a:spcPct val="115000"/>
              </a:lnSpc>
              <a:spcBef>
                <a:spcPts val="1400"/>
              </a:spcBef>
              <a:spcAft>
                <a:spcPts val="0"/>
              </a:spcAft>
              <a:buNone/>
            </a:pPr>
            <a:r>
              <a:rPr b="1" lang="en" sz="1100">
                <a:solidFill>
                  <a:srgbClr val="222222"/>
                </a:solidFill>
                <a:highlight>
                  <a:schemeClr val="lt1"/>
                </a:highlight>
              </a:rPr>
              <a:t>Another notable trend can be seen in the data for Asia which is the only region to show an increase in proportion contribution over the first fifty years but the prediction of a decline, albeit small, looking forward to 2050. The remaining regions, North America, Latin America and Oceania each make up less than 10% of the total world population and show only minor fluctuations in contribution over the whole time period.</a:t>
            </a:r>
            <a:endParaRPr b="1" sz="1100">
              <a:solidFill>
                <a:srgbClr val="222222"/>
              </a:solidFill>
              <a:highlight>
                <a:schemeClr val="lt1"/>
              </a:highlight>
            </a:endParaRPr>
          </a:p>
          <a:p>
            <a:pPr indent="0" lvl="0" marL="0" rtl="0" algn="just">
              <a:lnSpc>
                <a:spcPct val="115000"/>
              </a:lnSpc>
              <a:spcBef>
                <a:spcPts val="1400"/>
              </a:spcBef>
              <a:spcAft>
                <a:spcPts val="1400"/>
              </a:spcAft>
              <a:buClr>
                <a:schemeClr val="dk1"/>
              </a:buClr>
              <a:buSzPts val="1946"/>
              <a:buFont typeface="Arial"/>
              <a:buNone/>
            </a:pPr>
            <a:r>
              <a:rPr i="1" lang="en" sz="1100">
                <a:solidFill>
                  <a:srgbClr val="222222"/>
                </a:solidFill>
                <a:highlight>
                  <a:schemeClr val="lt1"/>
                </a:highlight>
              </a:rPr>
              <a:t>(200 words)</a:t>
            </a:r>
            <a:endParaRPr i="1" sz="1100">
              <a:solidFill>
                <a:srgbClr val="222222"/>
              </a:solidFill>
              <a:highlight>
                <a:schemeClr val="lt1"/>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2"/>
          <p:cNvPicPr preferRelativeResize="0"/>
          <p:nvPr/>
        </p:nvPicPr>
        <p:blipFill rotWithShape="1">
          <a:blip r:embed="rId3">
            <a:alphaModFix/>
          </a:blip>
          <a:srcRect b="0" l="0" r="0" t="0"/>
          <a:stretch/>
        </p:blipFill>
        <p:spPr>
          <a:xfrm>
            <a:off x="1476875" y="152400"/>
            <a:ext cx="5767007"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g3014b288282_0_1"/>
          <p:cNvPicPr preferRelativeResize="0"/>
          <p:nvPr/>
        </p:nvPicPr>
        <p:blipFill rotWithShape="1">
          <a:blip r:embed="rId3">
            <a:alphaModFix/>
          </a:blip>
          <a:srcRect b="2158" l="9894" r="7379" t="33792"/>
          <a:stretch/>
        </p:blipFill>
        <p:spPr>
          <a:xfrm>
            <a:off x="5143525" y="655775"/>
            <a:ext cx="3947625" cy="3394725"/>
          </a:xfrm>
          <a:prstGeom prst="rect">
            <a:avLst/>
          </a:prstGeom>
          <a:noFill/>
          <a:ln>
            <a:noFill/>
          </a:ln>
        </p:spPr>
      </p:pic>
      <p:sp>
        <p:nvSpPr>
          <p:cNvPr id="66" name="Google Shape;66;g3014b288282_0_1"/>
          <p:cNvSpPr txBox="1"/>
          <p:nvPr/>
        </p:nvSpPr>
        <p:spPr>
          <a:xfrm>
            <a:off x="165525" y="150400"/>
            <a:ext cx="4827600" cy="4966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0"/>
              </a:spcAft>
              <a:buNone/>
            </a:pPr>
            <a:r>
              <a:rPr b="1" lang="en" sz="1100">
                <a:solidFill>
                  <a:srgbClr val="222222"/>
                </a:solidFill>
                <a:highlight>
                  <a:schemeClr val="lt1"/>
                </a:highlight>
              </a:rPr>
              <a:t>SAMPLE ANSWER</a:t>
            </a:r>
            <a:endParaRPr b="1" sz="1100">
              <a:solidFill>
                <a:srgbClr val="222222"/>
              </a:solidFill>
              <a:highlight>
                <a:schemeClr val="lt1"/>
              </a:highlight>
            </a:endParaRPr>
          </a:p>
          <a:p>
            <a:pPr indent="0" lvl="0" marL="0" rtl="0" algn="just">
              <a:lnSpc>
                <a:spcPct val="115000"/>
              </a:lnSpc>
              <a:spcBef>
                <a:spcPts val="1400"/>
              </a:spcBef>
              <a:spcAft>
                <a:spcPts val="0"/>
              </a:spcAft>
              <a:buNone/>
            </a:pPr>
            <a:r>
              <a:rPr b="1" lang="en" sz="1100">
                <a:solidFill>
                  <a:srgbClr val="222222"/>
                </a:solidFill>
                <a:highlight>
                  <a:schemeClr val="lt1"/>
                </a:highlight>
              </a:rPr>
              <a:t>The table compares changes in worldwide population distribution between the six key regions from 1950 to 2000, with predictions for the year 2050. The only region where the percentage contribution is expected to increase by 2050 is Africa, while Europe is expected to have the greatest drop in proportion over the same time span. The sole continent showing a fluctuation in percentage contribution over the hundred year period is Asia.</a:t>
            </a:r>
            <a:endParaRPr b="1" sz="1100">
              <a:solidFill>
                <a:srgbClr val="222222"/>
              </a:solidFill>
              <a:highlight>
                <a:schemeClr val="lt1"/>
              </a:highlight>
            </a:endParaRPr>
          </a:p>
          <a:p>
            <a:pPr indent="0" lvl="0" marL="0" rtl="0" algn="just">
              <a:lnSpc>
                <a:spcPct val="115000"/>
              </a:lnSpc>
              <a:spcBef>
                <a:spcPts val="1400"/>
              </a:spcBef>
              <a:spcAft>
                <a:spcPts val="0"/>
              </a:spcAft>
              <a:buNone/>
            </a:pPr>
            <a:r>
              <a:rPr b="1" lang="en" sz="1100">
                <a:solidFill>
                  <a:srgbClr val="222222"/>
                </a:solidFill>
                <a:highlight>
                  <a:schemeClr val="lt1"/>
                </a:highlight>
              </a:rPr>
              <a:t>From a relatively small percentage contribution of 9% in 1950, the people of Africa are forecast to make up a fifth of the total world population by 2050. This is almost a reversal of the situation for Europe which stood at 22% in 1950 and is expected to continue its steady decline to reach just 7% in 2050.</a:t>
            </a:r>
            <a:endParaRPr b="1" sz="1100">
              <a:solidFill>
                <a:srgbClr val="222222"/>
              </a:solidFill>
              <a:highlight>
                <a:schemeClr val="lt1"/>
              </a:highlight>
            </a:endParaRPr>
          </a:p>
          <a:p>
            <a:pPr indent="0" lvl="0" marL="0" rtl="0" algn="just">
              <a:lnSpc>
                <a:spcPct val="115000"/>
              </a:lnSpc>
              <a:spcBef>
                <a:spcPts val="1400"/>
              </a:spcBef>
              <a:spcAft>
                <a:spcPts val="0"/>
              </a:spcAft>
              <a:buNone/>
            </a:pPr>
            <a:r>
              <a:rPr b="1" lang="en" sz="1100">
                <a:solidFill>
                  <a:srgbClr val="222222"/>
                </a:solidFill>
                <a:highlight>
                  <a:schemeClr val="lt1"/>
                </a:highlight>
              </a:rPr>
              <a:t>Another notable trend can be seen in the data for Asia which is the only region to show an increase in proportion contribution over the first fifty years but the prediction of a decline, albeit small, looking forward to 2050. The remaining regions, North America, Latin America and Oceania each make up less than 10% of the total world population and show only minor fluctuations in contribution over the whole time period.</a:t>
            </a:r>
            <a:endParaRPr b="1" sz="1100">
              <a:solidFill>
                <a:srgbClr val="222222"/>
              </a:solidFill>
              <a:highlight>
                <a:schemeClr val="lt1"/>
              </a:highlight>
            </a:endParaRPr>
          </a:p>
          <a:p>
            <a:pPr indent="0" lvl="0" marL="0" rtl="0" algn="just">
              <a:lnSpc>
                <a:spcPct val="115000"/>
              </a:lnSpc>
              <a:spcBef>
                <a:spcPts val="1400"/>
              </a:spcBef>
              <a:spcAft>
                <a:spcPts val="1400"/>
              </a:spcAft>
              <a:buNone/>
            </a:pPr>
            <a:r>
              <a:rPr i="1" lang="en" sz="1100">
                <a:solidFill>
                  <a:srgbClr val="222222"/>
                </a:solidFill>
                <a:highlight>
                  <a:schemeClr val="lt1"/>
                </a:highlight>
              </a:rPr>
              <a:t>(200 words)</a:t>
            </a:r>
            <a:endParaRPr i="1" sz="1100">
              <a:solidFill>
                <a:srgbClr val="222222"/>
              </a:solidFill>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1504707" y="2191576"/>
            <a:ext cx="6739181" cy="626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a:solidFill>
                  <a:srgbClr val="FF0000"/>
                </a:solidFill>
              </a:rPr>
              <a:t>BREAKDOWN AND EXPLANATION</a:t>
            </a:r>
            <a:endParaRPr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5"/>
          <p:cNvSpPr txBox="1"/>
          <p:nvPr>
            <p:ph type="title"/>
          </p:nvPr>
        </p:nvSpPr>
        <p:spPr>
          <a:xfrm>
            <a:off x="376000" y="1054575"/>
            <a:ext cx="23628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SzPct val="159544"/>
              <a:buNone/>
            </a:pPr>
            <a:r>
              <a:rPr b="1" lang="en" sz="1950">
                <a:solidFill>
                  <a:srgbClr val="CC0000"/>
                </a:solidFill>
                <a:highlight>
                  <a:srgbClr val="FFFFFF"/>
                </a:highlight>
              </a:rPr>
              <a:t>Identify the Main Features</a:t>
            </a:r>
            <a:endParaRPr b="1" sz="1950">
              <a:solidFill>
                <a:srgbClr val="CC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77" name="Google Shape;77;p5"/>
          <p:cNvSpPr txBox="1"/>
          <p:nvPr>
            <p:ph idx="1" type="body"/>
          </p:nvPr>
        </p:nvSpPr>
        <p:spPr>
          <a:xfrm>
            <a:off x="376000" y="2296900"/>
            <a:ext cx="3373200" cy="3888300"/>
          </a:xfrm>
          <a:prstGeom prst="rect">
            <a:avLst/>
          </a:prstGeom>
          <a:noFill/>
          <a:ln>
            <a:noFill/>
          </a:ln>
        </p:spPr>
        <p:txBody>
          <a:bodyPr anchorCtr="0" anchor="t" bIns="91425" lIns="91425" spcFirstLastPara="1" rIns="91425" wrap="square" tIns="91425">
            <a:normAutofit/>
          </a:bodyPr>
          <a:lstStyle/>
          <a:p>
            <a:pPr indent="-314325" lvl="0" marL="457200" rtl="0" algn="l">
              <a:lnSpc>
                <a:spcPct val="115000"/>
              </a:lnSpc>
              <a:spcBef>
                <a:spcPts val="1400"/>
              </a:spcBef>
              <a:spcAft>
                <a:spcPts val="0"/>
              </a:spcAft>
              <a:buClr>
                <a:srgbClr val="222222"/>
              </a:buClr>
              <a:buSzPts val="1350"/>
              <a:buChar char="●"/>
            </a:pPr>
            <a:r>
              <a:rPr b="1" lang="en" sz="1350">
                <a:solidFill>
                  <a:srgbClr val="222222"/>
                </a:solidFill>
                <a:highlight>
                  <a:srgbClr val="FFFFFF"/>
                </a:highlight>
              </a:rPr>
              <a:t>What are the units of measurements?</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What are the time periods?</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What can you learn from the title and any labels?</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What is the most obvious trend?</a:t>
            </a:r>
            <a:endParaRPr b="1" sz="1350">
              <a:solidFill>
                <a:srgbClr val="222222"/>
              </a:solidFill>
              <a:highlight>
                <a:srgbClr val="FFFFFF"/>
              </a:highlight>
            </a:endParaRPr>
          </a:p>
          <a:p>
            <a:pPr indent="-314325" lvl="0" marL="457200" rtl="0" algn="l">
              <a:lnSpc>
                <a:spcPct val="115000"/>
              </a:lnSpc>
              <a:spcBef>
                <a:spcPts val="0"/>
              </a:spcBef>
              <a:spcAft>
                <a:spcPts val="0"/>
              </a:spcAft>
              <a:buClr>
                <a:srgbClr val="222222"/>
              </a:buClr>
              <a:buSzPts val="1350"/>
              <a:buChar char="●"/>
            </a:pPr>
            <a:r>
              <a:rPr b="1" lang="en" sz="1350">
                <a:solidFill>
                  <a:srgbClr val="222222"/>
                </a:solidFill>
                <a:highlight>
                  <a:srgbClr val="FFFFFF"/>
                </a:highlight>
              </a:rPr>
              <a:t>Are there any notable similarities?</a:t>
            </a:r>
            <a:endParaRPr b="1" sz="1350">
              <a:solidFill>
                <a:srgbClr val="1C4587"/>
              </a:solidFill>
              <a:highlight>
                <a:srgbClr val="FFFFFF"/>
              </a:highlight>
            </a:endParaRPr>
          </a:p>
        </p:txBody>
      </p:sp>
      <p:sp>
        <p:nvSpPr>
          <p:cNvPr id="78" name="Google Shape;78;p5"/>
          <p:cNvSpPr txBox="1"/>
          <p:nvPr/>
        </p:nvSpPr>
        <p:spPr>
          <a:xfrm>
            <a:off x="4642000" y="128600"/>
            <a:ext cx="270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World Population 1950-2050</a:t>
            </a:r>
            <a:endParaRPr b="1" i="0" sz="1400" u="none" cap="none" strike="noStrike">
              <a:solidFill>
                <a:srgbClr val="000000"/>
              </a:solidFill>
              <a:latin typeface="Arial"/>
              <a:ea typeface="Arial"/>
              <a:cs typeface="Arial"/>
              <a:sym typeface="Arial"/>
            </a:endParaRPr>
          </a:p>
        </p:txBody>
      </p:sp>
      <p:graphicFrame>
        <p:nvGraphicFramePr>
          <p:cNvPr id="79" name="Google Shape;79;p5"/>
          <p:cNvGraphicFramePr/>
          <p:nvPr/>
        </p:nvGraphicFramePr>
        <p:xfrm>
          <a:off x="3684925" y="445025"/>
          <a:ext cx="3000000" cy="3000000"/>
        </p:xfrm>
        <a:graphic>
          <a:graphicData uri="http://schemas.openxmlformats.org/drawingml/2006/table">
            <a:tbl>
              <a:tblPr>
                <a:noFill/>
                <a:tableStyleId>{307990F5-0179-484F-8D2C-C5D4E0D48284}</a:tableStyleId>
              </a:tblPr>
              <a:tblGrid>
                <a:gridCol w="1194150"/>
                <a:gridCol w="1194150"/>
                <a:gridCol w="1194150"/>
                <a:gridCol w="1194150"/>
              </a:tblGrid>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World Population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1950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2050</a:t>
                      </a:r>
                      <a:endParaRPr sz="1400" u="none" cap="none" strike="noStrike"/>
                    </a:p>
                  </a:txBody>
                  <a:tcPr marT="91425" marB="91425" marR="91425" marL="91425"/>
                </a:tc>
              </a:tr>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(Billions)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 (Estimate)</a:t>
                      </a:r>
                      <a:endParaRPr sz="1400" u="none" cap="none" strike="noStrike"/>
                    </a:p>
                  </a:txBody>
                  <a:tcPr marT="91425" marB="91425" marR="91425" marL="91425"/>
                </a:tc>
              </a:tr>
            </a:tbl>
          </a:graphicData>
        </a:graphic>
      </p:graphicFrame>
      <p:sp>
        <p:nvSpPr>
          <p:cNvPr id="80" name="Google Shape;80;p5"/>
          <p:cNvSpPr txBox="1"/>
          <p:nvPr/>
        </p:nvSpPr>
        <p:spPr>
          <a:xfrm>
            <a:off x="3908800" y="1697225"/>
            <a:ext cx="39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Distribution of World Population by Region</a:t>
            </a:r>
            <a:endParaRPr b="1" i="0" sz="1400" u="none" cap="none" strike="noStrike">
              <a:solidFill>
                <a:srgbClr val="000000"/>
              </a:solidFill>
              <a:latin typeface="Arial"/>
              <a:ea typeface="Arial"/>
              <a:cs typeface="Arial"/>
              <a:sym typeface="Arial"/>
            </a:endParaRPr>
          </a:p>
        </p:txBody>
      </p:sp>
      <p:graphicFrame>
        <p:nvGraphicFramePr>
          <p:cNvPr id="81" name="Google Shape;81;p5"/>
          <p:cNvGraphicFramePr/>
          <p:nvPr/>
        </p:nvGraphicFramePr>
        <p:xfrm>
          <a:off x="4397725" y="2236875"/>
          <a:ext cx="3000000" cy="3000000"/>
        </p:xfrm>
        <a:graphic>
          <a:graphicData uri="http://schemas.openxmlformats.org/drawingml/2006/table">
            <a:tbl>
              <a:tblPr>
                <a:noFill/>
                <a:tableStyleId>{307990F5-0179-484F-8D2C-C5D4E0D48284}</a:tableStyleId>
              </a:tblPr>
              <a:tblGrid>
                <a:gridCol w="1060725"/>
                <a:gridCol w="1060725"/>
                <a:gridCol w="1060725"/>
                <a:gridCol w="1060725"/>
              </a:tblGrid>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Africa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59%</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Europe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Latin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North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Oceania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400"/>
              </a:spcAft>
              <a:buClr>
                <a:schemeClr val="dk1"/>
              </a:buClr>
              <a:buSzPct val="56410"/>
              <a:buFont typeface="Arial"/>
              <a:buNone/>
            </a:pPr>
            <a:r>
              <a:rPr b="1" lang="en" sz="1950">
                <a:solidFill>
                  <a:srgbClr val="CC0000"/>
                </a:solidFill>
                <a:highlight>
                  <a:srgbClr val="FFFFFF"/>
                </a:highlight>
              </a:rPr>
              <a:t>Identify the Main Features</a:t>
            </a:r>
            <a:endParaRPr/>
          </a:p>
        </p:txBody>
      </p:sp>
      <p:sp>
        <p:nvSpPr>
          <p:cNvPr id="87" name="Google Shape;8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700"/>
              </a:spcBef>
              <a:spcAft>
                <a:spcPts val="0"/>
              </a:spcAft>
              <a:buClr>
                <a:schemeClr val="dk1"/>
              </a:buClr>
              <a:buSzPct val="88088"/>
              <a:buFont typeface="Arial"/>
              <a:buNone/>
            </a:pPr>
            <a:r>
              <a:rPr lang="en" sz="1350">
                <a:solidFill>
                  <a:srgbClr val="222222"/>
                </a:solidFill>
                <a:highlight>
                  <a:schemeClr val="accent6"/>
                </a:highlight>
              </a:rPr>
              <a:t>The key to understanding it is to use the clues given in the</a:t>
            </a:r>
            <a:r>
              <a:rPr b="1" lang="en" sz="1350">
                <a:solidFill>
                  <a:srgbClr val="222222"/>
                </a:solidFill>
                <a:highlight>
                  <a:schemeClr val="accent6"/>
                </a:highlight>
              </a:rPr>
              <a:t> title</a:t>
            </a:r>
            <a:r>
              <a:rPr lang="en" sz="1350">
                <a:solidFill>
                  <a:srgbClr val="222222"/>
                </a:solidFill>
                <a:highlight>
                  <a:schemeClr val="accent6"/>
                </a:highlight>
              </a:rPr>
              <a:t>, the </a:t>
            </a:r>
            <a:r>
              <a:rPr b="1" lang="en" sz="1350">
                <a:solidFill>
                  <a:srgbClr val="222222"/>
                </a:solidFill>
                <a:highlight>
                  <a:schemeClr val="accent6"/>
                </a:highlight>
              </a:rPr>
              <a:t>row and column headings</a:t>
            </a:r>
            <a:r>
              <a:rPr lang="en" sz="1350">
                <a:solidFill>
                  <a:srgbClr val="222222"/>
                </a:solidFill>
                <a:highlight>
                  <a:schemeClr val="accent6"/>
                </a:highlight>
              </a:rPr>
              <a:t> and the </a:t>
            </a:r>
            <a:r>
              <a:rPr b="1" lang="en" sz="1350">
                <a:solidFill>
                  <a:srgbClr val="222222"/>
                </a:solidFill>
                <a:highlight>
                  <a:schemeClr val="accent6"/>
                </a:highlight>
              </a:rPr>
              <a:t>units of measurement</a:t>
            </a:r>
            <a:r>
              <a:rPr lang="en" sz="1350">
                <a:solidFill>
                  <a:srgbClr val="222222"/>
                </a:solidFill>
                <a:highlight>
                  <a:schemeClr val="accent6"/>
                </a:highlight>
              </a:rPr>
              <a:t>.</a:t>
            </a:r>
            <a:endParaRPr sz="1350">
              <a:solidFill>
                <a:srgbClr val="222222"/>
              </a:solidFill>
              <a:highlight>
                <a:schemeClr val="accent6"/>
              </a:highlight>
            </a:endParaRPr>
          </a:p>
          <a:p>
            <a:pPr indent="0" lvl="0" marL="0" rtl="0" algn="l">
              <a:lnSpc>
                <a:spcPct val="115000"/>
              </a:lnSpc>
              <a:spcBef>
                <a:spcPts val="1400"/>
              </a:spcBef>
              <a:spcAft>
                <a:spcPts val="0"/>
              </a:spcAft>
              <a:buClr>
                <a:schemeClr val="dk1"/>
              </a:buClr>
              <a:buSzPct val="88088"/>
              <a:buFont typeface="Arial"/>
              <a:buNone/>
            </a:pPr>
            <a:r>
              <a:rPr lang="en" sz="1350">
                <a:solidFill>
                  <a:srgbClr val="222222"/>
                </a:solidFill>
                <a:highlight>
                  <a:srgbClr val="FFFFFF"/>
                </a:highlight>
              </a:rPr>
              <a:t>For example, the title of the table tells us that it shows changes in world population from 1950 to projected levels in 2050.</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ct val="88088"/>
              <a:buFont typeface="Arial"/>
              <a:buNone/>
            </a:pPr>
            <a:r>
              <a:rPr lang="en" sz="1350">
                <a:solidFill>
                  <a:srgbClr val="222222"/>
                </a:solidFill>
                <a:highlight>
                  <a:srgbClr val="FFFFFF"/>
                </a:highlight>
              </a:rPr>
              <a:t>The world is divided into regions (Africa, Asia, etc.) and data is given for three specific years – 1950, 2000 and projected data for 2050. This is a clue that we will need to use past, present and futures tenses in our essay.</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ct val="88088"/>
              <a:buFont typeface="Arial"/>
              <a:buNone/>
            </a:pPr>
            <a:r>
              <a:rPr lang="en" sz="1350">
                <a:solidFill>
                  <a:srgbClr val="222222"/>
                </a:solidFill>
                <a:highlight>
                  <a:srgbClr val="FFFFFF"/>
                </a:highlight>
              </a:rPr>
              <a:t>In the first table, the units of measurement are billions of people and in the second table, percentages of the total world population are used.</a:t>
            </a:r>
            <a:endParaRPr sz="1350">
              <a:solidFill>
                <a:srgbClr val="222222"/>
              </a:solidFill>
              <a:highlight>
                <a:srgbClr val="FFFFFF"/>
              </a:highlight>
            </a:endParaRPr>
          </a:p>
          <a:p>
            <a:pPr indent="0" lvl="0" marL="0" rtl="0" algn="l">
              <a:lnSpc>
                <a:spcPct val="115000"/>
              </a:lnSpc>
              <a:spcBef>
                <a:spcPts val="1400"/>
              </a:spcBef>
              <a:spcAft>
                <a:spcPts val="1400"/>
              </a:spcAft>
              <a:buSzPct val="144144"/>
              <a:buNone/>
            </a:pPr>
            <a:r>
              <a:rPr lang="en" sz="1350">
                <a:solidFill>
                  <a:srgbClr val="CC0000"/>
                </a:solidFill>
                <a:highlight>
                  <a:srgbClr val="FFFFFF"/>
                </a:highlight>
              </a:rPr>
              <a:t>Don’t look at the numbers in detail at this stage. Instead, focus on general trends. What are the most notable changes in data between 1950 and projected figures for 2050?</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387900" y="-43900"/>
            <a:ext cx="15657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400"/>
              </a:spcAft>
              <a:buClr>
                <a:schemeClr val="dk1"/>
              </a:buClr>
              <a:buSzPct val="56410"/>
              <a:buFont typeface="Arial"/>
              <a:buNone/>
            </a:pPr>
            <a:r>
              <a:rPr b="1" lang="en" sz="1950">
                <a:solidFill>
                  <a:srgbClr val="CC0000"/>
                </a:solidFill>
                <a:highlight>
                  <a:srgbClr val="FFFFFF"/>
                </a:highlight>
              </a:rPr>
              <a:t>Identify the Main Features</a:t>
            </a:r>
            <a:endParaRPr/>
          </a:p>
        </p:txBody>
      </p:sp>
      <p:sp>
        <p:nvSpPr>
          <p:cNvPr id="93" name="Google Shape;93;p7"/>
          <p:cNvSpPr txBox="1"/>
          <p:nvPr>
            <p:ph idx="1" type="body"/>
          </p:nvPr>
        </p:nvSpPr>
        <p:spPr>
          <a:xfrm>
            <a:off x="311700" y="1152475"/>
            <a:ext cx="2838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b="1" lang="en" sz="1350">
                <a:solidFill>
                  <a:srgbClr val="0B5394"/>
                </a:solidFill>
                <a:highlight>
                  <a:srgbClr val="FFFFFF"/>
                </a:highlight>
              </a:rPr>
              <a:t>Main feature 1:</a:t>
            </a:r>
            <a:r>
              <a:rPr lang="en" sz="1350">
                <a:solidFill>
                  <a:srgbClr val="134F5C"/>
                </a:solidFill>
                <a:highlight>
                  <a:srgbClr val="FFFFFF"/>
                </a:highlight>
              </a:rPr>
              <a:t> </a:t>
            </a:r>
            <a:r>
              <a:rPr lang="en" sz="1350">
                <a:solidFill>
                  <a:srgbClr val="222222"/>
                </a:solidFill>
                <a:highlight>
                  <a:srgbClr val="FFFFFF"/>
                </a:highlight>
              </a:rPr>
              <a:t>The only region where the percentage is expected to increase by 2050 is Africa.</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0B5394"/>
                </a:solidFill>
                <a:highlight>
                  <a:srgbClr val="FFFFFF"/>
                </a:highlight>
              </a:rPr>
              <a:t>Main feature 2:</a:t>
            </a:r>
            <a:r>
              <a:rPr lang="en" sz="1350">
                <a:solidFill>
                  <a:srgbClr val="222222"/>
                </a:solidFill>
                <a:highlight>
                  <a:srgbClr val="FFFFFF"/>
                </a:highlight>
              </a:rPr>
              <a:t> Europe is expected to have the greatest drop in percentage contribution by 2050.</a:t>
            </a:r>
            <a:endParaRPr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0B5394"/>
                </a:solidFill>
                <a:highlight>
                  <a:srgbClr val="FFFFFF"/>
                </a:highlight>
              </a:rPr>
              <a:t>Main feature 3:</a:t>
            </a:r>
            <a:r>
              <a:rPr lang="en" sz="1350">
                <a:solidFill>
                  <a:srgbClr val="0B5394"/>
                </a:solidFill>
                <a:highlight>
                  <a:srgbClr val="FFFFFF"/>
                </a:highlight>
              </a:rPr>
              <a:t> </a:t>
            </a:r>
            <a:r>
              <a:rPr lang="en" sz="1350">
                <a:solidFill>
                  <a:srgbClr val="222222"/>
                </a:solidFill>
                <a:highlight>
                  <a:srgbClr val="FFFFFF"/>
                </a:highlight>
              </a:rPr>
              <a:t>The only region showing a fluctuation in percentage contribution over the whole time period is Asia.</a:t>
            </a:r>
            <a:endParaRPr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graphicFrame>
        <p:nvGraphicFramePr>
          <p:cNvPr id="94" name="Google Shape;94;p7"/>
          <p:cNvGraphicFramePr/>
          <p:nvPr/>
        </p:nvGraphicFramePr>
        <p:xfrm>
          <a:off x="3684925" y="445025"/>
          <a:ext cx="3000000" cy="3000000"/>
        </p:xfrm>
        <a:graphic>
          <a:graphicData uri="http://schemas.openxmlformats.org/drawingml/2006/table">
            <a:tbl>
              <a:tblPr>
                <a:noFill/>
                <a:tableStyleId>{307990F5-0179-484F-8D2C-C5D4E0D48284}</a:tableStyleId>
              </a:tblPr>
              <a:tblGrid>
                <a:gridCol w="1194150"/>
                <a:gridCol w="1194150"/>
                <a:gridCol w="1194150"/>
                <a:gridCol w="1194150"/>
              </a:tblGrid>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World Population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1950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2050</a:t>
                      </a:r>
                      <a:endParaRPr sz="1400" u="none" cap="none" strike="noStrike"/>
                    </a:p>
                  </a:txBody>
                  <a:tcPr marT="91425" marB="91425" marR="91425" marL="91425"/>
                </a:tc>
              </a:tr>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(Billions)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 (Estimate)</a:t>
                      </a:r>
                      <a:endParaRPr sz="1400" u="none" cap="none" strike="noStrike"/>
                    </a:p>
                  </a:txBody>
                  <a:tcPr marT="91425" marB="91425" marR="91425" marL="91425"/>
                </a:tc>
              </a:tr>
            </a:tbl>
          </a:graphicData>
        </a:graphic>
      </p:graphicFrame>
      <p:graphicFrame>
        <p:nvGraphicFramePr>
          <p:cNvPr id="95" name="Google Shape;95;p7"/>
          <p:cNvGraphicFramePr/>
          <p:nvPr/>
        </p:nvGraphicFramePr>
        <p:xfrm>
          <a:off x="3767650" y="2097425"/>
          <a:ext cx="3000000" cy="3000000"/>
        </p:xfrm>
        <a:graphic>
          <a:graphicData uri="http://schemas.openxmlformats.org/drawingml/2006/table">
            <a:tbl>
              <a:tblPr>
                <a:noFill/>
                <a:tableStyleId>{307990F5-0179-484F-8D2C-C5D4E0D48284}</a:tableStyleId>
              </a:tblPr>
              <a:tblGrid>
                <a:gridCol w="1060725"/>
                <a:gridCol w="1060725"/>
                <a:gridCol w="1060725"/>
                <a:gridCol w="1060725"/>
              </a:tblGrid>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Africa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59%</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Europe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Latin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North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r h="2879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Oceania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bl>
          </a:graphicData>
        </a:graphic>
      </p:graphicFrame>
      <p:sp>
        <p:nvSpPr>
          <p:cNvPr id="96" name="Google Shape;96;p7"/>
          <p:cNvSpPr txBox="1"/>
          <p:nvPr/>
        </p:nvSpPr>
        <p:spPr>
          <a:xfrm>
            <a:off x="4642000" y="128600"/>
            <a:ext cx="270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World Population 1950-2050</a:t>
            </a:r>
            <a:endParaRPr b="1" i="0" sz="1400" u="none" cap="none" strike="noStrike">
              <a:solidFill>
                <a:srgbClr val="000000"/>
              </a:solidFill>
              <a:latin typeface="Arial"/>
              <a:ea typeface="Arial"/>
              <a:cs typeface="Arial"/>
              <a:sym typeface="Arial"/>
            </a:endParaRPr>
          </a:p>
        </p:txBody>
      </p:sp>
      <p:sp>
        <p:nvSpPr>
          <p:cNvPr id="97" name="Google Shape;97;p7"/>
          <p:cNvSpPr txBox="1"/>
          <p:nvPr/>
        </p:nvSpPr>
        <p:spPr>
          <a:xfrm>
            <a:off x="3908800" y="1697225"/>
            <a:ext cx="39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Distribution of World Population by Region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311700" y="740775"/>
            <a:ext cx="8520600" cy="5727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chemeClr val="lt1"/>
                </a:highlight>
              </a:rPr>
              <a:t>Write an Introduction </a:t>
            </a:r>
            <a:endParaRPr b="1" sz="1950">
              <a:solidFill>
                <a:srgbClr val="CC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03" name="Google Shape;103;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1200"/>
              </a:spcBef>
              <a:spcAft>
                <a:spcPts val="0"/>
              </a:spcAft>
              <a:buClr>
                <a:schemeClr val="dk1"/>
              </a:buClr>
              <a:buSzPts val="1100"/>
              <a:buFont typeface="Arial"/>
              <a:buNone/>
            </a:pPr>
            <a:r>
              <a:rPr b="1" lang="en" sz="1350" u="sng">
                <a:solidFill>
                  <a:srgbClr val="222222"/>
                </a:solidFill>
                <a:highlight>
                  <a:schemeClr val="accent6"/>
                </a:highlight>
              </a:rPr>
              <a:t>Question</a:t>
            </a:r>
            <a:r>
              <a:rPr b="1" lang="en" sz="1350">
                <a:solidFill>
                  <a:srgbClr val="222222"/>
                </a:solidFill>
                <a:highlight>
                  <a:schemeClr val="accent6"/>
                </a:highlight>
              </a:rPr>
              <a:t>:</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i="1" lang="en" sz="1350">
                <a:solidFill>
                  <a:srgbClr val="222222"/>
                </a:solidFill>
                <a:highlight>
                  <a:srgbClr val="FFFFFF"/>
                </a:highlight>
              </a:rPr>
              <a:t>The tables below give the distribution of world population in 1950 and 2000, with an estimate of the situation in 2050.</a:t>
            </a:r>
            <a:endParaRPr b="1" i="1" sz="1350">
              <a:solidFill>
                <a:srgbClr val="222222"/>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700"/>
              </a:spcBef>
              <a:spcAft>
                <a:spcPts val="0"/>
              </a:spcAft>
              <a:buClr>
                <a:schemeClr val="dk1"/>
              </a:buClr>
              <a:buSzPts val="1100"/>
              <a:buFont typeface="Arial"/>
              <a:buNone/>
            </a:pPr>
            <a:r>
              <a:rPr b="1" lang="en" sz="1350" u="sng">
                <a:solidFill>
                  <a:srgbClr val="222222"/>
                </a:solidFill>
                <a:highlight>
                  <a:schemeClr val="accent6"/>
                </a:highlight>
              </a:rPr>
              <a:t>Introduction</a:t>
            </a:r>
            <a:r>
              <a:rPr b="1" lang="en" sz="1350">
                <a:solidFill>
                  <a:srgbClr val="222222"/>
                </a:solidFill>
                <a:highlight>
                  <a:schemeClr val="accent6"/>
                </a:highlight>
              </a:rPr>
              <a:t> (Paragraph 1): </a:t>
            </a:r>
            <a:endParaRPr b="1" sz="1350">
              <a:solidFill>
                <a:srgbClr val="222222"/>
              </a:solidFill>
              <a:highlight>
                <a:schemeClr val="accent6"/>
              </a:highlight>
            </a:endParaRPr>
          </a:p>
          <a:p>
            <a:pPr indent="0" lvl="0" marL="0" rtl="0" algn="l">
              <a:lnSpc>
                <a:spcPct val="115000"/>
              </a:lnSpc>
              <a:spcBef>
                <a:spcPts val="1400"/>
              </a:spcBef>
              <a:spcAft>
                <a:spcPts val="0"/>
              </a:spcAft>
              <a:buClr>
                <a:schemeClr val="dk1"/>
              </a:buClr>
              <a:buSzPts val="1100"/>
              <a:buFont typeface="Arial"/>
              <a:buNone/>
            </a:pPr>
            <a:r>
              <a:rPr b="1" lang="en" sz="1350">
                <a:solidFill>
                  <a:srgbClr val="222222"/>
                </a:solidFill>
                <a:highlight>
                  <a:srgbClr val="FFFFFF"/>
                </a:highlight>
              </a:rPr>
              <a:t>The table compares changes in worldwide population distribution between the six key regions from 1950 to 2000, with predictions for the year 2050.</a:t>
            </a:r>
            <a:endParaRPr b="1" sz="1350">
              <a:solidFill>
                <a:srgbClr val="222222"/>
              </a:solidFill>
              <a:highlight>
                <a:srgbClr val="FFFFFF"/>
              </a:highlight>
            </a:endParaRPr>
          </a:p>
          <a:p>
            <a:pPr indent="0" lvl="0" marL="0" rtl="0" algn="l">
              <a:lnSpc>
                <a:spcPct val="115000"/>
              </a:lnSpc>
              <a:spcBef>
                <a:spcPts val="1400"/>
              </a:spcBef>
              <a:spcAft>
                <a:spcPts val="1200"/>
              </a:spcAft>
              <a:buSzPts val="1800"/>
              <a:buNone/>
            </a:pPr>
            <a:r>
              <a:t/>
            </a:r>
            <a:endParaRPr/>
          </a:p>
        </p:txBody>
      </p:sp>
      <p:sp>
        <p:nvSpPr>
          <p:cNvPr id="104" name="Google Shape;104;p8"/>
          <p:cNvSpPr txBox="1"/>
          <p:nvPr/>
        </p:nvSpPr>
        <p:spPr>
          <a:xfrm>
            <a:off x="4443413" y="4530031"/>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9"/>
          <p:cNvSpPr txBox="1"/>
          <p:nvPr>
            <p:ph type="title"/>
          </p:nvPr>
        </p:nvSpPr>
        <p:spPr>
          <a:xfrm>
            <a:off x="311700" y="128600"/>
            <a:ext cx="3867300" cy="873600"/>
          </a:xfrm>
          <a:prstGeom prst="rect">
            <a:avLst/>
          </a:prstGeom>
          <a:noFill/>
          <a:ln>
            <a:noFill/>
          </a:ln>
        </p:spPr>
        <p:txBody>
          <a:bodyPr anchorCtr="0" anchor="t" bIns="91425" lIns="91425" spcFirstLastPara="1" rIns="91425" wrap="square" tIns="91425">
            <a:normAutofit fontScale="90000"/>
          </a:bodyPr>
          <a:lstStyle/>
          <a:p>
            <a:pPr indent="0" lvl="0" marL="25400" rtl="0" algn="ctr">
              <a:lnSpc>
                <a:spcPct val="130000"/>
              </a:lnSpc>
              <a:spcBef>
                <a:spcPts val="1700"/>
              </a:spcBef>
              <a:spcAft>
                <a:spcPts val="0"/>
              </a:spcAft>
              <a:buClr>
                <a:schemeClr val="dk1"/>
              </a:buClr>
              <a:buSzPct val="56410"/>
              <a:buFont typeface="Arial"/>
              <a:buNone/>
            </a:pPr>
            <a:r>
              <a:rPr b="1" lang="en" sz="1950">
                <a:solidFill>
                  <a:srgbClr val="CC0000"/>
                </a:solidFill>
                <a:highlight>
                  <a:schemeClr val="lt1"/>
                </a:highlight>
              </a:rPr>
              <a:t>Write an Overview </a:t>
            </a:r>
            <a:endParaRPr b="1" sz="1950">
              <a:solidFill>
                <a:srgbClr val="CC0000"/>
              </a:solidFill>
              <a:highlight>
                <a:schemeClr val="lt1"/>
              </a:highlight>
            </a:endParaRPr>
          </a:p>
          <a:p>
            <a:pPr indent="0" lvl="0" marL="0" rtl="0" algn="l">
              <a:lnSpc>
                <a:spcPct val="100000"/>
              </a:lnSpc>
              <a:spcBef>
                <a:spcPts val="400"/>
              </a:spcBef>
              <a:spcAft>
                <a:spcPts val="0"/>
              </a:spcAft>
              <a:buSzPct val="111111"/>
              <a:buNone/>
            </a:pPr>
            <a:r>
              <a:t/>
            </a:r>
            <a:endParaRPr/>
          </a:p>
        </p:txBody>
      </p:sp>
      <p:sp>
        <p:nvSpPr>
          <p:cNvPr id="110" name="Google Shape;110;p9"/>
          <p:cNvSpPr txBox="1"/>
          <p:nvPr>
            <p:ph idx="1" type="body"/>
          </p:nvPr>
        </p:nvSpPr>
        <p:spPr>
          <a:xfrm>
            <a:off x="311700" y="840501"/>
            <a:ext cx="3867300" cy="38883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700"/>
              </a:spcBef>
              <a:spcAft>
                <a:spcPts val="0"/>
              </a:spcAft>
              <a:buClr>
                <a:schemeClr val="dk1"/>
              </a:buClr>
              <a:buSzPct val="81481"/>
              <a:buFont typeface="Arial"/>
              <a:buNone/>
            </a:pPr>
            <a:r>
              <a:rPr b="1" lang="en" sz="1350">
                <a:solidFill>
                  <a:srgbClr val="0B5394"/>
                </a:solidFill>
                <a:highlight>
                  <a:srgbClr val="FFFFFF"/>
                </a:highlight>
              </a:rPr>
              <a:t>Main feature 1:</a:t>
            </a:r>
            <a:r>
              <a:rPr lang="en" sz="1350">
                <a:solidFill>
                  <a:srgbClr val="0B5394"/>
                </a:solidFill>
                <a:highlight>
                  <a:srgbClr val="FFFFFF"/>
                </a:highlight>
              </a:rPr>
              <a:t> The only region where the percentage is expected to increase by 2050 is Africa.</a:t>
            </a:r>
            <a:endParaRPr sz="1350">
              <a:solidFill>
                <a:srgbClr val="0B5394"/>
              </a:solidFill>
              <a:highlight>
                <a:srgbClr val="FFFFFF"/>
              </a:highlight>
            </a:endParaRPr>
          </a:p>
          <a:p>
            <a:pPr indent="0" lvl="0" marL="0" rtl="0" algn="l">
              <a:lnSpc>
                <a:spcPct val="115000"/>
              </a:lnSpc>
              <a:spcBef>
                <a:spcPts val="1400"/>
              </a:spcBef>
              <a:spcAft>
                <a:spcPts val="0"/>
              </a:spcAft>
              <a:buClr>
                <a:schemeClr val="dk1"/>
              </a:buClr>
              <a:buSzPct val="81481"/>
              <a:buFont typeface="Arial"/>
              <a:buNone/>
            </a:pPr>
            <a:r>
              <a:rPr b="1" lang="en" sz="1350">
                <a:solidFill>
                  <a:srgbClr val="0B5394"/>
                </a:solidFill>
                <a:highlight>
                  <a:srgbClr val="FFFFFF"/>
                </a:highlight>
              </a:rPr>
              <a:t>Main feature 2:</a:t>
            </a:r>
            <a:r>
              <a:rPr lang="en" sz="1350">
                <a:solidFill>
                  <a:srgbClr val="0B5394"/>
                </a:solidFill>
                <a:highlight>
                  <a:srgbClr val="FFFFFF"/>
                </a:highlight>
              </a:rPr>
              <a:t> Europe is expected to have the greatest drop in percentage contribution by 2050.</a:t>
            </a:r>
            <a:endParaRPr sz="1350">
              <a:solidFill>
                <a:srgbClr val="0B5394"/>
              </a:solidFill>
              <a:highlight>
                <a:srgbClr val="FFFFFF"/>
              </a:highlight>
            </a:endParaRPr>
          </a:p>
          <a:p>
            <a:pPr indent="0" lvl="0" marL="0" rtl="0" algn="l">
              <a:lnSpc>
                <a:spcPct val="115000"/>
              </a:lnSpc>
              <a:spcBef>
                <a:spcPts val="1400"/>
              </a:spcBef>
              <a:spcAft>
                <a:spcPts val="0"/>
              </a:spcAft>
              <a:buSzPct val="144144"/>
              <a:buNone/>
            </a:pPr>
            <a:r>
              <a:rPr b="1" lang="en" sz="1350">
                <a:solidFill>
                  <a:srgbClr val="0B5394"/>
                </a:solidFill>
                <a:highlight>
                  <a:srgbClr val="FFFFFF"/>
                </a:highlight>
              </a:rPr>
              <a:t>Main feature 3:</a:t>
            </a:r>
            <a:r>
              <a:rPr lang="en" sz="1350">
                <a:solidFill>
                  <a:srgbClr val="0B5394"/>
                </a:solidFill>
                <a:highlight>
                  <a:srgbClr val="FFFFFF"/>
                </a:highlight>
              </a:rPr>
              <a:t> The only region showing a fluctuation in percentage contribution over the whole time period is Asia.</a:t>
            </a:r>
            <a:endParaRPr sz="1350">
              <a:solidFill>
                <a:srgbClr val="0B5394"/>
              </a:solidFill>
              <a:highlight>
                <a:srgbClr val="FFFFFF"/>
              </a:highlight>
            </a:endParaRPr>
          </a:p>
          <a:p>
            <a:pPr indent="0" lvl="0" marL="0" rtl="0" algn="l">
              <a:lnSpc>
                <a:spcPct val="115000"/>
              </a:lnSpc>
              <a:spcBef>
                <a:spcPts val="1400"/>
              </a:spcBef>
              <a:spcAft>
                <a:spcPts val="0"/>
              </a:spcAft>
              <a:buSzPct val="144144"/>
              <a:buNone/>
            </a:pPr>
            <a:r>
              <a:rPr b="1" lang="en" sz="1350" u="sng">
                <a:solidFill>
                  <a:srgbClr val="222222"/>
                </a:solidFill>
                <a:highlight>
                  <a:schemeClr val="accent6"/>
                </a:highlight>
              </a:rPr>
              <a:t>Overview</a:t>
            </a:r>
            <a:r>
              <a:rPr b="1" lang="en" sz="1350">
                <a:solidFill>
                  <a:srgbClr val="222222"/>
                </a:solidFill>
                <a:highlight>
                  <a:schemeClr val="accent6"/>
                </a:highlight>
              </a:rPr>
              <a:t> (Paragraph 1): </a:t>
            </a:r>
            <a:endParaRPr b="1" sz="1350">
              <a:solidFill>
                <a:srgbClr val="222222"/>
              </a:solidFill>
              <a:highlight>
                <a:schemeClr val="accent6"/>
              </a:highlight>
            </a:endParaRPr>
          </a:p>
          <a:p>
            <a:pPr indent="0" lvl="0" marL="0" rtl="0" algn="l">
              <a:lnSpc>
                <a:spcPct val="115000"/>
              </a:lnSpc>
              <a:spcBef>
                <a:spcPts val="1400"/>
              </a:spcBef>
              <a:spcAft>
                <a:spcPts val="1400"/>
              </a:spcAft>
              <a:buSzPct val="144144"/>
              <a:buNone/>
            </a:pPr>
            <a:r>
              <a:rPr b="1" lang="en" sz="1350">
                <a:solidFill>
                  <a:srgbClr val="222222"/>
                </a:solidFill>
                <a:highlight>
                  <a:srgbClr val="FFFFFF"/>
                </a:highlight>
              </a:rPr>
              <a:t>The only region where the percentage contribution is expected to increase by 2050 is Africa, while Europe is expected to have the greatest drop in proportion over the same time span. The sole continent showing a fluctuation in percentage contribution over the hundred year period is Asia.</a:t>
            </a:r>
            <a:endParaRPr/>
          </a:p>
        </p:txBody>
      </p:sp>
      <p:sp>
        <p:nvSpPr>
          <p:cNvPr id="111" name="Google Shape;111;p9"/>
          <p:cNvSpPr txBox="1"/>
          <p:nvPr/>
        </p:nvSpPr>
        <p:spPr>
          <a:xfrm>
            <a:off x="4642000" y="128600"/>
            <a:ext cx="2700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World Population 1950-2050</a:t>
            </a:r>
            <a:endParaRPr b="1" i="0" sz="1400" u="none" cap="none" strike="noStrike">
              <a:solidFill>
                <a:srgbClr val="000000"/>
              </a:solidFill>
              <a:latin typeface="Arial"/>
              <a:ea typeface="Arial"/>
              <a:cs typeface="Arial"/>
              <a:sym typeface="Arial"/>
            </a:endParaRPr>
          </a:p>
        </p:txBody>
      </p:sp>
      <p:graphicFrame>
        <p:nvGraphicFramePr>
          <p:cNvPr id="112" name="Google Shape;112;p9"/>
          <p:cNvGraphicFramePr/>
          <p:nvPr/>
        </p:nvGraphicFramePr>
        <p:xfrm>
          <a:off x="4246900" y="478085"/>
          <a:ext cx="3000000" cy="3000000"/>
        </p:xfrm>
        <a:graphic>
          <a:graphicData uri="http://schemas.openxmlformats.org/drawingml/2006/table">
            <a:tbl>
              <a:tblPr>
                <a:noFill/>
                <a:tableStyleId>{307990F5-0179-484F-8D2C-C5D4E0D48284}</a:tableStyleId>
              </a:tblPr>
              <a:tblGrid>
                <a:gridCol w="1194150"/>
                <a:gridCol w="1194150"/>
                <a:gridCol w="1194150"/>
                <a:gridCol w="1194150"/>
              </a:tblGrid>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World Population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1950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2000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2050</a:t>
                      </a:r>
                      <a:endParaRPr sz="1400" u="none" cap="none" strike="noStrike"/>
                    </a:p>
                  </a:txBody>
                  <a:tcPr marT="91425" marB="91425" marR="91425" marL="91425"/>
                </a:tc>
              </a:tr>
              <a:tr h="47132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(Billions)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9.0 (Estimate)</a:t>
                      </a:r>
                      <a:endParaRPr sz="1400" u="none" cap="none" strike="noStrike"/>
                    </a:p>
                  </a:txBody>
                  <a:tcPr marT="91425" marB="91425" marR="91425" marL="91425"/>
                </a:tc>
              </a:tr>
            </a:tbl>
          </a:graphicData>
        </a:graphic>
      </p:graphicFrame>
      <p:sp>
        <p:nvSpPr>
          <p:cNvPr id="113" name="Google Shape;113;p9"/>
          <p:cNvSpPr txBox="1"/>
          <p:nvPr/>
        </p:nvSpPr>
        <p:spPr>
          <a:xfrm>
            <a:off x="3908800" y="1697225"/>
            <a:ext cx="3960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Distribution of World Population by Region</a:t>
            </a:r>
            <a:endParaRPr b="1" i="0" sz="1400" u="none" cap="none" strike="noStrike">
              <a:solidFill>
                <a:srgbClr val="000000"/>
              </a:solidFill>
              <a:latin typeface="Arial"/>
              <a:ea typeface="Arial"/>
              <a:cs typeface="Arial"/>
              <a:sym typeface="Arial"/>
            </a:endParaRPr>
          </a:p>
        </p:txBody>
      </p:sp>
      <p:graphicFrame>
        <p:nvGraphicFramePr>
          <p:cNvPr id="114" name="Google Shape;114;p9"/>
          <p:cNvGraphicFramePr/>
          <p:nvPr/>
        </p:nvGraphicFramePr>
        <p:xfrm>
          <a:off x="4397725" y="2236875"/>
          <a:ext cx="3000000" cy="3000000"/>
        </p:xfrm>
        <a:graphic>
          <a:graphicData uri="http://schemas.openxmlformats.org/drawingml/2006/table">
            <a:tbl>
              <a:tblPr>
                <a:noFill/>
                <a:tableStyleId>{307990F5-0179-484F-8D2C-C5D4E0D48284}</a:tableStyleId>
              </a:tblPr>
              <a:tblGrid>
                <a:gridCol w="1060725"/>
                <a:gridCol w="1060725"/>
                <a:gridCol w="1060725"/>
                <a:gridCol w="1060725"/>
              </a:tblGrid>
              <a:tr h="318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Africa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13%</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20%</a:t>
                      </a:r>
                      <a:endParaRPr sz="1400" u="none" cap="none" strike="noStrike"/>
                    </a:p>
                  </a:txBody>
                  <a:tcPr marT="91425" marB="91425" marR="91425" marL="91425"/>
                </a:tc>
              </a:tr>
              <a:tr h="318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Asia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60%</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59%</a:t>
                      </a:r>
                      <a:endParaRPr sz="1400" u="none" cap="none" strike="noStrike"/>
                    </a:p>
                  </a:txBody>
                  <a:tcPr marT="91425" marB="91425" marR="91425" marL="91425"/>
                </a:tc>
              </a:tr>
              <a:tr h="318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Europe</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22%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12%</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Latin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6%</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9%</a:t>
                      </a:r>
                      <a:endParaRPr sz="1400" u="none" cap="none" strike="noStrike"/>
                    </a:p>
                  </a:txBody>
                  <a:tcPr marT="91425" marB="91425" marR="91425" marL="91425"/>
                </a:tc>
              </a:tr>
              <a:tr h="4905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North America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7%</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5%</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4%</a:t>
                      </a:r>
                      <a:endParaRPr sz="1400" u="none" cap="none" strike="noStrike"/>
                    </a:p>
                  </a:txBody>
                  <a:tcPr marT="91425" marB="91425" marR="91425" marL="91425"/>
                </a:tc>
              </a:tr>
              <a:tr h="3188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Oceania</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&lt;1%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bl>
          </a:graphicData>
        </a:graphic>
      </p:graphicFrame>
      <p:sp>
        <p:nvSpPr>
          <p:cNvPr id="115" name="Google Shape;115;p9"/>
          <p:cNvSpPr txBox="1"/>
          <p:nvPr/>
        </p:nvSpPr>
        <p:spPr>
          <a:xfrm>
            <a:off x="-208529" y="4554939"/>
            <a:ext cx="490775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t/>
            </a:r>
            <a:endParaRPr b="1" i="0" sz="8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DO NOT GIVE ANY HEADING</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THE HEADINGS OF THE PARAGRAPHS ARE FOR EXPLANATION ONLY </a:t>
            </a:r>
            <a:endParaRPr/>
          </a:p>
          <a:p>
            <a:pPr indent="0" lvl="0" marL="0" marR="0" rtl="0" algn="ctr">
              <a:lnSpc>
                <a:spcPct val="100000"/>
              </a:lnSpc>
              <a:spcBef>
                <a:spcPts val="0"/>
              </a:spcBef>
              <a:spcAft>
                <a:spcPts val="0"/>
              </a:spcAft>
              <a:buNone/>
            </a:pPr>
            <a:r>
              <a:rPr b="1" i="0" lang="en" sz="800" u="none" cap="none" strike="noStrike">
                <a:solidFill>
                  <a:srgbClr val="FF0000"/>
                </a:solidFill>
                <a:latin typeface="Arial"/>
                <a:ea typeface="Arial"/>
                <a:cs typeface="Arial"/>
                <a:sym typeface="Arial"/>
              </a:rPr>
              <a:t>YOUR WRITING SHOULD ONLY HAVE PARAGRAPHS AS SHOWN IN THE LAST SLIDE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