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d2cb4d14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d2cb4d14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d2cb4d1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d2cb4d1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3d2cb4d1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3d2cb4d1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d2cb4d14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d2cb4d14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d2cb4d1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d2cb4d1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2cb4d1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d2cb4d1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d2cb4d14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d2cb4d14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d2cb4d14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d2cb4d14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d2cb4d14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d2cb4d14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7677" l="0" r="0" t="0"/>
          <a:stretch/>
        </p:blipFill>
        <p:spPr>
          <a:xfrm>
            <a:off x="1685975" y="1116800"/>
            <a:ext cx="5772049" cy="34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51750" y="1453075"/>
            <a:ext cx="448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highlight>
                  <a:srgbClr val="FFFF00"/>
                </a:highlight>
              </a:rPr>
              <a:t>GENERAL TRAINING</a:t>
            </a:r>
            <a:endParaRPr b="1" sz="23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23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Semi Formal Letters 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92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Dear Mr. Brannagan,</a:t>
            </a:r>
            <a:endParaRPr b="1"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 am writing in regard to my absence from the annual company business meeting held last week.</a:t>
            </a:r>
            <a:endParaRPr b="1"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 off, I would like to formally apologize for not being able to attend the business meeting. I recognize the importance of the event, especially in terms of networking and growing as a team. However, my mother had an invasive spinal surgery last weekend, and I spent the last week taking care of her at home.</a:t>
            </a:r>
            <a:b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While the surgery was not life-threatening, it was not a routine procedure, either. My mother required constant assistance and faces a long road to recovery. Since I am an only child, my mother relied on me during this difficult recovery period, and my presence was a necessary part of her well-being.</a:t>
            </a:r>
            <a:endParaRPr b="1" sz="12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order to catch up on what was covered during the event, I have scheduled a meeting with Mr. Harris from the Finance Department. After meeting with Mr. Harris, I am confident that I will be brought up to speed with the rest of the team and ready to start working.</a:t>
            </a:r>
            <a:b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 for understanding.</a:t>
            </a:r>
            <a:b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Sincerely,</a:t>
            </a:r>
            <a:b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2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John Traynor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25" y="88100"/>
            <a:ext cx="83133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150" y="152400"/>
            <a:ext cx="55617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525" y="859625"/>
            <a:ext cx="7162325" cy="33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Formal Letters </a:t>
            </a:r>
            <a:endParaRPr b="1" sz="2100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You missed an international flight due to a problem at the airport.</a:t>
            </a:r>
            <a:endParaRPr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 a letter to the airline. In your letter:</a:t>
            </a:r>
            <a:endParaRPr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0" marL="6477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Describe what happened that caused you to miss your flight</a:t>
            </a:r>
            <a:endParaRPr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0" marL="647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Explain how missing your flight impacted you</a:t>
            </a:r>
            <a:endParaRPr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3375" lvl="0" marL="647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Roboto"/>
              <a:buChar char="●"/>
            </a:pPr>
            <a:r>
              <a:rPr lang="en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Clearly state what you would like the airline to do</a:t>
            </a:r>
            <a:endParaRPr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Write at least 150 words. You do NOT need to write any addresses.</a:t>
            </a:r>
            <a:endParaRPr sz="16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23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Formal Letters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75">
                <a:solidFill>
                  <a:schemeClr val="dk1"/>
                </a:solidFill>
              </a:rPr>
              <a:t>Dear Sir or Madam, </a:t>
            </a:r>
            <a:endParaRPr b="1" sz="13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955"/>
              <a:buFont typeface="Arial"/>
              <a:buNone/>
            </a:pPr>
            <a:r>
              <a:t/>
            </a:r>
            <a:endParaRPr b="1" sz="13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955"/>
              <a:buFont typeface="Arial"/>
              <a:buNone/>
            </a:pPr>
            <a:r>
              <a:rPr b="1" lang="en" sz="1375">
                <a:solidFill>
                  <a:schemeClr val="dk1"/>
                </a:solidFill>
              </a:rPr>
              <a:t>I am writing in regards to an international flight that I missed due to reasons beyond my control.</a:t>
            </a:r>
            <a:endParaRPr b="1" sz="13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955"/>
              <a:buFont typeface="Arial"/>
              <a:buNone/>
            </a:pPr>
            <a:r>
              <a:rPr b="1" lang="en" sz="1375">
                <a:solidFill>
                  <a:schemeClr val="dk1"/>
                </a:solidFill>
              </a:rPr>
              <a:t>For the past two weeks, I have been traveling for business and speaking at international conferences. Unfortunately, I arrived to the Tokyo airport over three hours delayed yesterday afternoon, due to the technical difficulties experienced by one of your company's aircrafts. Consequently, I missed my connecting flight from Tokyo to Madrid, and could not attend the conference.</a:t>
            </a:r>
            <a:br>
              <a:rPr b="1" lang="en" sz="1375">
                <a:solidFill>
                  <a:schemeClr val="dk1"/>
                </a:solidFill>
              </a:rPr>
            </a:br>
            <a:br>
              <a:rPr b="1" lang="en" sz="1375">
                <a:solidFill>
                  <a:schemeClr val="dk1"/>
                </a:solidFill>
              </a:rPr>
            </a:br>
            <a:r>
              <a:rPr b="1" lang="en" sz="1375">
                <a:solidFill>
                  <a:schemeClr val="dk1"/>
                </a:solidFill>
              </a:rPr>
              <a:t>As a result of the delay, my company had to send another executive to speak at the conference in Madrid. This is not only a major inconvenience on our end, but it is a costly expenditure as well. Additionally, I have had to pay out of pocket for my lodgings in Madrid.</a:t>
            </a:r>
            <a:endParaRPr b="1" sz="13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955"/>
              <a:buFont typeface="Arial"/>
              <a:buNone/>
            </a:pPr>
            <a:br>
              <a:rPr b="1" lang="en" sz="1375">
                <a:solidFill>
                  <a:schemeClr val="dk1"/>
                </a:solidFill>
              </a:rPr>
            </a:br>
            <a:r>
              <a:rPr b="1" lang="en" sz="1375">
                <a:solidFill>
                  <a:schemeClr val="dk1"/>
                </a:solidFill>
              </a:rPr>
              <a:t>Since the delay was caused by your aircraft, I hope that you will compensate me for the cost of my lodgings in Madrid as well as my additional flight home to Toronto, Canada.</a:t>
            </a:r>
            <a:br>
              <a:rPr b="1" lang="en" sz="1375">
                <a:solidFill>
                  <a:schemeClr val="dk1"/>
                </a:solidFill>
              </a:rPr>
            </a:br>
            <a:br>
              <a:rPr b="1" lang="en" sz="1375">
                <a:solidFill>
                  <a:schemeClr val="dk1"/>
                </a:solidFill>
              </a:rPr>
            </a:br>
            <a:r>
              <a:rPr b="1" lang="en" sz="1375">
                <a:solidFill>
                  <a:schemeClr val="dk1"/>
                </a:solidFill>
              </a:rPr>
              <a:t>I look forward to your response.</a:t>
            </a:r>
            <a:br>
              <a:rPr b="1" lang="en" sz="1375">
                <a:solidFill>
                  <a:schemeClr val="dk1"/>
                </a:solidFill>
              </a:rPr>
            </a:br>
            <a:br>
              <a:rPr b="1" lang="en" sz="1375">
                <a:solidFill>
                  <a:schemeClr val="dk1"/>
                </a:solidFill>
              </a:rPr>
            </a:br>
            <a:r>
              <a:rPr b="1" lang="en" sz="1375">
                <a:solidFill>
                  <a:schemeClr val="dk1"/>
                </a:solidFill>
              </a:rPr>
              <a:t>Yours faithfully,</a:t>
            </a:r>
            <a:br>
              <a:rPr b="1" lang="en" sz="1375">
                <a:solidFill>
                  <a:schemeClr val="dk1"/>
                </a:solidFill>
              </a:rPr>
            </a:br>
            <a:br>
              <a:rPr b="1" lang="en" sz="1375">
                <a:solidFill>
                  <a:schemeClr val="dk1"/>
                </a:solidFill>
              </a:rPr>
            </a:br>
            <a:r>
              <a:rPr b="1" lang="en" sz="1375">
                <a:solidFill>
                  <a:schemeClr val="dk1"/>
                </a:solidFill>
              </a:rPr>
              <a:t>Amanda Traynor</a:t>
            </a:r>
            <a:endParaRPr b="1" sz="13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126"/>
              <a:buFont typeface="Arial"/>
              <a:buNone/>
            </a:pPr>
            <a:r>
              <a:rPr b="1" lang="en" sz="2194">
                <a:solidFill>
                  <a:srgbClr val="CC0000"/>
                </a:solidFill>
                <a:highlight>
                  <a:srgbClr val="FFFFFF"/>
                </a:highlight>
              </a:rPr>
              <a:t>Informal Letters</a:t>
            </a:r>
            <a:endParaRPr b="1" sz="2194">
              <a:solidFill>
                <a:srgbClr val="CC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30303"/>
                </a:solidFill>
                <a:highlight>
                  <a:srgbClr val="FFFFFF"/>
                </a:highlight>
              </a:rPr>
              <a:t>You want to sell some of your furniture. You think a friend of yours might like to buy it from you.</a:t>
            </a:r>
            <a:br>
              <a:rPr lang="en" sz="1500">
                <a:solidFill>
                  <a:srgbClr val="030303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30303"/>
                </a:solidFill>
                <a:highlight>
                  <a:srgbClr val="FFFFFF"/>
                </a:highlight>
              </a:rPr>
              <a:t>Write a letter to your friend. In your letter</a:t>
            </a:r>
            <a:endParaRPr sz="1500">
              <a:solidFill>
                <a:srgbClr val="03030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30303"/>
                </a:solidFill>
                <a:highlight>
                  <a:srgbClr val="FFFFFF"/>
                </a:highlight>
              </a:rPr>
              <a:t>• explain why you are selling</a:t>
            </a:r>
            <a:br>
              <a:rPr lang="en" sz="1500">
                <a:solidFill>
                  <a:srgbClr val="030303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30303"/>
                </a:solidFill>
                <a:highlight>
                  <a:srgbClr val="FFFFFF"/>
                </a:highlight>
              </a:rPr>
              <a:t>• describe the furniture</a:t>
            </a:r>
            <a:br>
              <a:rPr lang="en" sz="1500">
                <a:solidFill>
                  <a:srgbClr val="030303"/>
                </a:solidFill>
                <a:highlight>
                  <a:srgbClr val="FFFFFF"/>
                </a:highlight>
              </a:rPr>
            </a:br>
            <a:r>
              <a:rPr lang="en" sz="1500">
                <a:solidFill>
                  <a:srgbClr val="030303"/>
                </a:solidFill>
                <a:highlight>
                  <a:srgbClr val="FFFFFF"/>
                </a:highlight>
              </a:rPr>
              <a:t>• suggest a date when your friend can come and see the furniture</a:t>
            </a:r>
            <a:endParaRPr sz="1500">
              <a:solidFill>
                <a:srgbClr val="03030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30303"/>
                </a:solidFill>
                <a:highlight>
                  <a:srgbClr val="FFFFFF"/>
                </a:highlight>
              </a:rPr>
              <a:t>Write at least 150 words.</a:t>
            </a:r>
            <a:endParaRPr sz="1500">
              <a:solidFill>
                <a:srgbClr val="03030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50126"/>
              <a:buFont typeface="Arial"/>
              <a:buNone/>
            </a:pPr>
            <a:r>
              <a:rPr b="1" lang="en" sz="2194">
                <a:solidFill>
                  <a:srgbClr val="CC0000"/>
                </a:solidFill>
                <a:highlight>
                  <a:srgbClr val="FFFFFF"/>
                </a:highlight>
              </a:rPr>
              <a:t>Informal Letters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30303"/>
                </a:solidFill>
                <a:highlight>
                  <a:srgbClr val="FFFFFF"/>
                </a:highlight>
              </a:rPr>
              <a:t>Dear Jan,</a:t>
            </a:r>
            <a:endParaRPr b="1" sz="1200">
              <a:solidFill>
                <a:srgbClr val="03030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30303"/>
                </a:solidFill>
                <a:highlight>
                  <a:srgbClr val="FFFFFF"/>
                </a:highlight>
              </a:rPr>
              <a:t>As you know, we'll be moving to a new house soon and there are a few things that I won't be able to take with me. The new house is a bit smaller so I have to sell some furniture and I was wondering if you might be interested?</a:t>
            </a:r>
            <a:endParaRPr b="1" sz="1200">
              <a:solidFill>
                <a:srgbClr val="03030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30303"/>
                </a:solidFill>
                <a:highlight>
                  <a:srgbClr val="FFFFFF"/>
                </a:highlight>
              </a:rPr>
              <a:t>In particular I want to sell my big dining table. Do you remember it - the one in the living room? It has wooden legs and a grey glass top and it’s big enough for six people. There are six matching chairs to go with it.</a:t>
            </a:r>
            <a:endParaRPr b="1" sz="1200">
              <a:solidFill>
                <a:srgbClr val="03030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30303"/>
                </a:solidFill>
                <a:highlight>
                  <a:srgbClr val="FFFFFF"/>
                </a:highlight>
              </a:rPr>
              <a:t>I know you've always liked this furniture so I could let you have it at a good price. I'd rather sell it to you than to a stranger!</a:t>
            </a:r>
            <a:endParaRPr b="1" sz="1200">
              <a:solidFill>
                <a:srgbClr val="03030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30303"/>
                </a:solidFill>
                <a:highlight>
                  <a:srgbClr val="FFFFFF"/>
                </a:highlight>
              </a:rPr>
              <a:t>Why don’t you come around and take another look at them on Saturday? We’ll be here all day, so maybe we could have some lunch together?</a:t>
            </a:r>
            <a:endParaRPr b="1" sz="1200">
              <a:solidFill>
                <a:srgbClr val="03030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30303"/>
                </a:solidFill>
                <a:highlight>
                  <a:srgbClr val="FFFFFF"/>
                </a:highlight>
              </a:rPr>
              <a:t>Give me a ring and let me know.</a:t>
            </a:r>
            <a:endParaRPr b="1" sz="1200">
              <a:solidFill>
                <a:srgbClr val="03030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rgbClr val="030303"/>
                </a:solidFill>
                <a:highlight>
                  <a:srgbClr val="FFFFFF"/>
                </a:highlight>
              </a:rPr>
              <a:t>Love,</a:t>
            </a:r>
            <a:br>
              <a:rPr b="1" lang="en" sz="1200">
                <a:solidFill>
                  <a:srgbClr val="030303"/>
                </a:solidFill>
                <a:highlight>
                  <a:srgbClr val="FFFFFF"/>
                </a:highlight>
              </a:rPr>
            </a:br>
            <a:r>
              <a:rPr b="1" lang="en" sz="1200">
                <a:solidFill>
                  <a:srgbClr val="030303"/>
                </a:solidFill>
                <a:highlight>
                  <a:srgbClr val="FFFFFF"/>
                </a:highlight>
              </a:rPr>
              <a:t>Shanda.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7142"/>
              </a:lnSpc>
              <a:spcBef>
                <a:spcPts val="0"/>
              </a:spcBef>
              <a:spcAft>
                <a:spcPts val="23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Semi </a:t>
            </a:r>
            <a:r>
              <a:rPr b="1" lang="en" sz="21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Formal Letters 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were absent from an important event held by the company you work for.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 letter to your manager. In your letter: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647700" rtl="0"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Apologize for your absence and explain the reasoning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647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why you had to be at the other event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0675" lvl="0" marL="647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Roboto"/>
              <a:buChar char="●"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what you will do to catch up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Write at least 150 words. You do NOT need to write any addresses.</a:t>
            </a:r>
            <a:endParaRPr sz="1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