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56d87f39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56d87f39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d2e1e33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d2e1e33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56d87f39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56d87f39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56d87f3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56d87f3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56d87f39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56d87f39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56d87f39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56d87f39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56d87f39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56d87f39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756d87f39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756d87f39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56d87f39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56d87f39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56d87f39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56d87f39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56d87f392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56d87f392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252450" y="1199800"/>
            <a:ext cx="6755651" cy="3004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25400" rtl="0" algn="l">
              <a:lnSpc>
                <a:spcPct val="130000"/>
              </a:lnSpc>
              <a:spcBef>
                <a:spcPts val="1300"/>
              </a:spcBef>
              <a:spcAft>
                <a:spcPts val="0"/>
              </a:spcAft>
              <a:buClr>
                <a:schemeClr val="dk1"/>
              </a:buClr>
              <a:buSzPct val="66666"/>
              <a:buFont typeface="Arial"/>
              <a:buNone/>
            </a:pPr>
            <a:r>
              <a:rPr b="1" lang="en" sz="1650">
                <a:solidFill>
                  <a:srgbClr val="222222"/>
                </a:solidFill>
                <a:highlight>
                  <a:srgbClr val="FFFFFF"/>
                </a:highlight>
              </a:rPr>
              <a:t>Instruction words</a:t>
            </a:r>
            <a:endParaRPr b="1" sz="1650">
              <a:solidFill>
                <a:srgbClr val="222222"/>
              </a:solidFill>
              <a:highlight>
                <a:srgbClr val="FFFFFF"/>
              </a:highlight>
            </a:endParaRPr>
          </a:p>
          <a:p>
            <a:pPr indent="0" lvl="0" marL="0" rtl="0" algn="l">
              <a:spcBef>
                <a:spcPts val="700"/>
              </a:spcBef>
              <a:spcAft>
                <a:spcPts val="0"/>
              </a:spcAft>
              <a:buClr>
                <a:schemeClr val="dk1"/>
              </a:buClr>
              <a:buSzPct val="81481"/>
              <a:buFont typeface="Arial"/>
              <a:buNone/>
            </a:pPr>
            <a:r>
              <a:rPr lang="en" sz="1350">
                <a:solidFill>
                  <a:schemeClr val="dk1"/>
                </a:solidFill>
                <a:highlight>
                  <a:srgbClr val="FFFFFF"/>
                </a:highlight>
              </a:rPr>
              <a:t>The instruction words are all the words that come after the question statement. They tell you exactly what the examiner wants you to do. For example,</a:t>
            </a:r>
            <a:endParaRPr sz="1350">
              <a:solidFill>
                <a:schemeClr val="dk1"/>
              </a:solidFill>
              <a:highlight>
                <a:srgbClr val="FFFFFF"/>
              </a:highlight>
            </a:endParaRPr>
          </a:p>
          <a:p>
            <a:pPr indent="0" lvl="0" marL="0" rtl="0" algn="ctr">
              <a:spcBef>
                <a:spcPts val="1400"/>
              </a:spcBef>
              <a:spcAft>
                <a:spcPts val="0"/>
              </a:spcAft>
              <a:buClr>
                <a:schemeClr val="dk1"/>
              </a:buClr>
              <a:buSzPct val="81481"/>
              <a:buFont typeface="Arial"/>
              <a:buNone/>
            </a:pPr>
            <a:r>
              <a:rPr lang="en" sz="1350">
                <a:solidFill>
                  <a:srgbClr val="00B050"/>
                </a:solidFill>
                <a:highlight>
                  <a:srgbClr val="FFFFFF"/>
                </a:highlight>
              </a:rPr>
              <a:t>What are the </a:t>
            </a:r>
            <a:r>
              <a:rPr lang="en" sz="1350" u="sng">
                <a:solidFill>
                  <a:srgbClr val="00B050"/>
                </a:solidFill>
                <a:highlight>
                  <a:srgbClr val="FFFFFF"/>
                </a:highlight>
              </a:rPr>
              <a:t>causes</a:t>
            </a:r>
            <a:r>
              <a:rPr lang="en" sz="1350">
                <a:solidFill>
                  <a:srgbClr val="00B050"/>
                </a:solidFill>
                <a:highlight>
                  <a:srgbClr val="FFFFFF"/>
                </a:highlight>
              </a:rPr>
              <a:t> of crime in those areas and </a:t>
            </a:r>
            <a:r>
              <a:rPr lang="en" sz="1350" u="sng">
                <a:solidFill>
                  <a:srgbClr val="00B050"/>
                </a:solidFill>
                <a:highlight>
                  <a:srgbClr val="FFFFFF"/>
                </a:highlight>
              </a:rPr>
              <a:t>what can be done</a:t>
            </a:r>
            <a:r>
              <a:rPr lang="en" sz="1350">
                <a:solidFill>
                  <a:srgbClr val="00B050"/>
                </a:solidFill>
                <a:highlight>
                  <a:srgbClr val="FFFFFF"/>
                </a:highlight>
              </a:rPr>
              <a:t> to tackle those problems?</a:t>
            </a:r>
            <a:endParaRPr sz="1350">
              <a:solidFill>
                <a:srgbClr val="00B050"/>
              </a:solidFill>
              <a:highlight>
                <a:srgbClr val="FFFFFF"/>
              </a:highlight>
            </a:endParaRPr>
          </a:p>
          <a:p>
            <a:pPr indent="0" lvl="0" marL="0" rtl="0" algn="l">
              <a:spcBef>
                <a:spcPts val="1400"/>
              </a:spcBef>
              <a:spcAft>
                <a:spcPts val="0"/>
              </a:spcAft>
              <a:buClr>
                <a:schemeClr val="dk1"/>
              </a:buClr>
              <a:buSzPct val="81481"/>
              <a:buFont typeface="Arial"/>
              <a:buNone/>
            </a:pPr>
            <a:r>
              <a:rPr lang="en" sz="1350">
                <a:solidFill>
                  <a:schemeClr val="dk1"/>
                </a:solidFill>
                <a:highlight>
                  <a:srgbClr val="FFFFFF"/>
                </a:highlight>
              </a:rPr>
              <a:t>25% of your marks are determined by how well you answer the question.</a:t>
            </a:r>
            <a:endParaRPr sz="1350">
              <a:solidFill>
                <a:schemeClr val="dk1"/>
              </a:solidFill>
              <a:highlight>
                <a:srgbClr val="FFFFFF"/>
              </a:highlight>
            </a:endParaRPr>
          </a:p>
          <a:p>
            <a:pPr indent="0" lvl="0" marL="0" rtl="0" algn="l">
              <a:spcBef>
                <a:spcPts val="1400"/>
              </a:spcBef>
              <a:spcAft>
                <a:spcPts val="0"/>
              </a:spcAft>
              <a:buClr>
                <a:schemeClr val="dk1"/>
              </a:buClr>
              <a:buSzPct val="81481"/>
              <a:buFont typeface="Arial"/>
              <a:buNone/>
            </a:pPr>
            <a:r>
              <a:rPr lang="en" sz="1350">
                <a:solidFill>
                  <a:schemeClr val="dk1"/>
                </a:solidFill>
                <a:highlight>
                  <a:srgbClr val="FFFFFF"/>
                </a:highlight>
              </a:rPr>
              <a:t>Our sample question is a ‘causes and solutions’ question. It requires you to give clear ideas on both the causes of crime </a:t>
            </a:r>
            <a:r>
              <a:rPr lang="en" sz="1350">
                <a:solidFill>
                  <a:srgbClr val="222222"/>
                </a:solidFill>
                <a:highlight>
                  <a:srgbClr val="FFFFFF"/>
                </a:highlight>
              </a:rPr>
              <a:t>in poor areas of large cities </a:t>
            </a:r>
            <a:r>
              <a:rPr lang="en" sz="1350" u="sng">
                <a:solidFill>
                  <a:srgbClr val="222222"/>
                </a:solidFill>
                <a:highlight>
                  <a:srgbClr val="FFFFFF"/>
                </a:highlight>
              </a:rPr>
              <a:t>and</a:t>
            </a:r>
            <a:r>
              <a:rPr lang="en" sz="1350">
                <a:solidFill>
                  <a:schemeClr val="dk1"/>
                </a:solidFill>
                <a:highlight>
                  <a:srgbClr val="FFFFFF"/>
                </a:highlight>
              </a:rPr>
              <a:t> some possible solutions.</a:t>
            </a:r>
            <a:endParaRPr sz="1350">
              <a:solidFill>
                <a:schemeClr val="dk1"/>
              </a:solidFill>
              <a:highlight>
                <a:srgbClr val="FFFFFF"/>
              </a:highlight>
            </a:endParaRPr>
          </a:p>
          <a:p>
            <a:pPr indent="0" lvl="0" marL="0" rtl="0" algn="l">
              <a:spcBef>
                <a:spcPts val="1400"/>
              </a:spcBef>
              <a:spcAft>
                <a:spcPts val="0"/>
              </a:spcAft>
              <a:buClr>
                <a:schemeClr val="dk1"/>
              </a:buClr>
              <a:buSzPct val="81481"/>
              <a:buFont typeface="Arial"/>
              <a:buNone/>
            </a:pPr>
            <a:r>
              <a:rPr lang="en" sz="1350">
                <a:solidFill>
                  <a:schemeClr val="dk1"/>
                </a:solidFill>
                <a:highlight>
                  <a:srgbClr val="FFFFFF"/>
                </a:highlight>
              </a:rPr>
              <a:t>A common mistake is to write about just one side of the issue, e.g. just the causes, or to not fully develop both sides, resulting in an unbalanced essay.</a:t>
            </a:r>
            <a:endParaRPr sz="1350">
              <a:solidFill>
                <a:schemeClr val="dk1"/>
              </a:solidFill>
              <a:highlight>
                <a:srgbClr val="FFFFFF"/>
              </a:highlight>
            </a:endParaRPr>
          </a:p>
          <a:p>
            <a:pPr indent="0" lvl="0" marL="0" rtl="0" algn="l">
              <a:spcBef>
                <a:spcPts val="14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3531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820">
                <a:solidFill>
                  <a:srgbClr val="CC0000"/>
                </a:solidFill>
              </a:rPr>
              <a:t>Task 1 Planning</a:t>
            </a:r>
            <a:endParaRPr b="1" sz="1820">
              <a:solidFill>
                <a:srgbClr val="CC0000"/>
              </a:solidFill>
            </a:endParaRPr>
          </a:p>
        </p:txBody>
      </p:sp>
      <p:sp>
        <p:nvSpPr>
          <p:cNvPr id="111" name="Google Shape;111;p23"/>
          <p:cNvSpPr txBox="1"/>
          <p:nvPr>
            <p:ph idx="1" type="body"/>
          </p:nvPr>
        </p:nvSpPr>
        <p:spPr>
          <a:xfrm>
            <a:off x="311700" y="925825"/>
            <a:ext cx="8520600" cy="4050600"/>
          </a:xfrm>
          <a:prstGeom prst="rect">
            <a:avLst/>
          </a:prstGeom>
        </p:spPr>
        <p:txBody>
          <a:bodyPr anchorCtr="0" anchor="t" bIns="91425" lIns="91425" spcFirstLastPara="1" rIns="91425" wrap="square" tIns="91425">
            <a:normAutofit lnSpcReduction="10000"/>
          </a:bodyPr>
          <a:lstStyle/>
          <a:p>
            <a:pPr indent="0" lvl="0" marL="0" rtl="0" algn="l">
              <a:spcBef>
                <a:spcPts val="700"/>
              </a:spcBef>
              <a:spcAft>
                <a:spcPts val="0"/>
              </a:spcAft>
              <a:buClr>
                <a:schemeClr val="dk1"/>
              </a:buClr>
              <a:buSzPts val="1100"/>
              <a:buFont typeface="Arial"/>
              <a:buNone/>
            </a:pPr>
            <a:r>
              <a:rPr lang="en" sz="1350">
                <a:solidFill>
                  <a:schemeClr val="dk1"/>
                </a:solidFill>
                <a:highlight>
                  <a:srgbClr val="FFFFFF"/>
                </a:highlight>
              </a:rPr>
              <a:t>You are required to write a short report about the main features. For example, you may be asked to:</a:t>
            </a:r>
            <a:endParaRPr sz="135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chemeClr val="dk1"/>
                </a:solidFill>
                <a:highlight>
                  <a:srgbClr val="FFFFFF"/>
                </a:highlight>
              </a:rPr>
              <a:t>summarise data</a:t>
            </a:r>
            <a:endParaRPr b="1" sz="135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rgbClr val="222222"/>
                </a:solidFill>
                <a:highlight>
                  <a:srgbClr val="FFFFFF"/>
                </a:highlight>
              </a:rPr>
              <a:t>describe the stages of a process</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rgbClr val="222222"/>
                </a:solidFill>
                <a:highlight>
                  <a:srgbClr val="FFFFFF"/>
                </a:highlight>
              </a:rPr>
              <a:t>explain how something works</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rgbClr val="222222"/>
                </a:solidFill>
                <a:highlight>
                  <a:srgbClr val="FFFFFF"/>
                </a:highlight>
              </a:rPr>
              <a:t>describe an object or event</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t/>
            </a:r>
            <a:endParaRPr sz="1100">
              <a:solidFill>
                <a:schemeClr val="dk1"/>
              </a:solidFill>
            </a:endParaRPr>
          </a:p>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The format of the question will always be the same. It will include:</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rgbClr val="222222"/>
                </a:solidFill>
                <a:highlight>
                  <a:srgbClr val="FFFFFF"/>
                </a:highlight>
              </a:rPr>
              <a:t>A brief description of the graphic</a:t>
            </a:r>
            <a:endParaRPr b="1"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rgbClr val="222222"/>
                </a:solidFill>
                <a:highlight>
                  <a:srgbClr val="FFFFFF"/>
                </a:highlight>
              </a:rPr>
              <a:t>The instructions</a:t>
            </a:r>
            <a:endParaRPr b="1" sz="1350">
              <a:solidFill>
                <a:srgbClr val="222222"/>
              </a:solidFill>
              <a:highlight>
                <a:srgbClr val="FFFFFF"/>
              </a:highlight>
            </a:endParaRPr>
          </a:p>
          <a:p>
            <a:pPr indent="0" lvl="0" marL="0" rtl="0" algn="l">
              <a:spcBef>
                <a:spcPts val="1400"/>
              </a:spcBef>
              <a:spcAft>
                <a:spcPts val="1400"/>
              </a:spcAft>
              <a:buNone/>
            </a:pPr>
            <a:r>
              <a:rPr b="1" lang="en" sz="1350">
                <a:solidFill>
                  <a:srgbClr val="222222"/>
                </a:solidFill>
                <a:highlight>
                  <a:srgbClr val="FFFFFF"/>
                </a:highlight>
              </a:rPr>
              <a:t>·</a:t>
            </a:r>
            <a:r>
              <a:rPr b="1" lang="en" sz="700">
                <a:solidFill>
                  <a:srgbClr val="222222"/>
                </a:solidFill>
                <a:highlight>
                  <a:srgbClr val="FFFFFF"/>
                </a:highlight>
                <a:latin typeface="Times New Roman"/>
                <a:ea typeface="Times New Roman"/>
                <a:cs typeface="Times New Roman"/>
                <a:sym typeface="Times New Roman"/>
              </a:rPr>
              <a:t>        </a:t>
            </a:r>
            <a:r>
              <a:rPr b="1" lang="en" sz="1350">
                <a:solidFill>
                  <a:srgbClr val="222222"/>
                </a:solidFill>
                <a:highlight>
                  <a:srgbClr val="FFFFFF"/>
                </a:highlight>
              </a:rPr>
              <a:t>The graphic – chart, graph, table,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How to Structure Your Essay Task-2</a:t>
            </a:r>
            <a:endParaRPr b="1" sz="1950">
              <a:solidFill>
                <a:srgbClr val="CC0000"/>
              </a:solidFill>
              <a:highlight>
                <a:srgbClr val="FFFFFF"/>
              </a:highlight>
            </a:endParaRPr>
          </a:p>
          <a:p>
            <a:pPr indent="0" lvl="0" marL="0" rtl="0" algn="l">
              <a:spcBef>
                <a:spcPts val="400"/>
              </a:spcBef>
              <a:spcAft>
                <a:spcPts val="0"/>
              </a:spcAft>
              <a:buNone/>
            </a:pPr>
            <a:r>
              <a:t/>
            </a:r>
            <a:endParaRPr/>
          </a:p>
        </p:txBody>
      </p:sp>
      <p:pic>
        <p:nvPicPr>
          <p:cNvPr id="117" name="Google Shape;117;p24"/>
          <p:cNvPicPr preferRelativeResize="0"/>
          <p:nvPr/>
        </p:nvPicPr>
        <p:blipFill>
          <a:blip r:embed="rId3">
            <a:alphaModFix/>
          </a:blip>
          <a:stretch>
            <a:fillRect/>
          </a:stretch>
        </p:blipFill>
        <p:spPr>
          <a:xfrm>
            <a:off x="2390750" y="1123025"/>
            <a:ext cx="4450250" cy="3713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134F5C"/>
                </a:solidFill>
                <a:highlight>
                  <a:srgbClr val="FFFFFF"/>
                </a:highlight>
              </a:rPr>
              <a:t>Reasons Why You Must Plan Your IELTS Essay</a:t>
            </a:r>
            <a:endParaRPr b="1" sz="1950">
              <a:solidFill>
                <a:srgbClr val="134F5C"/>
              </a:solidFill>
              <a:highlight>
                <a:srgbClr val="FFFFFF"/>
              </a:highlight>
            </a:endParaRPr>
          </a:p>
          <a:p>
            <a:pPr indent="0" lvl="0" marL="0" rtl="0" algn="l">
              <a:spcBef>
                <a:spcPts val="400"/>
              </a:spcBef>
              <a:spcAft>
                <a:spcPts val="0"/>
              </a:spcAft>
              <a:buNone/>
            </a:pPr>
            <a:r>
              <a:t/>
            </a:r>
            <a:endParaRPr/>
          </a:p>
        </p:txBody>
      </p:sp>
      <p:sp>
        <p:nvSpPr>
          <p:cNvPr id="60" name="Google Shape;60;p14"/>
          <p:cNvSpPr txBox="1"/>
          <p:nvPr/>
        </p:nvSpPr>
        <p:spPr>
          <a:xfrm>
            <a:off x="1655850" y="1441075"/>
            <a:ext cx="5832300" cy="2613000"/>
          </a:xfrm>
          <a:prstGeom prst="rect">
            <a:avLst/>
          </a:prstGeom>
          <a:noFill/>
          <a:ln>
            <a:noFill/>
          </a:ln>
        </p:spPr>
        <p:txBody>
          <a:bodyPr anchorCtr="0" anchor="t" bIns="91425" lIns="91425" spcFirstLastPara="1" rIns="91425" wrap="square" tIns="91425">
            <a:spAutoFit/>
          </a:bodyPr>
          <a:lstStyle/>
          <a:p>
            <a:pPr indent="0" lvl="0" marL="25400" rtl="0" algn="l">
              <a:lnSpc>
                <a:spcPct val="130000"/>
              </a:lnSpc>
              <a:spcBef>
                <a:spcPts val="1300"/>
              </a:spcBef>
              <a:spcAft>
                <a:spcPts val="0"/>
              </a:spcAft>
              <a:buClr>
                <a:schemeClr val="dk1"/>
              </a:buClr>
              <a:buSzPts val="1100"/>
              <a:buFont typeface="Arial"/>
              <a:buNone/>
            </a:pPr>
            <a:r>
              <a:rPr b="1" lang="en" sz="1650">
                <a:solidFill>
                  <a:srgbClr val="6AA84F"/>
                </a:solidFill>
                <a:highlight>
                  <a:srgbClr val="FFFFFF"/>
                </a:highlight>
              </a:rPr>
              <a:t>Planning saves you time</a:t>
            </a:r>
            <a:endParaRPr b="1" sz="1650">
              <a:solidFill>
                <a:srgbClr val="6AA84F"/>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If you plan your essay before you start writing, you will already know what you are going to say and won’t need to keep stopping to think about the next idea. This means that you will be able to write much faster than if you don’t have a plan.</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You only need to spend 5 minutes in the planning stage. That leaves a full 35 minutes to write and check your essay.</a:t>
            </a:r>
            <a:endParaRPr sz="1350">
              <a:solidFill>
                <a:srgbClr val="222222"/>
              </a:solidFill>
              <a:highlight>
                <a:srgbClr val="FFFFFF"/>
              </a:highlight>
            </a:endParaRPr>
          </a:p>
          <a:p>
            <a:pPr indent="0" lvl="0" marL="0" rtl="0" algn="l">
              <a:spcBef>
                <a:spcPts val="14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134F5C"/>
                </a:solidFill>
                <a:highlight>
                  <a:srgbClr val="FFFFFF"/>
                </a:highlight>
              </a:rPr>
              <a:t>Reasons Why You Must Plan Your IELTS Essay</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25400" rtl="0" algn="l">
              <a:lnSpc>
                <a:spcPct val="130000"/>
              </a:lnSpc>
              <a:spcBef>
                <a:spcPts val="1300"/>
              </a:spcBef>
              <a:spcAft>
                <a:spcPts val="0"/>
              </a:spcAft>
              <a:buClr>
                <a:schemeClr val="dk1"/>
              </a:buClr>
              <a:buSzPts val="1100"/>
              <a:buFont typeface="Arial"/>
              <a:buNone/>
            </a:pPr>
            <a:r>
              <a:rPr b="1" lang="en" sz="1650">
                <a:solidFill>
                  <a:srgbClr val="38761D"/>
                </a:solidFill>
                <a:highlight>
                  <a:srgbClr val="FFFFFF"/>
                </a:highlight>
              </a:rPr>
              <a:t>Planning results in a more relevant answer</a:t>
            </a:r>
            <a:endParaRPr b="1" sz="1650">
              <a:solidFill>
                <a:srgbClr val="38761D"/>
              </a:solidFill>
              <a:highlight>
                <a:srgbClr val="FFFFFF"/>
              </a:highlight>
            </a:endParaRPr>
          </a:p>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Remember, 25% of your marks are for task achievement. This includes,</a:t>
            </a:r>
            <a:endParaRPr sz="1350">
              <a:solidFill>
                <a:srgbClr val="222222"/>
              </a:solidFill>
              <a:highlight>
                <a:srgbClr val="FFFFFF"/>
              </a:highlight>
            </a:endParaRPr>
          </a:p>
          <a:p>
            <a:pPr indent="-314325" lvl="0" marL="457200" rtl="0" algn="l">
              <a:spcBef>
                <a:spcPts val="1400"/>
              </a:spcBef>
              <a:spcAft>
                <a:spcPts val="0"/>
              </a:spcAft>
              <a:buClr>
                <a:srgbClr val="B45F06"/>
              </a:buClr>
              <a:buSzPts val="1350"/>
              <a:buChar char="●"/>
            </a:pPr>
            <a:r>
              <a:rPr b="1" lang="en" sz="1350">
                <a:solidFill>
                  <a:srgbClr val="B45F06"/>
                </a:solidFill>
                <a:highlight>
                  <a:srgbClr val="FFFFFF"/>
                </a:highlight>
              </a:rPr>
              <a:t>Answering all parts of the question</a:t>
            </a:r>
            <a:endParaRPr b="1" sz="1350">
              <a:solidFill>
                <a:srgbClr val="B45F06"/>
              </a:solidFill>
              <a:highlight>
                <a:srgbClr val="FFFFFF"/>
              </a:highlight>
            </a:endParaRPr>
          </a:p>
          <a:p>
            <a:pPr indent="-314325" lvl="0" marL="457200" rtl="0" algn="l">
              <a:spcBef>
                <a:spcPts val="0"/>
              </a:spcBef>
              <a:spcAft>
                <a:spcPts val="0"/>
              </a:spcAft>
              <a:buClr>
                <a:srgbClr val="B45F06"/>
              </a:buClr>
              <a:buSzPts val="1350"/>
              <a:buChar char="●"/>
            </a:pPr>
            <a:r>
              <a:rPr b="1" lang="en" sz="1350">
                <a:solidFill>
                  <a:srgbClr val="B45F06"/>
                </a:solidFill>
                <a:highlight>
                  <a:srgbClr val="FFFFFF"/>
                </a:highlight>
              </a:rPr>
              <a:t>Presenting relevant ideas that are well-developed</a:t>
            </a:r>
            <a:endParaRPr b="1" sz="1350">
              <a:solidFill>
                <a:srgbClr val="B45F06"/>
              </a:solidFill>
              <a:highlight>
                <a:srgbClr val="FFFFFF"/>
              </a:highlight>
            </a:endParaRPr>
          </a:p>
          <a:p>
            <a:pPr indent="-314325" lvl="0" marL="457200" rtl="0" algn="l">
              <a:spcBef>
                <a:spcPts val="0"/>
              </a:spcBef>
              <a:spcAft>
                <a:spcPts val="0"/>
              </a:spcAft>
              <a:buClr>
                <a:srgbClr val="B45F06"/>
              </a:buClr>
              <a:buSzPts val="1350"/>
              <a:buChar char="●"/>
            </a:pPr>
            <a:r>
              <a:rPr b="1" lang="en" sz="1350">
                <a:solidFill>
                  <a:srgbClr val="B45F06"/>
                </a:solidFill>
                <a:highlight>
                  <a:srgbClr val="FFFFFF"/>
                </a:highlight>
              </a:rPr>
              <a:t>Having clear supporting points to extend the main idea</a:t>
            </a:r>
            <a:endParaRPr b="1" sz="1350">
              <a:solidFill>
                <a:srgbClr val="B45F06"/>
              </a:solidFill>
              <a:highlight>
                <a:srgbClr val="FFFFFF"/>
              </a:highlight>
            </a:endParaRPr>
          </a:p>
          <a:p>
            <a:pPr indent="0" lvl="0" marL="0" rtl="0" algn="l">
              <a:spcBef>
                <a:spcPts val="1400"/>
              </a:spcBef>
              <a:spcAft>
                <a:spcPts val="0"/>
              </a:spcAft>
              <a:buClr>
                <a:schemeClr val="dk1"/>
              </a:buClr>
              <a:buSzPts val="1100"/>
              <a:buFont typeface="Arial"/>
              <a:buNone/>
            </a:pPr>
            <a:r>
              <a:t/>
            </a:r>
            <a:endParaRPr sz="1100">
              <a:solidFill>
                <a:schemeClr val="dk1"/>
              </a:solidFill>
            </a:endParaRPr>
          </a:p>
          <a:p>
            <a:pPr indent="0" lvl="0" marL="0" rtl="0" algn="l">
              <a:spcBef>
                <a:spcPts val="700"/>
              </a:spcBef>
              <a:spcAft>
                <a:spcPts val="0"/>
              </a:spcAft>
              <a:buClr>
                <a:schemeClr val="dk1"/>
              </a:buClr>
              <a:buSzPts val="1100"/>
              <a:buFont typeface="Arial"/>
              <a:buNone/>
            </a:pPr>
            <a:r>
              <a:rPr lang="en" sz="1350">
                <a:solidFill>
                  <a:srgbClr val="222222"/>
                </a:solidFill>
                <a:highlight>
                  <a:srgbClr val="FFFFFF"/>
                </a:highlight>
              </a:rPr>
              <a:t>A common mistake in IELTS essay writing is the failure to answer all parts of the question.</a:t>
            </a:r>
            <a:endParaRPr sz="1350">
              <a:solidFill>
                <a:srgbClr val="222222"/>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222222"/>
                </a:solidFill>
                <a:highlight>
                  <a:srgbClr val="FFFFFF"/>
                </a:highlight>
              </a:rPr>
              <a:t>Part of the planning process involves thinking up ideas to include in your essay. Taking the time to analyse the question and focus on generating a few key ideas with relevant examples will ensure that you answer the question fully.</a:t>
            </a:r>
            <a:endParaRPr sz="1350">
              <a:solidFill>
                <a:srgbClr val="222222"/>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134F5C"/>
                </a:solidFill>
                <a:highlight>
                  <a:srgbClr val="FFFFFF"/>
                </a:highlight>
              </a:rPr>
              <a:t>Reasons Why You Must Plan Your IELTS Essay</a:t>
            </a:r>
            <a:endParaRPr/>
          </a:p>
          <a:p>
            <a:pPr indent="0" lvl="0" marL="0" rtl="0" algn="l">
              <a:spcBef>
                <a:spcPts val="40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25400" rtl="0" algn="l">
              <a:lnSpc>
                <a:spcPct val="130000"/>
              </a:lnSpc>
              <a:spcBef>
                <a:spcPts val="1300"/>
              </a:spcBef>
              <a:spcAft>
                <a:spcPts val="0"/>
              </a:spcAft>
              <a:buClr>
                <a:schemeClr val="dk1"/>
              </a:buClr>
              <a:buSzPct val="48355"/>
              <a:buFont typeface="Arial"/>
              <a:buNone/>
            </a:pPr>
            <a:r>
              <a:rPr b="1" lang="en" sz="2274">
                <a:solidFill>
                  <a:srgbClr val="38761D"/>
                </a:solidFill>
                <a:highlight>
                  <a:srgbClr val="FFFFFF"/>
                </a:highlight>
              </a:rPr>
              <a:t>Planning results in a better structure</a:t>
            </a:r>
            <a:endParaRPr b="1" sz="2274">
              <a:solidFill>
                <a:srgbClr val="38761D"/>
              </a:solidFill>
              <a:highlight>
                <a:srgbClr val="FFFFFF"/>
              </a:highlight>
            </a:endParaRPr>
          </a:p>
          <a:p>
            <a:pPr indent="0" lvl="0" marL="0" rtl="0" algn="l">
              <a:spcBef>
                <a:spcPts val="700"/>
              </a:spcBef>
              <a:spcAft>
                <a:spcPts val="0"/>
              </a:spcAft>
              <a:buClr>
                <a:schemeClr val="dk1"/>
              </a:buClr>
              <a:buSzPct val="59229"/>
              <a:buFont typeface="Arial"/>
              <a:buNone/>
            </a:pPr>
            <a:r>
              <a:rPr lang="en" sz="1857">
                <a:solidFill>
                  <a:srgbClr val="222222"/>
                </a:solidFill>
                <a:highlight>
                  <a:srgbClr val="FFFFFF"/>
                </a:highlight>
              </a:rPr>
              <a:t>Another 25% of the marks are for coherence and cohesion. This includes,</a:t>
            </a:r>
            <a:endParaRPr sz="1857">
              <a:solidFill>
                <a:srgbClr val="222222"/>
              </a:solidFill>
              <a:highlight>
                <a:srgbClr val="FFFFFF"/>
              </a:highlight>
            </a:endParaRPr>
          </a:p>
          <a:p>
            <a:pPr indent="-311151" lvl="0" marL="457200" rtl="0" algn="l">
              <a:spcBef>
                <a:spcPts val="1400"/>
              </a:spcBef>
              <a:spcAft>
                <a:spcPts val="0"/>
              </a:spcAft>
              <a:buClr>
                <a:srgbClr val="BF9000"/>
              </a:buClr>
              <a:buSzPct val="100000"/>
              <a:buChar char="●"/>
            </a:pPr>
            <a:r>
              <a:rPr b="1" lang="en" sz="1857">
                <a:solidFill>
                  <a:srgbClr val="BF9000"/>
                </a:solidFill>
                <a:highlight>
                  <a:srgbClr val="FFFFFF"/>
                </a:highlight>
              </a:rPr>
              <a:t>Organizing your ideas into a logical order</a:t>
            </a:r>
            <a:endParaRPr b="1" sz="1857">
              <a:solidFill>
                <a:srgbClr val="BF9000"/>
              </a:solidFill>
              <a:highlight>
                <a:srgbClr val="FFFFFF"/>
              </a:highlight>
            </a:endParaRPr>
          </a:p>
          <a:p>
            <a:pPr indent="-311151" lvl="0" marL="457200" rtl="0" algn="l">
              <a:spcBef>
                <a:spcPts val="0"/>
              </a:spcBef>
              <a:spcAft>
                <a:spcPts val="0"/>
              </a:spcAft>
              <a:buClr>
                <a:srgbClr val="BF9000"/>
              </a:buClr>
              <a:buSzPct val="100000"/>
              <a:buChar char="●"/>
            </a:pPr>
            <a:r>
              <a:rPr b="1" lang="en" sz="1857">
                <a:solidFill>
                  <a:srgbClr val="BF9000"/>
                </a:solidFill>
                <a:highlight>
                  <a:srgbClr val="FFFFFF"/>
                </a:highlight>
              </a:rPr>
              <a:t>Having a separate paragraph for each main idea</a:t>
            </a:r>
            <a:endParaRPr b="1" sz="1857">
              <a:solidFill>
                <a:srgbClr val="BF9000"/>
              </a:solidFill>
              <a:highlight>
                <a:srgbClr val="FFFFFF"/>
              </a:highlight>
            </a:endParaRPr>
          </a:p>
          <a:p>
            <a:pPr indent="-311151" lvl="0" marL="457200" rtl="0" algn="l">
              <a:spcBef>
                <a:spcPts val="0"/>
              </a:spcBef>
              <a:spcAft>
                <a:spcPts val="0"/>
              </a:spcAft>
              <a:buClr>
                <a:srgbClr val="BF9000"/>
              </a:buClr>
              <a:buSzPct val="100000"/>
              <a:buChar char="●"/>
            </a:pPr>
            <a:r>
              <a:rPr b="1" lang="en" sz="1857">
                <a:solidFill>
                  <a:srgbClr val="BF9000"/>
                </a:solidFill>
                <a:highlight>
                  <a:srgbClr val="FFFFFF"/>
                </a:highlight>
              </a:rPr>
              <a:t>Linking your paragraphs appropriately</a:t>
            </a:r>
            <a:endParaRPr b="1" sz="1857">
              <a:solidFill>
                <a:srgbClr val="BF9000"/>
              </a:solidFill>
              <a:highlight>
                <a:srgbClr val="FFFFFF"/>
              </a:highlight>
            </a:endParaRPr>
          </a:p>
          <a:p>
            <a:pPr indent="0" lvl="0" marL="0" rtl="0" algn="l">
              <a:spcBef>
                <a:spcPts val="1400"/>
              </a:spcBef>
              <a:spcAft>
                <a:spcPts val="0"/>
              </a:spcAft>
              <a:buClr>
                <a:schemeClr val="dk1"/>
              </a:buClr>
              <a:buSzPct val="59229"/>
              <a:buFont typeface="Arial"/>
              <a:buNone/>
            </a:pPr>
            <a:r>
              <a:rPr lang="en" sz="1857">
                <a:solidFill>
                  <a:srgbClr val="222222"/>
                </a:solidFill>
                <a:highlight>
                  <a:srgbClr val="FFFFFF"/>
                </a:highlight>
              </a:rPr>
              <a:t>You can have the best ideas in the world, but unless you can develop them into a well-structured essay, you will not score highly for coherence and cohesion.</a:t>
            </a:r>
            <a:endParaRPr sz="1857">
              <a:solidFill>
                <a:srgbClr val="222222"/>
              </a:solidFill>
              <a:highlight>
                <a:srgbClr val="FFFFFF"/>
              </a:highlight>
            </a:endParaRPr>
          </a:p>
          <a:p>
            <a:pPr indent="0" lvl="0" marL="0" rtl="0" algn="l">
              <a:spcBef>
                <a:spcPts val="1400"/>
              </a:spcBef>
              <a:spcAft>
                <a:spcPts val="0"/>
              </a:spcAft>
              <a:buClr>
                <a:schemeClr val="dk1"/>
              </a:buClr>
              <a:buSzPct val="59229"/>
              <a:buFont typeface="Arial"/>
              <a:buNone/>
            </a:pPr>
            <a:r>
              <a:rPr lang="en" sz="1857">
                <a:solidFill>
                  <a:srgbClr val="222222"/>
                </a:solidFill>
                <a:highlight>
                  <a:srgbClr val="FFFFFF"/>
                </a:highlight>
              </a:rPr>
              <a:t>The examiner needs to be able to understand what you are saying and see a clear progression of relevant ideas. Without a plan, this is difficult to achieve.</a:t>
            </a:r>
            <a:endParaRPr sz="1857">
              <a:solidFill>
                <a:srgbClr val="222222"/>
              </a:solidFill>
              <a:highlight>
                <a:srgbClr val="FFFFFF"/>
              </a:highlight>
            </a:endParaRPr>
          </a:p>
          <a:p>
            <a:pPr indent="0" lvl="0" marL="0" rtl="0" algn="l">
              <a:spcBef>
                <a:spcPts val="1400"/>
              </a:spcBef>
              <a:spcAft>
                <a:spcPts val="0"/>
              </a:spcAft>
              <a:buClr>
                <a:schemeClr val="dk1"/>
              </a:buClr>
              <a:buSzPct val="81481"/>
              <a:buFont typeface="Arial"/>
              <a:buNone/>
            </a:pPr>
            <a:r>
              <a:t/>
            </a:r>
            <a:endParaRPr sz="1350">
              <a:solidFill>
                <a:srgbClr val="222222"/>
              </a:solidFill>
              <a:highlight>
                <a:srgbClr val="FFFFFF"/>
              </a:highlight>
            </a:endParaRPr>
          </a:p>
          <a:p>
            <a:pPr indent="0" lvl="0" marL="0" rtl="0" algn="l">
              <a:spcBef>
                <a:spcPts val="14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223975" y="10372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820">
                <a:solidFill>
                  <a:srgbClr val="B45F06"/>
                </a:solidFill>
              </a:rPr>
              <a:t>Common Mistakes</a:t>
            </a:r>
            <a:endParaRPr b="1" sz="1820">
              <a:solidFill>
                <a:srgbClr val="B45F06"/>
              </a:solidFill>
            </a:endParaRPr>
          </a:p>
        </p:txBody>
      </p:sp>
      <p:sp>
        <p:nvSpPr>
          <p:cNvPr id="78" name="Google Shape;78;p17"/>
          <p:cNvSpPr txBox="1"/>
          <p:nvPr>
            <p:ph idx="1" type="body"/>
          </p:nvPr>
        </p:nvSpPr>
        <p:spPr>
          <a:xfrm>
            <a:off x="574900" y="1448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sz="1350">
                <a:solidFill>
                  <a:srgbClr val="351C75"/>
                </a:solidFill>
                <a:highlight>
                  <a:srgbClr val="FFFFFF"/>
                </a:highlight>
              </a:rPr>
              <a:t>1.  They don’t spend time carefully reading and analysing the question.</a:t>
            </a:r>
            <a:endParaRPr sz="1350">
              <a:solidFill>
                <a:srgbClr val="351C75"/>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351C75"/>
                </a:solidFill>
                <a:highlight>
                  <a:srgbClr val="FFFFFF"/>
                </a:highlight>
              </a:rPr>
              <a:t>2.  They fail to recognise the type of question being asked.</a:t>
            </a:r>
            <a:endParaRPr sz="1350">
              <a:solidFill>
                <a:srgbClr val="351C75"/>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351C75"/>
                </a:solidFill>
                <a:highlight>
                  <a:srgbClr val="FFFFFF"/>
                </a:highlight>
              </a:rPr>
              <a:t>3.  They don’t fully understand the question.</a:t>
            </a:r>
            <a:endParaRPr sz="1350">
              <a:solidFill>
                <a:srgbClr val="351C75"/>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rgbClr val="351C75"/>
                </a:solidFill>
                <a:highlight>
                  <a:srgbClr val="FFFFFF"/>
                </a:highlight>
              </a:rPr>
              <a:t>4.  They write about the general topic rather than answering the specific question.</a:t>
            </a:r>
            <a:endParaRPr sz="1350">
              <a:solidFill>
                <a:srgbClr val="351C75"/>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850800"/>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2380"/>
              <a:buFont typeface="Arial"/>
              <a:buNone/>
            </a:pPr>
            <a:r>
              <a:rPr b="1" lang="en" sz="2100">
                <a:solidFill>
                  <a:srgbClr val="1155CC"/>
                </a:solidFill>
                <a:highlight>
                  <a:srgbClr val="FFFFFF"/>
                </a:highlight>
              </a:rPr>
              <a:t>Simple Steps of IELTS Essay Planning</a:t>
            </a:r>
            <a:endParaRPr b="1" sz="2100">
              <a:solidFill>
                <a:srgbClr val="1155CC"/>
              </a:solidFill>
              <a:highlight>
                <a:srgbClr val="FFFFFF"/>
              </a:highlight>
            </a:endParaRPr>
          </a:p>
          <a:p>
            <a:pPr indent="0" lvl="0" marL="0" rtl="0" algn="l">
              <a:spcBef>
                <a:spcPts val="400"/>
              </a:spcBef>
              <a:spcAft>
                <a:spcPts val="0"/>
              </a:spcAft>
              <a:buNone/>
            </a:pPr>
            <a:r>
              <a:t/>
            </a:r>
            <a:endParaRPr/>
          </a:p>
        </p:txBody>
      </p:sp>
      <p:sp>
        <p:nvSpPr>
          <p:cNvPr id="84" name="Google Shape;84;p18"/>
          <p:cNvSpPr txBox="1"/>
          <p:nvPr>
            <p:ph idx="1" type="body"/>
          </p:nvPr>
        </p:nvSpPr>
        <p:spPr>
          <a:xfrm>
            <a:off x="2757325" y="1975000"/>
            <a:ext cx="4252800" cy="1419300"/>
          </a:xfrm>
          <a:prstGeom prst="rect">
            <a:avLst/>
          </a:prstGeom>
        </p:spPr>
        <p:txBody>
          <a:bodyPr anchorCtr="0" anchor="t" bIns="91425" lIns="91425" spcFirstLastPara="1" rIns="91425" wrap="square" tIns="91425">
            <a:normAutofit fontScale="62500" lnSpcReduction="10000"/>
          </a:bodyPr>
          <a:lstStyle/>
          <a:p>
            <a:pPr indent="-316235" lvl="0" marL="457200" rtl="0" algn="l">
              <a:spcBef>
                <a:spcPts val="1400"/>
              </a:spcBef>
              <a:spcAft>
                <a:spcPts val="0"/>
              </a:spcAft>
              <a:buClr>
                <a:srgbClr val="222222"/>
              </a:buClr>
              <a:buSzPct val="100000"/>
              <a:buChar char="●"/>
            </a:pPr>
            <a:r>
              <a:rPr b="1" lang="en" sz="2208">
                <a:solidFill>
                  <a:srgbClr val="222222"/>
                </a:solidFill>
                <a:highlight>
                  <a:schemeClr val="accent6"/>
                </a:highlight>
              </a:rPr>
              <a:t>Analyse the question</a:t>
            </a:r>
            <a:endParaRPr b="1" sz="2208">
              <a:solidFill>
                <a:srgbClr val="222222"/>
              </a:solidFill>
              <a:highlight>
                <a:schemeClr val="accent6"/>
              </a:highlight>
            </a:endParaRPr>
          </a:p>
          <a:p>
            <a:pPr indent="-316235" lvl="0" marL="457200" rtl="0" algn="l">
              <a:spcBef>
                <a:spcPts val="0"/>
              </a:spcBef>
              <a:spcAft>
                <a:spcPts val="0"/>
              </a:spcAft>
              <a:buClr>
                <a:srgbClr val="222222"/>
              </a:buClr>
              <a:buSzPct val="100000"/>
              <a:buChar char="●"/>
            </a:pPr>
            <a:r>
              <a:rPr b="1" lang="en" sz="2208">
                <a:solidFill>
                  <a:srgbClr val="222222"/>
                </a:solidFill>
                <a:highlight>
                  <a:schemeClr val="accent6"/>
                </a:highlight>
              </a:rPr>
              <a:t>Generate ideas</a:t>
            </a:r>
            <a:endParaRPr b="1" sz="2208">
              <a:solidFill>
                <a:srgbClr val="222222"/>
              </a:solidFill>
              <a:highlight>
                <a:schemeClr val="accent6"/>
              </a:highlight>
            </a:endParaRPr>
          </a:p>
          <a:p>
            <a:pPr indent="-316235" lvl="0" marL="457200" rtl="0" algn="l">
              <a:spcBef>
                <a:spcPts val="0"/>
              </a:spcBef>
              <a:spcAft>
                <a:spcPts val="0"/>
              </a:spcAft>
              <a:buClr>
                <a:srgbClr val="222222"/>
              </a:buClr>
              <a:buSzPct val="100000"/>
              <a:buChar char="●"/>
            </a:pPr>
            <a:r>
              <a:rPr b="1" lang="en" sz="2208">
                <a:solidFill>
                  <a:srgbClr val="222222"/>
                </a:solidFill>
                <a:highlight>
                  <a:schemeClr val="accent6"/>
                </a:highlight>
              </a:rPr>
              <a:t>Record synonyms</a:t>
            </a:r>
            <a:endParaRPr b="1" sz="2208">
              <a:solidFill>
                <a:srgbClr val="222222"/>
              </a:solidFill>
              <a:highlight>
                <a:schemeClr val="accent6"/>
              </a:highlight>
            </a:endParaRPr>
          </a:p>
          <a:p>
            <a:pPr indent="-316235" lvl="0" marL="457200" rtl="0" algn="l">
              <a:spcBef>
                <a:spcPts val="0"/>
              </a:spcBef>
              <a:spcAft>
                <a:spcPts val="0"/>
              </a:spcAft>
              <a:buClr>
                <a:srgbClr val="222222"/>
              </a:buClr>
              <a:buSzPct val="100000"/>
              <a:buChar char="●"/>
            </a:pPr>
            <a:r>
              <a:rPr b="1" lang="en" sz="2208">
                <a:solidFill>
                  <a:srgbClr val="222222"/>
                </a:solidFill>
                <a:highlight>
                  <a:schemeClr val="accent6"/>
                </a:highlight>
              </a:rPr>
              <a:t>Plan the structure</a:t>
            </a:r>
            <a:endParaRPr b="1" sz="2208">
              <a:solidFill>
                <a:srgbClr val="222222"/>
              </a:solidFill>
              <a:highlight>
                <a:schemeClr val="accent6"/>
              </a:highlight>
            </a:endParaRPr>
          </a:p>
          <a:p>
            <a:pPr indent="0" lvl="0" marL="0" rtl="0" algn="l">
              <a:spcBef>
                <a:spcPts val="14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Analysing</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b="1" lang="en" sz="1350">
                <a:solidFill>
                  <a:schemeClr val="dk1"/>
                </a:solidFill>
                <a:highlight>
                  <a:srgbClr val="FFFFFF"/>
                </a:highlight>
              </a:rPr>
              <a:t># 1 </a:t>
            </a:r>
            <a:r>
              <a:rPr b="1" lang="en" sz="1350">
                <a:solidFill>
                  <a:srgbClr val="0070C0"/>
                </a:solidFill>
                <a:highlight>
                  <a:srgbClr val="FFFFFF"/>
                </a:highlight>
              </a:rPr>
              <a:t>Topic words</a:t>
            </a:r>
            <a:endParaRPr b="1" sz="1350">
              <a:solidFill>
                <a:srgbClr val="0070C0"/>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chemeClr val="dk1"/>
                </a:solidFill>
                <a:highlight>
                  <a:srgbClr val="FFFFFF"/>
                </a:highlight>
              </a:rPr>
              <a:t># 2  </a:t>
            </a:r>
            <a:r>
              <a:rPr b="1" lang="en" sz="1350">
                <a:solidFill>
                  <a:srgbClr val="FF0000"/>
                </a:solidFill>
                <a:highlight>
                  <a:srgbClr val="FFFFFF"/>
                </a:highlight>
              </a:rPr>
              <a:t>Other keywords</a:t>
            </a:r>
            <a:endParaRPr b="1" sz="1350">
              <a:solidFill>
                <a:srgbClr val="FF0000"/>
              </a:solidFill>
              <a:highlight>
                <a:srgbClr val="FFFFFF"/>
              </a:highlight>
            </a:endParaRPr>
          </a:p>
          <a:p>
            <a:pPr indent="0" lvl="0" marL="0" rtl="0" algn="l">
              <a:spcBef>
                <a:spcPts val="1400"/>
              </a:spcBef>
              <a:spcAft>
                <a:spcPts val="0"/>
              </a:spcAft>
              <a:buClr>
                <a:schemeClr val="dk1"/>
              </a:buClr>
              <a:buSzPts val="1100"/>
              <a:buFont typeface="Arial"/>
              <a:buNone/>
            </a:pPr>
            <a:r>
              <a:rPr b="1" lang="en" sz="1350">
                <a:solidFill>
                  <a:schemeClr val="dk1"/>
                </a:solidFill>
                <a:highlight>
                  <a:srgbClr val="FFFFFF"/>
                </a:highlight>
              </a:rPr>
              <a:t># 3  </a:t>
            </a:r>
            <a:r>
              <a:rPr b="1" lang="en" sz="1350">
                <a:solidFill>
                  <a:srgbClr val="00B050"/>
                </a:solidFill>
                <a:highlight>
                  <a:srgbClr val="FFFFFF"/>
                </a:highlight>
              </a:rPr>
              <a:t>Instruction words</a:t>
            </a:r>
            <a:endParaRPr b="1" sz="1350">
              <a:solidFill>
                <a:srgbClr val="00B050"/>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ctr">
              <a:spcBef>
                <a:spcPts val="1400"/>
              </a:spcBef>
              <a:spcAft>
                <a:spcPts val="0"/>
              </a:spcAft>
              <a:buClr>
                <a:schemeClr val="dk1"/>
              </a:buClr>
              <a:buSzPts val="1100"/>
              <a:buFont typeface="Arial"/>
              <a:buNone/>
            </a:pPr>
            <a:r>
              <a:rPr b="1" lang="en" sz="1350">
                <a:solidFill>
                  <a:schemeClr val="dk1"/>
                </a:solidFill>
                <a:highlight>
                  <a:schemeClr val="accent6"/>
                </a:highlight>
              </a:rPr>
              <a:t>Sample question:</a:t>
            </a:r>
            <a:endParaRPr b="1" sz="1350">
              <a:solidFill>
                <a:schemeClr val="dk1"/>
              </a:solidFill>
              <a:highlight>
                <a:schemeClr val="accent6"/>
              </a:highlight>
            </a:endParaRPr>
          </a:p>
          <a:p>
            <a:pPr indent="0" lvl="0" marL="0" rtl="0" algn="l">
              <a:spcBef>
                <a:spcPts val="1400"/>
              </a:spcBef>
              <a:spcAft>
                <a:spcPts val="0"/>
              </a:spcAft>
              <a:buClr>
                <a:schemeClr val="dk1"/>
              </a:buClr>
              <a:buSzPts val="1100"/>
              <a:buFont typeface="Arial"/>
              <a:buNone/>
            </a:pPr>
            <a:r>
              <a:rPr lang="en" sz="1350">
                <a:solidFill>
                  <a:srgbClr val="171717"/>
                </a:solidFill>
              </a:rPr>
              <a:t>In some </a:t>
            </a:r>
            <a:r>
              <a:rPr b="1" lang="en" sz="1350">
                <a:solidFill>
                  <a:srgbClr val="FF0000"/>
                </a:solidFill>
              </a:rPr>
              <a:t>poorer areas</a:t>
            </a:r>
            <a:r>
              <a:rPr b="1" lang="en" sz="1350">
                <a:solidFill>
                  <a:srgbClr val="171717"/>
                </a:solidFill>
              </a:rPr>
              <a:t> </a:t>
            </a:r>
            <a:r>
              <a:rPr lang="en" sz="1350">
                <a:solidFill>
                  <a:srgbClr val="171717"/>
                </a:solidFill>
              </a:rPr>
              <a:t>of </a:t>
            </a:r>
            <a:r>
              <a:rPr b="1" lang="en" sz="1350">
                <a:solidFill>
                  <a:srgbClr val="FF0000"/>
                </a:solidFill>
              </a:rPr>
              <a:t>large cities</a:t>
            </a:r>
            <a:r>
              <a:rPr b="1" lang="en" sz="1350">
                <a:solidFill>
                  <a:srgbClr val="171717"/>
                </a:solidFill>
              </a:rPr>
              <a:t> </a:t>
            </a:r>
            <a:r>
              <a:rPr lang="en" sz="1350">
                <a:solidFill>
                  <a:srgbClr val="171717"/>
                </a:solidFill>
              </a:rPr>
              <a:t>people are too</a:t>
            </a:r>
            <a:r>
              <a:rPr b="1" lang="en" sz="1350">
                <a:solidFill>
                  <a:srgbClr val="171717"/>
                </a:solidFill>
              </a:rPr>
              <a:t> </a:t>
            </a:r>
            <a:r>
              <a:rPr b="1" lang="en" sz="1350">
                <a:solidFill>
                  <a:srgbClr val="FF0000"/>
                </a:solidFill>
              </a:rPr>
              <a:t>afraid to leave their houses</a:t>
            </a:r>
            <a:r>
              <a:rPr lang="en" sz="1350">
                <a:solidFill>
                  <a:srgbClr val="171717"/>
                </a:solidFill>
              </a:rPr>
              <a:t> at </a:t>
            </a:r>
            <a:r>
              <a:rPr b="1" lang="en" sz="1350">
                <a:solidFill>
                  <a:srgbClr val="FF0000"/>
                </a:solidFill>
              </a:rPr>
              <a:t>night time</a:t>
            </a:r>
            <a:r>
              <a:rPr b="1" lang="en" sz="1350">
                <a:solidFill>
                  <a:srgbClr val="171717"/>
                </a:solidFill>
              </a:rPr>
              <a:t> </a:t>
            </a:r>
            <a:r>
              <a:rPr lang="en" sz="1350">
                <a:solidFill>
                  <a:srgbClr val="171717"/>
                </a:solidFill>
              </a:rPr>
              <a:t>due to a</a:t>
            </a:r>
            <a:r>
              <a:rPr b="1" lang="en" sz="1350">
                <a:solidFill>
                  <a:srgbClr val="171717"/>
                </a:solidFill>
              </a:rPr>
              <a:t> </a:t>
            </a:r>
            <a:r>
              <a:rPr b="1" lang="en" sz="1350">
                <a:solidFill>
                  <a:srgbClr val="0070C0"/>
                </a:solidFill>
              </a:rPr>
              <a:t>fear of crime</a:t>
            </a:r>
            <a:r>
              <a:rPr b="1" lang="en" sz="1350">
                <a:solidFill>
                  <a:srgbClr val="171717"/>
                </a:solidFill>
              </a:rPr>
              <a:t>.</a:t>
            </a:r>
            <a:r>
              <a:rPr lang="en" sz="1350">
                <a:solidFill>
                  <a:srgbClr val="222222"/>
                </a:solidFill>
              </a:rPr>
              <a:t> </a:t>
            </a:r>
            <a:endParaRPr sz="1350">
              <a:solidFill>
                <a:srgbClr val="222222"/>
              </a:solidFill>
            </a:endParaRPr>
          </a:p>
          <a:p>
            <a:pPr indent="0" lvl="0" marL="0" rtl="0" algn="l">
              <a:spcBef>
                <a:spcPts val="1400"/>
              </a:spcBef>
              <a:spcAft>
                <a:spcPts val="0"/>
              </a:spcAft>
              <a:buClr>
                <a:schemeClr val="dk1"/>
              </a:buClr>
              <a:buSzPts val="1100"/>
              <a:buFont typeface="Arial"/>
              <a:buNone/>
            </a:pPr>
            <a:r>
              <a:rPr lang="en" sz="1350">
                <a:solidFill>
                  <a:srgbClr val="00B050"/>
                </a:solidFill>
              </a:rPr>
              <a:t>What are the </a:t>
            </a:r>
            <a:r>
              <a:rPr b="1" lang="en" sz="1350" u="sng">
                <a:solidFill>
                  <a:srgbClr val="00B050"/>
                </a:solidFill>
              </a:rPr>
              <a:t>causes</a:t>
            </a:r>
            <a:r>
              <a:rPr lang="en" sz="1350">
                <a:solidFill>
                  <a:srgbClr val="00B050"/>
                </a:solidFill>
              </a:rPr>
              <a:t> of crime in those areas and </a:t>
            </a:r>
            <a:r>
              <a:rPr b="1" lang="en" sz="1350" u="sng">
                <a:solidFill>
                  <a:srgbClr val="00B050"/>
                </a:solidFill>
              </a:rPr>
              <a:t>what can be done</a:t>
            </a:r>
            <a:r>
              <a:rPr lang="en" sz="1350">
                <a:solidFill>
                  <a:srgbClr val="00B050"/>
                </a:solidFill>
              </a:rPr>
              <a:t> to tackle those problems?</a:t>
            </a:r>
            <a:r>
              <a:rPr lang="en" sz="1350">
                <a:solidFill>
                  <a:srgbClr val="222222"/>
                </a:solidFill>
              </a:rPr>
              <a:t>  </a:t>
            </a:r>
            <a:endParaRPr sz="1350">
              <a:solidFill>
                <a:srgbClr val="222222"/>
              </a:solidFill>
            </a:endParaRPr>
          </a:p>
          <a:p>
            <a:pPr indent="0" lvl="0" marL="25400" rtl="0" algn="l">
              <a:lnSpc>
                <a:spcPct val="130000"/>
              </a:lnSpc>
              <a:spcBef>
                <a:spcPts val="1400"/>
              </a:spcBef>
              <a:spcAft>
                <a:spcPts val="0"/>
              </a:spcAft>
              <a:buClr>
                <a:schemeClr val="dk1"/>
              </a:buClr>
              <a:buSzPts val="1100"/>
              <a:buFont typeface="Arial"/>
              <a:buNone/>
            </a:pPr>
            <a:r>
              <a:rPr b="1" lang="en" sz="1650">
                <a:solidFill>
                  <a:srgbClr val="222222"/>
                </a:solidFill>
                <a:highlight>
                  <a:srgbClr val="FFFFFF"/>
                </a:highlight>
              </a:rPr>
              <a:t>Topic words</a:t>
            </a:r>
            <a:endParaRPr b="1" sz="1650">
              <a:solidFill>
                <a:srgbClr val="222222"/>
              </a:solidFill>
              <a:highlight>
                <a:srgbClr val="FFFFFF"/>
              </a:highlight>
            </a:endParaRPr>
          </a:p>
          <a:p>
            <a:pPr indent="0" lvl="0" marL="0" rtl="0" algn="l">
              <a:spcBef>
                <a:spcPts val="700"/>
              </a:spcBef>
              <a:spcAft>
                <a:spcPts val="0"/>
              </a:spcAft>
              <a:buClr>
                <a:schemeClr val="dk1"/>
              </a:buClr>
              <a:buSzPts val="1100"/>
              <a:buFont typeface="Arial"/>
              <a:buNone/>
            </a:pPr>
            <a:r>
              <a:rPr lang="en" sz="1350">
                <a:solidFill>
                  <a:schemeClr val="dk1"/>
                </a:solidFill>
                <a:highlight>
                  <a:srgbClr val="FFFFFF"/>
                </a:highlight>
              </a:rPr>
              <a:t>The topics words (in blue) are the ones that identify the general subject of the question.</a:t>
            </a:r>
            <a:endParaRPr sz="135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rPr>
              <a:t>So, this question is about ‘fear of crime’. We now need to know what aspect of ‘fear of crime’ we are required to write about. For this information, we look at the other key words.</a:t>
            </a:r>
            <a:endParaRPr sz="1350">
              <a:solidFill>
                <a:schemeClr val="dk1"/>
              </a:solidFill>
              <a:highlight>
                <a:srgbClr val="FFFFFF"/>
              </a:highlight>
            </a:endParaRPr>
          </a:p>
          <a:p>
            <a:pPr indent="0" lvl="0" marL="0" rtl="0" algn="l">
              <a:spcBef>
                <a:spcPts val="1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311700" y="563700"/>
            <a:ext cx="8520600" cy="40053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lang="en" sz="1350">
                <a:solidFill>
                  <a:srgbClr val="171717"/>
                </a:solidFill>
              </a:rPr>
              <a:t>In some </a:t>
            </a:r>
            <a:r>
              <a:rPr b="1" lang="en" sz="1350">
                <a:solidFill>
                  <a:srgbClr val="FF0000"/>
                </a:solidFill>
              </a:rPr>
              <a:t>poorer areas</a:t>
            </a:r>
            <a:r>
              <a:rPr b="1" lang="en" sz="1350">
                <a:solidFill>
                  <a:srgbClr val="171717"/>
                </a:solidFill>
              </a:rPr>
              <a:t> </a:t>
            </a:r>
            <a:r>
              <a:rPr lang="en" sz="1350">
                <a:solidFill>
                  <a:srgbClr val="171717"/>
                </a:solidFill>
              </a:rPr>
              <a:t>of </a:t>
            </a:r>
            <a:r>
              <a:rPr b="1" lang="en" sz="1350">
                <a:solidFill>
                  <a:srgbClr val="FF0000"/>
                </a:solidFill>
              </a:rPr>
              <a:t>large cities</a:t>
            </a:r>
            <a:r>
              <a:rPr b="1" lang="en" sz="1350">
                <a:solidFill>
                  <a:srgbClr val="171717"/>
                </a:solidFill>
              </a:rPr>
              <a:t> </a:t>
            </a:r>
            <a:r>
              <a:rPr lang="en" sz="1350">
                <a:solidFill>
                  <a:srgbClr val="171717"/>
                </a:solidFill>
              </a:rPr>
              <a:t>people are too</a:t>
            </a:r>
            <a:r>
              <a:rPr b="1" lang="en" sz="1350">
                <a:solidFill>
                  <a:srgbClr val="171717"/>
                </a:solidFill>
              </a:rPr>
              <a:t> </a:t>
            </a:r>
            <a:r>
              <a:rPr b="1" lang="en" sz="1350">
                <a:solidFill>
                  <a:srgbClr val="FF0000"/>
                </a:solidFill>
              </a:rPr>
              <a:t>afraid to leave their houses</a:t>
            </a:r>
            <a:r>
              <a:rPr lang="en" sz="1350">
                <a:solidFill>
                  <a:srgbClr val="171717"/>
                </a:solidFill>
              </a:rPr>
              <a:t> at </a:t>
            </a:r>
            <a:r>
              <a:rPr b="1" lang="en" sz="1350">
                <a:solidFill>
                  <a:srgbClr val="FF0000"/>
                </a:solidFill>
              </a:rPr>
              <a:t>night time</a:t>
            </a:r>
            <a:r>
              <a:rPr b="1" lang="en" sz="1350">
                <a:solidFill>
                  <a:srgbClr val="171717"/>
                </a:solidFill>
              </a:rPr>
              <a:t> </a:t>
            </a:r>
            <a:r>
              <a:rPr lang="en" sz="1350">
                <a:solidFill>
                  <a:srgbClr val="171717"/>
                </a:solidFill>
              </a:rPr>
              <a:t>due to a</a:t>
            </a:r>
            <a:r>
              <a:rPr b="1" lang="en" sz="1350">
                <a:solidFill>
                  <a:srgbClr val="171717"/>
                </a:solidFill>
              </a:rPr>
              <a:t> </a:t>
            </a:r>
            <a:r>
              <a:rPr b="1" lang="en" sz="1350">
                <a:solidFill>
                  <a:srgbClr val="0070C0"/>
                </a:solidFill>
              </a:rPr>
              <a:t>fear of crime</a:t>
            </a:r>
            <a:r>
              <a:rPr b="1" lang="en" sz="1350">
                <a:solidFill>
                  <a:srgbClr val="171717"/>
                </a:solidFill>
              </a:rPr>
              <a:t>.</a:t>
            </a:r>
            <a:r>
              <a:rPr lang="en" sz="1350">
                <a:solidFill>
                  <a:srgbClr val="222222"/>
                </a:solidFill>
              </a:rPr>
              <a:t> </a:t>
            </a:r>
            <a:endParaRPr sz="1350">
              <a:solidFill>
                <a:srgbClr val="222222"/>
              </a:solidFill>
            </a:endParaRPr>
          </a:p>
          <a:p>
            <a:pPr indent="0" lvl="0" marL="25400" rtl="0" algn="l">
              <a:lnSpc>
                <a:spcPct val="130000"/>
              </a:lnSpc>
              <a:spcBef>
                <a:spcPts val="1400"/>
              </a:spcBef>
              <a:spcAft>
                <a:spcPts val="0"/>
              </a:spcAft>
              <a:buNone/>
            </a:pPr>
            <a:r>
              <a:rPr lang="en" sz="1350">
                <a:solidFill>
                  <a:srgbClr val="00B050"/>
                </a:solidFill>
              </a:rPr>
              <a:t>What are the </a:t>
            </a:r>
            <a:r>
              <a:rPr b="1" lang="en" sz="1350" u="sng">
                <a:solidFill>
                  <a:srgbClr val="00B050"/>
                </a:solidFill>
              </a:rPr>
              <a:t>causes</a:t>
            </a:r>
            <a:r>
              <a:rPr lang="en" sz="1350">
                <a:solidFill>
                  <a:srgbClr val="00B050"/>
                </a:solidFill>
              </a:rPr>
              <a:t> of crime in those areas and </a:t>
            </a:r>
            <a:r>
              <a:rPr b="1" lang="en" sz="1350" u="sng">
                <a:solidFill>
                  <a:srgbClr val="00B050"/>
                </a:solidFill>
              </a:rPr>
              <a:t>what can be done</a:t>
            </a:r>
            <a:r>
              <a:rPr lang="en" sz="1350">
                <a:solidFill>
                  <a:srgbClr val="00B050"/>
                </a:solidFill>
              </a:rPr>
              <a:t> to tackle those problems?</a:t>
            </a:r>
            <a:r>
              <a:rPr lang="en" sz="1350">
                <a:solidFill>
                  <a:srgbClr val="222222"/>
                </a:solidFill>
              </a:rPr>
              <a:t> </a:t>
            </a:r>
            <a:endParaRPr sz="1350">
              <a:solidFill>
                <a:srgbClr val="222222"/>
              </a:solidFill>
            </a:endParaRPr>
          </a:p>
          <a:p>
            <a:pPr indent="0" lvl="0" marL="25400" rtl="0" algn="l">
              <a:lnSpc>
                <a:spcPct val="130000"/>
              </a:lnSpc>
              <a:spcBef>
                <a:spcPts val="1300"/>
              </a:spcBef>
              <a:spcAft>
                <a:spcPts val="0"/>
              </a:spcAft>
              <a:buClr>
                <a:schemeClr val="dk1"/>
              </a:buClr>
              <a:buSzPts val="1100"/>
              <a:buFont typeface="Arial"/>
              <a:buNone/>
            </a:pPr>
            <a:r>
              <a:rPr b="1" lang="en" sz="1650">
                <a:solidFill>
                  <a:srgbClr val="222222"/>
                </a:solidFill>
                <a:highlight>
                  <a:srgbClr val="FFFFFF"/>
                </a:highlight>
              </a:rPr>
              <a:t>Other Keywords</a:t>
            </a:r>
            <a:endParaRPr b="1" sz="1650">
              <a:solidFill>
                <a:srgbClr val="222222"/>
              </a:solidFill>
              <a:highlight>
                <a:srgbClr val="FFFFFF"/>
              </a:highlight>
            </a:endParaRPr>
          </a:p>
          <a:p>
            <a:pPr indent="0" lvl="0" marL="0" rtl="0" algn="l">
              <a:spcBef>
                <a:spcPts val="700"/>
              </a:spcBef>
              <a:spcAft>
                <a:spcPts val="0"/>
              </a:spcAft>
              <a:buClr>
                <a:schemeClr val="dk1"/>
              </a:buClr>
              <a:buSzPts val="1100"/>
              <a:buFont typeface="Arial"/>
              <a:buNone/>
            </a:pPr>
            <a:r>
              <a:rPr lang="en" sz="1350">
                <a:solidFill>
                  <a:schemeClr val="dk1"/>
                </a:solidFill>
                <a:highlight>
                  <a:srgbClr val="FFFFFF"/>
                </a:highlight>
              </a:rPr>
              <a:t>The other keywords (in red) in the question tell you the specific topic you must write about. They define the opinion stated in the statement.</a:t>
            </a:r>
            <a:endParaRPr sz="135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350">
                <a:solidFill>
                  <a:schemeClr val="dk1"/>
                </a:solidFill>
                <a:highlight>
                  <a:srgbClr val="FFFFFF"/>
                </a:highlight>
              </a:rPr>
              <a:t>Here they are, isolated from the statement:</a:t>
            </a:r>
            <a:endParaRPr sz="1350">
              <a:solidFill>
                <a:schemeClr val="dk1"/>
              </a:solidFill>
              <a:highlight>
                <a:srgbClr val="FFFFFF"/>
              </a:highlight>
            </a:endParaRPr>
          </a:p>
          <a:p>
            <a:pPr indent="-314325" lvl="0" marL="457200" rtl="0" algn="l">
              <a:spcBef>
                <a:spcPts val="1400"/>
              </a:spcBef>
              <a:spcAft>
                <a:spcPts val="0"/>
              </a:spcAft>
              <a:buClr>
                <a:srgbClr val="222222"/>
              </a:buClr>
              <a:buSzPts val="1350"/>
              <a:buChar char="●"/>
            </a:pPr>
            <a:r>
              <a:rPr b="1" lang="en" sz="1350">
                <a:solidFill>
                  <a:srgbClr val="FF0000"/>
                </a:solidFill>
                <a:highlight>
                  <a:srgbClr val="FFFFFF"/>
                </a:highlight>
              </a:rPr>
              <a:t>large cities</a:t>
            </a:r>
            <a:endParaRPr b="1" sz="1350">
              <a:solidFill>
                <a:srgbClr val="FF0000"/>
              </a:solidFill>
              <a:highlight>
                <a:srgbClr val="FFFFFF"/>
              </a:highlight>
            </a:endParaRPr>
          </a:p>
          <a:p>
            <a:pPr indent="-314325" lvl="0" marL="457200" rtl="0" algn="l">
              <a:spcBef>
                <a:spcPts val="0"/>
              </a:spcBef>
              <a:spcAft>
                <a:spcPts val="0"/>
              </a:spcAft>
              <a:buClr>
                <a:srgbClr val="222222"/>
              </a:buClr>
              <a:buSzPts val="1350"/>
              <a:buChar char="●"/>
            </a:pPr>
            <a:r>
              <a:rPr b="1" lang="en" sz="1350">
                <a:solidFill>
                  <a:srgbClr val="FF0000"/>
                </a:solidFill>
                <a:highlight>
                  <a:srgbClr val="FFFFFF"/>
                </a:highlight>
              </a:rPr>
              <a:t>poor areas</a:t>
            </a:r>
            <a:endParaRPr b="1" sz="1350">
              <a:solidFill>
                <a:srgbClr val="FF0000"/>
              </a:solidFill>
              <a:highlight>
                <a:srgbClr val="FFFFFF"/>
              </a:highlight>
            </a:endParaRPr>
          </a:p>
          <a:p>
            <a:pPr indent="-314325" lvl="0" marL="457200" rtl="0" algn="l">
              <a:spcBef>
                <a:spcPts val="0"/>
              </a:spcBef>
              <a:spcAft>
                <a:spcPts val="0"/>
              </a:spcAft>
              <a:buClr>
                <a:srgbClr val="222222"/>
              </a:buClr>
              <a:buSzPts val="1350"/>
              <a:buChar char="●"/>
            </a:pPr>
            <a:r>
              <a:rPr b="1" lang="en" sz="1350">
                <a:solidFill>
                  <a:srgbClr val="FF0000"/>
                </a:solidFill>
                <a:highlight>
                  <a:srgbClr val="FFFFFF"/>
                </a:highlight>
              </a:rPr>
              <a:t>afraid to leave their houses</a:t>
            </a:r>
            <a:endParaRPr b="1" sz="1350">
              <a:solidFill>
                <a:srgbClr val="FF0000"/>
              </a:solidFill>
              <a:highlight>
                <a:srgbClr val="FFFFFF"/>
              </a:highlight>
            </a:endParaRPr>
          </a:p>
          <a:p>
            <a:pPr indent="-314325" lvl="0" marL="457200" rtl="0" algn="l">
              <a:spcBef>
                <a:spcPts val="0"/>
              </a:spcBef>
              <a:spcAft>
                <a:spcPts val="0"/>
              </a:spcAft>
              <a:buClr>
                <a:srgbClr val="222222"/>
              </a:buClr>
              <a:buSzPts val="1350"/>
              <a:buChar char="●"/>
            </a:pPr>
            <a:r>
              <a:rPr b="1" lang="en" sz="1350">
                <a:solidFill>
                  <a:srgbClr val="FF0000"/>
                </a:solidFill>
                <a:highlight>
                  <a:srgbClr val="FFFFFF"/>
                </a:highlight>
              </a:rPr>
              <a:t>night time</a:t>
            </a:r>
            <a:endParaRPr b="1" sz="1350">
              <a:solidFill>
                <a:srgbClr val="FF0000"/>
              </a:solidFill>
              <a:highlight>
                <a:srgbClr val="FFFFFF"/>
              </a:highlight>
            </a:endParaRPr>
          </a:p>
          <a:p>
            <a:pPr indent="0" lvl="0" marL="0" rtl="0" algn="l">
              <a:spcBef>
                <a:spcPts val="1400"/>
              </a:spcBef>
              <a:spcAft>
                <a:spcPts val="1400"/>
              </a:spcAft>
              <a:buNone/>
            </a:pPr>
            <a:r>
              <a:rPr lang="en" sz="1350">
                <a:solidFill>
                  <a:srgbClr val="222222"/>
                </a:solidFill>
                <a:highlight>
                  <a:srgbClr val="FFFFFF"/>
                </a:highlight>
              </a:rPr>
              <a:t>These are the only aspects of ‘fear of crime’ that you should write about. Do </a:t>
            </a:r>
            <a:r>
              <a:rPr lang="en" sz="1350" u="sng">
                <a:solidFill>
                  <a:srgbClr val="222222"/>
                </a:solidFill>
                <a:highlight>
                  <a:srgbClr val="FFFFFF"/>
                </a:highlight>
              </a:rPr>
              <a:t>not</a:t>
            </a:r>
            <a:r>
              <a:rPr lang="en" sz="1350">
                <a:solidFill>
                  <a:srgbClr val="222222"/>
                </a:solidFill>
                <a:highlight>
                  <a:srgbClr val="FFFFFF"/>
                </a:highlight>
              </a:rPr>
              <a:t> write about ‘crime’ or ‘fear of crime’ in general or you will be given a low mark for task achievement.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