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0C95E8-DDD1-4E0F-AEE3-2CB53B6D0760}">
  <a:tblStyle styleId="{350C95E8-DDD1-4E0F-AEE3-2CB53B6D07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2df0ac6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2df0ac6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d2df0ac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d2df0ac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d2df0ac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d2df0ac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3d2df0ac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3d2df0ac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d2df0ac6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d2df0ac6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d2df0ac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d2df0ac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d2df0ac6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d2df0ac6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d2df0ac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d2df0ac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3d2df0ac6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3d2df0ac6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6057" l="0" r="0" t="0"/>
          <a:stretch/>
        </p:blipFill>
        <p:spPr>
          <a:xfrm>
            <a:off x="152400" y="692475"/>
            <a:ext cx="8839201" cy="326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03825"/>
            <a:ext cx="76200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25" y="88100"/>
            <a:ext cx="831334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00" y="477200"/>
            <a:ext cx="66756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68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>
                <a:solidFill>
                  <a:srgbClr val="351C75"/>
                </a:solidFill>
              </a:rPr>
              <a:t>Academic </a:t>
            </a:r>
            <a:r>
              <a:rPr b="1" lang="en" sz="2420">
                <a:solidFill>
                  <a:srgbClr val="351C75"/>
                </a:solidFill>
              </a:rPr>
              <a:t>Writing Task 1</a:t>
            </a:r>
            <a:endParaRPr b="1" sz="2420">
              <a:solidFill>
                <a:srgbClr val="351C75"/>
              </a:solidFill>
            </a:endParaRPr>
          </a:p>
        </p:txBody>
      </p:sp>
      <p:graphicFrame>
        <p:nvGraphicFramePr>
          <p:cNvPr id="70" name="Google Shape;70;p16"/>
          <p:cNvGraphicFramePr/>
          <p:nvPr/>
        </p:nvGraphicFramePr>
        <p:xfrm>
          <a:off x="846775" y="237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{350C95E8-DDD1-4E0F-AEE3-2CB53B6D0760}</a:tableStyleId>
              </a:tblPr>
              <a:tblGrid>
                <a:gridCol w="3128475"/>
                <a:gridCol w="3985275"/>
              </a:tblGrid>
              <a:tr h="41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(1-2 sentences)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Paraphrase the question. 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FE599"/>
                    </a:solidFill>
                  </a:tcPr>
                </a:tc>
              </a:tr>
              <a:tr h="64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Overview (2-3 sentences)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Study the entire data and try to understand the main point of the information. Don’t mention details.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C9DAF8"/>
                    </a:solidFill>
                  </a:tcPr>
                </a:tc>
              </a:tr>
              <a:tr h="889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Body (1-3 paragraphs/ 5-7 sentences)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Describe the data. </a:t>
                      </a:r>
                      <a:b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paragraphs (if needed) to sort information by time, type or action.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6"/>
          <p:cNvSpPr txBox="1"/>
          <p:nvPr/>
        </p:nvSpPr>
        <p:spPr>
          <a:xfrm>
            <a:off x="1328500" y="1192075"/>
            <a:ext cx="61503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Duration: 20 minutes</a:t>
            </a:r>
            <a:b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Minimum Word Limit: 150 Words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endParaRPr b="1"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7"/>
          <p:cNvSpPr txBox="1"/>
          <p:nvPr/>
        </p:nvSpPr>
        <p:spPr>
          <a:xfrm>
            <a:off x="7200925" y="1927600"/>
            <a:ext cx="21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FFFFFF"/>
                </a:solidFill>
                <a:highlight>
                  <a:srgbClr val="E06666"/>
                </a:highlight>
              </a:rPr>
              <a:t>   </a:t>
            </a:r>
            <a:r>
              <a:rPr b="1" lang="en" sz="2600">
                <a:solidFill>
                  <a:srgbClr val="FFFFFF"/>
                </a:solidFill>
                <a:highlight>
                  <a:srgbClr val="E06666"/>
                </a:highlight>
              </a:rPr>
              <a:t>Types ….             </a:t>
            </a:r>
            <a:endParaRPr b="1" sz="2600">
              <a:solidFill>
                <a:srgbClr val="FFFFFF"/>
              </a:solidFill>
              <a:highlight>
                <a:srgbClr val="E06666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26953"/>
          <a:stretch/>
        </p:blipFill>
        <p:spPr>
          <a:xfrm>
            <a:off x="2083125" y="789300"/>
            <a:ext cx="6570826" cy="43462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160275" y="0"/>
            <a:ext cx="53217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700">
                <a:solidFill>
                  <a:schemeClr val="accent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Duration: 40 minutes</a:t>
            </a:r>
            <a:br>
              <a:rPr b="1" lang="en" sz="1700">
                <a:solidFill>
                  <a:schemeClr val="accent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700">
                <a:solidFill>
                  <a:schemeClr val="accent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Minimum Word Limit: 250 Words</a:t>
            </a:r>
            <a:endParaRPr sz="2100">
              <a:solidFill>
                <a:schemeClr val="accent2"/>
              </a:solidFill>
              <a:highlight>
                <a:srgbClr val="FFFF00"/>
              </a:highlight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527075" y="2017650"/>
            <a:ext cx="163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C0000"/>
                </a:solidFill>
              </a:rPr>
              <a:t>Writing Task 2 Structure</a:t>
            </a:r>
            <a:endParaRPr b="1" sz="20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25" y="261938"/>
            <a:ext cx="7620000" cy="46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