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E95BA1-15BA-481D-9B21-91B471319AA8}">
  <a:tblStyle styleId="{99E95BA1-15BA-481D-9B21-91B471319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5a66899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5a66899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5a66899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5a66899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5a668992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5a66899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4583" y="3033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Scoring Criteria 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66974" cy="39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Scoring Criteria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81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51350" y="3807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highlight>
                  <a:schemeClr val="accent6"/>
                </a:highlight>
              </a:rPr>
              <a:t>Each Task Marking Criteria and Overall Score for Task 1/2</a:t>
            </a:r>
            <a:endParaRPr b="1" sz="2220">
              <a:highlight>
                <a:schemeClr val="accent6"/>
              </a:highlight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40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{99E95BA1-15BA-481D-9B21-91B471319AA8}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25400" rtl="0" algn="ctr">
                        <a:lnSpc>
                          <a:spcPct val="130000"/>
                        </a:lnSpc>
                        <a:spcBef>
                          <a:spcPts val="11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650">
                          <a:solidFill>
                            <a:srgbClr val="0B5394"/>
                          </a:solidFill>
                          <a:highlight>
                            <a:srgbClr val="FFFFFF"/>
                          </a:highlight>
                        </a:rPr>
                        <a:t>Task Achievement</a:t>
                      </a:r>
                      <a:endParaRPr sz="16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chemeClr val="lt1"/>
                          </a:highlight>
                        </a:rPr>
                        <a:t>9</a:t>
                      </a:r>
                      <a:endParaRPr b="1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25400" rtl="0" algn="ctr">
                        <a:lnSpc>
                          <a:spcPct val="130000"/>
                        </a:lnSpc>
                        <a:spcBef>
                          <a:spcPts val="1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65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Cohesion &amp; Coherence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25400" rtl="0" algn="ctr">
                        <a:lnSpc>
                          <a:spcPct val="130000"/>
                        </a:lnSpc>
                        <a:spcBef>
                          <a:spcPts val="1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650">
                          <a:solidFill>
                            <a:srgbClr val="B45F06"/>
                          </a:solidFill>
                          <a:highlight>
                            <a:srgbClr val="FFFFFF"/>
                          </a:highlight>
                        </a:rPr>
                        <a:t>Grammar</a:t>
                      </a:r>
                      <a:endParaRPr>
                        <a:solidFill>
                          <a:srgbClr val="B45F0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25400" rtl="0" algn="ctr">
                        <a:lnSpc>
                          <a:spcPct val="130000"/>
                        </a:lnSpc>
                        <a:spcBef>
                          <a:spcPts val="17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7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Lexical Resource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3086100" y="4050525"/>
            <a:ext cx="376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highlight>
                  <a:srgbClr val="FF9900"/>
                </a:highlight>
              </a:rPr>
              <a:t>Each Task = 36/4 = 9</a:t>
            </a:r>
            <a:endParaRPr b="1" sz="1900">
              <a:solidFill>
                <a:schemeClr val="accent2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01725" y="2160275"/>
            <a:ext cx="85206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if you get 7 in Task-1 and 6.5 in Task-2, your overall writing score will be calculated in the following way given below.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Writing Score = 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Writing Score = 20/3 = 6.66 = 6.5 (because the score is rounded up or down to the nearest half score)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583400"/>
            <a:ext cx="7239474" cy="14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3586" r="0" t="0"/>
          <a:stretch/>
        </p:blipFill>
        <p:spPr>
          <a:xfrm>
            <a:off x="2134550" y="3047525"/>
            <a:ext cx="1183000" cy="7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