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Cost</c:v>
                </c:pt>
              </c:strCache>
            </c:strRef>
          </c:tx>
          <c:invertIfNegative val="0"/>
          <c:cat>
            <c:strRef>
              <c:f>Sheet1!$B$4:$B$9</c:f>
              <c:strCache>
                <c:ptCount val="6"/>
                <c:pt idx="0">
                  <c:v>Turmeric</c:v>
                </c:pt>
                <c:pt idx="1">
                  <c:v>Chili Power</c:v>
                </c:pt>
                <c:pt idx="2">
                  <c:v>Pachforan</c:v>
                </c:pt>
                <c:pt idx="3">
                  <c:v>Chanachue</c:v>
                </c:pt>
                <c:pt idx="4">
                  <c:v>Dal Bhaja</c:v>
                </c:pt>
                <c:pt idx="5">
                  <c:v>Mango Juice</c:v>
                </c:pt>
              </c:strCache>
            </c:strRef>
          </c:cat>
          <c:val>
            <c:numRef>
              <c:f>Sheet1!$C$4:$C$9</c:f>
              <c:numCache>
                <c:formatCode>"$"#,##0_);[Red]\("$"#,##0\)</c:formatCode>
                <c:ptCount val="6"/>
                <c:pt idx="0">
                  <c:v>150000</c:v>
                </c:pt>
                <c:pt idx="1">
                  <c:v>120000</c:v>
                </c:pt>
                <c:pt idx="2">
                  <c:v>50000</c:v>
                </c:pt>
                <c:pt idx="3">
                  <c:v>180000</c:v>
                </c:pt>
                <c:pt idx="4">
                  <c:v>80000</c:v>
                </c:pt>
                <c:pt idx="5">
                  <c:v>110000</c:v>
                </c:pt>
              </c:numCache>
            </c:numRef>
          </c:val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strRef>
              <c:f>Sheet1!$B$4:$B$9</c:f>
              <c:strCache>
                <c:ptCount val="6"/>
                <c:pt idx="0">
                  <c:v>Turmeric</c:v>
                </c:pt>
                <c:pt idx="1">
                  <c:v>Chili Power</c:v>
                </c:pt>
                <c:pt idx="2">
                  <c:v>Pachforan</c:v>
                </c:pt>
                <c:pt idx="3">
                  <c:v>Chanachue</c:v>
                </c:pt>
                <c:pt idx="4">
                  <c:v>Dal Bhaja</c:v>
                </c:pt>
                <c:pt idx="5">
                  <c:v>Mango Juice</c:v>
                </c:pt>
              </c:strCache>
            </c:strRef>
          </c:cat>
          <c:val>
            <c:numRef>
              <c:f>Sheet1!$D$4:$D$9</c:f>
              <c:numCache>
                <c:formatCode>"$"#,##0_);[Red]\("$"#,##0\)</c:formatCode>
                <c:ptCount val="6"/>
                <c:pt idx="0">
                  <c:v>170000</c:v>
                </c:pt>
                <c:pt idx="1">
                  <c:v>140000</c:v>
                </c:pt>
                <c:pt idx="2">
                  <c:v>80000</c:v>
                </c:pt>
                <c:pt idx="3">
                  <c:v>230000</c:v>
                </c:pt>
                <c:pt idx="4">
                  <c:v>100000</c:v>
                </c:pt>
                <c:pt idx="5">
                  <c:v>150000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580608"/>
        <c:axId val="126582144"/>
      </c:barChart>
      <c:catAx>
        <c:axId val="126580608"/>
        <c:scaling>
          <c:orientation val="minMax"/>
        </c:scaling>
        <c:delete val="0"/>
        <c:axPos val="b"/>
        <c:majorTickMark val="out"/>
        <c:minorTickMark val="none"/>
        <c:tickLblPos val="nextTo"/>
        <c:crossAx val="126582144"/>
        <c:crosses val="autoZero"/>
        <c:auto val="1"/>
        <c:lblAlgn val="ctr"/>
        <c:lblOffset val="100"/>
        <c:noMultiLvlLbl val="0"/>
      </c:catAx>
      <c:valAx>
        <c:axId val="126582144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126580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E5330C-CF92-442B-8F40-6869A4BF30C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E5330C-CF92-442B-8F40-6869A4BF30C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BE5330C-CF92-442B-8F40-6869A4BF30C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571"/>
            <a:ext cx="1143000" cy="1320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69893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Report Title</a:t>
            </a:r>
            <a:r>
              <a:rPr lang="en-US" sz="2800" b="1" dirty="0" smtClean="0"/>
              <a:t>:  </a:t>
            </a:r>
            <a:r>
              <a:rPr lang="en-US" sz="2800" b="1" dirty="0"/>
              <a:t>An </a:t>
            </a:r>
            <a:r>
              <a:rPr lang="en-US" sz="2800" b="1" dirty="0" smtClean="0"/>
              <a:t>Overview About </a:t>
            </a:r>
            <a:r>
              <a:rPr lang="en-US" sz="2800" b="1" dirty="0"/>
              <a:t>Amrita </a:t>
            </a:r>
            <a:r>
              <a:rPr lang="en-US" sz="2800" b="1" dirty="0" smtClean="0"/>
              <a:t>Consumer Food </a:t>
            </a:r>
            <a:r>
              <a:rPr lang="en-US" sz="2800" b="1" dirty="0"/>
              <a:t>Products Ltd.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828800"/>
            <a:ext cx="491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Name: </a:t>
            </a:r>
            <a:r>
              <a:rPr lang="en-US" sz="2400" b="1" dirty="0" smtClean="0"/>
              <a:t>Md. </a:t>
            </a:r>
            <a:r>
              <a:rPr lang="en-US" sz="2400" b="1" dirty="0" err="1" smtClean="0"/>
              <a:t>Hasib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Rayhan</a:t>
            </a:r>
            <a:endParaRPr lang="en-US" sz="2400" b="1" dirty="0" smtClean="0"/>
          </a:p>
          <a:p>
            <a:r>
              <a:rPr lang="en-US" sz="2400" dirty="0" smtClean="0"/>
              <a:t>ID: </a:t>
            </a:r>
            <a:r>
              <a:rPr lang="en-US" sz="2400" dirty="0" smtClean="0"/>
              <a:t>01-022-08</a:t>
            </a:r>
            <a:endParaRPr lang="en-US" sz="2400" dirty="0" smtClean="0"/>
          </a:p>
          <a:p>
            <a:r>
              <a:rPr lang="en-US" sz="2400" dirty="0" smtClean="0"/>
              <a:t>Batch No: </a:t>
            </a:r>
            <a:r>
              <a:rPr lang="en-US" sz="2400" dirty="0" smtClean="0"/>
              <a:t>22</a:t>
            </a:r>
            <a:endParaRPr lang="en-US" sz="2400" dirty="0" smtClean="0"/>
          </a:p>
          <a:p>
            <a:r>
              <a:rPr lang="en-US" sz="2400" dirty="0" smtClean="0"/>
              <a:t>Department of </a:t>
            </a:r>
            <a:r>
              <a:rPr lang="en-US" sz="2400" dirty="0" smtClean="0"/>
              <a:t>Finance and Banking</a:t>
            </a:r>
            <a:endParaRPr lang="en-US" sz="2400" dirty="0" smtClean="0"/>
          </a:p>
          <a:p>
            <a:r>
              <a:rPr lang="en-US" sz="2400" dirty="0" smtClean="0"/>
              <a:t>Date: 05-10-2024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3430"/>
            <a:ext cx="9144000" cy="22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6096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Algerian" pitchFamily="82" charset="0"/>
              </a:rPr>
              <a:t>Introdution</a:t>
            </a:r>
            <a:r>
              <a:rPr lang="en-US" sz="2800" dirty="0" smtClean="0">
                <a:latin typeface="Algerian" pitchFamily="82" charset="0"/>
              </a:rPr>
              <a:t> to the Company: 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5" name="AutoShape 2" descr="https://b3452145.smushcdn.com/3452145/wp-content/uploads/2023/10/newimage-768x512-1.webp?lossy=1&amp;strip=1&amp;webp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b3452145.smushcdn.com/3452145/wp-content/uploads/2023/10/newimage-768x512-1.webp?lossy=1&amp;strip=1&amp;webp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Types of Building Structure | Everest Industri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600200"/>
            <a:ext cx="304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Established in 1998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2" y="2045732"/>
            <a:ext cx="3335148" cy="36692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0" y="1800255"/>
            <a:ext cx="3581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2006 – Amrita Food Product &amp; Amrita Consumer were merged as Amrita Consumer Food Products Ltd.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2009- The Company got ISO certificate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2001- The company got GMP certificate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2012- Company got Health HACCP certificate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5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800600"/>
            <a:ext cx="6553199" cy="2057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00200" y="5334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Felix Titling" pitchFamily="82" charset="0"/>
              </a:rPr>
              <a:t>Key Product &amp; Services</a:t>
            </a:r>
            <a:endParaRPr lang="en-US" sz="2800" b="1" dirty="0">
              <a:latin typeface="Felix Titling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524000"/>
            <a:ext cx="1905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Spices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 smtClean="0"/>
              <a:t>Snaks</a:t>
            </a:r>
            <a:r>
              <a:rPr lang="en-US" sz="2400" dirty="0" smtClean="0"/>
              <a:t>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 smtClean="0"/>
              <a:t>Semai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 smtClean="0"/>
              <a:t>Chatny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Oil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err="1" smtClean="0"/>
              <a:t>Noodls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Rice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Flour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Fruit Jell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/>
              <a:t>Candy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764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8382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Product Cost &amp; Sales</a:t>
            </a:r>
            <a:endParaRPr lang="en-US" sz="3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55205"/>
              </p:ext>
            </p:extLst>
          </p:nvPr>
        </p:nvGraphicFramePr>
        <p:xfrm>
          <a:off x="533400" y="1877291"/>
          <a:ext cx="3489325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415"/>
                <a:gridCol w="1020445"/>
                <a:gridCol w="1053465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Product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Sales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Turmeric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$150,000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$170,000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Chili Power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$140,000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Pachforan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$50,000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$80,000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Chanachur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$180,000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Dal Bhaja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$80,000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$100,000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Mango Juice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$110,000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$150,000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288917746"/>
              </p:ext>
            </p:extLst>
          </p:nvPr>
        </p:nvGraphicFramePr>
        <p:xfrm>
          <a:off x="426720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52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9873" y="525030"/>
            <a:ext cx="716280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Bahnschrift Light" pitchFamily="34" charset="0"/>
              </a:rPr>
              <a:t>Final Thought &amp; Concluding Remark</a:t>
            </a:r>
            <a:endParaRPr lang="en-US" sz="3200" b="1" dirty="0">
              <a:latin typeface="Bahnschrift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4478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Amrita Consumer Food and Products Ltd. is a fast-growing FMCG company focused on quality, affordability, and sustainability. With a strong market presence and plans for expansion, it is well-positioned for future growth.</a:t>
            </a:r>
          </a:p>
        </p:txBody>
      </p:sp>
      <p:sp>
        <p:nvSpPr>
          <p:cNvPr id="5" name="AutoShape 2" descr="The end Stock Photos, Royalty Free The end Images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3200400"/>
            <a:ext cx="6934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cap="all" dirty="0"/>
              <a:t>Address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i="1" dirty="0" smtClean="0"/>
              <a:t>Head </a:t>
            </a:r>
            <a:r>
              <a:rPr lang="en-US" sz="1600" i="1" dirty="0"/>
              <a:t>Office: 9/1, A.C Roy Road, </a:t>
            </a:r>
            <a:r>
              <a:rPr lang="en-US" sz="1600" i="1" dirty="0" err="1"/>
              <a:t>Armanitola</a:t>
            </a:r>
            <a:r>
              <a:rPr lang="en-US" sz="1600" i="1" dirty="0"/>
              <a:t>, Dhaka-1100, </a:t>
            </a:r>
            <a:r>
              <a:rPr lang="en-US" sz="1600" i="1" dirty="0" smtClean="0"/>
              <a:t>Bangladesh.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i="1" dirty="0" smtClean="0"/>
              <a:t>Corporate </a:t>
            </a:r>
            <a:r>
              <a:rPr lang="en-US" sz="1600" i="1" dirty="0"/>
              <a:t>Office: 119, Amrita </a:t>
            </a:r>
            <a:r>
              <a:rPr lang="en-US" sz="1600" i="1" dirty="0" err="1"/>
              <a:t>Lal</a:t>
            </a:r>
            <a:r>
              <a:rPr lang="en-US" sz="1600" i="1" dirty="0"/>
              <a:t> </a:t>
            </a:r>
            <a:r>
              <a:rPr lang="en-US" sz="1600" i="1" dirty="0" err="1"/>
              <a:t>Dey</a:t>
            </a:r>
            <a:r>
              <a:rPr lang="en-US" sz="1600" i="1" dirty="0"/>
              <a:t> Road, Barishal-8200, </a:t>
            </a:r>
            <a:r>
              <a:rPr lang="en-US" sz="1600" i="1" dirty="0" smtClean="0"/>
              <a:t>Bangladesh.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i="1" dirty="0" smtClean="0"/>
              <a:t>Factory</a:t>
            </a:r>
            <a:r>
              <a:rPr lang="en-US" sz="1600" i="1" dirty="0"/>
              <a:t>: Amrita </a:t>
            </a:r>
            <a:r>
              <a:rPr lang="en-US" sz="1600" i="1" dirty="0" err="1"/>
              <a:t>Nagor</a:t>
            </a:r>
            <a:r>
              <a:rPr lang="en-US" sz="1600" i="1" dirty="0"/>
              <a:t>, </a:t>
            </a:r>
            <a:r>
              <a:rPr lang="en-US" sz="1600" i="1" dirty="0" err="1"/>
              <a:t>Pangsha</a:t>
            </a:r>
            <a:r>
              <a:rPr lang="en-US" sz="1600" i="1" dirty="0"/>
              <a:t>, P.S: </a:t>
            </a:r>
            <a:r>
              <a:rPr lang="en-US" sz="1600" i="1" dirty="0" err="1"/>
              <a:t>Biman</a:t>
            </a:r>
            <a:r>
              <a:rPr lang="en-US" sz="1600" i="1" dirty="0"/>
              <a:t> </a:t>
            </a:r>
            <a:r>
              <a:rPr lang="en-US" sz="1600" i="1" dirty="0" err="1"/>
              <a:t>Bondor</a:t>
            </a:r>
            <a:r>
              <a:rPr lang="en-US" sz="1600" i="1" dirty="0"/>
              <a:t>, </a:t>
            </a:r>
            <a:r>
              <a:rPr lang="en-US" sz="1600" i="1" dirty="0" err="1"/>
              <a:t>Upazila</a:t>
            </a:r>
            <a:r>
              <a:rPr lang="en-US" sz="1600" i="1" dirty="0"/>
              <a:t>: </a:t>
            </a:r>
            <a:r>
              <a:rPr lang="en-US" sz="1600" i="1" dirty="0" err="1"/>
              <a:t>Babugonj</a:t>
            </a:r>
            <a:r>
              <a:rPr lang="en-US" sz="1600" i="1" dirty="0"/>
              <a:t>, </a:t>
            </a:r>
            <a:r>
              <a:rPr lang="en-US" sz="1600" i="1" dirty="0" err="1"/>
              <a:t>Barishal</a:t>
            </a:r>
            <a:r>
              <a:rPr lang="en-US" sz="1600" i="1" dirty="0"/>
              <a:t>, Bangladesh</a:t>
            </a:r>
            <a:r>
              <a:rPr lang="en-US" sz="1600" dirty="0"/>
              <a:t>.</a:t>
            </a:r>
          </a:p>
          <a:p>
            <a:r>
              <a:rPr lang="en-US" sz="1600" b="1" cap="all" dirty="0"/>
              <a:t>Contacts</a:t>
            </a:r>
          </a:p>
          <a:p>
            <a:r>
              <a:rPr lang="en-US" sz="1600" i="1" dirty="0"/>
              <a:t>+88 01709 392 896</a:t>
            </a:r>
            <a:br>
              <a:rPr lang="en-US" sz="1600" i="1" dirty="0"/>
            </a:br>
            <a:r>
              <a:rPr lang="en-US" sz="1600" i="1" dirty="0"/>
              <a:t>+88 01709 392 855</a:t>
            </a:r>
          </a:p>
          <a:p>
            <a:r>
              <a:rPr lang="en-US" sz="1600" b="1" cap="all" dirty="0"/>
              <a:t>Email</a:t>
            </a:r>
          </a:p>
          <a:p>
            <a:r>
              <a:rPr lang="en-US" sz="1600" i="1" dirty="0"/>
              <a:t>info@amritaconsumer.com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579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7620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Thank You Everyone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67840"/>
            <a:ext cx="6096000" cy="44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148</TotalTime>
  <Words>235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mdsohagm243@gmail.com</dc:creator>
  <cp:lastModifiedBy>User</cp:lastModifiedBy>
  <cp:revision>27</cp:revision>
  <dcterms:created xsi:type="dcterms:W3CDTF">2024-09-29T06:41:18Z</dcterms:created>
  <dcterms:modified xsi:type="dcterms:W3CDTF">2024-10-15T18:43:33Z</dcterms:modified>
</cp:coreProperties>
</file>