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3QoNjxHyBLtxIJJiDN6rxJZhL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d4a4479a4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2dd4a4479a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d4a4479a4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dd4a4479a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d4a4479a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2dd4a4479a4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d4a4479a4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dd4a4479a4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d4a4479a4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2dd4a4479a4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d4a4479a4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2dd4a4479a4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d4a4479a4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2dd4a4479a4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d4a4479a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dd4a4479a4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d4a4479a4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2dd4a4479a4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d4a4479a4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2dd4a4479a4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d4a4479a4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2dd4a4479a4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d4a4479a4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2dd4a4479a4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d4a4479a4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2dd4a4479a4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86b5e942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2ce86b5e942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4a4479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dd4a4479a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d4a4479a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2dd4a4479a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d4a4479a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2dd4a4479a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d4a4479a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dd4a4479a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d4a4479a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dd4a4479a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d4a4479a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2dd4a4479a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p:nvPr>
            <p:ph idx="2" type="pic"/>
          </p:nvPr>
        </p:nvSpPr>
        <p:spPr>
          <a:xfrm>
            <a:off x="5183188" y="987425"/>
            <a:ext cx="6172200" cy="4873625"/>
          </a:xfrm>
          <a:prstGeom prst="rect">
            <a:avLst/>
          </a:prstGeom>
          <a:noFill/>
          <a:ln>
            <a:noFill/>
          </a:ln>
        </p:spPr>
      </p:sp>
      <p:sp>
        <p:nvSpPr>
          <p:cNvPr id="64" name="Google Shape;64;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6943" y="841830"/>
            <a:ext cx="11190514" cy="26681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General Purpose </a:t>
            </a:r>
            <a:endParaRPr>
              <a:latin typeface="Consolas"/>
              <a:ea typeface="Consolas"/>
              <a:cs typeface="Consolas"/>
              <a:sym typeface="Consolas"/>
            </a:endParaRPr>
          </a:p>
          <a:p>
            <a:pPr indent="0" lvl="0" marL="0" rtl="0" algn="ctr">
              <a:lnSpc>
                <a:spcPct val="90000"/>
              </a:lnSpc>
              <a:spcBef>
                <a:spcPts val="0"/>
              </a:spcBef>
              <a:spcAft>
                <a:spcPts val="0"/>
              </a:spcAft>
              <a:buClr>
                <a:schemeClr val="dk1"/>
              </a:buClr>
              <a:buSzPts val="6000"/>
              <a:buFont typeface="Consolas"/>
              <a:buNone/>
            </a:pPr>
            <a:r>
              <a:rPr lang="en-US">
                <a:latin typeface="Consolas"/>
                <a:ea typeface="Consolas"/>
                <a:cs typeface="Consolas"/>
                <a:sym typeface="Consolas"/>
              </a:rPr>
              <a:t>I/O (GPIO)</a:t>
            </a:r>
            <a:endParaRPr/>
          </a:p>
        </p:txBody>
      </p:sp>
      <p:sp>
        <p:nvSpPr>
          <p:cNvPr id="85" name="Google Shape;85;p1"/>
          <p:cNvSpPr/>
          <p:nvPr/>
        </p:nvSpPr>
        <p:spPr>
          <a:xfrm>
            <a:off x="1817913" y="2873829"/>
            <a:ext cx="8980715" cy="65314"/>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1817912" y="2110582"/>
            <a:ext cx="8980715" cy="65314"/>
          </a:xfrm>
          <a:prstGeom prst="rect">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nvSpPr>
        <p:spPr>
          <a:xfrm>
            <a:off x="1524000" y="3602037"/>
            <a:ext cx="9144000" cy="2668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t/>
            </a:r>
            <a:endParaRPr sz="2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t/>
            </a:r>
            <a:endParaRPr sz="2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rPr b="1" lang="en-US" sz="2400">
                <a:solidFill>
                  <a:srgbClr val="000000"/>
                </a:solidFill>
                <a:latin typeface="Calibri"/>
                <a:ea typeface="Calibri"/>
                <a:cs typeface="Calibri"/>
                <a:sym typeface="Calibri"/>
              </a:rPr>
              <a:t>Slide by-</a:t>
            </a:r>
            <a:endParaRPr sz="2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rPr lang="en-US" sz="2400">
                <a:solidFill>
                  <a:srgbClr val="000000"/>
                </a:solidFill>
                <a:latin typeface="Calibri"/>
                <a:ea typeface="Calibri"/>
                <a:cs typeface="Calibri"/>
                <a:sym typeface="Calibri"/>
              </a:rPr>
              <a:t>Md. Farhan Shakib</a:t>
            </a:r>
            <a:endParaRPr sz="2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rPr lang="en-US" sz="2400">
                <a:solidFill>
                  <a:srgbClr val="000000"/>
                </a:solidFill>
                <a:latin typeface="Calibri"/>
                <a:ea typeface="Calibri"/>
                <a:cs typeface="Calibri"/>
                <a:sym typeface="Calibri"/>
              </a:rPr>
              <a:t>Lecturer, Dept. of CSE, RUET</a:t>
            </a:r>
            <a:endParaRPr sz="2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rPr lang="en-US" sz="2400">
                <a:solidFill>
                  <a:srgbClr val="000000"/>
                </a:solidFill>
                <a:latin typeface="Calibri"/>
                <a:ea typeface="Calibri"/>
                <a:cs typeface="Calibri"/>
                <a:sym typeface="Calibri"/>
              </a:rPr>
              <a:t>farhan.shakib@cse.ruet.ac.bd</a:t>
            </a:r>
            <a:endParaRPr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dd4a4479a4_0_3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Schmitt Trigger vs Simple Comparator</a:t>
            </a:r>
            <a:endParaRPr>
              <a:latin typeface="Consolas"/>
              <a:ea typeface="Consolas"/>
              <a:cs typeface="Consolas"/>
              <a:sym typeface="Consolas"/>
            </a:endParaRPr>
          </a:p>
        </p:txBody>
      </p:sp>
      <p:pic>
        <p:nvPicPr>
          <p:cNvPr id="141" name="Google Shape;141;g2dd4a4479a4_0_38"/>
          <p:cNvPicPr preferRelativeResize="0"/>
          <p:nvPr/>
        </p:nvPicPr>
        <p:blipFill rotWithShape="1">
          <a:blip r:embed="rId3">
            <a:alphaModFix/>
          </a:blip>
          <a:srcRect b="0" l="0" r="0" t="0"/>
          <a:stretch/>
        </p:blipFill>
        <p:spPr>
          <a:xfrm>
            <a:off x="2764709" y="1571767"/>
            <a:ext cx="6662581" cy="37144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dd4a4479a4_0_4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Output Modes: Push-Pull and Open-Drain</a:t>
            </a:r>
            <a:endParaRPr>
              <a:latin typeface="Consolas"/>
              <a:ea typeface="Consolas"/>
              <a:cs typeface="Consolas"/>
              <a:sym typeface="Consolas"/>
            </a:endParaRPr>
          </a:p>
        </p:txBody>
      </p:sp>
      <p:sp>
        <p:nvSpPr>
          <p:cNvPr id="147" name="Google Shape;147;g2dd4a4479a4_0_4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55600" lvl="0" marL="342900" rtl="0" algn="l">
              <a:lnSpc>
                <a:spcPct val="100000"/>
              </a:lnSpc>
              <a:spcBef>
                <a:spcPts val="0"/>
              </a:spcBef>
              <a:spcAft>
                <a:spcPts val="0"/>
              </a:spcAft>
              <a:buSzPts val="2200"/>
              <a:buFont typeface="Calibri"/>
              <a:buChar char="●"/>
            </a:pPr>
            <a:r>
              <a:rPr lang="en-US" sz="2200"/>
              <a:t>Software can configure a GPIO output pin as either push-pull or open-drain. </a:t>
            </a:r>
            <a:endParaRPr sz="2200">
              <a:latin typeface="Arial"/>
              <a:ea typeface="Arial"/>
              <a:cs typeface="Arial"/>
              <a:sym typeface="Arial"/>
            </a:endParaRPr>
          </a:p>
          <a:p>
            <a:pPr indent="-465137" lvl="0" marL="798512" rtl="0" algn="l">
              <a:lnSpc>
                <a:spcPct val="100000"/>
              </a:lnSpc>
              <a:spcBef>
                <a:spcPts val="600"/>
              </a:spcBef>
              <a:spcAft>
                <a:spcPts val="0"/>
              </a:spcAft>
              <a:buSzPts val="2200"/>
              <a:buFont typeface="Noto Sans Symbols"/>
              <a:buChar char="⮚"/>
            </a:pPr>
            <a:r>
              <a:rPr lang="en-US" sz="2200"/>
              <a:t>Push-pull mode allows the pin to supply and absorb current. </a:t>
            </a:r>
            <a:endParaRPr sz="2200">
              <a:latin typeface="Arial"/>
              <a:ea typeface="Arial"/>
              <a:cs typeface="Arial"/>
              <a:sym typeface="Arial"/>
            </a:endParaRPr>
          </a:p>
          <a:p>
            <a:pPr indent="-465137" lvl="0" marL="798512" rtl="0" algn="l">
              <a:lnSpc>
                <a:spcPct val="100000"/>
              </a:lnSpc>
              <a:spcBef>
                <a:spcPts val="600"/>
              </a:spcBef>
              <a:spcAft>
                <a:spcPts val="0"/>
              </a:spcAft>
              <a:buSzPts val="2200"/>
              <a:buFont typeface="Noto Sans Symbols"/>
              <a:buChar char="⮚"/>
            </a:pPr>
            <a:r>
              <a:rPr lang="en-US" sz="2200"/>
              <a:t>However, a GPIO pin in open-drain (also called collector) mode can only absorb current.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dd4a4479a4_0_50"/>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Output Modes: Push-Pull and Open-Drain</a:t>
            </a:r>
            <a:endParaRPr>
              <a:latin typeface="Consolas"/>
              <a:ea typeface="Consolas"/>
              <a:cs typeface="Consolas"/>
              <a:sym typeface="Consolas"/>
            </a:endParaRPr>
          </a:p>
        </p:txBody>
      </p:sp>
      <p:sp>
        <p:nvSpPr>
          <p:cNvPr id="153" name="Google Shape;153;g2dd4a4479a4_0_50"/>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55600" lvl="0" marL="342900" rtl="0" algn="l">
              <a:lnSpc>
                <a:spcPct val="100000"/>
              </a:lnSpc>
              <a:spcBef>
                <a:spcPts val="0"/>
              </a:spcBef>
              <a:spcAft>
                <a:spcPts val="0"/>
              </a:spcAft>
              <a:buSzPts val="2200"/>
              <a:buChar char="●"/>
            </a:pPr>
            <a:r>
              <a:rPr lang="en-US" sz="2200"/>
              <a:t>A push-pull output consists of a pair of complementary transistors, as shown in figure 14-6. Only one of them is turned on at any time.</a:t>
            </a:r>
            <a:endParaRPr sz="2400"/>
          </a:p>
        </p:txBody>
      </p:sp>
      <p:pic>
        <p:nvPicPr>
          <p:cNvPr id="154" name="Google Shape;154;g2dd4a4479a4_0_50"/>
          <p:cNvPicPr preferRelativeResize="0"/>
          <p:nvPr/>
        </p:nvPicPr>
        <p:blipFill rotWithShape="1">
          <a:blip r:embed="rId3">
            <a:alphaModFix/>
          </a:blip>
          <a:srcRect b="0" l="0" r="0" t="0"/>
          <a:stretch/>
        </p:blipFill>
        <p:spPr>
          <a:xfrm>
            <a:off x="4032339" y="2486574"/>
            <a:ext cx="4127312" cy="31529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dd4a4479a4_0_5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Push-Pull Output</a:t>
            </a:r>
            <a:endParaRPr>
              <a:latin typeface="Consolas"/>
              <a:ea typeface="Consolas"/>
              <a:cs typeface="Consolas"/>
              <a:sym typeface="Consolas"/>
            </a:endParaRPr>
          </a:p>
        </p:txBody>
      </p:sp>
      <p:sp>
        <p:nvSpPr>
          <p:cNvPr id="160" name="Google Shape;160;g2dd4a4479a4_0_57"/>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68300" lvl="0" marL="342900" rtl="0" algn="l">
              <a:lnSpc>
                <a:spcPct val="100000"/>
              </a:lnSpc>
              <a:spcBef>
                <a:spcPts val="0"/>
              </a:spcBef>
              <a:spcAft>
                <a:spcPts val="0"/>
              </a:spcAft>
              <a:buSzPts val="2200"/>
              <a:buChar char="●"/>
            </a:pPr>
            <a:r>
              <a:rPr lang="en-US" sz="2200"/>
              <a:t>When logic 0 is outputted, the transistor connected to the ground is turned on to sink an electric current from the external circuit, as shown in Figure 14-7.</a:t>
            </a:r>
            <a:endParaRPr sz="2200">
              <a:latin typeface="Arial"/>
              <a:ea typeface="Arial"/>
              <a:cs typeface="Arial"/>
              <a:sym typeface="Arial"/>
            </a:endParaRPr>
          </a:p>
          <a:p>
            <a:pPr indent="-368300" lvl="0" marL="342900" rtl="0" algn="l">
              <a:lnSpc>
                <a:spcPct val="100000"/>
              </a:lnSpc>
              <a:spcBef>
                <a:spcPts val="300"/>
              </a:spcBef>
              <a:spcAft>
                <a:spcPts val="0"/>
              </a:spcAft>
              <a:buSzPts val="2200"/>
              <a:buChar char="●"/>
            </a:pPr>
            <a:r>
              <a:rPr lang="en-US" sz="2200"/>
              <a:t>When the pin outputs logic 1, the transistor connected to the power supply is turned on, and it provides an electric current to the external circuit connected to the output pin, as shown in Figure 14-8.</a:t>
            </a:r>
            <a:endParaRPr sz="2200"/>
          </a:p>
        </p:txBody>
      </p:sp>
      <p:pic>
        <p:nvPicPr>
          <p:cNvPr id="161" name="Google Shape;161;g2dd4a4479a4_0_57"/>
          <p:cNvPicPr preferRelativeResize="0"/>
          <p:nvPr/>
        </p:nvPicPr>
        <p:blipFill rotWithShape="1">
          <a:blip r:embed="rId3">
            <a:alphaModFix/>
          </a:blip>
          <a:srcRect b="0" l="0" r="0" t="0"/>
          <a:stretch/>
        </p:blipFill>
        <p:spPr>
          <a:xfrm>
            <a:off x="3121075" y="3275225"/>
            <a:ext cx="5949851" cy="290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dd4a4479a4_0_64"/>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a:t>
            </a:r>
            <a:r>
              <a:rPr lang="en-US">
                <a:latin typeface="Consolas"/>
                <a:ea typeface="Consolas"/>
                <a:cs typeface="Consolas"/>
                <a:sym typeface="Consolas"/>
              </a:rPr>
              <a:t>Open-Drain</a:t>
            </a:r>
            <a:r>
              <a:rPr lang="en-US">
                <a:latin typeface="Consolas"/>
                <a:ea typeface="Consolas"/>
                <a:cs typeface="Consolas"/>
                <a:sym typeface="Consolas"/>
              </a:rPr>
              <a:t> Output</a:t>
            </a:r>
            <a:endParaRPr>
              <a:latin typeface="Consolas"/>
              <a:ea typeface="Consolas"/>
              <a:cs typeface="Consolas"/>
              <a:sym typeface="Consolas"/>
            </a:endParaRPr>
          </a:p>
        </p:txBody>
      </p:sp>
      <p:sp>
        <p:nvSpPr>
          <p:cNvPr id="167" name="Google Shape;167;g2dd4a4479a4_0_64"/>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Font typeface="Calibri"/>
              <a:buChar char="●"/>
            </a:pPr>
            <a:r>
              <a:rPr lang="en-US" sz="2200"/>
              <a:t>An open-drain output consists of a pair of the same type of CMOS or transistors, as shown in Figure 14-9.</a:t>
            </a:r>
            <a:endParaRPr sz="2200"/>
          </a:p>
          <a:p>
            <a:pPr indent="-368300" lvl="0" marL="457200" rtl="0" algn="l">
              <a:lnSpc>
                <a:spcPct val="100000"/>
              </a:lnSpc>
              <a:spcBef>
                <a:spcPts val="0"/>
              </a:spcBef>
              <a:spcAft>
                <a:spcPts val="0"/>
              </a:spcAft>
              <a:buSzPts val="2200"/>
              <a:buFont typeface="Calibri"/>
              <a:buChar char="●"/>
            </a:pPr>
            <a:r>
              <a:rPr lang="en-US" sz="2200"/>
              <a:t>An open-drain output has only two states: low voltage (logic 0), and high impedance (logic 1). It often has an external pull-up resistor.</a:t>
            </a:r>
            <a:endParaRPr sz="2200"/>
          </a:p>
        </p:txBody>
      </p:sp>
      <p:pic>
        <p:nvPicPr>
          <p:cNvPr id="168" name="Google Shape;168;g2dd4a4479a4_0_64"/>
          <p:cNvPicPr preferRelativeResize="0"/>
          <p:nvPr/>
        </p:nvPicPr>
        <p:blipFill rotWithShape="1">
          <a:blip r:embed="rId3">
            <a:alphaModFix/>
          </a:blip>
          <a:srcRect b="0" l="0" r="0" t="0"/>
          <a:stretch/>
        </p:blipFill>
        <p:spPr>
          <a:xfrm>
            <a:off x="3546962" y="2930124"/>
            <a:ext cx="5098076" cy="310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dd4a4479a4_0_7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Open-Drain Output</a:t>
            </a:r>
            <a:endParaRPr>
              <a:latin typeface="Consolas"/>
              <a:ea typeface="Consolas"/>
              <a:cs typeface="Consolas"/>
              <a:sym typeface="Consolas"/>
            </a:endParaRPr>
          </a:p>
        </p:txBody>
      </p:sp>
      <p:sp>
        <p:nvSpPr>
          <p:cNvPr id="174" name="Google Shape;174;g2dd4a4479a4_0_7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When software outputs a logic 0, open-drain circuit can sink an electric current from the external load connected to the GPIO pin.</a:t>
            </a:r>
            <a:endParaRPr sz="2200">
              <a:latin typeface="Arial"/>
              <a:ea typeface="Arial"/>
              <a:cs typeface="Arial"/>
              <a:sym typeface="Arial"/>
            </a:endParaRPr>
          </a:p>
          <a:p>
            <a:pPr indent="-368300" lvl="0" marL="457200" rtl="0" algn="l">
              <a:lnSpc>
                <a:spcPct val="100000"/>
              </a:lnSpc>
              <a:spcBef>
                <a:spcPts val="400"/>
              </a:spcBef>
              <a:spcAft>
                <a:spcPts val="0"/>
              </a:spcAft>
              <a:buSzPts val="2200"/>
              <a:buChar char="●"/>
            </a:pPr>
            <a:r>
              <a:rPr lang="en-US" sz="2200"/>
              <a:t>When software outputs a logic 1, it cannot supply any electric current to the external load because the output pin is floating, connected to neither the power supply nor the ground.</a:t>
            </a:r>
            <a:endParaRPr sz="2200"/>
          </a:p>
        </p:txBody>
      </p:sp>
      <p:pic>
        <p:nvPicPr>
          <p:cNvPr id="175" name="Google Shape;175;g2dd4a4479a4_0_72"/>
          <p:cNvPicPr preferRelativeResize="0"/>
          <p:nvPr/>
        </p:nvPicPr>
        <p:blipFill rotWithShape="1">
          <a:blip r:embed="rId3">
            <a:alphaModFix/>
          </a:blip>
          <a:srcRect b="0" l="0" r="0" t="0"/>
          <a:stretch/>
        </p:blipFill>
        <p:spPr>
          <a:xfrm>
            <a:off x="2690900" y="3250575"/>
            <a:ext cx="6810189" cy="26803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dd4a4479a4_0_7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Usage of GPIO Open-Drain Outputs</a:t>
            </a:r>
            <a:endParaRPr>
              <a:latin typeface="Consolas"/>
              <a:ea typeface="Consolas"/>
              <a:cs typeface="Consolas"/>
              <a:sym typeface="Consolas"/>
            </a:endParaRPr>
          </a:p>
        </p:txBody>
      </p:sp>
      <p:sp>
        <p:nvSpPr>
          <p:cNvPr id="181" name="Google Shape;181;g2dd4a4479a4_0_79"/>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Font typeface="Calibri"/>
              <a:buChar char="●"/>
            </a:pPr>
            <a:r>
              <a:rPr lang="en-US" sz="2200"/>
              <a:t>One important usage of open-drain outputs is to connect directly several outputs together and implement wired logic AND (active high) or OR (active low) circuit in an easy way. If multiple open-drain output pins are connected and are pulled up via a shared resistor, any output pin can drive the output voltage low. The pin voltage is high if and only if all pins output a high voltage level. </a:t>
            </a:r>
            <a:endParaRPr sz="2200">
              <a:latin typeface="Arial"/>
              <a:ea typeface="Arial"/>
              <a:cs typeface="Arial"/>
              <a:sym typeface="Arial"/>
            </a:endParaRPr>
          </a:p>
          <a:p>
            <a:pPr indent="-349250" lvl="0" marL="682625" rtl="0" algn="l">
              <a:lnSpc>
                <a:spcPct val="100000"/>
              </a:lnSpc>
              <a:spcBef>
                <a:spcPts val="600"/>
              </a:spcBef>
              <a:spcAft>
                <a:spcPts val="0"/>
              </a:spcAft>
              <a:buSzPts val="2200"/>
              <a:buFont typeface="Play"/>
              <a:buAutoNum type="arabicPeriod"/>
            </a:pPr>
            <a:r>
              <a:rPr lang="en-US" sz="2200"/>
              <a:t>If a high voltage level represents logic state 1 (active high), it implements a wired-AND function. The final output is 1 (high) only if all outputs of connected pins are 1 (high).</a:t>
            </a:r>
            <a:endParaRPr sz="2200">
              <a:latin typeface="Arial"/>
              <a:ea typeface="Arial"/>
              <a:cs typeface="Arial"/>
              <a:sym typeface="Arial"/>
            </a:endParaRPr>
          </a:p>
          <a:p>
            <a:pPr indent="-349250" lvl="0" marL="682625" rtl="0" algn="l">
              <a:lnSpc>
                <a:spcPct val="100000"/>
              </a:lnSpc>
              <a:spcBef>
                <a:spcPts val="600"/>
              </a:spcBef>
              <a:spcAft>
                <a:spcPts val="0"/>
              </a:spcAft>
              <a:buSzPts val="2200"/>
              <a:buFont typeface="Play"/>
              <a:buAutoNum type="arabicPeriod"/>
            </a:pPr>
            <a:r>
              <a:rPr lang="en-US" sz="2200"/>
              <a:t>If a low voltage level represents logic state 0 (active low), it implements a wired-OR function. The final output is 1 (low) if the output of any pins is 1 (low).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dd4a4479a4_0_8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Usage of GPIO Open-Drain Outputs</a:t>
            </a:r>
            <a:endParaRPr>
              <a:latin typeface="Consolas"/>
              <a:ea typeface="Consolas"/>
              <a:cs typeface="Consolas"/>
              <a:sym typeface="Consolas"/>
            </a:endParaRPr>
          </a:p>
        </p:txBody>
      </p:sp>
      <p:sp>
        <p:nvSpPr>
          <p:cNvPr id="187" name="Google Shape;187;g2dd4a4479a4_0_86"/>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lang="en-US" sz="2200"/>
              <a:t>Figure 14-12 shows the implementation of wired-AND by using open drain and external pull-up when active high logic is used. The output C is determined by the following table. </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p:txBody>
      </p:sp>
      <p:pic>
        <p:nvPicPr>
          <p:cNvPr id="188" name="Google Shape;188;g2dd4a4479a4_0_86"/>
          <p:cNvPicPr preferRelativeResize="0"/>
          <p:nvPr/>
        </p:nvPicPr>
        <p:blipFill rotWithShape="1">
          <a:blip r:embed="rId3">
            <a:alphaModFix/>
          </a:blip>
          <a:srcRect b="0" l="0" r="0" t="0"/>
          <a:stretch/>
        </p:blipFill>
        <p:spPr>
          <a:xfrm>
            <a:off x="2574357" y="2802187"/>
            <a:ext cx="7043285" cy="23765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d4a4479a4_0_9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Usage of GPIO Open-Drain Outputs</a:t>
            </a:r>
            <a:endParaRPr>
              <a:latin typeface="Consolas"/>
              <a:ea typeface="Consolas"/>
              <a:cs typeface="Consolas"/>
              <a:sym typeface="Consolas"/>
            </a:endParaRPr>
          </a:p>
        </p:txBody>
      </p:sp>
      <p:pic>
        <p:nvPicPr>
          <p:cNvPr id="194" name="Google Shape;194;g2dd4a4479a4_0_92"/>
          <p:cNvPicPr preferRelativeResize="0"/>
          <p:nvPr/>
        </p:nvPicPr>
        <p:blipFill rotWithShape="1">
          <a:blip r:embed="rId3">
            <a:alphaModFix/>
          </a:blip>
          <a:srcRect b="0" l="0" r="0" t="0"/>
          <a:stretch/>
        </p:blipFill>
        <p:spPr>
          <a:xfrm>
            <a:off x="3139150" y="1683773"/>
            <a:ext cx="5913698" cy="34904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dd4a4479a4_0_9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Open-Drain vs Push Pull</a:t>
            </a:r>
            <a:endParaRPr>
              <a:latin typeface="Consolas"/>
              <a:ea typeface="Consolas"/>
              <a:cs typeface="Consolas"/>
              <a:sym typeface="Consolas"/>
            </a:endParaRPr>
          </a:p>
        </p:txBody>
      </p:sp>
      <p:sp>
        <p:nvSpPr>
          <p:cNvPr id="200" name="Google Shape;200;g2dd4a4479a4_0_99"/>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55600" lvl="0" marL="342900" rtl="0" algn="l">
              <a:lnSpc>
                <a:spcPct val="100000"/>
              </a:lnSpc>
              <a:spcBef>
                <a:spcPts val="0"/>
              </a:spcBef>
              <a:spcAft>
                <a:spcPts val="0"/>
              </a:spcAft>
              <a:buSzPts val="2200"/>
              <a:buFont typeface="Calibri"/>
              <a:buChar char="●"/>
            </a:pPr>
            <a:r>
              <a:rPr lang="en-US" sz="2200"/>
              <a:t>Compared to open-drain, push-pull mode has the advantage of faster speed, because it can change the pin voltage faster if the external circuit has some capacitance. </a:t>
            </a:r>
            <a:endParaRPr sz="2200"/>
          </a:p>
          <a:p>
            <a:pPr indent="0" lvl="0" marL="457200" rtl="0" algn="l">
              <a:lnSpc>
                <a:spcPct val="100000"/>
              </a:lnSpc>
              <a:spcBef>
                <a:spcPts val="0"/>
              </a:spcBef>
              <a:spcAft>
                <a:spcPts val="0"/>
              </a:spcAft>
              <a:buNone/>
            </a:pPr>
            <a:r>
              <a:t/>
            </a:r>
            <a:endParaRPr sz="2200"/>
          </a:p>
          <a:p>
            <a:pPr indent="-355600" lvl="0" marL="342900" rtl="0" algn="l">
              <a:lnSpc>
                <a:spcPct val="100000"/>
              </a:lnSpc>
              <a:spcBef>
                <a:spcPts val="600"/>
              </a:spcBef>
              <a:spcAft>
                <a:spcPts val="0"/>
              </a:spcAft>
              <a:buSzPts val="2200"/>
              <a:buFont typeface="Calibri"/>
              <a:buChar char="●"/>
            </a:pPr>
            <a:r>
              <a:rPr lang="en-US" sz="2200"/>
              <a:t>Another advantage is that it can supply current and simplify the circuit. For example, a push-pull output can directly control an external LED while an open-drain output cannot light up an LED without external voltage source.</a:t>
            </a:r>
            <a:endParaRPr sz="2200"/>
          </a:p>
          <a:p>
            <a:pPr indent="0" lvl="0" marL="0" rtl="0" algn="l">
              <a:lnSpc>
                <a:spcPct val="100000"/>
              </a:lnSpc>
              <a:spcBef>
                <a:spcPts val="0"/>
              </a:spcBef>
              <a:spcAft>
                <a:spcPts val="0"/>
              </a:spcAft>
              <a:buNone/>
            </a:pPr>
            <a:r>
              <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53838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References</a:t>
            </a:r>
            <a:endParaRPr/>
          </a:p>
        </p:txBody>
      </p:sp>
      <p:sp>
        <p:nvSpPr>
          <p:cNvPr id="93" name="Google Shape;93;p2"/>
          <p:cNvSpPr txBox="1"/>
          <p:nvPr>
            <p:ph idx="1" type="body"/>
          </p:nvPr>
        </p:nvSpPr>
        <p:spPr>
          <a:xfrm>
            <a:off x="838200" y="903514"/>
            <a:ext cx="10515600" cy="5273449"/>
          </a:xfrm>
          <a:prstGeom prst="rect">
            <a:avLst/>
          </a:prstGeom>
          <a:noFill/>
          <a:ln>
            <a:noFill/>
          </a:ln>
        </p:spPr>
        <p:txBody>
          <a:bodyPr anchorCtr="0" anchor="t" bIns="45700" lIns="91425" spcFirstLastPara="1" rIns="91425" wrap="square" tIns="45700">
            <a:normAutofit/>
          </a:bodyPr>
          <a:lstStyle/>
          <a:p>
            <a:pPr indent="-336550" lvl="0" marL="514350" rtl="0" algn="l">
              <a:lnSpc>
                <a:spcPct val="90000"/>
              </a:lnSpc>
              <a:spcBef>
                <a:spcPts val="0"/>
              </a:spcBef>
              <a:spcAft>
                <a:spcPts val="0"/>
              </a:spcAft>
              <a:buClr>
                <a:schemeClr val="dk1"/>
              </a:buClr>
              <a:buSzPts val="2800"/>
              <a:buFont typeface="Calibri"/>
              <a:buNone/>
            </a:pPr>
            <a:r>
              <a:t/>
            </a:r>
            <a:endParaRPr/>
          </a:p>
          <a:p>
            <a:pPr indent="-406400" lvl="0" marL="457200" rtl="0" algn="l">
              <a:lnSpc>
                <a:spcPct val="90000"/>
              </a:lnSpc>
              <a:spcBef>
                <a:spcPts val="1000"/>
              </a:spcBef>
              <a:spcAft>
                <a:spcPts val="0"/>
              </a:spcAft>
              <a:buSzPts val="2800"/>
              <a:buFont typeface="Calibri"/>
              <a:buAutoNum type="arabicPeriod"/>
            </a:pPr>
            <a:r>
              <a:rPr lang="en-US"/>
              <a:t>Embedded Systems with ARM Cortex-M Microcontrollers in Assembly Language and C 3e by Dr. Yifeng Zhu [Chapter 14]</a:t>
            </a:r>
            <a:endParaRPr>
              <a:solidFill>
                <a:srgbClr val="0070C0"/>
              </a:solidFill>
              <a:latin typeface="Consolas"/>
              <a:ea typeface="Consolas"/>
              <a:cs typeface="Consolas"/>
              <a:sym typeface="Consola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dd4a4479a4_0_106"/>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Output Speed: Slew Rate</a:t>
            </a:r>
            <a:endParaRPr>
              <a:latin typeface="Consolas"/>
              <a:ea typeface="Consolas"/>
              <a:cs typeface="Consolas"/>
              <a:sym typeface="Consolas"/>
            </a:endParaRPr>
          </a:p>
        </p:txBody>
      </p:sp>
      <p:sp>
        <p:nvSpPr>
          <p:cNvPr id="206" name="Google Shape;206;g2dd4a4479a4_0_106"/>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55600" lvl="0" marL="342900" rtl="0" algn="l">
              <a:lnSpc>
                <a:spcPct val="100000"/>
              </a:lnSpc>
              <a:spcBef>
                <a:spcPts val="600"/>
              </a:spcBef>
              <a:spcAft>
                <a:spcPts val="0"/>
              </a:spcAft>
              <a:buSzPts val="2200"/>
              <a:buFont typeface="Calibri"/>
              <a:buChar char="●"/>
            </a:pPr>
            <a:r>
              <a:rPr lang="en-US" sz="2200"/>
              <a:t>The slew rate of a GPIO pin is the speed of change of its output voltage per unit of time as defined as follows</a:t>
            </a:r>
            <a:endParaRPr sz="2200"/>
          </a:p>
          <a:p>
            <a:pPr indent="0" lvl="0" marL="0" rtl="0" algn="l">
              <a:lnSpc>
                <a:spcPct val="100000"/>
              </a:lnSpc>
              <a:spcBef>
                <a:spcPts val="600"/>
              </a:spcBef>
              <a:spcAft>
                <a:spcPts val="0"/>
              </a:spcAft>
              <a:buNone/>
            </a:pPr>
            <a:r>
              <a:t/>
            </a:r>
            <a:endParaRPr sz="2200"/>
          </a:p>
          <a:p>
            <a:pPr indent="0" lvl="0" marL="0" rtl="0" algn="l">
              <a:lnSpc>
                <a:spcPct val="100000"/>
              </a:lnSpc>
              <a:spcBef>
                <a:spcPts val="600"/>
              </a:spcBef>
              <a:spcAft>
                <a:spcPts val="0"/>
              </a:spcAft>
              <a:buNone/>
            </a:pPr>
            <a:r>
              <a:t/>
            </a:r>
            <a:endParaRPr sz="2200"/>
          </a:p>
          <a:p>
            <a:pPr indent="0" lvl="0" marL="0" rtl="0" algn="l">
              <a:lnSpc>
                <a:spcPct val="100000"/>
              </a:lnSpc>
              <a:spcBef>
                <a:spcPts val="60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If the logic output of a GPIO pin changes from 0 to 1 and </a:t>
            </a:r>
            <a:r>
              <a:rPr lang="en-US" sz="2200"/>
              <a:t>accordingly</a:t>
            </a:r>
            <a:r>
              <a:rPr lang="en-US" sz="2200"/>
              <a:t> the voltage output of the pin rises from 0V to 3V in 3µS, then the slew rate is 1V per </a:t>
            </a:r>
            <a:r>
              <a:rPr lang="en-US" sz="2200"/>
              <a:t>µS</a:t>
            </a:r>
            <a:endParaRPr sz="2200"/>
          </a:p>
        </p:txBody>
      </p:sp>
      <p:pic>
        <p:nvPicPr>
          <p:cNvPr id="207" name="Google Shape;207;g2dd4a4479a4_0_106"/>
          <p:cNvPicPr preferRelativeResize="0"/>
          <p:nvPr/>
        </p:nvPicPr>
        <p:blipFill rotWithShape="1">
          <a:blip r:embed="rId3">
            <a:alphaModFix/>
          </a:blip>
          <a:srcRect b="0" l="0" r="0" t="0"/>
          <a:stretch/>
        </p:blipFill>
        <p:spPr>
          <a:xfrm>
            <a:off x="5109625" y="2189991"/>
            <a:ext cx="1972731" cy="71261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dd4a4479a4_0_11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GPIO Output Speed: Slew Rate</a:t>
            </a:r>
            <a:endParaRPr>
              <a:latin typeface="Consolas"/>
              <a:ea typeface="Consolas"/>
              <a:cs typeface="Consolas"/>
              <a:sym typeface="Consolas"/>
            </a:endParaRPr>
          </a:p>
        </p:txBody>
      </p:sp>
      <p:sp>
        <p:nvSpPr>
          <p:cNvPr id="213" name="Google Shape;213;g2dd4a4479a4_0_115"/>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87350" lvl="0" marL="457200" rtl="0" algn="l">
              <a:lnSpc>
                <a:spcPct val="100000"/>
              </a:lnSpc>
              <a:spcBef>
                <a:spcPts val="0"/>
              </a:spcBef>
              <a:spcAft>
                <a:spcPts val="0"/>
              </a:spcAft>
              <a:buSzPts val="2500"/>
              <a:buChar char="●"/>
            </a:pPr>
            <a:r>
              <a:rPr lang="en-US" sz="2200"/>
              <a:t>Figure 14-13 shows an example of Δ𝑉 and Δt when the output voltage increases from low to high. The slew rate definition applies to both the rising edge and the falling edge of a voltage output.</a:t>
            </a:r>
            <a:endParaRPr sz="2500"/>
          </a:p>
        </p:txBody>
      </p:sp>
      <p:pic>
        <p:nvPicPr>
          <p:cNvPr id="214" name="Google Shape;214;g2dd4a4479a4_0_115"/>
          <p:cNvPicPr preferRelativeResize="0"/>
          <p:nvPr/>
        </p:nvPicPr>
        <p:blipFill rotWithShape="1">
          <a:blip r:embed="rId3">
            <a:alphaModFix/>
          </a:blip>
          <a:srcRect b="0" l="0" r="0" t="0"/>
          <a:stretch/>
        </p:blipFill>
        <p:spPr>
          <a:xfrm>
            <a:off x="3733614" y="2327799"/>
            <a:ext cx="4724776" cy="3730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dd4a4479a4_0_12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latin typeface="Consolas"/>
                <a:ea typeface="Consolas"/>
                <a:cs typeface="Consolas"/>
                <a:sym typeface="Consolas"/>
              </a:rPr>
              <a:t>High Slew Rate vs Slow Slew Rate</a:t>
            </a:r>
            <a:endParaRPr>
              <a:latin typeface="Consolas"/>
              <a:ea typeface="Consolas"/>
              <a:cs typeface="Consolas"/>
              <a:sym typeface="Consolas"/>
            </a:endParaRPr>
          </a:p>
        </p:txBody>
      </p:sp>
      <p:sp>
        <p:nvSpPr>
          <p:cNvPr id="220" name="Google Shape;220;g2dd4a4479a4_0_12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Font typeface="Calibri"/>
              <a:buChar char="●"/>
            </a:pPr>
            <a:r>
              <a:rPr lang="en-US" sz="2200"/>
              <a:t>The higher the slew rate, the shorter time the output voltage takes to rise or fall to desired values. Therefore, a higher slew rate allows faster speed at which the processor can toggle the logic level of a GPIO pin.</a:t>
            </a:r>
            <a:endParaRPr sz="2200">
              <a:latin typeface="Arial"/>
              <a:ea typeface="Arial"/>
              <a:cs typeface="Arial"/>
              <a:sym typeface="Arial"/>
            </a:endParaRPr>
          </a:p>
          <a:p>
            <a:pPr indent="-368300" lvl="0" marL="457200" rtl="0" algn="l">
              <a:lnSpc>
                <a:spcPct val="100000"/>
              </a:lnSpc>
              <a:spcBef>
                <a:spcPts val="600"/>
              </a:spcBef>
              <a:spcAft>
                <a:spcPts val="0"/>
              </a:spcAft>
              <a:buSzPts val="2200"/>
              <a:buFont typeface="Calibri"/>
              <a:buChar char="●"/>
            </a:pPr>
            <a:r>
              <a:rPr lang="en-US" sz="2200"/>
              <a:t>However, a large slew rate often causes high electromagnetic interference (EMI), also called radio frequency interference (RFI) to neighbor electronic circuits. A fast rising and falling signal has large-amplitude and high-frequency harmonics, which can transfer to a victim circuit via radiation, conduction, or induction, and may cause malfunctions. A slower valid slew rate is often preferred to minimize EMI disturbance. </a:t>
            </a:r>
            <a:endParaRPr sz="2200">
              <a:latin typeface="Arial"/>
              <a:ea typeface="Arial"/>
              <a:cs typeface="Arial"/>
              <a:sym typeface="Arial"/>
            </a:endParaRPr>
          </a:p>
          <a:p>
            <a:pPr indent="-368300" lvl="0" marL="457200" rtl="0" algn="l">
              <a:lnSpc>
                <a:spcPct val="100000"/>
              </a:lnSpc>
              <a:spcBef>
                <a:spcPts val="600"/>
              </a:spcBef>
              <a:spcAft>
                <a:spcPts val="0"/>
              </a:spcAft>
              <a:buSzPts val="2200"/>
              <a:buFont typeface="Calibri"/>
              <a:buChar char="●"/>
            </a:pPr>
            <a:r>
              <a:rPr lang="en-US" sz="2200"/>
              <a:t>The slew rate of the GPIO circuit is programmable by setting the GPIO output speed. For example, the digital output speed of a GPIO pin can be low speed (400kHz), medium (2 MHz), fast speed (10 MHz), or high speed (40 MHz) in the STM32L processors.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nvSpPr>
        <p:spPr>
          <a:xfrm>
            <a:off x="3462906" y="2828835"/>
            <a:ext cx="526618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Consolas"/>
                <a:ea typeface="Consolas"/>
                <a:cs typeface="Consolas"/>
                <a:sym typeface="Consolas"/>
              </a:rPr>
              <a:t>Thank You!</a:t>
            </a:r>
            <a:endParaRPr b="0" i="0" sz="1400" u="none" cap="none" strike="noStrike">
              <a:solidFill>
                <a:srgbClr val="000000"/>
              </a:solidFill>
              <a:latin typeface="Arial"/>
              <a:ea typeface="Arial"/>
              <a:cs typeface="Arial"/>
              <a:sym typeface="Arial"/>
            </a:endParaRPr>
          </a:p>
        </p:txBody>
      </p:sp>
      <p:pic>
        <p:nvPicPr>
          <p:cNvPr id="226" name="Google Shape;226;p38"/>
          <p:cNvPicPr preferRelativeResize="0"/>
          <p:nvPr/>
        </p:nvPicPr>
        <p:blipFill rotWithShape="1">
          <a:blip r:embed="rId3">
            <a:alphaModFix/>
          </a:blip>
          <a:srcRect b="0" l="0" r="0" t="0"/>
          <a:stretch/>
        </p:blipFill>
        <p:spPr>
          <a:xfrm>
            <a:off x="5050971" y="1338943"/>
            <a:ext cx="2090057" cy="20900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ce86b5e942_0_98"/>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Introduction to General Purpose (GPIO)</a:t>
            </a:r>
            <a:endParaRPr>
              <a:latin typeface="Consolas"/>
              <a:ea typeface="Consolas"/>
              <a:cs typeface="Consolas"/>
              <a:sym typeface="Consolas"/>
            </a:endParaRPr>
          </a:p>
        </p:txBody>
      </p:sp>
      <p:sp>
        <p:nvSpPr>
          <p:cNvPr id="99" name="Google Shape;99;g2ce86b5e942_0_98"/>
          <p:cNvSpPr txBox="1"/>
          <p:nvPr>
            <p:ph idx="1" type="body"/>
          </p:nvPr>
        </p:nvSpPr>
        <p:spPr>
          <a:xfrm>
            <a:off x="838200" y="903526"/>
            <a:ext cx="10515600" cy="583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200">
              <a:highlight>
                <a:srgbClr val="FFFFFF"/>
              </a:highlight>
              <a:latin typeface="Consolas"/>
              <a:ea typeface="Consolas"/>
              <a:cs typeface="Consolas"/>
              <a:sym typeface="Consolas"/>
            </a:endParaRPr>
          </a:p>
          <a:p>
            <a:pPr indent="-368300" lvl="0" marL="457200" rtl="0" algn="l">
              <a:lnSpc>
                <a:spcPct val="100000"/>
              </a:lnSpc>
              <a:spcBef>
                <a:spcPts val="0"/>
              </a:spcBef>
              <a:spcAft>
                <a:spcPts val="0"/>
              </a:spcAft>
              <a:buSzPts val="2200"/>
              <a:buChar char="●"/>
            </a:pPr>
            <a:r>
              <a:rPr lang="en-US" sz="2200"/>
              <a:t>A processor pin that can be configured by software at runtime to perform various functions is called a </a:t>
            </a:r>
            <a:r>
              <a:rPr b="1" lang="en-US" sz="2200"/>
              <a:t>general-purpose input/output (GPIO) pin</a:t>
            </a:r>
            <a:r>
              <a:rPr lang="en-US" sz="2200"/>
              <a:t>. </a:t>
            </a:r>
            <a:endParaRPr sz="2200">
              <a:latin typeface="Arial"/>
              <a:ea typeface="Arial"/>
              <a:cs typeface="Arial"/>
              <a:sym typeface="Arial"/>
            </a:endParaRPr>
          </a:p>
          <a:p>
            <a:pPr indent="-368300" lvl="0" marL="457200" rtl="0" algn="l">
              <a:lnSpc>
                <a:spcPct val="100000"/>
              </a:lnSpc>
              <a:spcBef>
                <a:spcPts val="0"/>
              </a:spcBef>
              <a:spcAft>
                <a:spcPts val="0"/>
              </a:spcAft>
              <a:buSzPts val="2200"/>
              <a:buChar char="●"/>
            </a:pPr>
            <a:r>
              <a:rPr lang="en-US" sz="2200"/>
              <a:t>Software can program a GPIO pin as one of the following four different functions:</a:t>
            </a:r>
            <a:endParaRPr sz="2200">
              <a:latin typeface="Arial"/>
              <a:ea typeface="Arial"/>
              <a:cs typeface="Arial"/>
              <a:sym typeface="Arial"/>
            </a:endParaRPr>
          </a:p>
          <a:p>
            <a:pPr indent="-317500" lvl="0" marL="631825" rtl="0" algn="l">
              <a:lnSpc>
                <a:spcPct val="100000"/>
              </a:lnSpc>
              <a:spcBef>
                <a:spcPts val="300"/>
              </a:spcBef>
              <a:spcAft>
                <a:spcPts val="0"/>
              </a:spcAft>
              <a:buSzPts val="2200"/>
              <a:buFont typeface="Play"/>
              <a:buAutoNum type="arabicPeriod"/>
            </a:pPr>
            <a:r>
              <a:rPr lang="en-US" sz="2200"/>
              <a:t>Digital input that detects whether an external voltage signal is higher or lower than a predetermined threshold.</a:t>
            </a:r>
            <a:endParaRPr sz="2200">
              <a:latin typeface="Arial"/>
              <a:ea typeface="Arial"/>
              <a:cs typeface="Arial"/>
              <a:sym typeface="Arial"/>
            </a:endParaRPr>
          </a:p>
          <a:p>
            <a:pPr indent="-317500" lvl="0" marL="631825" rtl="0" algn="l">
              <a:lnSpc>
                <a:spcPct val="100000"/>
              </a:lnSpc>
              <a:spcBef>
                <a:spcPts val="300"/>
              </a:spcBef>
              <a:spcAft>
                <a:spcPts val="0"/>
              </a:spcAft>
              <a:buSzPts val="2200"/>
              <a:buFont typeface="Play"/>
              <a:buAutoNum type="arabicPeriod"/>
            </a:pPr>
            <a:r>
              <a:rPr lang="en-US" sz="2200"/>
              <a:t>Digital output that controls the voltage on the pin.</a:t>
            </a:r>
            <a:endParaRPr sz="2200">
              <a:latin typeface="Arial"/>
              <a:ea typeface="Arial"/>
              <a:cs typeface="Arial"/>
              <a:sym typeface="Arial"/>
            </a:endParaRPr>
          </a:p>
          <a:p>
            <a:pPr indent="-317500" lvl="0" marL="631825" rtl="0" algn="l">
              <a:lnSpc>
                <a:spcPct val="100000"/>
              </a:lnSpc>
              <a:spcBef>
                <a:spcPts val="300"/>
              </a:spcBef>
              <a:spcAft>
                <a:spcPts val="0"/>
              </a:spcAft>
              <a:buSzPts val="2200"/>
              <a:buFont typeface="Play"/>
              <a:buAutoNum type="arabicPeriod"/>
            </a:pPr>
            <a:r>
              <a:rPr lang="en-US" sz="2200"/>
              <a:t>Analog functions that perform digital-to-analog or analog-to-digital conversion.</a:t>
            </a:r>
            <a:endParaRPr sz="2200">
              <a:latin typeface="Arial"/>
              <a:ea typeface="Arial"/>
              <a:cs typeface="Arial"/>
              <a:sym typeface="Arial"/>
            </a:endParaRPr>
          </a:p>
          <a:p>
            <a:pPr indent="-317500" lvl="0" marL="631825" rtl="0" algn="l">
              <a:lnSpc>
                <a:spcPct val="100000"/>
              </a:lnSpc>
              <a:spcBef>
                <a:spcPts val="300"/>
              </a:spcBef>
              <a:spcAft>
                <a:spcPts val="0"/>
              </a:spcAft>
              <a:buSzPts val="2200"/>
              <a:buFont typeface="Play"/>
              <a:buAutoNum type="arabicPeriod"/>
            </a:pPr>
            <a:r>
              <a:rPr lang="en-US" sz="2200"/>
              <a:t>Other complex functions such as PWM output, LCD driver, timer-based input capture, external interrupt, and interface of USART, SPI, I2C and USB communication.</a:t>
            </a:r>
            <a:br>
              <a:rPr lang="en-US" sz="2200"/>
            </a:br>
            <a:r>
              <a:rPr lang="en-US" sz="2200"/>
              <a:t>We call the last category of functions as </a:t>
            </a:r>
            <a:r>
              <a:rPr b="1" lang="en-US" sz="2200"/>
              <a:t>alternate functions (AF)</a:t>
            </a:r>
            <a:r>
              <a:rPr lang="en-US" sz="2200"/>
              <a:t>. The software can dynamically change the function of a GPIO pin at runtime.</a:t>
            </a:r>
            <a:endParaRPr sz="2200">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d4a4479a4_0_2"/>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Introduction to General Purpose (GPIO)</a:t>
            </a:r>
            <a:endParaRPr>
              <a:latin typeface="Consolas"/>
              <a:ea typeface="Consolas"/>
              <a:cs typeface="Consolas"/>
              <a:sym typeface="Consolas"/>
            </a:endParaRPr>
          </a:p>
        </p:txBody>
      </p:sp>
      <p:sp>
        <p:nvSpPr>
          <p:cNvPr id="105" name="Google Shape;105;g2dd4a4479a4_0_2"/>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200">
              <a:highlight>
                <a:srgbClr val="FFFFFF"/>
              </a:highlight>
              <a:latin typeface="Consolas"/>
              <a:ea typeface="Consolas"/>
              <a:cs typeface="Consolas"/>
              <a:sym typeface="Consolas"/>
            </a:endParaRPr>
          </a:p>
          <a:p>
            <a:pPr indent="-368300" lvl="0" marL="457200" rtl="0" algn="l">
              <a:lnSpc>
                <a:spcPct val="100000"/>
              </a:lnSpc>
              <a:spcBef>
                <a:spcPts val="0"/>
              </a:spcBef>
              <a:spcAft>
                <a:spcPts val="0"/>
              </a:spcAft>
              <a:buSzPts val="2200"/>
              <a:buFont typeface="Calibri"/>
              <a:buChar char="●"/>
            </a:pPr>
            <a:r>
              <a:rPr lang="en-US" sz="2200"/>
              <a:t>A GPIO port consists of a group of GPIO pins, typically 8 or 16, which share the same data and control registers. </a:t>
            </a:r>
            <a:endParaRPr sz="2200">
              <a:latin typeface="Arial"/>
              <a:ea typeface="Arial"/>
              <a:cs typeface="Arial"/>
              <a:sym typeface="Arial"/>
            </a:endParaRPr>
          </a:p>
          <a:p>
            <a:pPr indent="-304800" lvl="0" marL="631825" rtl="0" algn="l">
              <a:lnSpc>
                <a:spcPct val="100000"/>
              </a:lnSpc>
              <a:spcBef>
                <a:spcPts val="600"/>
              </a:spcBef>
              <a:spcAft>
                <a:spcPts val="0"/>
              </a:spcAft>
              <a:buSzPts val="2200"/>
              <a:buFont typeface="Play"/>
              <a:buAutoNum type="arabicPeriod"/>
            </a:pPr>
            <a:r>
              <a:rPr lang="en-US" sz="2200"/>
              <a:t>When a GPIO pin i is set as a </a:t>
            </a:r>
            <a:r>
              <a:rPr b="1" lang="en-US" sz="2200"/>
              <a:t>digital input</a:t>
            </a:r>
            <a:r>
              <a:rPr lang="en-US" sz="2200"/>
              <a:t>, the binary data read from this pin of this GPIO group is saved at bit i in the input data register (IDR). Each bit in IDR holds the digital input of the corresponding pin. </a:t>
            </a:r>
            <a:endParaRPr sz="2200">
              <a:latin typeface="Arial"/>
              <a:ea typeface="Arial"/>
              <a:cs typeface="Arial"/>
              <a:sym typeface="Arial"/>
            </a:endParaRPr>
          </a:p>
          <a:p>
            <a:pPr indent="-304800" lvl="0" marL="631825" rtl="0" algn="l">
              <a:lnSpc>
                <a:spcPct val="100000"/>
              </a:lnSpc>
              <a:spcBef>
                <a:spcPts val="600"/>
              </a:spcBef>
              <a:spcAft>
                <a:spcPts val="0"/>
              </a:spcAft>
              <a:buSzPts val="2200"/>
              <a:buFont typeface="Play"/>
              <a:buAutoNum type="arabicPeriod"/>
            </a:pPr>
            <a:r>
              <a:rPr lang="en-US" sz="2200"/>
              <a:t>When a GPIO pin i is configured as a </a:t>
            </a:r>
            <a:r>
              <a:rPr b="1" lang="en-US" sz="2200"/>
              <a:t>digital output</a:t>
            </a:r>
            <a:r>
              <a:rPr lang="en-US" sz="2200"/>
              <a:t>, bit i in the output data register (ODR) holds the output of this pin. Therefore, when changing the output of a GPIO pin, the programmer should only alter the value of the corresponding bit of ODR, without affecting the other bits in ODR.</a:t>
            </a:r>
            <a:endParaRPr sz="2200">
              <a:latin typeface="Arial"/>
              <a:ea typeface="Arial"/>
              <a:cs typeface="Arial"/>
              <a:sym typeface="Arial"/>
            </a:endParaRPr>
          </a:p>
          <a:p>
            <a:pPr indent="-304800" lvl="0" marL="631825" rtl="0" algn="l">
              <a:lnSpc>
                <a:spcPct val="100000"/>
              </a:lnSpc>
              <a:spcBef>
                <a:spcPts val="600"/>
              </a:spcBef>
              <a:spcAft>
                <a:spcPts val="0"/>
              </a:spcAft>
              <a:buSzPts val="2200"/>
              <a:buFont typeface="Play"/>
              <a:buAutoNum type="arabicPeriod"/>
            </a:pPr>
            <a:r>
              <a:rPr lang="en-US" sz="2200"/>
              <a:t>All GPIO pins in a GPIO port can be configured as input or output independently.</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dd4a4479a4_0_7"/>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GPIO Input Modes: Pull Up and Pull Down</a:t>
            </a:r>
            <a:endParaRPr>
              <a:latin typeface="Consolas"/>
              <a:ea typeface="Consolas"/>
              <a:cs typeface="Consolas"/>
              <a:sym typeface="Consolas"/>
            </a:endParaRPr>
          </a:p>
        </p:txBody>
      </p:sp>
      <p:sp>
        <p:nvSpPr>
          <p:cNvPr id="111" name="Google Shape;111;g2dd4a4479a4_0_7"/>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When a GPIO pin is used as digital input, the pin has three states: high voltage, low voltage, or high impedance (also called floating or tri-stated). </a:t>
            </a:r>
            <a:endParaRPr sz="2200">
              <a:latin typeface="Arial"/>
              <a:ea typeface="Arial"/>
              <a:cs typeface="Arial"/>
              <a:sym typeface="Arial"/>
            </a:endParaRPr>
          </a:p>
          <a:p>
            <a:pPr indent="-368300" lvl="0" marL="457200" rtl="0" algn="l">
              <a:lnSpc>
                <a:spcPct val="100000"/>
              </a:lnSpc>
              <a:spcBef>
                <a:spcPts val="0"/>
              </a:spcBef>
              <a:spcAft>
                <a:spcPts val="0"/>
              </a:spcAft>
              <a:buSzPts val="2200"/>
              <a:buChar char="●"/>
            </a:pPr>
            <a:r>
              <a:rPr b="1" lang="en-US" sz="2200"/>
              <a:t>Pull Up and Pull Down: </a:t>
            </a:r>
            <a:r>
              <a:rPr lang="en-US" sz="2200"/>
              <a:t>Pull-up and pull-down are used to ensure the input pin has a valid high (logic 1) or a valid low (logic 0) when the external circuit does not drive the pin. </a:t>
            </a:r>
            <a:endParaRPr sz="2200">
              <a:latin typeface="Arial"/>
              <a:ea typeface="Arial"/>
              <a:cs typeface="Arial"/>
              <a:sym typeface="Arial"/>
            </a:endParaRPr>
          </a:p>
          <a:p>
            <a:pPr indent="-315912" lvl="0" marL="687387" rtl="0" algn="l">
              <a:lnSpc>
                <a:spcPct val="100000"/>
              </a:lnSpc>
              <a:spcBef>
                <a:spcPts val="600"/>
              </a:spcBef>
              <a:spcAft>
                <a:spcPts val="0"/>
              </a:spcAft>
              <a:buSzPts val="2200"/>
              <a:buFont typeface="Play"/>
              <a:buAutoNum type="arabicPeriod"/>
            </a:pPr>
            <a:r>
              <a:rPr b="1" lang="en-US" sz="2200"/>
              <a:t>Pull Up: </a:t>
            </a:r>
            <a:r>
              <a:rPr lang="en-US" sz="2200"/>
              <a:t>When software configures a pin as pull-up, the pin is internally connected to the power 1) is supply via a resistor, as shown in Figure 14-1. The pin always read as high (logic 1) unless the external circuit drives this pin low.</a:t>
            </a:r>
            <a:endParaRPr sz="2200"/>
          </a:p>
          <a:p>
            <a:pPr indent="-315912" lvl="0" marL="687387" rtl="0" algn="l">
              <a:lnSpc>
                <a:spcPct val="100000"/>
              </a:lnSpc>
              <a:spcBef>
                <a:spcPts val="600"/>
              </a:spcBef>
              <a:spcAft>
                <a:spcPts val="0"/>
              </a:spcAft>
              <a:buSzPts val="2200"/>
              <a:buFont typeface="Play"/>
              <a:buAutoNum type="arabicPeriod"/>
            </a:pPr>
            <a:r>
              <a:rPr b="1" lang="en-US" sz="2200"/>
              <a:t>Pull Down: </a:t>
            </a:r>
            <a:r>
              <a:rPr lang="en-US" sz="2200"/>
              <a:t>When a pin is configured as pull-down, the pin is then internally connected to the ground via a resistor, as shown in Figure 14-2. The pin is always read as low (logic 0) unless the external circuit drives this pin high. </a:t>
            </a:r>
            <a:endParaRPr sz="2200"/>
          </a:p>
          <a:p>
            <a:pPr indent="-368300" lvl="0" marL="457200" rtl="0" algn="l">
              <a:lnSpc>
                <a:spcPct val="100000"/>
              </a:lnSpc>
              <a:spcBef>
                <a:spcPts val="0"/>
              </a:spcBef>
              <a:spcAft>
                <a:spcPts val="0"/>
              </a:spcAft>
              <a:buSzPts val="2200"/>
              <a:buChar char="●"/>
            </a:pPr>
            <a:r>
              <a:rPr lang="en-US" sz="2200"/>
              <a:t>When a pin is neither pulled up nor pulled down internally, then pin has high impedance, and analog signal on the GPIO pin cannot reliably represent a logic value.</a:t>
            </a:r>
            <a:endParaRPr sz="2200">
              <a:highlight>
                <a:srgbClr val="FFFFFF"/>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dd4a4479a4_0_13"/>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GPIO Input Modes: Pull Up and Pull Down</a:t>
            </a:r>
            <a:endParaRPr>
              <a:latin typeface="Consolas"/>
              <a:ea typeface="Consolas"/>
              <a:cs typeface="Consolas"/>
              <a:sym typeface="Consolas"/>
            </a:endParaRPr>
          </a:p>
        </p:txBody>
      </p:sp>
      <p:pic>
        <p:nvPicPr>
          <p:cNvPr id="117" name="Google Shape;117;g2dd4a4479a4_0_13"/>
          <p:cNvPicPr preferRelativeResize="0"/>
          <p:nvPr/>
        </p:nvPicPr>
        <p:blipFill rotWithShape="1">
          <a:blip r:embed="rId3">
            <a:alphaModFix/>
          </a:blip>
          <a:srcRect b="0" l="0" r="0" t="0"/>
          <a:stretch/>
        </p:blipFill>
        <p:spPr>
          <a:xfrm>
            <a:off x="2049783" y="1571118"/>
            <a:ext cx="8092441" cy="3715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dd4a4479a4_0_19"/>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Weak Pull vs Strong Pull</a:t>
            </a:r>
            <a:endParaRPr>
              <a:latin typeface="Consolas"/>
              <a:ea typeface="Consolas"/>
              <a:cs typeface="Consolas"/>
              <a:sym typeface="Consolas"/>
            </a:endParaRPr>
          </a:p>
        </p:txBody>
      </p:sp>
      <p:sp>
        <p:nvSpPr>
          <p:cNvPr id="123" name="Google Shape;123;g2dd4a4479a4_0_19"/>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0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When an external circuit connected to a GPIO pin has a fair amount of capacitance, the process of pulling the pin voltage to the level of logic high or logic low takes a long time because the impedance of the pull-up and pull-down resistors is too large. We call pulling via large resistors </a:t>
            </a:r>
            <a:r>
              <a:rPr b="1" lang="en-US" sz="2200"/>
              <a:t>weak pull-up </a:t>
            </a:r>
            <a:r>
              <a:rPr lang="en-US" sz="2200"/>
              <a:t>or </a:t>
            </a:r>
            <a:r>
              <a:rPr b="1" lang="en-US" sz="2200"/>
              <a:t>weak pull-down</a:t>
            </a:r>
            <a:r>
              <a:rPr lang="en-US" sz="2200"/>
              <a:t>. </a:t>
            </a:r>
            <a:endParaRPr sz="2200"/>
          </a:p>
          <a:p>
            <a:pPr indent="0" lvl="0" marL="457200" rtl="0" algn="l">
              <a:lnSpc>
                <a:spcPct val="100000"/>
              </a:lnSpc>
              <a:spcBef>
                <a:spcPts val="600"/>
              </a:spcBef>
              <a:spcAft>
                <a:spcPts val="0"/>
              </a:spcAft>
              <a:buNone/>
            </a:pPr>
            <a:r>
              <a:t/>
            </a:r>
            <a:endParaRPr sz="2200"/>
          </a:p>
          <a:p>
            <a:pPr indent="-368300" lvl="0" marL="457200" rtl="0" algn="l">
              <a:lnSpc>
                <a:spcPct val="100000"/>
              </a:lnSpc>
              <a:spcBef>
                <a:spcPts val="600"/>
              </a:spcBef>
              <a:spcAft>
                <a:spcPts val="0"/>
              </a:spcAft>
              <a:buSzPts val="2200"/>
              <a:buChar char="●"/>
            </a:pPr>
            <a:r>
              <a:rPr lang="en-US" sz="2200"/>
              <a:t>To change the pin voltage rapidly, a GPIO pin can be externally pulled up or down via a smaller resistor (several K</a:t>
            </a:r>
            <a:r>
              <a:rPr lang="en-US" sz="2000"/>
              <a:t>Ω). Pulling via small resistors is often called </a:t>
            </a:r>
            <a:r>
              <a:rPr b="1" lang="en-US" sz="2000"/>
              <a:t>strong pull-up </a:t>
            </a:r>
            <a:r>
              <a:rPr lang="en-US" sz="2000"/>
              <a:t>or </a:t>
            </a:r>
            <a:r>
              <a:rPr b="1" lang="en-US" sz="2000"/>
              <a:t>strong pull-down</a:t>
            </a:r>
            <a:r>
              <a:rPr lang="en-US" sz="2000"/>
              <a:t>.</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dd4a4479a4_0_25"/>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GPIO Input: Schmitt Trigger</a:t>
            </a:r>
            <a:endParaRPr>
              <a:latin typeface="Consolas"/>
              <a:ea typeface="Consolas"/>
              <a:cs typeface="Consolas"/>
              <a:sym typeface="Consolas"/>
            </a:endParaRPr>
          </a:p>
        </p:txBody>
      </p:sp>
      <p:sp>
        <p:nvSpPr>
          <p:cNvPr id="129" name="Google Shape;129;g2dd4a4479a4_0_25"/>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0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Each GPIO input module usually includes a Schmitt trigger. A Schmitt trigger uses a voltage comparator to convert a noisy or slow signal edge into a clean edge with instantaneous transition.</a:t>
            </a:r>
            <a:endParaRPr sz="2200"/>
          </a:p>
          <a:p>
            <a:pPr indent="0" lvl="0" marL="457200" rtl="0" algn="l">
              <a:lnSpc>
                <a:spcPct val="100000"/>
              </a:lnSpc>
              <a:spcBef>
                <a:spcPts val="0"/>
              </a:spcBef>
              <a:spcAft>
                <a:spcPts val="0"/>
              </a:spcAft>
              <a:buNone/>
            </a:pPr>
            <a:r>
              <a:rPr lang="en-US" sz="2200"/>
              <a:t> </a:t>
            </a:r>
            <a:endParaRPr sz="2200"/>
          </a:p>
          <a:p>
            <a:pPr indent="-368300" lvl="0" marL="457200" rtl="0" algn="l">
              <a:lnSpc>
                <a:spcPct val="100000"/>
              </a:lnSpc>
              <a:spcBef>
                <a:spcPts val="300"/>
              </a:spcBef>
              <a:spcAft>
                <a:spcPts val="0"/>
              </a:spcAft>
              <a:buSzPts val="2200"/>
              <a:buChar char="●"/>
            </a:pPr>
            <a:r>
              <a:rPr lang="en-US" sz="2200"/>
              <a:t>In real systems, an input signal from external devices usually cannot change instantly. Such input signal tends to have a low slew rate because of inherent parasitic capacitance, resistance, or induction in the input data path. A processor chip usually has built-in Schmitt triggers to increase slew rate and enhance noise immunity for external input signals.</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dd4a4479a4_0_31"/>
          <p:cNvSpPr txBox="1"/>
          <p:nvPr>
            <p:ph type="title"/>
          </p:nvPr>
        </p:nvSpPr>
        <p:spPr>
          <a:xfrm>
            <a:off x="838200" y="365125"/>
            <a:ext cx="10515600" cy="538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onsolas"/>
              <a:buNone/>
            </a:pPr>
            <a:r>
              <a:rPr lang="en-US">
                <a:latin typeface="Consolas"/>
                <a:ea typeface="Consolas"/>
                <a:cs typeface="Consolas"/>
                <a:sym typeface="Consolas"/>
              </a:rPr>
              <a:t>Schmitt Trigger vs Simple Comparator</a:t>
            </a:r>
            <a:endParaRPr>
              <a:latin typeface="Consolas"/>
              <a:ea typeface="Consolas"/>
              <a:cs typeface="Consolas"/>
              <a:sym typeface="Consolas"/>
            </a:endParaRPr>
          </a:p>
        </p:txBody>
      </p:sp>
      <p:sp>
        <p:nvSpPr>
          <p:cNvPr id="135" name="Google Shape;135;g2dd4a4479a4_0_31"/>
          <p:cNvSpPr txBox="1"/>
          <p:nvPr>
            <p:ph idx="1" type="body"/>
          </p:nvPr>
        </p:nvSpPr>
        <p:spPr>
          <a:xfrm>
            <a:off x="838200" y="903514"/>
            <a:ext cx="10515600" cy="52734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000"/>
          </a:p>
          <a:p>
            <a:pPr indent="-355600" lvl="0" marL="342900" rtl="0" algn="l">
              <a:lnSpc>
                <a:spcPct val="100000"/>
              </a:lnSpc>
              <a:spcBef>
                <a:spcPts val="0"/>
              </a:spcBef>
              <a:spcAft>
                <a:spcPts val="0"/>
              </a:spcAft>
              <a:buSzPts val="2200"/>
              <a:buFont typeface="Calibri"/>
              <a:buChar char="●"/>
            </a:pPr>
            <a:r>
              <a:rPr lang="en-US" sz="2200"/>
              <a:t>Figure 14-5 compares the output voltage Vout of Schmitt trigger and a simple comparator when the input signal varies irregularly. </a:t>
            </a:r>
            <a:endParaRPr sz="2200">
              <a:latin typeface="Arial"/>
              <a:ea typeface="Arial"/>
              <a:cs typeface="Arial"/>
              <a:sym typeface="Arial"/>
            </a:endParaRPr>
          </a:p>
          <a:p>
            <a:pPr indent="-407987" lvl="0" marL="741362" rtl="0" algn="l">
              <a:lnSpc>
                <a:spcPct val="100000"/>
              </a:lnSpc>
              <a:spcBef>
                <a:spcPts val="300"/>
              </a:spcBef>
              <a:spcAft>
                <a:spcPts val="0"/>
              </a:spcAft>
              <a:buSzPts val="2200"/>
              <a:buFont typeface="Noto Sans Symbols"/>
              <a:buChar char="❏"/>
            </a:pPr>
            <a:r>
              <a:rPr lang="en-US" sz="2200"/>
              <a:t>Compared with a simple comparator, Schmitt trigger provides better noise rejection. The threshold of Schmitt trigger is larger than that of a simple comparator for switching high, and lower for switching low. </a:t>
            </a:r>
            <a:endParaRPr sz="2200">
              <a:latin typeface="Arial"/>
              <a:ea typeface="Arial"/>
              <a:cs typeface="Arial"/>
              <a:sym typeface="Arial"/>
            </a:endParaRPr>
          </a:p>
          <a:p>
            <a:pPr indent="-407987" lvl="0" marL="741362" rtl="0" algn="l">
              <a:lnSpc>
                <a:spcPct val="100000"/>
              </a:lnSpc>
              <a:spcBef>
                <a:spcPts val="300"/>
              </a:spcBef>
              <a:spcAft>
                <a:spcPts val="0"/>
              </a:spcAft>
              <a:buSzPts val="2200"/>
              <a:buFont typeface="Noto Sans Symbols"/>
              <a:buChar char="❏"/>
            </a:pPr>
            <a:r>
              <a:rPr lang="en-US" sz="2200"/>
              <a:t>If the input signal fluctuates slightly, output of Schmitt trigger does not change. For this reason, the Schmitt trigger is immune to undesired noise.</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2024-03-27T20:38:46Z</dcterms:created>
  <dc:creator>Md. Farhan Shakib</dc:creator>
</cp:coreProperties>
</file>