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53pqTXMDJ5H7DJhqjalMJZ3V8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2C6309-FFAA-435C-9B32-3F7349B53307}">
  <a:tblStyle styleId="{C52C6309-FFAA-435C-9B32-3F7349B53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aba134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dcaba1344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caba134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dcaba1344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caba134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dcaba1344f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aba134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dcaba1344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aba134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dcaba1344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aba134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dcaba134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caba134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dcaba1344f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caba134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dcaba1344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caba134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dcaba1344f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caba134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dcaba1344f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caba134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dcaba1344f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caba1344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dcaba1344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caba134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dcaba1344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86b5e9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ce86b5e942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aba13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dcaba134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aba134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dcaba1344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5f9851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e5f98517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aba134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dcaba1344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caba134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dcaba134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aba134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dcaba1344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76943" y="841830"/>
            <a:ext cx="11190514" cy="2668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Memory Mapped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817913" y="2873829"/>
            <a:ext cx="8980715" cy="6531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817912" y="2110582"/>
            <a:ext cx="8980715" cy="6531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24000" y="3602037"/>
            <a:ext cx="91440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 by-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Md. Farhan Shakib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Lecturer, Dept. of CSE, RUET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farhan.shakib@cse.ruet.ac.bd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caba1344f_0_27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g2dcaba1344f_0_27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Suppose we are working on a 8-bit processor. The ODR (Output Data Register) looks like this.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What if we want to change the bit at position 6 and 5 to 10?</a:t>
            </a:r>
            <a:endParaRPr sz="2400"/>
          </a:p>
        </p:txBody>
      </p:sp>
      <p:graphicFrame>
        <p:nvGraphicFramePr>
          <p:cNvPr id="142" name="Google Shape;142;g2dcaba1344f_0_27"/>
          <p:cNvGraphicFramePr/>
          <p:nvPr/>
        </p:nvGraphicFramePr>
        <p:xfrm>
          <a:off x="838200" y="21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g2dcaba1344f_0_27"/>
          <p:cNvGraphicFramePr/>
          <p:nvPr/>
        </p:nvGraphicFramePr>
        <p:xfrm>
          <a:off x="1371600" y="27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caba1344f_0_3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g2dcaba1344f_0_34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Suppose we are working on a 8-bit processor. The ODR (Output Data Register) looks like this.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What if we want to change the bit at position 6 and 5 to 10?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Erase the bits</a:t>
            </a:r>
            <a:r>
              <a:rPr lang="en-US" sz="2400"/>
              <a:t> – Perform an AND operation between ODR and 10011111.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10011111 → ~01100000 → (bin)~11&lt;&lt;5 → (dec)~3&lt;&lt;5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&amp;=  ~3&lt;&lt;5                     </a:t>
            </a:r>
            <a:endParaRPr sz="2400"/>
          </a:p>
        </p:txBody>
      </p:sp>
      <p:graphicFrame>
        <p:nvGraphicFramePr>
          <p:cNvPr id="150" name="Google Shape;150;g2dcaba1344f_0_34"/>
          <p:cNvGraphicFramePr/>
          <p:nvPr/>
        </p:nvGraphicFramePr>
        <p:xfrm>
          <a:off x="838200" y="21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g2dcaba1344f_0_34"/>
          <p:cNvGraphicFramePr/>
          <p:nvPr/>
        </p:nvGraphicFramePr>
        <p:xfrm>
          <a:off x="1371600" y="27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caba1344f_0_4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g2dcaba1344f_0_41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Suppose we are working on a 8-bit processor. The ODR (Output Data Register) looks like this.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What if we want to change the bit at position 6 and 5 to 10?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Erase the bits</a:t>
            </a:r>
            <a:r>
              <a:rPr lang="en-US" sz="2400"/>
              <a:t> – Perform an AND operation between ODR and 10011111.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10011111 → ~01100000 → (bin)~11&lt;&lt;5 → (dec)~3&lt;&lt;5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&amp;=  ~3&lt;&lt;5                       </a:t>
            </a:r>
            <a:r>
              <a:rPr lang="en-US" sz="2400">
                <a:solidFill>
                  <a:srgbClr val="FF0000"/>
                </a:solidFill>
              </a:rPr>
              <a:t>[ODR → 1</a:t>
            </a:r>
            <a:r>
              <a:rPr lang="en-US" sz="2400" u="sng">
                <a:solidFill>
                  <a:srgbClr val="FF0000"/>
                </a:solidFill>
              </a:rPr>
              <a:t>00</a:t>
            </a:r>
            <a:r>
              <a:rPr lang="en-US" sz="2400">
                <a:solidFill>
                  <a:srgbClr val="FF0000"/>
                </a:solidFill>
              </a:rPr>
              <a:t>11001]</a:t>
            </a:r>
            <a:endParaRPr sz="2400"/>
          </a:p>
        </p:txBody>
      </p:sp>
      <p:graphicFrame>
        <p:nvGraphicFramePr>
          <p:cNvPr id="158" name="Google Shape;158;g2dcaba1344f_0_41"/>
          <p:cNvGraphicFramePr/>
          <p:nvPr/>
        </p:nvGraphicFramePr>
        <p:xfrm>
          <a:off x="838200" y="21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g2dcaba1344f_0_41"/>
          <p:cNvGraphicFramePr/>
          <p:nvPr/>
        </p:nvGraphicFramePr>
        <p:xfrm>
          <a:off x="1371600" y="27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caba1344f_0_48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g2dcaba1344f_0_48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Suppose we are working on a 8-bit processor. The ODR (Output Data Register) looks like this.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What if we want to change the bit at position 6 and 5 to 10?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Erase the bits</a:t>
            </a:r>
            <a:r>
              <a:rPr lang="en-US" sz="2400"/>
              <a:t> – Perform an AND operation between ODR and 10011111.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10011111 → ~01100000 → (bin)~11&lt;&lt;5 → (dec)~3&lt;&lt;5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&amp;=  ~3&lt;&lt;5                       </a:t>
            </a:r>
            <a:r>
              <a:rPr lang="en-US" sz="2400">
                <a:solidFill>
                  <a:srgbClr val="FF0000"/>
                </a:solidFill>
              </a:rPr>
              <a:t>[ODR → 1</a:t>
            </a:r>
            <a:r>
              <a:rPr lang="en-US" sz="2400" u="sng">
                <a:solidFill>
                  <a:srgbClr val="FF0000"/>
                </a:solidFill>
              </a:rPr>
              <a:t>00</a:t>
            </a:r>
            <a:r>
              <a:rPr lang="en-US" sz="2400">
                <a:solidFill>
                  <a:srgbClr val="FF0000"/>
                </a:solidFill>
              </a:rPr>
              <a:t>11001]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Change the bits</a:t>
            </a:r>
            <a:r>
              <a:rPr lang="en-US" sz="2400"/>
              <a:t> – Perform an OR operation between ODR and 01000000.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01000000 → (bin)10&lt;&lt;5 → (dec)2&lt;&lt;5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|=  2&lt;&lt;5                          </a:t>
            </a:r>
            <a:endParaRPr sz="2400"/>
          </a:p>
        </p:txBody>
      </p:sp>
      <p:graphicFrame>
        <p:nvGraphicFramePr>
          <p:cNvPr id="166" name="Google Shape;166;g2dcaba1344f_0_48"/>
          <p:cNvGraphicFramePr/>
          <p:nvPr/>
        </p:nvGraphicFramePr>
        <p:xfrm>
          <a:off x="838200" y="21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g2dcaba1344f_0_48"/>
          <p:cNvGraphicFramePr/>
          <p:nvPr/>
        </p:nvGraphicFramePr>
        <p:xfrm>
          <a:off x="1371600" y="27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caba1344f_0_5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g2dcaba1344f_0_55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Suppose we are working on a 8-bit processor. The ODR (Output Data Register) looks like this.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What if we want to change the bit at position 6 and 5 to 10?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Erase the bits</a:t>
            </a:r>
            <a:r>
              <a:rPr lang="en-US" sz="2400"/>
              <a:t> – Perform an AND operation between ODR and 10011111.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10011111 → ~01100000 → (bin)~11&lt;&lt;5 → (dec)~3&lt;&lt;5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&amp;=  ~3&lt;&lt;5                       </a:t>
            </a:r>
            <a:r>
              <a:rPr lang="en-US" sz="2400">
                <a:solidFill>
                  <a:srgbClr val="FF0000"/>
                </a:solidFill>
              </a:rPr>
              <a:t>[ODR → 1</a:t>
            </a:r>
            <a:r>
              <a:rPr lang="en-US" sz="2400" u="sng">
                <a:solidFill>
                  <a:srgbClr val="FF0000"/>
                </a:solidFill>
              </a:rPr>
              <a:t>00</a:t>
            </a:r>
            <a:r>
              <a:rPr lang="en-US" sz="2400">
                <a:solidFill>
                  <a:srgbClr val="FF0000"/>
                </a:solidFill>
              </a:rPr>
              <a:t>11001]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Change the bits</a:t>
            </a:r>
            <a:r>
              <a:rPr lang="en-US" sz="2400"/>
              <a:t> – Perform an OR operation between ODR and 01000000.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01000000 → (bin)10&lt;&lt;5 → (dec)2&lt;&lt;5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These summarizes to this– ODR |=  2&lt;&lt;5                          </a:t>
            </a:r>
            <a:r>
              <a:rPr lang="en-US" sz="2400">
                <a:solidFill>
                  <a:srgbClr val="FF0000"/>
                </a:solidFill>
              </a:rPr>
              <a:t>[ODR → 1</a:t>
            </a:r>
            <a:r>
              <a:rPr lang="en-US" sz="2400" u="sng">
                <a:solidFill>
                  <a:srgbClr val="FF0000"/>
                </a:solidFill>
              </a:rPr>
              <a:t>10</a:t>
            </a:r>
            <a:r>
              <a:rPr lang="en-US" sz="2400">
                <a:solidFill>
                  <a:srgbClr val="FF0000"/>
                </a:solidFill>
              </a:rPr>
              <a:t>11001]</a:t>
            </a:r>
            <a:endParaRPr sz="2400"/>
          </a:p>
        </p:txBody>
      </p:sp>
      <p:graphicFrame>
        <p:nvGraphicFramePr>
          <p:cNvPr id="174" name="Google Shape;174;g2dcaba1344f_0_55"/>
          <p:cNvGraphicFramePr/>
          <p:nvPr/>
        </p:nvGraphicFramePr>
        <p:xfrm>
          <a:off x="838200" y="21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g2dcaba1344f_0_55"/>
          <p:cNvGraphicFramePr/>
          <p:nvPr/>
        </p:nvGraphicFramePr>
        <p:xfrm>
          <a:off x="1371600" y="27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{C52C6309-FFAA-435C-9B32-3F7349B53307}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caba1344f_0_62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g2dcaba1344f_0_62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Let’s think of a real example. In STM32L4 MCU, the ODR of GPIO port B starts from the memory address 0x48000414 and spans 32 bits. We want to set the register at position 13 (i.e., B13). How do we do that?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define a pointer that points to memory address 0x48000414.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caba1344f_0_8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g2dcaba1344f_0_84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Let’s think of a real example. In STM32L4 MCU, the ODR of GPIO port B starts from the memory address 0x48000414 and spans 32 bits. We want to set the register at position 13 (i.e., B13). How do we do that?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define a pointer that points to memory address 0x48000414.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#define GPIOB_ODR (*(volatile uint32_t *) 0x48000414)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Typically, compilers minimize the number of memory accesses, by temporally storing the memory value in a register, and then repeatedly using it without accessing the memory. The volatile qualifier on a variable prevents the compiler from making such optimization on this variable.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caba1344f_0_7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g2dcaba1344f_0_79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Let’s think of a real example. In STM32L4 MCU, the ODR of GPIO port B starts from the memory address 0x48000414 and spans 32 bits. We want to set the register at position 13 (i.e., B13). How do we do that?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define a pointer that points to memory address 0x48000414.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#define GPIOB_ODR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(*(volatile uint32_t *) 0x48000414)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Dereference the address to access the value stored and set the value.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caba1344f_0_8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Some Basics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g2dcaba1344f_0_89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Let’s think of a real example. In STM32L4 MCU, the ODR of GPIO port B starts from the memory address 0x48000414 and spans 32 bits. We want to set the register at position 13 (i.e., B13). How do we do that?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define a pointer that points to memory address 0x48000414.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#define GPIOB_ODR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(*(volatile uint32_t *) 0x48000414)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Dereference the address to access the value stored and set the value.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GPIOB_ODR |= 1UL&lt;&lt;13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UL = Unsigned Long Integer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caba1344f_0_94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Programming Memory Mapped I/O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5" name="Google Shape;205;g2dcaba1344f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906" y="1536165"/>
            <a:ext cx="7016189" cy="378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538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References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903514"/>
            <a:ext cx="10515600" cy="527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Embedded Systems with ARM Cortex-M Microcontrollers in Assembly Language and C 3e by Dr. Yifeng Zhu [Chapter 14]</a:t>
            </a:r>
            <a:endParaRPr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caba1344f_0_109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Programming Memory Mapped I/O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g2dcaba1344f_0_109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 better approach is to use structures and pointers. Typically, all registers of a peripheral, such as those of GPIO port B (shown in Figure 14-16), are mapped to a contiguous block of physical memory. In C, a struct encapsulates related variables into a single structure. All variables in a struct are stored contiguously in memory.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2" name="Google Shape;212;g2dcaba1344f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77" y="3223975"/>
            <a:ext cx="6444224" cy="3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caba1344f_0_10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Programming Memory Mapped I/O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g2dcaba1344f_0_101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In STM32L4 MCU, GPIOB registers start from 0x48000400 and spans 48 bytes. The defined GPIO_TypeDef is also 48 bytes. So, when we are pointing GPIOB to 0x48000400, the 48 bytes/the 12 registers of 4-bytes are going to map to the 12 4-bytes blocks of the structure. So, instead of accessing ODR by it’s address, we can access it by simply GPIOB -&gt; ODR.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9" name="Google Shape;219;g2dcaba1344f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77" y="3223975"/>
            <a:ext cx="6444224" cy="3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caba1344f_0_12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Programming Memory Mapped I/O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g2dcaba1344f_0_120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To conveniently access a set of registers which are contiguous in memory, we can cast the base memory address of a GPIO port to a pointer to a data structure, as shown below.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GPIOB ((GPIO_TypeDef *) 0x48000400)) 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For example, if we want to set the output of GPIO port B pin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/>
              <a:t> to high, we can use the following C statement.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1UL</a:t>
            </a:r>
            <a:r>
              <a:rPr lang="en-US" sz="2400"/>
              <a:t> is an unsigned long integer with a value of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/>
              <a:t>. Note the pins are numbered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0-15</a:t>
            </a:r>
            <a:r>
              <a:rPr lang="en-US" sz="2400"/>
              <a:t>, instead of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1-16</a:t>
            </a:r>
            <a:r>
              <a:rPr lang="en-US" sz="2400"/>
              <a:t>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GPIOB-&gt;ODR |= 1UL &lt;&lt; 6;  //Set bit 6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462906" y="2828835"/>
            <a:ext cx="52661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971" y="1338943"/>
            <a:ext cx="2090057" cy="209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86b5e942_0_98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g2ce86b5e942_0_98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Typically, an on-chip peripheral device has a few registers, such as control registers, status registers, data input registers, and data output registers. A peripheral may also, have data buffers, such as the display memory of LCD controller. Input/output or I/O refers to data communication between the processor core and a peripheral device.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There are two complementary approaches to performing I/O operations: port-mapped, and memory-mapped l/O.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caba1344f_0_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g2dcaba1344f_0_0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Port-mapped I/O:</a:t>
            </a:r>
            <a:r>
              <a:rPr lang="en-US" sz="2400"/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Port-mapped I/O uses special machine instructions, which are designed specifically for l/O operations.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The memory address space and the l/O device address space are independent of each other.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Each device is assigned one or more address space unique port numbers. For example, Intel x86 processors use IN OUT instructions to read from or write to a port.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caba1344f_0_5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g2dcaba1344f_0_5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Memory-mapped I/O:</a:t>
            </a:r>
            <a:r>
              <a:rPr lang="en-US" sz="2400"/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Memory-mapped I/O does not need any special instructions. The memory and I/O devices share the same address space.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Each peripheral register or data buffer is assigned to a memory address in the memory address space of the buffer is assigned to a memory address in the memory address space of the microprocessor.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Memory-mapped I/O is performed by the native load and store instructions of the processor. Therefore, memory-mapped l/O is a more convenient way to interface I/O devices.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The most significant disadvantage is that memory-mapped l/O  has a more complex address decoding unit than port-mapped l/O.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5f98517b5_0_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g2e5f98517b5_0_0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Memory-mapped I/O:</a:t>
            </a:r>
            <a:r>
              <a:rPr lang="en-US" sz="2400"/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The address decoding process in a microcontroller involves circuitry that determines whether an address access is directed to a peripheral or to memory.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caba1344f_0_10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g2dcaba1344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50" y="1225349"/>
            <a:ext cx="7718300" cy="44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aba1344f_0_16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I/O Operations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g2dcaba1344f_0_16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ARM Cortex-M processors use memory-mapped I/O to access peripheral registers. All peripheral registers on STM32L4 are mapped to a small memory region starting at 0x40000000.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This region includes the memory addresses of all on-chip peripherals, such as GPIO, timers, UART, SPI, and ADC. The memory address of each peripheral register is determined by chip manufacturers, and usually cannot be changed by software.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 peripheral register usually takes four bytes in memory.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22275" lvl="0" marL="7445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For example, the output data (ODR) register of Port B on STM32L4 is mapped to memory addresses 0x48000414 to 0x48000417, with the upper halfword being reserved. Note that values stored in peripheral registers are in the format of little-endian.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caba1344f_0_21"/>
          <p:cNvSpPr txBox="1"/>
          <p:nvPr>
            <p:ph type="title"/>
          </p:nvPr>
        </p:nvSpPr>
        <p:spPr>
          <a:xfrm>
            <a:off x="838200" y="365125"/>
            <a:ext cx="1051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Properties of GPIO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g2dcaba1344f_0_21"/>
          <p:cNvSpPr txBox="1"/>
          <p:nvPr>
            <p:ph idx="1" type="body"/>
          </p:nvPr>
        </p:nvSpPr>
        <p:spPr>
          <a:xfrm>
            <a:off x="838200" y="903526"/>
            <a:ext cx="10515600" cy="5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⮚"/>
            </a:pPr>
            <a:r>
              <a:rPr lang="en-US" sz="2400"/>
              <a:t>The memory addresses of the registers are defined during the chip design stage. Software cannot change them.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⮚"/>
            </a:pPr>
            <a:r>
              <a:rPr lang="en-US" sz="2400"/>
              <a:t>Each GPIO port has up to 16 pins, and each pin may take 1, 2, or 4 bits in a control register. For example, two bits are required to specify the mode of a GPIO pin. Therefore, the size of these control registers can be either 2, 4 or 8 bytes.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⮚"/>
            </a:pPr>
            <a:r>
              <a:rPr lang="en-US" sz="2400"/>
              <a:t>Because the memory address of each register is word-aligned (is a multiple of four), dummy bytes are padded in the data structure to correctly map the fixed physical memory layout to the data structure.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2024-03-27T20:38:46Z</dcterms:created>
  <dc:creator>Md. Farhan Shakib</dc:creator>
</cp:coreProperties>
</file>