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4" roundtripDataSignature="AMtx7mjclX2dxqqibXHqzwf5b9KR/M0X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9E123A-A91E-49D4-B5CD-FFB9565E3766}">
  <a:tblStyle styleId="{FA9E123A-A91E-49D4-B5CD-FFB9565E3766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e4ebe76cf_0_1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2de4ebe76cf_0_14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e4ebe76cf_0_1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2de4ebe76cf_0_14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e4ebe76cf_0_1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2de4ebe76cf_0_14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e4ebe76cf_0_1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2de4ebe76cf_0_14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e4ebe76cf_0_1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2de4ebe76cf_0_14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e4ebe76cf_0_1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2de4ebe76cf_0_15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e4ebe76cf_0_1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g2de4ebe76cf_0_14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e4ebe76cf_0_1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g2de4ebe76cf_0_15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de4ebe76cf_0_1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g2de4ebe76cf_0_15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e4ebe76cf_0_1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g2de4ebe76cf_0_15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de4ebe76cf_0_1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g2de4ebe76cf_0_15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de4ebe76cf_0_1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g2de4ebe76cf_0_15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de4ebe76cf_0_1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g2de4ebe76cf_0_15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e4ebe76cf_0_1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3" name="Google Shape;273;g2de4ebe76cf_0_15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de4ebe76cf_0_1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g2de4ebe76cf_0_15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de4ebe76cf_0_1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7" name="Google Shape;297;g2de4ebe76cf_0_16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de4ebe76cf_0_1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3" name="Google Shape;313;g2de4ebe76cf_0_16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de4ebe76cf_0_1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7" name="Google Shape;337;g2de4ebe76cf_0_16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de4ebe76cf_0_1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9" name="Google Shape;349;g2de4ebe76cf_0_16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de4ebe76cf_0_1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1" name="Google Shape;361;g2de4ebe76cf_0_16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e4ebe76cf_0_1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g2de4ebe76cf_0_13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de4ebe76cf_0_1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5" name="Google Shape;375;g2de4ebe76cf_0_17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73785c996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3" name="Google Shape;383;g273785c9962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de4ebe76cf_0_1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1" name="Google Shape;391;g2de4ebe76cf_0_17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de4ebe76cf_0_1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9" name="Google Shape;399;g2de4ebe76cf_0_17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de4ebe76cf_0_1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7" name="Google Shape;407;g2de4ebe76cf_0_17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73785c996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5" name="Google Shape;415;g273785c9962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73785c996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1" name="Google Shape;421;g273785c9962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73785c996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7" name="Google Shape;427;g273785c9962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3" name="Google Shape;433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e4ebe76cf_0_1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g2de4ebe76cf_0_1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e4ebe76cf_0_1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g2de4ebe76cf_0_14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e4ebe76cf_0_1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2de4ebe76cf_0_14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e4ebe76cf_0_1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2de4ebe76cf_0_14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e4ebe76cf_0_1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g2de4ebe76cf_0_14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e4ebe76cf_0_1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2de4ebe76cf_0_14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tm32-base.org/assets/pdf/boards/original-schematic-STM32F103C8T6-Blue_Pill.pdf" TargetMode="External"/><Relationship Id="rId4" Type="http://schemas.openxmlformats.org/officeDocument/2006/relationships/image" Target="../media/image1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st.com/resource/en/datasheet/stm32f103c8.pdf" TargetMode="External"/><Relationship Id="rId4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st.com/resource/en/reference_manual/rm0008-stm32f101xx-stm32f102xx-stm32f103xx-stm32f105xx-and-stm32f107xx-advanced-armbased-32bit-mcus-stmicroelectronics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576943" y="841830"/>
            <a:ext cx="11190514" cy="2668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Lighting Up An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LED (C, Assembly)</a:t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1817913" y="2873829"/>
            <a:ext cx="8980715" cy="65314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817912" y="2110582"/>
            <a:ext cx="8980715" cy="65314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524000" y="3602037"/>
            <a:ext cx="9144000" cy="26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Slide by-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Md. Farhan Shakib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Lecturer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Dept. of CSE, RUET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farhan.shakib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@cse.ruet.ac.bd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e4ebe76cf_0_1453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Memory Map of STM32 Blue Pill (STM32F103xx)</a:t>
            </a:r>
            <a:endParaRPr b="1"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g2de4ebe76cf_0_1453"/>
          <p:cNvSpPr txBox="1"/>
          <p:nvPr/>
        </p:nvSpPr>
        <p:spPr>
          <a:xfrm>
            <a:off x="8610601" y="3429000"/>
            <a:ext cx="33411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Map of STM32 Blue Pill (STM32F103xx) (Page 52 in Reference Manual)</a:t>
            </a:r>
            <a:endParaRPr sz="1900"/>
          </a:p>
        </p:txBody>
      </p:sp>
      <p:pic>
        <p:nvPicPr>
          <p:cNvPr id="149" name="Google Shape;149;g2de4ebe76cf_0_14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8264" y="1185307"/>
            <a:ext cx="4343270" cy="528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e4ebe76cf_0_1457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Procedure for lighting up an LED in STM32 </a:t>
            </a: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Blue Pill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g2de4ebe76cf_0_1457"/>
          <p:cNvSpPr txBox="1"/>
          <p:nvPr/>
        </p:nvSpPr>
        <p:spPr>
          <a:xfrm>
            <a:off x="599213" y="1185307"/>
            <a:ext cx="110055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following shows the basic procedure for lighting up an LED (Digital Output) in STM32 Bluepill. The software initialization involves three key steps. </a:t>
            </a:r>
            <a:endParaRPr sz="1900"/>
          </a:p>
          <a:p>
            <a:pPr indent="-444500" lvl="0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Enabling Clock: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First, it enables the clock of the GPIO port x via the RCC module by using APB2 peripheral clock enable register (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RCC_APB2ENR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(Page 146 in Reference Manual). By default, clock is disabled.</a:t>
            </a:r>
            <a:endParaRPr sz="1900"/>
          </a:p>
          <a:p>
            <a:pPr indent="-444500" lvl="0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Configuring Port: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Second, it configures pin y of GPIO port x as a general-purpose output pin using Port configuration register high (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GPIOx_CRH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)/Port configuration register low (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GPIOx_CRL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(Page 171 and 172 in Reference Manual)</a:t>
            </a:r>
            <a:endParaRPr sz="1900"/>
          </a:p>
          <a:p>
            <a:pPr indent="-444500" lvl="0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Outputting Data: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Third, it outputs data to pin y of GPIO port x using Port output data register (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GPIOx_ODR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(Page 173 in Reference Manual)</a:t>
            </a:r>
            <a:endParaRPr sz="1900"/>
          </a:p>
          <a:p>
            <a:pPr indent="-3048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e4ebe76cf_0_1467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Step 1 – Enabling Clock</a:t>
            </a:r>
            <a:endParaRPr b="1"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g2de4ebe76cf_0_1467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2" name="Google Shape;162;g2de4ebe76cf_0_14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7493" y="1283419"/>
            <a:ext cx="4582159" cy="523062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2de4ebe76cf_0_1467"/>
          <p:cNvSpPr/>
          <p:nvPr/>
        </p:nvSpPr>
        <p:spPr>
          <a:xfrm>
            <a:off x="4036569" y="3887132"/>
            <a:ext cx="1214100" cy="8475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2de4ebe76cf_0_1467"/>
          <p:cNvSpPr txBox="1"/>
          <p:nvPr/>
        </p:nvSpPr>
        <p:spPr>
          <a:xfrm>
            <a:off x="1889760" y="3887132"/>
            <a:ext cx="1897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GPIO Port x </a:t>
            </a:r>
            <a:endParaRPr sz="19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(GPIOA-GPIOE)</a:t>
            </a:r>
            <a:endParaRPr sz="1900"/>
          </a:p>
        </p:txBody>
      </p:sp>
      <p:cxnSp>
        <p:nvCxnSpPr>
          <p:cNvPr id="165" name="Google Shape;165;g2de4ebe76cf_0_1467"/>
          <p:cNvCxnSpPr>
            <a:endCxn id="163" idx="1"/>
          </p:cNvCxnSpPr>
          <p:nvPr/>
        </p:nvCxnSpPr>
        <p:spPr>
          <a:xfrm>
            <a:off x="3600669" y="4161782"/>
            <a:ext cx="435900" cy="149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6" name="Google Shape;166;g2de4ebe76cf_0_1467"/>
          <p:cNvSpPr txBox="1"/>
          <p:nvPr/>
        </p:nvSpPr>
        <p:spPr>
          <a:xfrm>
            <a:off x="8465312" y="3887699"/>
            <a:ext cx="2454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 of APB2 Bus need to be enabled.</a:t>
            </a:r>
            <a:endParaRPr sz="1900"/>
          </a:p>
        </p:txBody>
      </p:sp>
      <p:sp>
        <p:nvSpPr>
          <p:cNvPr id="167" name="Google Shape;167;g2de4ebe76cf_0_1467"/>
          <p:cNvSpPr/>
          <p:nvPr/>
        </p:nvSpPr>
        <p:spPr>
          <a:xfrm>
            <a:off x="5578704" y="3706368"/>
            <a:ext cx="151500" cy="234030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g2de4ebe76cf_0_1467"/>
          <p:cNvCxnSpPr>
            <a:endCxn id="167" idx="3"/>
          </p:cNvCxnSpPr>
          <p:nvPr/>
        </p:nvCxnSpPr>
        <p:spPr>
          <a:xfrm flipH="1">
            <a:off x="5730204" y="4220418"/>
            <a:ext cx="3036300" cy="656100"/>
          </a:xfrm>
          <a:prstGeom prst="straightConnector1">
            <a:avLst/>
          </a:prstGeom>
          <a:noFill/>
          <a:ln cap="flat" cmpd="sng" w="19050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e4ebe76cf_0_1471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4" name="Google Shape;174;g2de4ebe76cf_0_14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811" y="1294065"/>
            <a:ext cx="10060568" cy="464333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2de4ebe76cf_0_1471"/>
          <p:cNvSpPr txBox="1"/>
          <p:nvPr/>
        </p:nvSpPr>
        <p:spPr>
          <a:xfrm>
            <a:off x="2368803" y="5959951"/>
            <a:ext cx="7442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</a:t>
            </a:r>
            <a:r>
              <a:rPr b="1" lang="en-US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RCC_APB2ENR</a:t>
            </a: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Register Details (Page 146 in Reference Manual)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2de4ebe76cf_0_1471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Step 1 – Enabling Clock</a:t>
            </a:r>
            <a:endParaRPr b="1" sz="3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e4ebe76cf_0_1475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2" name="Google Shape;182;g2de4ebe76cf_0_14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771" y="1637593"/>
            <a:ext cx="4309462" cy="3956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2de4ebe76cf_0_1475"/>
          <p:cNvPicPr preferRelativeResize="0"/>
          <p:nvPr/>
        </p:nvPicPr>
        <p:blipFill rotWithShape="1">
          <a:blip r:embed="rId4">
            <a:alphaModFix/>
          </a:blip>
          <a:srcRect b="18798" l="0" r="0" t="0"/>
          <a:stretch/>
        </p:blipFill>
        <p:spPr>
          <a:xfrm>
            <a:off x="4562111" y="1510229"/>
            <a:ext cx="3614877" cy="4211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2de4ebe76cf_0_14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13452" y="1557487"/>
            <a:ext cx="3739776" cy="417329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de4ebe76cf_0_1475"/>
          <p:cNvSpPr txBox="1"/>
          <p:nvPr/>
        </p:nvSpPr>
        <p:spPr>
          <a:xfrm>
            <a:off x="2368803" y="5959951"/>
            <a:ext cx="7442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</a:t>
            </a:r>
            <a:r>
              <a:rPr b="1" lang="en-US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RCC_APB2ENR</a:t>
            </a: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Register Details (Page 146 in Reference Manual)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2de4ebe76cf_0_1475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Step 1 – Enabling Clock</a:t>
            </a:r>
            <a:endParaRPr b="1" sz="3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e4ebe76cf_0_1504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Step 2 – Configuring Port</a:t>
            </a:r>
            <a:endParaRPr b="1"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g2de4ebe76cf_0_1504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g2de4ebe76cf_0_1504"/>
          <p:cNvSpPr txBox="1"/>
          <p:nvPr/>
        </p:nvSpPr>
        <p:spPr>
          <a:xfrm>
            <a:off x="2533404" y="5992589"/>
            <a:ext cx="711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</a:t>
            </a:r>
            <a:r>
              <a:rPr b="1" lang="en-US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GPIOx_CRL</a:t>
            </a:r>
            <a:r>
              <a:rPr b="1"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Details (Page 171 in Reference Manual)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g2de4ebe76cf_0_15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297" y="1480133"/>
            <a:ext cx="11041404" cy="3434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e4ebe76cf_0_1496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g2de4ebe76cf_0_1496"/>
          <p:cNvSpPr txBox="1"/>
          <p:nvPr/>
        </p:nvSpPr>
        <p:spPr>
          <a:xfrm>
            <a:off x="2533404" y="5992589"/>
            <a:ext cx="711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</a:t>
            </a:r>
            <a:r>
              <a:rPr b="1" lang="en-US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GPIOx_CRH</a:t>
            </a:r>
            <a:r>
              <a:rPr b="1"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Details (Page 172 in Reference Manual)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g2de4ebe76cf_0_14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149" y="1685221"/>
            <a:ext cx="10907889" cy="348755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2de4ebe76cf_0_1496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Step 2 – Configuring Port</a:t>
            </a:r>
            <a:endParaRPr b="1" sz="3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de4ebe76cf_0_1500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8" name="Google Shape;208;g2de4ebe76cf_0_15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2963" y="1201215"/>
            <a:ext cx="7346074" cy="465191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2de4ebe76cf_0_1500"/>
          <p:cNvSpPr txBox="1"/>
          <p:nvPr/>
        </p:nvSpPr>
        <p:spPr>
          <a:xfrm>
            <a:off x="1429100" y="6015376"/>
            <a:ext cx="9321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</a:t>
            </a:r>
            <a:r>
              <a:rPr b="1" lang="en-US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GPIOx_CRL/GPIOx_CRL</a:t>
            </a:r>
            <a:r>
              <a:rPr b="1"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Details (Page 171 and 172 in Reference Manual)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2de4ebe76cf_0_1500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Step 2 – Configuring Port</a:t>
            </a:r>
            <a:endParaRPr b="1" sz="3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e4ebe76cf_0_1532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Step 3 - Outputting Data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g2de4ebe76cf_0_1532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g2de4ebe76cf_0_1532"/>
          <p:cNvSpPr txBox="1"/>
          <p:nvPr/>
        </p:nvSpPr>
        <p:spPr>
          <a:xfrm>
            <a:off x="1429112" y="6015377"/>
            <a:ext cx="9321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</a:t>
            </a:r>
            <a:r>
              <a:rPr b="1" lang="en-US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GPIOx_ODR</a:t>
            </a:r>
            <a:r>
              <a:rPr b="1"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Details (Page 173 in Reference Manual)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g2de4ebe76cf_0_15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503" y="1317887"/>
            <a:ext cx="9944995" cy="4535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e4ebe76cf_0_1536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Lighting up LED in PA5 Pin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g2de4ebe76cf_0_1536"/>
          <p:cNvSpPr txBox="1"/>
          <p:nvPr/>
        </p:nvSpPr>
        <p:spPr>
          <a:xfrm>
            <a:off x="621792" y="1121664"/>
            <a:ext cx="108144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1 (Enabling Clock): </a:t>
            </a:r>
            <a:endParaRPr sz="1900"/>
          </a:p>
          <a:p>
            <a:pPr indent="-381000" lvl="0" marL="838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lay"/>
              <a:buAutoNum type="arabicPeriod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Since we want to light up LED in PA5, PA5 pin belongs to GPIO Port A peripheral. GPIO Port A belongs to APB2 bus. So, clock of APB2 bus need to enabled.</a:t>
            </a:r>
            <a:endParaRPr sz="1900"/>
          </a:p>
          <a:p>
            <a:pPr indent="-2921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2de4ebe76cf_0_1536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6" name="Google Shape;226;g2de4ebe76cf_0_15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929" y="2385088"/>
            <a:ext cx="3395887" cy="387647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2de4ebe76cf_0_1536"/>
          <p:cNvSpPr/>
          <p:nvPr/>
        </p:nvSpPr>
        <p:spPr>
          <a:xfrm>
            <a:off x="5170311" y="4301067"/>
            <a:ext cx="426000" cy="1809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2de4ebe76cf_0_1536"/>
          <p:cNvSpPr txBox="1"/>
          <p:nvPr/>
        </p:nvSpPr>
        <p:spPr>
          <a:xfrm>
            <a:off x="2296784" y="3751688"/>
            <a:ext cx="2006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PA5 pin belongs to GPIO A Port</a:t>
            </a:r>
            <a:endParaRPr sz="1900"/>
          </a:p>
        </p:txBody>
      </p:sp>
      <p:cxnSp>
        <p:nvCxnSpPr>
          <p:cNvPr id="229" name="Google Shape;229;g2de4ebe76cf_0_1536"/>
          <p:cNvCxnSpPr>
            <a:stCxn id="228" idx="3"/>
            <a:endCxn id="227" idx="1"/>
          </p:cNvCxnSpPr>
          <p:nvPr/>
        </p:nvCxnSpPr>
        <p:spPr>
          <a:xfrm>
            <a:off x="4303184" y="4228838"/>
            <a:ext cx="867000" cy="162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0" name="Google Shape;230;g2de4ebe76cf_0_1536"/>
          <p:cNvSpPr txBox="1"/>
          <p:nvPr/>
        </p:nvSpPr>
        <p:spPr>
          <a:xfrm>
            <a:off x="8140500" y="3613189"/>
            <a:ext cx="17727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 of APB2 Bus need to be enabled.</a:t>
            </a:r>
            <a:endParaRPr sz="1900"/>
          </a:p>
        </p:txBody>
      </p:sp>
      <p:cxnSp>
        <p:nvCxnSpPr>
          <p:cNvPr id="231" name="Google Shape;231;g2de4ebe76cf_0_1536"/>
          <p:cNvCxnSpPr>
            <a:stCxn id="230" idx="1"/>
            <a:endCxn id="232" idx="3"/>
          </p:cNvCxnSpPr>
          <p:nvPr/>
        </p:nvCxnSpPr>
        <p:spPr>
          <a:xfrm flipH="1">
            <a:off x="5983500" y="4228789"/>
            <a:ext cx="2157000" cy="838200"/>
          </a:xfrm>
          <a:prstGeom prst="straightConnector1">
            <a:avLst/>
          </a:prstGeom>
          <a:noFill/>
          <a:ln cap="flat" cmpd="sng" w="19050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2" name="Google Shape;232;g2de4ebe76cf_0_1536"/>
          <p:cNvSpPr/>
          <p:nvPr/>
        </p:nvSpPr>
        <p:spPr>
          <a:xfrm>
            <a:off x="5826125" y="4154888"/>
            <a:ext cx="157500" cy="182400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Note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838200" y="903514"/>
            <a:ext cx="10515600" cy="52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Different from the book. Slide explains the concept in context of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STM32f10X  MCU. While the book uses different MCU. So, the addresses will also be different.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de4ebe76cf_0_1540"/>
          <p:cNvSpPr txBox="1"/>
          <p:nvPr/>
        </p:nvSpPr>
        <p:spPr>
          <a:xfrm>
            <a:off x="621792" y="1121664"/>
            <a:ext cx="108144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1 (Enabling Clock): </a:t>
            </a:r>
            <a:endParaRPr sz="1900"/>
          </a:p>
          <a:p>
            <a:pPr indent="-45720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lay"/>
              <a:buAutoNum type="arabicPeriod" startAt="2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 find address of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RCC_APB2ENR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register by adding base address of RCC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memory map and offset of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RCC_APB2ENR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register.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2de4ebe76cf_0_1540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g2de4ebe76cf_0_1540"/>
          <p:cNvSpPr txBox="1"/>
          <p:nvPr/>
        </p:nvSpPr>
        <p:spPr>
          <a:xfrm>
            <a:off x="1912875" y="6061507"/>
            <a:ext cx="83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Base address of RCC in Memory</a:t>
            </a:r>
            <a:endParaRPr sz="1900"/>
          </a:p>
        </p:txBody>
      </p:sp>
      <p:pic>
        <p:nvPicPr>
          <p:cNvPr id="240" name="Google Shape;240;g2de4ebe76cf_0_15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9755" y="2425599"/>
            <a:ext cx="6264680" cy="363904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2de4ebe76cf_0_1540"/>
          <p:cNvSpPr/>
          <p:nvPr/>
        </p:nvSpPr>
        <p:spPr>
          <a:xfrm>
            <a:off x="4802729" y="4702829"/>
            <a:ext cx="2026800" cy="2271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2de4ebe76cf_0_1540"/>
          <p:cNvSpPr txBox="1"/>
          <p:nvPr/>
        </p:nvSpPr>
        <p:spPr>
          <a:xfrm>
            <a:off x="817180" y="3856480"/>
            <a:ext cx="1957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address of RCC is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0x40021000</a:t>
            </a:r>
            <a:endParaRPr sz="1900"/>
          </a:p>
        </p:txBody>
      </p:sp>
      <p:cxnSp>
        <p:nvCxnSpPr>
          <p:cNvPr id="243" name="Google Shape;243;g2de4ebe76cf_0_1540"/>
          <p:cNvCxnSpPr>
            <a:stCxn id="242" idx="3"/>
            <a:endCxn id="241" idx="1"/>
          </p:cNvCxnSpPr>
          <p:nvPr/>
        </p:nvCxnSpPr>
        <p:spPr>
          <a:xfrm>
            <a:off x="2774380" y="4333630"/>
            <a:ext cx="2028300" cy="482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4" name="Google Shape;244;g2de4ebe76cf_0_1540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Lighting up LED in PA5 Pin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de4ebe76cf_0_1565"/>
          <p:cNvSpPr txBox="1"/>
          <p:nvPr/>
        </p:nvSpPr>
        <p:spPr>
          <a:xfrm>
            <a:off x="621792" y="1121664"/>
            <a:ext cx="108144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1 (Enabling Clock): </a:t>
            </a:r>
            <a:endParaRPr sz="1900"/>
          </a:p>
          <a:p>
            <a:pPr indent="-45720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lay"/>
              <a:buAutoNum type="arabicPeriod" startAt="2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 find address of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RCC_APB2ENR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register by adding base address of RCC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offset of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RCC_APB2ENR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register.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2de4ebe76cf_0_1565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g2de4ebe76cf_0_1565"/>
          <p:cNvSpPr txBox="1"/>
          <p:nvPr/>
        </p:nvSpPr>
        <p:spPr>
          <a:xfrm>
            <a:off x="1912875" y="6061507"/>
            <a:ext cx="83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Address of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RCC_APB2ENR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register in memory map</a:t>
            </a:r>
            <a:endParaRPr sz="1900"/>
          </a:p>
        </p:txBody>
      </p:sp>
      <p:pic>
        <p:nvPicPr>
          <p:cNvPr id="252" name="Google Shape;252;g2de4ebe76cf_0_15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3721" y="2647927"/>
            <a:ext cx="7092358" cy="327339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2de4ebe76cf_0_1565"/>
          <p:cNvSpPr/>
          <p:nvPr/>
        </p:nvSpPr>
        <p:spPr>
          <a:xfrm>
            <a:off x="3434080" y="2984827"/>
            <a:ext cx="1097100" cy="2157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de4ebe76cf_0_1565"/>
          <p:cNvSpPr txBox="1"/>
          <p:nvPr/>
        </p:nvSpPr>
        <p:spPr>
          <a:xfrm>
            <a:off x="438015" y="2615559"/>
            <a:ext cx="18975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Offset of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RCC_APB2ENR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is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0x18</a:t>
            </a:r>
            <a:endParaRPr sz="19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of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RCC_APB2ENR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in memory map is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0x40021000+ 0x18 = 0x40021018</a:t>
            </a:r>
            <a:endParaRPr sz="1900"/>
          </a:p>
        </p:txBody>
      </p:sp>
      <p:cxnSp>
        <p:nvCxnSpPr>
          <p:cNvPr id="255" name="Google Shape;255;g2de4ebe76cf_0_1565"/>
          <p:cNvCxnSpPr>
            <a:endCxn id="253" idx="1"/>
          </p:cNvCxnSpPr>
          <p:nvPr/>
        </p:nvCxnSpPr>
        <p:spPr>
          <a:xfrm>
            <a:off x="2255680" y="3092677"/>
            <a:ext cx="11784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6" name="Google Shape;256;g2de4ebe76cf_0_1565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Lighting up LED in PA5 Pin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de4ebe76cf_0_1569"/>
          <p:cNvSpPr txBox="1"/>
          <p:nvPr/>
        </p:nvSpPr>
        <p:spPr>
          <a:xfrm>
            <a:off x="621792" y="1121664"/>
            <a:ext cx="108144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1 (Enabling Clock): </a:t>
            </a:r>
            <a:endParaRPr sz="1900"/>
          </a:p>
          <a:p>
            <a:pPr indent="-45720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lay"/>
              <a:buAutoNum type="arabicPeriod" startAt="2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 find address of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RCC_APB2ENR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register by adding base address of RCC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offset of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RCC_APB2ENR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register.</a:t>
            </a:r>
            <a:endParaRPr sz="1900"/>
          </a:p>
          <a:p>
            <a:pPr indent="0" lvl="0" marL="4572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lay"/>
              <a:buAutoNum type="arabicPeriod" startAt="2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Enable clock of GPIO A (PA5 Pin belongs to GPIO A) by enabling (bit 1)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IOPAEN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bit of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RCC_APB2ENR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Register 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838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2de4ebe76cf_0_1569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63" name="Google Shape;263;g2de4ebe76cf_0_1569"/>
          <p:cNvGraphicFramePr/>
          <p:nvPr/>
        </p:nvGraphicFramePr>
        <p:xfrm>
          <a:off x="1672353" y="23133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{FA9E123A-A91E-49D4-B5CD-FFB9565E3766}</a:tableStyleId>
              </a:tblPr>
              <a:tblGrid>
                <a:gridCol w="9044825"/>
              </a:tblGrid>
              <a:tr h="49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#define RCC_APB2ENR (*(volatile uint32_t *) </a:t>
                      </a:r>
                      <a:r>
                        <a:rPr b="1" lang="en-US" sz="20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0x40021018)</a:t>
                      </a:r>
                      <a:endParaRPr b="1" sz="20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0975" marB="60975" marR="121925" marL="121925"/>
                </a:tc>
              </a:tr>
            </a:tbl>
          </a:graphicData>
        </a:graphic>
      </p:graphicFrame>
      <p:pic>
        <p:nvPicPr>
          <p:cNvPr id="264" name="Google Shape;264;g2de4ebe76cf_0_1569"/>
          <p:cNvPicPr preferRelativeResize="0"/>
          <p:nvPr/>
        </p:nvPicPr>
        <p:blipFill rotWithShape="1">
          <a:blip r:embed="rId3">
            <a:alphaModFix/>
          </a:blip>
          <a:srcRect b="0" l="0" r="0" t="58590"/>
          <a:stretch/>
        </p:blipFill>
        <p:spPr>
          <a:xfrm>
            <a:off x="564865" y="3678300"/>
            <a:ext cx="7962461" cy="1521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2de4ebe76cf_0_1569"/>
          <p:cNvPicPr preferRelativeResize="0"/>
          <p:nvPr/>
        </p:nvPicPr>
        <p:blipFill rotWithShape="1">
          <a:blip r:embed="rId4">
            <a:alphaModFix/>
          </a:blip>
          <a:srcRect b="29956" l="0" r="22045" t="46671"/>
          <a:stretch/>
        </p:blipFill>
        <p:spPr>
          <a:xfrm>
            <a:off x="8782107" y="3958207"/>
            <a:ext cx="2915380" cy="97536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2de4ebe76cf_0_1569"/>
          <p:cNvSpPr txBox="1"/>
          <p:nvPr/>
        </p:nvSpPr>
        <p:spPr>
          <a:xfrm>
            <a:off x="1839723" y="5862667"/>
            <a:ext cx="83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Enabling clock by enabling (bit 1)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IOPAEN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bit of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RCC_APB2ENR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Register </a:t>
            </a:r>
            <a:endParaRPr sz="1900"/>
          </a:p>
        </p:txBody>
      </p:sp>
      <p:sp>
        <p:nvSpPr>
          <p:cNvPr id="267" name="Google Shape;267;g2de4ebe76cf_0_1569"/>
          <p:cNvSpPr/>
          <p:nvPr/>
        </p:nvSpPr>
        <p:spPr>
          <a:xfrm>
            <a:off x="6951235" y="4526924"/>
            <a:ext cx="507900" cy="6597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g2de4ebe76cf_0_1569"/>
          <p:cNvCxnSpPr>
            <a:stCxn id="267" idx="3"/>
            <a:endCxn id="265" idx="1"/>
          </p:cNvCxnSpPr>
          <p:nvPr/>
        </p:nvCxnSpPr>
        <p:spPr>
          <a:xfrm flipH="1" rot="10800000">
            <a:off x="7459135" y="4445774"/>
            <a:ext cx="1323000" cy="411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69" name="Google Shape;269;g2de4ebe76cf_0_1569"/>
          <p:cNvGraphicFramePr/>
          <p:nvPr/>
        </p:nvGraphicFramePr>
        <p:xfrm>
          <a:off x="1672353" y="5272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{FA9E123A-A91E-49D4-B5CD-FFB9565E3766}</a:tableStyleId>
              </a:tblPr>
              <a:tblGrid>
                <a:gridCol w="9032625"/>
              </a:tblGrid>
              <a:tr h="49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RCC_APB2ENR |= 1UL&lt;&lt;2; //0x0100</a:t>
                      </a:r>
                      <a:endParaRPr b="1" sz="20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0975" marB="60975" marR="121925" marL="121925"/>
                </a:tc>
              </a:tr>
            </a:tbl>
          </a:graphicData>
        </a:graphic>
      </p:graphicFrame>
      <p:sp>
        <p:nvSpPr>
          <p:cNvPr id="270" name="Google Shape;270;g2de4ebe76cf_0_1569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Lighting up LED in PA5 Pin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de4ebe76cf_0_1573"/>
          <p:cNvSpPr txBox="1"/>
          <p:nvPr/>
        </p:nvSpPr>
        <p:spPr>
          <a:xfrm>
            <a:off x="621792" y="1121664"/>
            <a:ext cx="108144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2 (Configuring Port): </a:t>
            </a:r>
            <a:endParaRPr sz="1900"/>
          </a:p>
          <a:p>
            <a:pPr indent="-381000" lvl="0" marL="838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lay"/>
              <a:buAutoNum type="arabicPeriod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configure pin 5 of GPIO port A as a general-purpose output pin, we have to find address of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GPIOA_CRL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because PA5 belongs to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 configuration register low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GPIOA_CRL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register of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GPIO Port A. </a:t>
            </a:r>
            <a:endParaRPr sz="1900"/>
          </a:p>
          <a:p>
            <a:pPr indent="-381000" lvl="0" marL="838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address of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GPIOA_CRL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register by adding base address of GPIO Port A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memory map and offset of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GPIOA_CRL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register.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838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2de4ebe76cf_0_1573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g2de4ebe76cf_0_1573"/>
          <p:cNvSpPr txBox="1"/>
          <p:nvPr/>
        </p:nvSpPr>
        <p:spPr>
          <a:xfrm>
            <a:off x="8219264" y="5674069"/>
            <a:ext cx="3134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Base address of GPIO Port A in Memory</a:t>
            </a:r>
            <a:endParaRPr sz="1900"/>
          </a:p>
        </p:txBody>
      </p:sp>
      <p:sp>
        <p:nvSpPr>
          <p:cNvPr id="278" name="Google Shape;278;g2de4ebe76cf_0_1573"/>
          <p:cNvSpPr txBox="1"/>
          <p:nvPr/>
        </p:nvSpPr>
        <p:spPr>
          <a:xfrm>
            <a:off x="1343377" y="4782228"/>
            <a:ext cx="2054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address of GPIO Port A is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0x40010800</a:t>
            </a:r>
            <a:endParaRPr sz="1900"/>
          </a:p>
        </p:txBody>
      </p:sp>
      <p:cxnSp>
        <p:nvCxnSpPr>
          <p:cNvPr id="279" name="Google Shape;279;g2de4ebe76cf_0_1573"/>
          <p:cNvCxnSpPr>
            <a:stCxn id="278" idx="3"/>
            <a:endCxn id="280" idx="1"/>
          </p:cNvCxnSpPr>
          <p:nvPr/>
        </p:nvCxnSpPr>
        <p:spPr>
          <a:xfrm>
            <a:off x="3397777" y="5259378"/>
            <a:ext cx="861600" cy="1035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81" name="Google Shape;281;g2de4ebe76cf_0_1573"/>
          <p:cNvPicPr preferRelativeResize="0"/>
          <p:nvPr/>
        </p:nvPicPr>
        <p:blipFill rotWithShape="1">
          <a:blip r:embed="rId3">
            <a:alphaModFix/>
          </a:blip>
          <a:srcRect b="7842" l="0" r="0" t="0"/>
          <a:stretch/>
        </p:blipFill>
        <p:spPr>
          <a:xfrm>
            <a:off x="4276324" y="3574827"/>
            <a:ext cx="3651543" cy="284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2de4ebe76cf_0_1573"/>
          <p:cNvSpPr/>
          <p:nvPr/>
        </p:nvSpPr>
        <p:spPr>
          <a:xfrm>
            <a:off x="4259391" y="6215757"/>
            <a:ext cx="2272800" cy="1575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2de4ebe76cf_0_1573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Lighting up LED in PA5 Pin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de4ebe76cf_0_1577"/>
          <p:cNvSpPr txBox="1"/>
          <p:nvPr/>
        </p:nvSpPr>
        <p:spPr>
          <a:xfrm>
            <a:off x="621792" y="1121664"/>
            <a:ext cx="108144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2 (Configuring Port): </a:t>
            </a:r>
            <a:endParaRPr sz="1900"/>
          </a:p>
          <a:p>
            <a:pPr indent="-4572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AutoNum type="arabicPeriod" startAt="2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address of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GPIOA_CRL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register by adding base address of GPIO Port A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memory map and offset of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GPIOA_CRL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register.</a:t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2de4ebe76cf_0_1577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g2de4ebe76cf_0_1577"/>
          <p:cNvSpPr txBox="1"/>
          <p:nvPr/>
        </p:nvSpPr>
        <p:spPr>
          <a:xfrm>
            <a:off x="1912875" y="5576671"/>
            <a:ext cx="83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Address of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GPIOA_CRL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register in memory map</a:t>
            </a:r>
            <a:endParaRPr sz="1900"/>
          </a:p>
        </p:txBody>
      </p:sp>
      <p:pic>
        <p:nvPicPr>
          <p:cNvPr id="290" name="Google Shape;290;g2de4ebe76cf_0_15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7732" y="2612823"/>
            <a:ext cx="9216385" cy="286718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2de4ebe76cf_0_1577"/>
          <p:cNvSpPr/>
          <p:nvPr/>
        </p:nvSpPr>
        <p:spPr>
          <a:xfrm>
            <a:off x="3434079" y="2984825"/>
            <a:ext cx="1897500" cy="2952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2de4ebe76cf_0_1577"/>
          <p:cNvSpPr txBox="1"/>
          <p:nvPr/>
        </p:nvSpPr>
        <p:spPr>
          <a:xfrm>
            <a:off x="438015" y="2615559"/>
            <a:ext cx="18975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Offset of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GPIOA_CRL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is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0x00</a:t>
            </a:r>
            <a:endParaRPr sz="19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of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GPIOA_CRL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in memory map is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0x40010800+ 0x00 = 0x40010800</a:t>
            </a:r>
            <a:endParaRPr sz="1900"/>
          </a:p>
        </p:txBody>
      </p:sp>
      <p:cxnSp>
        <p:nvCxnSpPr>
          <p:cNvPr id="293" name="Google Shape;293;g2de4ebe76cf_0_1577"/>
          <p:cNvCxnSpPr>
            <a:endCxn id="291" idx="1"/>
          </p:cNvCxnSpPr>
          <p:nvPr/>
        </p:nvCxnSpPr>
        <p:spPr>
          <a:xfrm>
            <a:off x="2255679" y="3092825"/>
            <a:ext cx="1178400" cy="39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4" name="Google Shape;294;g2de4ebe76cf_0_1577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Lighting up LED in PA5 Pin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de4ebe76cf_0_1621"/>
          <p:cNvSpPr txBox="1"/>
          <p:nvPr/>
        </p:nvSpPr>
        <p:spPr>
          <a:xfrm>
            <a:off x="621792" y="1121664"/>
            <a:ext cx="114135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2 (Configuring Port): </a:t>
            </a:r>
            <a:endParaRPr sz="1900"/>
          </a:p>
          <a:p>
            <a:pPr indent="-4572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AutoNum type="arabicPeriod" startAt="2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address of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GPIOA_CRL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register by adding base address of GPIO Port A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memory map and offset of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GPIOA_CRL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register.</a:t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lay"/>
              <a:buAutoNum type="arabicPeriod" startAt="2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Clear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CNF5[1:0]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MODE5[1:0]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bits of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GPIOA_CRL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Register using AND op. 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838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2de4ebe76cf_0_1621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01" name="Google Shape;301;g2de4ebe76cf_0_1621"/>
          <p:cNvGraphicFramePr/>
          <p:nvPr/>
        </p:nvGraphicFramePr>
        <p:xfrm>
          <a:off x="1672353" y="23133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{FA9E123A-A91E-49D4-B5CD-FFB9565E3766}</a:tableStyleId>
              </a:tblPr>
              <a:tblGrid>
                <a:gridCol w="9044825"/>
              </a:tblGrid>
              <a:tr h="49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#define GPIOA_CRL </a:t>
                      </a:r>
                      <a:r>
                        <a:rPr b="1" i="0" lang="en-US" sz="20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(*(volatile uint32_t *)</a:t>
                      </a:r>
                      <a:r>
                        <a:rPr b="1" i="0" lang="en-US" sz="20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2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0x40010800</a:t>
                      </a:r>
                      <a:r>
                        <a:rPr b="1" i="0" lang="en-US" sz="20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b="1" sz="20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0975" marB="60975" marR="121925" marL="121925"/>
                </a:tc>
              </a:tr>
            </a:tbl>
          </a:graphicData>
        </a:graphic>
      </p:graphicFrame>
      <p:sp>
        <p:nvSpPr>
          <p:cNvPr id="302" name="Google Shape;302;g2de4ebe76cf_0_1621"/>
          <p:cNvSpPr txBox="1"/>
          <p:nvPr/>
        </p:nvSpPr>
        <p:spPr>
          <a:xfrm>
            <a:off x="8144136" y="3938140"/>
            <a:ext cx="37935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Clear CNF5[1:0] and MODE5[1:0] bits of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GPIOA_CRL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Register using AND (&amp;) operations.</a:t>
            </a:r>
            <a:endParaRPr sz="1900"/>
          </a:p>
        </p:txBody>
      </p:sp>
      <p:graphicFrame>
        <p:nvGraphicFramePr>
          <p:cNvPr id="303" name="Google Shape;303;g2de4ebe76cf_0_1621"/>
          <p:cNvGraphicFramePr/>
          <p:nvPr/>
        </p:nvGraphicFramePr>
        <p:xfrm>
          <a:off x="1672353" y="55684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{FA9E123A-A91E-49D4-B5CD-FFB9565E3766}</a:tableStyleId>
              </a:tblPr>
              <a:tblGrid>
                <a:gridCol w="9032625"/>
              </a:tblGrid>
              <a:tr h="49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GPIOA_CRL &amp;= ~(15UL&lt;&lt;20);//~(0x1111) = 0x0000</a:t>
                      </a:r>
                      <a:endParaRPr b="1" sz="20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0975" marB="60975" marR="121925" marL="121925"/>
                </a:tc>
              </a:tr>
            </a:tbl>
          </a:graphicData>
        </a:graphic>
      </p:graphicFrame>
      <p:pic>
        <p:nvPicPr>
          <p:cNvPr id="304" name="Google Shape;304;g2de4ebe76cf_0_1621"/>
          <p:cNvPicPr preferRelativeResize="0"/>
          <p:nvPr/>
        </p:nvPicPr>
        <p:blipFill rotWithShape="1">
          <a:blip r:embed="rId3">
            <a:alphaModFix/>
          </a:blip>
          <a:srcRect b="27059" l="0" r="0" t="42347"/>
          <a:stretch/>
        </p:blipFill>
        <p:spPr>
          <a:xfrm>
            <a:off x="447563" y="3160215"/>
            <a:ext cx="8011280" cy="76247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2de4ebe76cf_0_1621"/>
          <p:cNvSpPr/>
          <p:nvPr/>
        </p:nvSpPr>
        <p:spPr>
          <a:xfrm>
            <a:off x="4361896" y="3430413"/>
            <a:ext cx="2034000" cy="4857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g2de4ebe76cf_0_1621"/>
          <p:cNvPicPr preferRelativeResize="0"/>
          <p:nvPr/>
        </p:nvPicPr>
        <p:blipFill rotWithShape="1">
          <a:blip r:embed="rId4">
            <a:alphaModFix/>
          </a:blip>
          <a:srcRect b="84956" l="0" r="0" t="0"/>
          <a:stretch/>
        </p:blipFill>
        <p:spPr>
          <a:xfrm>
            <a:off x="447563" y="4045797"/>
            <a:ext cx="7346074" cy="6998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7" name="Google Shape;307;g2de4ebe76cf_0_1621"/>
          <p:cNvCxnSpPr/>
          <p:nvPr/>
        </p:nvCxnSpPr>
        <p:spPr>
          <a:xfrm flipH="1">
            <a:off x="2449219" y="3570964"/>
            <a:ext cx="2103900" cy="468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308" name="Google Shape;308;g2de4ebe76cf_0_1621"/>
          <p:cNvPicPr preferRelativeResize="0"/>
          <p:nvPr/>
        </p:nvPicPr>
        <p:blipFill rotWithShape="1">
          <a:blip r:embed="rId4">
            <a:alphaModFix/>
          </a:blip>
          <a:srcRect b="20246" l="-419" r="648" t="64757"/>
          <a:stretch/>
        </p:blipFill>
        <p:spPr>
          <a:xfrm>
            <a:off x="447563" y="4792227"/>
            <a:ext cx="7328978" cy="6976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9" name="Google Shape;309;g2de4ebe76cf_0_1621"/>
          <p:cNvCxnSpPr/>
          <p:nvPr/>
        </p:nvCxnSpPr>
        <p:spPr>
          <a:xfrm flipH="1">
            <a:off x="2449431" y="3556148"/>
            <a:ext cx="3107100" cy="1268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0" name="Google Shape;310;g2de4ebe76cf_0_1621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Lighting up LED in PA5 Pin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g2de4ebe76cf_0_1625"/>
          <p:cNvPicPr preferRelativeResize="0"/>
          <p:nvPr/>
        </p:nvPicPr>
        <p:blipFill rotWithShape="1">
          <a:blip r:embed="rId3">
            <a:alphaModFix/>
          </a:blip>
          <a:srcRect b="27059" l="0" r="0" t="42347"/>
          <a:stretch/>
        </p:blipFill>
        <p:spPr>
          <a:xfrm>
            <a:off x="437293" y="3151021"/>
            <a:ext cx="8011280" cy="762471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2de4ebe76cf_0_1625"/>
          <p:cNvSpPr txBox="1"/>
          <p:nvPr/>
        </p:nvSpPr>
        <p:spPr>
          <a:xfrm>
            <a:off x="621792" y="1121664"/>
            <a:ext cx="108144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2 (Configuring Port): </a:t>
            </a:r>
            <a:endParaRPr sz="1900"/>
          </a:p>
          <a:p>
            <a:pPr indent="-4572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AutoNum type="arabicPeriod" startAt="4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set PA5 pin as output pin, Set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MODE5[1:0]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(Output mode with max speed of 50 MHz and set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CNF5[1:0]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(General Purpose Output with Push-Pull settings).</a:t>
            </a:r>
            <a:endParaRPr sz="1900"/>
          </a:p>
          <a:p>
            <a:pPr indent="0" lvl="0" marL="4572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2de4ebe76cf_0_1625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18" name="Google Shape;318;g2de4ebe76cf_0_1625"/>
          <p:cNvGraphicFramePr/>
          <p:nvPr/>
        </p:nvGraphicFramePr>
        <p:xfrm>
          <a:off x="1713903" y="26722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{FA9E123A-A91E-49D4-B5CD-FFB9565E3766}</a:tableStyleId>
              </a:tblPr>
              <a:tblGrid>
                <a:gridCol w="9044825"/>
              </a:tblGrid>
              <a:tr h="49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GPIOA_CRL |= 3UL&lt;&lt;20; //0x0011</a:t>
                      </a:r>
                      <a:endParaRPr b="1" sz="20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0975" marB="60975" marR="121925" marL="121925"/>
                </a:tc>
              </a:tr>
            </a:tbl>
          </a:graphicData>
        </a:graphic>
      </p:graphicFrame>
      <p:sp>
        <p:nvSpPr>
          <p:cNvPr id="319" name="Google Shape;319;g2de4ebe76cf_0_1625"/>
          <p:cNvSpPr txBox="1"/>
          <p:nvPr/>
        </p:nvSpPr>
        <p:spPr>
          <a:xfrm>
            <a:off x="1906779" y="6106444"/>
            <a:ext cx="83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Enabling clock by enabling (bit 1)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IOPAEN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bit of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RCC_APB2ENR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Register </a:t>
            </a:r>
            <a:endParaRPr sz="1900"/>
          </a:p>
        </p:txBody>
      </p:sp>
      <p:sp>
        <p:nvSpPr>
          <p:cNvPr id="320" name="Google Shape;320;g2de4ebe76cf_0_1625"/>
          <p:cNvSpPr/>
          <p:nvPr/>
        </p:nvSpPr>
        <p:spPr>
          <a:xfrm>
            <a:off x="4314711" y="3416791"/>
            <a:ext cx="1016400" cy="485700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g2de4ebe76cf_0_1625"/>
          <p:cNvPicPr preferRelativeResize="0"/>
          <p:nvPr/>
        </p:nvPicPr>
        <p:blipFill rotWithShape="1">
          <a:blip r:embed="rId4">
            <a:alphaModFix/>
          </a:blip>
          <a:srcRect b="84956" l="0" r="0" t="0"/>
          <a:stretch/>
        </p:blipFill>
        <p:spPr>
          <a:xfrm>
            <a:off x="437293" y="4156251"/>
            <a:ext cx="7346074" cy="6998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2" name="Google Shape;322;g2de4ebe76cf_0_1625"/>
          <p:cNvCxnSpPr>
            <a:stCxn id="320" idx="2"/>
            <a:endCxn id="323" idx="0"/>
          </p:cNvCxnSpPr>
          <p:nvPr/>
        </p:nvCxnSpPr>
        <p:spPr>
          <a:xfrm flipH="1">
            <a:off x="2516811" y="3902491"/>
            <a:ext cx="2306100" cy="23550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324" name="Google Shape;324;g2de4ebe76cf_0_1625"/>
          <p:cNvPicPr preferRelativeResize="0"/>
          <p:nvPr/>
        </p:nvPicPr>
        <p:blipFill rotWithShape="1">
          <a:blip r:embed="rId4">
            <a:alphaModFix/>
          </a:blip>
          <a:srcRect b="20246" l="-419" r="648" t="64757"/>
          <a:stretch/>
        </p:blipFill>
        <p:spPr>
          <a:xfrm>
            <a:off x="4663248" y="5332499"/>
            <a:ext cx="7328978" cy="69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2de4ebe76cf_0_1625"/>
          <p:cNvPicPr preferRelativeResize="0"/>
          <p:nvPr/>
        </p:nvPicPr>
        <p:blipFill rotWithShape="1">
          <a:blip r:embed="rId4">
            <a:alphaModFix/>
          </a:blip>
          <a:srcRect b="36483" l="22926" r="32668" t="38557"/>
          <a:stretch/>
        </p:blipFill>
        <p:spPr>
          <a:xfrm>
            <a:off x="902195" y="4998829"/>
            <a:ext cx="3262029" cy="1160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2de4ebe76cf_0_1625"/>
          <p:cNvPicPr preferRelativeResize="0"/>
          <p:nvPr/>
        </p:nvPicPr>
        <p:blipFill rotWithShape="1">
          <a:blip r:embed="rId4">
            <a:alphaModFix/>
          </a:blip>
          <a:srcRect b="0" l="24165" r="31429" t="79806"/>
          <a:stretch/>
        </p:blipFill>
        <p:spPr>
          <a:xfrm>
            <a:off x="8923871" y="3877720"/>
            <a:ext cx="3262029" cy="939368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2de4ebe76cf_0_1625"/>
          <p:cNvSpPr/>
          <p:nvPr/>
        </p:nvSpPr>
        <p:spPr>
          <a:xfrm>
            <a:off x="5379339" y="3413008"/>
            <a:ext cx="1016400" cy="485700"/>
          </a:xfrm>
          <a:prstGeom prst="rect">
            <a:avLst/>
          </a:prstGeom>
          <a:noFill/>
          <a:ln cap="flat" cmpd="sng" w="38100">
            <a:solidFill>
              <a:srgbClr val="0B76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g2de4ebe76cf_0_1625"/>
          <p:cNvCxnSpPr>
            <a:stCxn id="327" idx="2"/>
            <a:endCxn id="329" idx="0"/>
          </p:cNvCxnSpPr>
          <p:nvPr/>
        </p:nvCxnSpPr>
        <p:spPr>
          <a:xfrm>
            <a:off x="5887539" y="3898708"/>
            <a:ext cx="970200" cy="1444500"/>
          </a:xfrm>
          <a:prstGeom prst="straightConnector1">
            <a:avLst/>
          </a:prstGeom>
          <a:noFill/>
          <a:ln cap="flat" cmpd="sng" w="38100">
            <a:solidFill>
              <a:srgbClr val="0B769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0" name="Google Shape;330;g2de4ebe76cf_0_1625"/>
          <p:cNvCxnSpPr>
            <a:stCxn id="323" idx="2"/>
            <a:endCxn id="331" idx="0"/>
          </p:cNvCxnSpPr>
          <p:nvPr/>
        </p:nvCxnSpPr>
        <p:spPr>
          <a:xfrm flipH="1">
            <a:off x="2440286" y="4391963"/>
            <a:ext cx="76500" cy="82830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1" name="Google Shape;331;g2de4ebe76cf_0_1625"/>
          <p:cNvSpPr/>
          <p:nvPr/>
        </p:nvSpPr>
        <p:spPr>
          <a:xfrm>
            <a:off x="978343" y="5220117"/>
            <a:ext cx="2924100" cy="236400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2de4ebe76cf_0_1625"/>
          <p:cNvSpPr/>
          <p:nvPr/>
        </p:nvSpPr>
        <p:spPr>
          <a:xfrm>
            <a:off x="2068436" y="4137863"/>
            <a:ext cx="896700" cy="254100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2" name="Google Shape;332;g2de4ebe76cf_0_1625"/>
          <p:cNvCxnSpPr>
            <a:stCxn id="329" idx="0"/>
            <a:endCxn id="326" idx="2"/>
          </p:cNvCxnSpPr>
          <p:nvPr/>
        </p:nvCxnSpPr>
        <p:spPr>
          <a:xfrm flipH="1" rot="10800000">
            <a:off x="6857604" y="4817144"/>
            <a:ext cx="3697200" cy="526200"/>
          </a:xfrm>
          <a:prstGeom prst="straightConnector1">
            <a:avLst/>
          </a:prstGeom>
          <a:noFill/>
          <a:ln cap="flat" cmpd="sng" w="38100">
            <a:solidFill>
              <a:srgbClr val="0B769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9" name="Google Shape;329;g2de4ebe76cf_0_1625"/>
          <p:cNvSpPr/>
          <p:nvPr/>
        </p:nvSpPr>
        <p:spPr>
          <a:xfrm>
            <a:off x="6320604" y="5343344"/>
            <a:ext cx="1074000" cy="258300"/>
          </a:xfrm>
          <a:prstGeom prst="rect">
            <a:avLst/>
          </a:prstGeom>
          <a:noFill/>
          <a:ln cap="flat" cmpd="sng" w="38100">
            <a:solidFill>
              <a:srgbClr val="0B76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2de4ebe76cf_0_1625"/>
          <p:cNvSpPr/>
          <p:nvPr/>
        </p:nvSpPr>
        <p:spPr>
          <a:xfrm flipH="1" rot="10800000">
            <a:off x="8923871" y="4552052"/>
            <a:ext cx="2883900" cy="234900"/>
          </a:xfrm>
          <a:prstGeom prst="rect">
            <a:avLst/>
          </a:prstGeom>
          <a:noFill/>
          <a:ln cap="flat" cmpd="sng" w="38100">
            <a:solidFill>
              <a:srgbClr val="0B76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2de4ebe76cf_0_1625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Lighting up LED in PA5 Pin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de4ebe76cf_0_1629"/>
          <p:cNvSpPr txBox="1"/>
          <p:nvPr/>
        </p:nvSpPr>
        <p:spPr>
          <a:xfrm>
            <a:off x="621792" y="1121664"/>
            <a:ext cx="108144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3 (Outputting Data): </a:t>
            </a:r>
            <a:endParaRPr sz="1900"/>
          </a:p>
          <a:p>
            <a:pPr indent="-45720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lay"/>
              <a:buAutoNum type="arabicPeriod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output data to PA5 (pin 5 of GPIO Port A), find address of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GPIOA_ODR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register by adding base address of RCC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memory map and offset of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GPIOA_ODR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register.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2de4ebe76cf_0_1629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1" name="Google Shape;341;g2de4ebe76cf_0_1629"/>
          <p:cNvSpPr txBox="1"/>
          <p:nvPr/>
        </p:nvSpPr>
        <p:spPr>
          <a:xfrm>
            <a:off x="8610600" y="4695700"/>
            <a:ext cx="3134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Base address of GPIO Port A in Memory</a:t>
            </a:r>
            <a:endParaRPr sz="1900"/>
          </a:p>
        </p:txBody>
      </p:sp>
      <p:sp>
        <p:nvSpPr>
          <p:cNvPr id="342" name="Google Shape;342;g2de4ebe76cf_0_1629"/>
          <p:cNvSpPr txBox="1"/>
          <p:nvPr/>
        </p:nvSpPr>
        <p:spPr>
          <a:xfrm>
            <a:off x="1343377" y="4080147"/>
            <a:ext cx="2054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address of GPIO Port A is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0x40010800</a:t>
            </a:r>
            <a:endParaRPr sz="1900"/>
          </a:p>
        </p:txBody>
      </p:sp>
      <p:pic>
        <p:nvPicPr>
          <p:cNvPr id="343" name="Google Shape;343;g2de4ebe76cf_0_1629"/>
          <p:cNvPicPr preferRelativeResize="0"/>
          <p:nvPr/>
        </p:nvPicPr>
        <p:blipFill rotWithShape="1">
          <a:blip r:embed="rId3">
            <a:alphaModFix/>
          </a:blip>
          <a:srcRect b="7842" l="0" r="0" t="0"/>
          <a:stretch/>
        </p:blipFill>
        <p:spPr>
          <a:xfrm>
            <a:off x="3735561" y="2668560"/>
            <a:ext cx="4733069" cy="3687789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g2de4ebe76cf_0_1629"/>
          <p:cNvSpPr/>
          <p:nvPr/>
        </p:nvSpPr>
        <p:spPr>
          <a:xfrm>
            <a:off x="3741501" y="6085211"/>
            <a:ext cx="2915700" cy="1899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5" name="Google Shape;345;g2de4ebe76cf_0_1629"/>
          <p:cNvCxnSpPr>
            <a:stCxn id="342" idx="2"/>
            <a:endCxn id="344" idx="1"/>
          </p:cNvCxnSpPr>
          <p:nvPr/>
        </p:nvCxnSpPr>
        <p:spPr>
          <a:xfrm>
            <a:off x="2370577" y="5034447"/>
            <a:ext cx="1371000" cy="1145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6" name="Google Shape;346;g2de4ebe76cf_0_1629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Lighting up LED in PA5 Pin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de4ebe76cf_0_1633"/>
          <p:cNvSpPr txBox="1"/>
          <p:nvPr/>
        </p:nvSpPr>
        <p:spPr>
          <a:xfrm>
            <a:off x="582627" y="1121664"/>
            <a:ext cx="112533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3 (Outputting Data): </a:t>
            </a:r>
            <a:endParaRPr sz="1900"/>
          </a:p>
          <a:p>
            <a:pPr indent="-45720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lay"/>
              <a:buAutoNum type="arabicPeriod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output data to PA5 (pin 5 of GPIO Port A), find address of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GPIOA_ODR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register by adding base address of RCC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memory map and offset of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GPIOA_ODR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register.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2de4ebe76cf_0_1633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3" name="Google Shape;353;g2de4ebe76cf_0_1633"/>
          <p:cNvSpPr txBox="1"/>
          <p:nvPr/>
        </p:nvSpPr>
        <p:spPr>
          <a:xfrm>
            <a:off x="1912875" y="6157645"/>
            <a:ext cx="83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Address of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GPIOA_ODR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register in memory map</a:t>
            </a:r>
            <a:endParaRPr sz="1900"/>
          </a:p>
        </p:txBody>
      </p:sp>
      <p:pic>
        <p:nvPicPr>
          <p:cNvPr id="354" name="Google Shape;354;g2de4ebe76cf_0_16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739" y="2739196"/>
            <a:ext cx="7557753" cy="3446583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g2de4ebe76cf_0_1633"/>
          <p:cNvSpPr/>
          <p:nvPr/>
        </p:nvSpPr>
        <p:spPr>
          <a:xfrm>
            <a:off x="3434080" y="3071140"/>
            <a:ext cx="1669200" cy="2952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2de4ebe76cf_0_1633"/>
          <p:cNvSpPr txBox="1"/>
          <p:nvPr/>
        </p:nvSpPr>
        <p:spPr>
          <a:xfrm>
            <a:off x="438015" y="2701873"/>
            <a:ext cx="18975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Offset of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GPIOA_CRL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is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0x0C</a:t>
            </a:r>
            <a:endParaRPr sz="19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of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GPIOA_CRL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in memory map is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0x40010800+ 0x0C = 0x4001080C</a:t>
            </a:r>
            <a:endParaRPr sz="1900"/>
          </a:p>
        </p:txBody>
      </p:sp>
      <p:cxnSp>
        <p:nvCxnSpPr>
          <p:cNvPr id="357" name="Google Shape;357;g2de4ebe76cf_0_1633"/>
          <p:cNvCxnSpPr>
            <a:endCxn id="355" idx="1"/>
          </p:cNvCxnSpPr>
          <p:nvPr/>
        </p:nvCxnSpPr>
        <p:spPr>
          <a:xfrm>
            <a:off x="2255680" y="3179140"/>
            <a:ext cx="1178400" cy="39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8" name="Google Shape;358;g2de4ebe76cf_0_1633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Lighting up LED in PA5 Pin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de4ebe76cf_0_1637"/>
          <p:cNvSpPr txBox="1"/>
          <p:nvPr/>
        </p:nvSpPr>
        <p:spPr>
          <a:xfrm>
            <a:off x="621792" y="1121664"/>
            <a:ext cx="114135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3 (Outputting Data): </a:t>
            </a:r>
            <a:endParaRPr sz="1900"/>
          </a:p>
          <a:p>
            <a:pPr indent="-45720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lay"/>
              <a:buAutoNum type="arabicPeriod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output data to PA5 (pin 5 of GPIO Port A), find address of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GPIOA_ODR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register by adding base address of RCC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memory map and offset of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GPIOA_ODR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register.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lay"/>
              <a:buAutoNum type="arabicPeriod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ODR5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bit to 1 in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GPIOA_ODR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using OR op. 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838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g2de4ebe76cf_0_1637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65" name="Google Shape;365;g2de4ebe76cf_0_1637"/>
          <p:cNvGraphicFramePr/>
          <p:nvPr/>
        </p:nvGraphicFramePr>
        <p:xfrm>
          <a:off x="1672353" y="27009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{FA9E123A-A91E-49D4-B5CD-FFB9565E3766}</a:tableStyleId>
              </a:tblPr>
              <a:tblGrid>
                <a:gridCol w="9044825"/>
              </a:tblGrid>
              <a:tr h="49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#define GPIOA_ODR </a:t>
                      </a:r>
                      <a:r>
                        <a:rPr b="1" lang="en-US" sz="20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(*(volatile uint32_t *)</a:t>
                      </a:r>
                      <a:r>
                        <a:rPr b="1" lang="en-US" sz="2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0x4001080C)</a:t>
                      </a:r>
                      <a:endParaRPr b="1" sz="20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0975" marB="60975" marR="121925" marL="121925"/>
                </a:tc>
              </a:tr>
            </a:tbl>
          </a:graphicData>
        </a:graphic>
      </p:graphicFrame>
      <p:sp>
        <p:nvSpPr>
          <p:cNvPr id="366" name="Google Shape;366;g2de4ebe76cf_0_1637"/>
          <p:cNvSpPr txBox="1"/>
          <p:nvPr/>
        </p:nvSpPr>
        <p:spPr>
          <a:xfrm>
            <a:off x="8144136" y="3938140"/>
            <a:ext cx="37935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</a:t>
            </a: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>
              <a:rPr b="1" lang="en-US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ODR5</a:t>
            </a: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bit to 1 in </a:t>
            </a:r>
            <a:r>
              <a:rPr b="1" lang="en-US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GPIOA_ODR</a:t>
            </a: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using OR operations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900"/>
          </a:p>
        </p:txBody>
      </p:sp>
      <p:graphicFrame>
        <p:nvGraphicFramePr>
          <p:cNvPr id="367" name="Google Shape;367;g2de4ebe76cf_0_1637"/>
          <p:cNvGraphicFramePr/>
          <p:nvPr/>
        </p:nvGraphicFramePr>
        <p:xfrm>
          <a:off x="1812279" y="52872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{FA9E123A-A91E-49D4-B5CD-FFB9565E3766}</a:tableStyleId>
              </a:tblPr>
              <a:tblGrid>
                <a:gridCol w="9032625"/>
              </a:tblGrid>
              <a:tr h="49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GPIOA_ODR |= 1UL&lt;&lt;5;</a:t>
                      </a:r>
                      <a:endParaRPr sz="1900"/>
                    </a:p>
                  </a:txBody>
                  <a:tcPr marT="60975" marB="60975" marR="121925" marL="121925"/>
                </a:tc>
              </a:tr>
            </a:tbl>
          </a:graphicData>
        </a:graphic>
      </p:graphicFrame>
      <p:pic>
        <p:nvPicPr>
          <p:cNvPr id="368" name="Google Shape;368;g2de4ebe76cf_0_1637"/>
          <p:cNvPicPr preferRelativeResize="0"/>
          <p:nvPr/>
        </p:nvPicPr>
        <p:blipFill rotWithShape="1">
          <a:blip r:embed="rId3">
            <a:alphaModFix/>
          </a:blip>
          <a:srcRect b="36354" l="0" r="0" t="45039"/>
          <a:stretch/>
        </p:blipFill>
        <p:spPr>
          <a:xfrm>
            <a:off x="586381" y="3724547"/>
            <a:ext cx="7557753" cy="641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g2de4ebe76cf_0_1637"/>
          <p:cNvPicPr preferRelativeResize="0"/>
          <p:nvPr/>
        </p:nvPicPr>
        <p:blipFill rotWithShape="1">
          <a:blip r:embed="rId3">
            <a:alphaModFix/>
          </a:blip>
          <a:srcRect b="12636" l="9331" r="3453" t="76124"/>
          <a:stretch/>
        </p:blipFill>
        <p:spPr>
          <a:xfrm>
            <a:off x="1069453" y="4512881"/>
            <a:ext cx="6591612" cy="387416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g2de4ebe76cf_0_1637"/>
          <p:cNvSpPr/>
          <p:nvPr/>
        </p:nvSpPr>
        <p:spPr>
          <a:xfrm>
            <a:off x="5312936" y="3871584"/>
            <a:ext cx="456000" cy="4245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1" name="Google Shape;371;g2de4ebe76cf_0_1637"/>
          <p:cNvCxnSpPr>
            <a:stCxn id="370" idx="1"/>
          </p:cNvCxnSpPr>
          <p:nvPr/>
        </p:nvCxnSpPr>
        <p:spPr>
          <a:xfrm flipH="1">
            <a:off x="1982636" y="4083834"/>
            <a:ext cx="3330300" cy="429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2" name="Google Shape;372;g2de4ebe76cf_0_1637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Lighting up LED in PA5 Pin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e4ebe76cf_0_1384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Schematics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g2de4ebe76cf_0_1384"/>
          <p:cNvSpPr txBox="1"/>
          <p:nvPr/>
        </p:nvSpPr>
        <p:spPr>
          <a:xfrm>
            <a:off x="621792" y="1121664"/>
            <a:ext cx="108144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4635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Schematic Link: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https://stm32-base.org/assets/pdf/boards/original-schematic-STM32F103C8T6-Blue_Pill.pdf</a:t>
            </a: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7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2de4ebe76cf_0_1384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1" name="Google Shape;101;g2de4ebe76cf_0_13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0704" y="1990597"/>
            <a:ext cx="7336840" cy="4730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de4ebe76cf_0_1702"/>
          <p:cNvSpPr txBox="1"/>
          <p:nvPr/>
        </p:nvSpPr>
        <p:spPr>
          <a:xfrm>
            <a:off x="621792" y="1121664"/>
            <a:ext cx="108144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Program 1</a:t>
            </a:r>
            <a:endParaRPr sz="1900"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g2de4ebe76cf_0_1702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79" name="Google Shape;379;g2de4ebe76cf_0_1702"/>
          <p:cNvGraphicFramePr/>
          <p:nvPr/>
        </p:nvGraphicFramePr>
        <p:xfrm>
          <a:off x="483391" y="15744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{FA9E123A-A91E-49D4-B5CD-FFB9565E3766}</a:tableStyleId>
              </a:tblPr>
              <a:tblGrid>
                <a:gridCol w="11307850"/>
              </a:tblGrid>
              <a:tr h="49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 &lt;stdint.h&gt;</a:t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#define RCC_BASE 0x40021000</a:t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#define APB2ENR_OFFSET 0x18</a:t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#define GPIOA_BASE 0x40010800</a:t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#define GPIOA_CRL_OFFSET 0x00</a:t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#define GPIOA_ODR_OFFSET 0x0C</a:t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#define RCC_APB2ENR (*(volatile uint32_t *) (RCC_BASE+APB2ENR_OFFSET))</a:t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#define GPIOA_CRL (*(volatile </a:t>
                      </a: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uint32_t </a:t>
                      </a: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*) (GPIOA_BASE+GPIOA_CRL_OFFSET))</a:t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#define GPIOA_ODR (*(volatile </a:t>
                      </a: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uint32_t </a:t>
                      </a: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*) (GPIOA_BASE+GPIOA_ODR_OFFSET))</a:t>
                      </a:r>
                      <a:endParaRPr b="1" sz="16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GPIO_Clock_Enable(void);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GPIO_Pin_Init(void);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0975" marB="60975" marR="121925" marL="121925"/>
                </a:tc>
              </a:tr>
            </a:tbl>
          </a:graphicData>
        </a:graphic>
      </p:graphicFrame>
      <p:sp>
        <p:nvSpPr>
          <p:cNvPr id="380" name="Google Shape;380;g2de4ebe76cf_0_1702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Lighting up LED in PA5 Pin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73785c9962_0_8"/>
          <p:cNvSpPr txBox="1"/>
          <p:nvPr/>
        </p:nvSpPr>
        <p:spPr>
          <a:xfrm>
            <a:off x="621792" y="1121664"/>
            <a:ext cx="108144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1 (Cont’d)</a:t>
            </a:r>
            <a:endParaRPr b="1" sz="29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g273785c9962_0_8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87" name="Google Shape;387;g273785c9962_0_8"/>
          <p:cNvGraphicFramePr/>
          <p:nvPr/>
        </p:nvGraphicFramePr>
        <p:xfrm>
          <a:off x="483391" y="15744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{FA9E123A-A91E-49D4-B5CD-FFB9565E3766}</a:tableStyleId>
              </a:tblPr>
              <a:tblGrid>
                <a:gridCol w="11307850"/>
              </a:tblGrid>
              <a:tr h="49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GPIO_Clock_Enable(void)</a:t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RCC_APB2ENR |= 1UL&lt;&lt;2; //0x0100</a:t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GPIO_Pin_Init(void)</a:t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GPIOA_CRL &amp;= ~(15UL&lt;&lt;20);</a:t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GPIOA_CRL |= 3UL&lt;&lt;20;	</a:t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main(void)</a:t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GPIO_Clock_Enable();</a:t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GPIO_Pin_Init();	</a:t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GPIOA_ODR |= 1UL&lt;&lt;5;</a:t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while(1);</a:t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6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0975" marB="60975" marR="121925" marL="121925"/>
                </a:tc>
              </a:tr>
            </a:tbl>
          </a:graphicData>
        </a:graphic>
      </p:graphicFrame>
      <p:sp>
        <p:nvSpPr>
          <p:cNvPr id="388" name="Google Shape;388;g273785c9962_0_8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Lighting up LED in PA5 Pin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de4ebe76cf_0_1706"/>
          <p:cNvSpPr txBox="1"/>
          <p:nvPr/>
        </p:nvSpPr>
        <p:spPr>
          <a:xfrm>
            <a:off x="621792" y="1121664"/>
            <a:ext cx="111711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Program 2 </a:t>
            </a: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stm32f10x.h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header which includes all addresses of registers</a:t>
            </a: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endParaRPr sz="1900"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g2de4ebe76cf_0_1706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95" name="Google Shape;395;g2de4ebe76cf_0_1706"/>
          <p:cNvGraphicFramePr/>
          <p:nvPr/>
        </p:nvGraphicFramePr>
        <p:xfrm>
          <a:off x="621791" y="15744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{FA9E123A-A91E-49D4-B5CD-FFB9565E3766}</a:tableStyleId>
              </a:tblPr>
              <a:tblGrid>
                <a:gridCol w="6488400"/>
                <a:gridCol w="4682600"/>
              </a:tblGrid>
              <a:tr h="49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 "stm32f10x.h" // Device header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GPIO_Clock_Enable(void);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GPIO_Pin_Init(void);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main(void)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GPIO_Clock_Enable();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GPIO_Pin_Init();	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GPIOA-&gt;ODR |= 1UL&lt;&lt;5;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while(1);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0975" marB="6097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GPIO_Clock_Enable(void)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RCC-&gt;APB2ENR |= 1UL&lt;&lt;2; //0x0100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GPIO_Pin_Init(void)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GPIOA-&gt;CRL &amp;= ~(15UL&lt;&lt;20);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GPIOA-&gt;CRL |= 3UL&lt;&lt;20;	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0975" marB="60975" marR="121925" marL="121925"/>
                </a:tc>
              </a:tr>
            </a:tbl>
          </a:graphicData>
        </a:graphic>
      </p:graphicFrame>
      <p:sp>
        <p:nvSpPr>
          <p:cNvPr id="396" name="Google Shape;396;g2de4ebe76cf_0_1706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Lighting up LED in PA5 Pin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de4ebe76cf_0_1710"/>
          <p:cNvSpPr txBox="1"/>
          <p:nvPr/>
        </p:nvSpPr>
        <p:spPr>
          <a:xfrm>
            <a:off x="621792" y="1121664"/>
            <a:ext cx="111711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Program 3</a:t>
            </a: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Assembly Code</a:t>
            </a: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endParaRPr sz="1900"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g2de4ebe76cf_0_1710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03" name="Google Shape;403;g2de4ebe76cf_0_1710"/>
          <p:cNvGraphicFramePr/>
          <p:nvPr/>
        </p:nvGraphicFramePr>
        <p:xfrm>
          <a:off x="798576" y="15871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{FA9E123A-A91E-49D4-B5CD-FFB9565E3766}</a:tableStyleId>
              </a:tblPr>
              <a:tblGrid>
                <a:gridCol w="10607025"/>
              </a:tblGrid>
              <a:tr h="47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Memory addresses of GPIO port A and RCC (reset and clock control) data structure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GPIOA_BASE      EQU 0x40010800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RCC_BASE        EQU 0x40021000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Byte offset of each register in GPIO and RCC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RCC_APB2ENR     EQU 0x18     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GPIO_CRL        EQU 0x00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GPIO_ODR        EQU 0x0C</a:t>
                      </a:r>
                      <a:endParaRPr b="1" sz="15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AREA main, CODE, READONLY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EXPORT _main ; make _main visible to Linker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ENTRY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_main PROC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; Enable the clock to GPIO port A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; Load address of reset and clock control (RCC)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1" lang="en-US" sz="15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LDR r2, =RCC_BASE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; Load base address of RCC into r2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1" lang="en-US" sz="15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LDR r1, [r2, #RCC_APB2ENR] 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Load the value of RCC_APB2ENR into r1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1" lang="en-US" sz="15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ORR r1, r1, #(1 &lt;&lt; 2)       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Set bit 2 (IOPAEN) to enable GPIOA clock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1" lang="en-US" sz="15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 r1, [r2, #RCC_APB2ENR]  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Store the updated value back into RCC_APB2ENR</a:t>
                      </a:r>
                      <a:endParaRPr sz="15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0975" marB="60975" marR="121925" marL="121925"/>
                </a:tc>
              </a:tr>
            </a:tbl>
          </a:graphicData>
        </a:graphic>
      </p:graphicFrame>
      <p:sp>
        <p:nvSpPr>
          <p:cNvPr id="404" name="Google Shape;404;g2de4ebe76cf_0_1710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Lighting up LED in PA5 Pin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de4ebe76cf_0_1714"/>
          <p:cNvSpPr txBox="1"/>
          <p:nvPr/>
        </p:nvSpPr>
        <p:spPr>
          <a:xfrm>
            <a:off x="621792" y="1121664"/>
            <a:ext cx="111711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3 (Cont’d) </a:t>
            </a: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Assembly Code</a:t>
            </a: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endParaRPr sz="1900"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g2de4ebe76cf_0_1714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11" name="Google Shape;411;g2de4ebe76cf_0_1714"/>
          <p:cNvGraphicFramePr/>
          <p:nvPr/>
        </p:nvGraphicFramePr>
        <p:xfrm>
          <a:off x="798576" y="15871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{FA9E123A-A91E-49D4-B5CD-FFB9565E3766}</a:tableStyleId>
              </a:tblPr>
              <a:tblGrid>
                <a:gridCol w="10607025"/>
              </a:tblGrid>
              <a:tr h="47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Load GPIO port A base address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1" lang="en-US" sz="15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LDR r3, =GPIOA_BASE         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Load the base address of GPIOA into r3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; Configure pin PA5 as general-purpose output push-pull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; with max speed of 50 MHz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1" lang="en-US" sz="15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LDR r1, [r3, #GPIO_CRL]     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Load the value of GPIOA_CRL into r1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1" lang="en-US" sz="15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BIC r1, r1, #(15 &lt;&lt; 20)     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Clear bits 23:20 belonging to pin 5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1" lang="en-US" sz="15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ORR r1, r1, #(3 &lt;&lt; 20)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; Set bits 23:20 to 0011, configuring PA5 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	        ; as output with max speed 50 MHz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1" lang="en-US" sz="15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 r1, [r3, #GPIO_CRL]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; Store the updated value back into GPIOA_CRL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; Set PA5 high to turn on the LED       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1" lang="en-US" sz="15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LDR r1, [r3, #GPIO_ODR]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; Load the value of GPIOA_ODR into r1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1" lang="en-US" sz="15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ORR r1, r1, #(1 &lt;&lt; 5)       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Set bit 5 to 1, which sets PA5 high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1" lang="en-US" sz="15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 r1, [r3, #GPIO_ODR]     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Store the updated value back into GPIOA_ODR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stop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B stop                      ; Infinite loop to keep the program running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ENDP</a:t>
                      </a:r>
                      <a:endParaRPr sz="1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END</a:t>
                      </a:r>
                      <a:endParaRPr sz="15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0975" marB="60975" marR="121925" marL="121925"/>
                </a:tc>
              </a:tr>
            </a:tbl>
          </a:graphicData>
        </a:graphic>
      </p:graphicFrame>
      <p:sp>
        <p:nvSpPr>
          <p:cNvPr id="412" name="Google Shape;412;g2de4ebe76cf_0_1714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Lighting up LED in PA5 Pin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73785c9962_0_15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Sample Questions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8" name="Google Shape;418;g273785c9962_0_15"/>
          <p:cNvSpPr txBox="1"/>
          <p:nvPr/>
        </p:nvSpPr>
        <p:spPr>
          <a:xfrm>
            <a:off x="599213" y="1185307"/>
            <a:ext cx="110055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Question 1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Write a program in C Language to turn on/enable GPIO  pin PA5/turn on LED connected to GPIO pin PA5 by using addresses to access the registers.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Given–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GPIOA base address 0x40010800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RCC  base address 0x40021000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RCC_APB2ENR offset 0x18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GPIOA_CRL offset 0x00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GPIOA_ODR offset 0x0C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Solution is in the 1st Program.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 Question can include any GPIO pin.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 Question can also include disabling/turning off.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73785c9962_0_30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Sample Questions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4" name="Google Shape;424;g273785c9962_0_30"/>
          <p:cNvSpPr txBox="1"/>
          <p:nvPr/>
        </p:nvSpPr>
        <p:spPr>
          <a:xfrm>
            <a:off x="599213" y="1185307"/>
            <a:ext cx="110055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Question 2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Write a program in Assembly Language to turn on/enable GPIO  pin PA5/turn on LED connected to GPIO pin PA5 by using addresses to access the registers.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Given–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GPIOA base address 0x40010800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RCC  base address 0x40021000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RCC_APB2ENR offset 0x18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GPIOA_CRL offset 0x00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GPIOA_ODR offset 0x0C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Solution is in the 3rd Program.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 Question can include any GPIO pin.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 Question can also include disabling/turning off.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73785c9962_0_35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Sample Questions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0" name="Google Shape;430;g273785c9962_0_35"/>
          <p:cNvSpPr txBox="1"/>
          <p:nvPr/>
        </p:nvSpPr>
        <p:spPr>
          <a:xfrm>
            <a:off x="599213" y="1185307"/>
            <a:ext cx="110055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Question 3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Write a program in C Language to turn on/enable GPIO  pin PA5/turn on LED connected to GPIO pin PA5 by using </a:t>
            </a: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stm32f10x.h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header to access the registers.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Solution is in the 2nd Program.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 Question can include any GPIO pin.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 Question can also include disabling/turning off.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"/>
          <p:cNvSpPr txBox="1"/>
          <p:nvPr/>
        </p:nvSpPr>
        <p:spPr>
          <a:xfrm>
            <a:off x="3462906" y="2828835"/>
            <a:ext cx="526618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Thank You!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6" name="Google Shape;43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971" y="1338943"/>
            <a:ext cx="2090057" cy="2090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e4ebe76cf_0_1394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Pin Diagram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7" name="Google Shape;107;g2de4ebe76cf_0_13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3401" y="1121665"/>
            <a:ext cx="7625560" cy="5327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e4ebe76cf_0_1419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Datasheet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g2de4ebe76cf_0_1419"/>
          <p:cNvSpPr txBox="1"/>
          <p:nvPr/>
        </p:nvSpPr>
        <p:spPr>
          <a:xfrm>
            <a:off x="621792" y="1121664"/>
            <a:ext cx="108144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4635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Datasheet: </a:t>
            </a:r>
            <a:r>
              <a:rPr lang="en-US" sz="2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https://www.st.com/resource/en/datasheet/stm32f103c8.pdf</a:t>
            </a:r>
            <a:r>
              <a:rPr lang="en-US" sz="2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900"/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g2de4ebe76cf_0_14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3019" y="1670871"/>
            <a:ext cx="3591677" cy="482385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de4ebe76cf_0_1419"/>
          <p:cNvSpPr txBox="1"/>
          <p:nvPr/>
        </p:nvSpPr>
        <p:spPr>
          <a:xfrm>
            <a:off x="8334173" y="3429000"/>
            <a:ext cx="2894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1 of Datasheet showing features of stm32f103c8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e4ebe76cf_0_1425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Datasheet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" name="Google Shape;121;g2de4ebe76cf_0_1425"/>
          <p:cNvSpPr txBox="1"/>
          <p:nvPr/>
        </p:nvSpPr>
        <p:spPr>
          <a:xfrm>
            <a:off x="8334173" y="3429000"/>
            <a:ext cx="28947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11 of Datasheet showing STM32F103xx Block Diagram</a:t>
            </a:r>
            <a:endParaRPr sz="1900"/>
          </a:p>
        </p:txBody>
      </p:sp>
      <p:pic>
        <p:nvPicPr>
          <p:cNvPr id="122" name="Google Shape;122;g2de4ebe76cf_0_14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8235" y="1170112"/>
            <a:ext cx="4681418" cy="5343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e4ebe76cf_0_1429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Reference Manual</a:t>
            </a:r>
            <a:endParaRPr b="1"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" name="Google Shape;128;g2de4ebe76cf_0_1429"/>
          <p:cNvSpPr txBox="1"/>
          <p:nvPr/>
        </p:nvSpPr>
        <p:spPr>
          <a:xfrm>
            <a:off x="621792" y="1121664"/>
            <a:ext cx="108144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4635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b="1"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 Manual (Most Important Doc):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https://www.st.com/resource/en/reference_manual/rm0008-stm32f101xx-stm32f102xx-stm32f103xx-stm32f105xx-and-stm32f107xx-advanced-armbased-32bit-mcus-stmicroelectronics.pdf</a:t>
            </a: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7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e4ebe76cf_0_1440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Memory Map of STM32 Blue Pill (STM32F103xx)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g2de4ebe76cf_0_1440"/>
          <p:cNvSpPr txBox="1"/>
          <p:nvPr/>
        </p:nvSpPr>
        <p:spPr>
          <a:xfrm>
            <a:off x="9231084" y="3429000"/>
            <a:ext cx="27204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Map of STM32 Blue Pill (STM32F103xx) (Page 50 in Reference Manual)</a:t>
            </a:r>
            <a:endParaRPr sz="1900"/>
          </a:p>
        </p:txBody>
      </p:sp>
      <p:pic>
        <p:nvPicPr>
          <p:cNvPr id="135" name="Google Shape;135;g2de4ebe76cf_0_14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849" y="1268637"/>
            <a:ext cx="8677741" cy="5040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e4ebe76cf_0_1444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latin typeface="Consolas"/>
                <a:ea typeface="Consolas"/>
                <a:cs typeface="Consolas"/>
                <a:sym typeface="Consolas"/>
              </a:rPr>
              <a:t>Memory Map of STM32 Blue Pill (STM32F103xx)</a:t>
            </a:r>
            <a:endParaRPr b="1" sz="36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1" name="Google Shape;141;g2de4ebe76cf_0_14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8412" y="1185307"/>
            <a:ext cx="6226369" cy="526426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2de4ebe76cf_0_1444"/>
          <p:cNvSpPr txBox="1"/>
          <p:nvPr/>
        </p:nvSpPr>
        <p:spPr>
          <a:xfrm>
            <a:off x="9231084" y="3429000"/>
            <a:ext cx="27204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Map of STM32 Blue Pill (STM32F103xx) (Page 51 in Reference Manual)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2024-03-27T20:38:46Z</dcterms:created>
  <dc:creator>Md. Farhan Shakib</dc:creator>
</cp:coreProperties>
</file>