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5" roundtripDataSignature="AMtx7mjjCLc2cqqZ0wb3O18uTGpsYyGp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14A666-3B1E-4021-8755-DA7E3AD1DCED}">
  <a:tblStyle styleId="{DE14A666-3B1E-4021-8755-DA7E3AD1DCED}" styleName="Table_0">
    <a:wholeTbl>
      <a:tcTxStyle b="off" i="off">
        <a:font>
          <a:latin typeface="Aptos"/>
          <a:ea typeface="Aptos"/>
          <a:cs typeface="Aptos"/>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e98e91a41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g2de98e91a41_0_2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fec4da436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2dfec4da436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fec4da436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2dfec4da436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fec4da436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2dfec4da436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fec4da436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2dfec4da436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fec4da436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2dfec4da436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fec4da436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2dfec4da436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fec4da436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2dfec4da436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fec4da436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2dfec4da436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e98e91a41_0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2de98e91a41_0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e98e91a41_0_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2de98e91a41_0_2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e98e91a41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g2de98e91a41_0_2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de98e91a41_0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2de98e91a41_0_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e98e91a41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g2de98e91a41_0_2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e98e91a41_0_3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2de98e91a41_0_3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de98e91a41_0_3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2de98e91a41_0_3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e98e91a41_0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g2de98e91a41_0_3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de98e91a41_0_3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2de98e91a41_0_3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de98e91a41_0_3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g2de98e91a41_0_3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dfec4da43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g2dfec4da436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dfec4da43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2dfec4da436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e98e91a41_0_3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g2de98e91a41_0_3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fec4da436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2dfec4da436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de98e91a41_0_4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2de98e91a41_0_4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de98e91a41_0_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g2de98e91a41_0_3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de98e91a41_0_3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g2de98e91a41_0_3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de98e91a41_0_3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g2de98e91a41_0_3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de98e91a4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g2de98e91a4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de98e91a41_0_3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g2de98e91a41_0_3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de98e91a41_0_3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1" name="Google Shape;351;g2de98e91a41_0_3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73778eca5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8" name="Google Shape;358;g273778eca5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73778eca5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4" name="Google Shape;364;g273778eca5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de98e91a41_0_3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0" name="Google Shape;370;g2de98e91a41_0_3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fec4da436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2dfec4da436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fec4da436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2dfec4da436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fec4da43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2dfec4da436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fec4da436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2dfec4da436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fec4da436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g2dfec4da436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fec4da436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g2dfec4da436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8"/>
          <p:cNvSpPr/>
          <p:nvPr>
            <p:ph idx="2" type="pic"/>
          </p:nvPr>
        </p:nvSpPr>
        <p:spPr>
          <a:xfrm>
            <a:off x="5183188" y="987425"/>
            <a:ext cx="6172200" cy="4873625"/>
          </a:xfrm>
          <a:prstGeom prst="rect">
            <a:avLst/>
          </a:prstGeom>
          <a:noFill/>
          <a:ln>
            <a:noFill/>
          </a:ln>
        </p:spPr>
      </p:sp>
      <p:sp>
        <p:nvSpPr>
          <p:cNvPr id="64" name="Google Shape;64;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de98e91a41_0_246"/>
          <p:cNvSpPr txBox="1"/>
          <p:nvPr>
            <p:ph type="ctrTitle"/>
          </p:nvPr>
        </p:nvSpPr>
        <p:spPr>
          <a:xfrm>
            <a:off x="576943" y="841830"/>
            <a:ext cx="11190600" cy="2668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onsolas"/>
              <a:buNone/>
            </a:pPr>
            <a:r>
              <a:rPr lang="en-US">
                <a:latin typeface="Consolas"/>
                <a:ea typeface="Consolas"/>
                <a:cs typeface="Consolas"/>
                <a:sym typeface="Consolas"/>
              </a:rPr>
              <a:t>Push Button </a:t>
            </a:r>
            <a:endParaRPr>
              <a:latin typeface="Consolas"/>
              <a:ea typeface="Consolas"/>
              <a:cs typeface="Consolas"/>
              <a:sym typeface="Consolas"/>
            </a:endParaRPr>
          </a:p>
          <a:p>
            <a:pPr indent="0" lvl="0" marL="0" rtl="0" algn="ctr">
              <a:lnSpc>
                <a:spcPct val="90000"/>
              </a:lnSpc>
              <a:spcBef>
                <a:spcPts val="0"/>
              </a:spcBef>
              <a:spcAft>
                <a:spcPts val="0"/>
              </a:spcAft>
              <a:buClr>
                <a:schemeClr val="dk1"/>
              </a:buClr>
              <a:buSzPts val="6000"/>
              <a:buFont typeface="Consolas"/>
              <a:buNone/>
            </a:pPr>
            <a:r>
              <a:rPr lang="en-US">
                <a:latin typeface="Consolas"/>
                <a:ea typeface="Consolas"/>
                <a:cs typeface="Consolas"/>
                <a:sym typeface="Consolas"/>
              </a:rPr>
              <a:t>(C Code)</a:t>
            </a:r>
            <a:endParaRPr/>
          </a:p>
        </p:txBody>
      </p:sp>
      <p:sp>
        <p:nvSpPr>
          <p:cNvPr id="85" name="Google Shape;85;g2de98e91a41_0_246"/>
          <p:cNvSpPr/>
          <p:nvPr/>
        </p:nvSpPr>
        <p:spPr>
          <a:xfrm>
            <a:off x="1817913" y="2873829"/>
            <a:ext cx="8980800" cy="65400"/>
          </a:xfrm>
          <a:prstGeom prst="rect">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g2de98e91a41_0_246"/>
          <p:cNvSpPr/>
          <p:nvPr/>
        </p:nvSpPr>
        <p:spPr>
          <a:xfrm>
            <a:off x="1817912" y="2110582"/>
            <a:ext cx="8980800" cy="65400"/>
          </a:xfrm>
          <a:prstGeom prst="rect">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g2de98e91a41_0_246"/>
          <p:cNvSpPr txBox="1"/>
          <p:nvPr/>
        </p:nvSpPr>
        <p:spPr>
          <a:xfrm>
            <a:off x="1524000" y="3602037"/>
            <a:ext cx="9144000" cy="26682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Slide by-</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Md. Farhan Shakib</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Lecturer, Dept. of CSE, RUET</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farhan.shakib@cse.ruet.ac.bd</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dfec4da436_0_81"/>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5"/>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
        <p:nvSpPr>
          <p:cNvPr id="145" name="Google Shape;145;g2dfec4da436_0_81"/>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None/>
            </a:pPr>
            <a:r>
              <a:rPr b="1" lang="en-US" sz="2600">
                <a:solidFill>
                  <a:schemeClr val="accent1"/>
                </a:solidFill>
                <a:latin typeface="Calibri"/>
                <a:ea typeface="Calibri"/>
                <a:cs typeface="Calibri"/>
                <a:sym typeface="Calibri"/>
              </a:rPr>
              <a:t>Software Debouncing - C</a:t>
            </a:r>
            <a:r>
              <a:rPr b="1" lang="en-US" sz="2600">
                <a:solidFill>
                  <a:schemeClr val="accent1"/>
                </a:solidFill>
                <a:latin typeface="Calibri"/>
                <a:ea typeface="Calibri"/>
                <a:cs typeface="Calibri"/>
                <a:sym typeface="Calibri"/>
              </a:rPr>
              <a:t>ounter Debouncer</a:t>
            </a:r>
            <a:endParaRPr b="1" sz="2600">
              <a:solidFill>
                <a:schemeClr val="accent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a:p>
            <a:pPr indent="-393700" lvl="0" marL="4572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 It polls the button input at regular intervals and requires a few consecutive positive readings to confirm the button has been pressed.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a:p>
            <a:pPr indent="-393700" lvl="0" marL="4572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In given pseudocode, the pin is polled every 5 ms during the debounce period 50 ms, and it requires 4 consecutive positive readings. If a button is pressed, this approach has less response time than the wait-and-see method.</a:t>
            </a:r>
            <a:endParaRPr sz="26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dfec4da436_0_88"/>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5"/>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
        <p:nvSpPr>
          <p:cNvPr id="151" name="Google Shape;151;g2dfec4da436_0_88"/>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None/>
            </a:pPr>
            <a:r>
              <a:rPr b="1" lang="en-US" sz="2600">
                <a:solidFill>
                  <a:schemeClr val="accent1"/>
                </a:solidFill>
                <a:latin typeface="Calibri"/>
                <a:ea typeface="Calibri"/>
                <a:cs typeface="Calibri"/>
                <a:sym typeface="Calibri"/>
              </a:rPr>
              <a:t>Software Debouncing - Counter Debouncer</a:t>
            </a:r>
            <a:endParaRPr b="1" sz="2600">
              <a:solidFill>
                <a:schemeClr val="accent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p:txBody>
      </p:sp>
      <p:pic>
        <p:nvPicPr>
          <p:cNvPr id="152" name="Google Shape;152;g2dfec4da436_0_88"/>
          <p:cNvPicPr preferRelativeResize="0"/>
          <p:nvPr/>
        </p:nvPicPr>
        <p:blipFill>
          <a:blip r:embed="rId3">
            <a:alphaModFix/>
          </a:blip>
          <a:stretch>
            <a:fillRect/>
          </a:stretch>
        </p:blipFill>
        <p:spPr>
          <a:xfrm>
            <a:off x="2276075" y="1731150"/>
            <a:ext cx="7639850" cy="481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dfec4da436_0_94"/>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5"/>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
        <p:nvSpPr>
          <p:cNvPr id="158" name="Google Shape;158;g2dfec4da436_0_94"/>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None/>
            </a:pPr>
            <a:r>
              <a:rPr b="1" lang="en-US" sz="2600">
                <a:solidFill>
                  <a:schemeClr val="accent1"/>
                </a:solidFill>
                <a:latin typeface="Calibri"/>
                <a:ea typeface="Calibri"/>
                <a:cs typeface="Calibri"/>
                <a:sym typeface="Calibri"/>
              </a:rPr>
              <a:t>Time Delay - Loop Based</a:t>
            </a:r>
            <a:endParaRPr b="1" sz="2600">
              <a:solidFill>
                <a:schemeClr val="accent1"/>
              </a:solidFill>
              <a:latin typeface="Calibri"/>
              <a:ea typeface="Calibri"/>
              <a:cs typeface="Calibri"/>
              <a:sym typeface="Calibri"/>
            </a:endParaRPr>
          </a:p>
          <a:p>
            <a:pPr indent="0" lvl="0" marL="0" rtl="0" algn="l">
              <a:spcBef>
                <a:spcPts val="0"/>
              </a:spcBef>
              <a:spcAft>
                <a:spcPts val="0"/>
              </a:spcAft>
              <a:buNone/>
            </a:pPr>
            <a:r>
              <a:t/>
            </a:r>
            <a:endParaRPr b="1"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One issue in software debouncing methods is how to implement the time delay. Many new programmers use a large for or while loop to achieve the delay, as shown below.</a:t>
            </a:r>
            <a:endParaRPr sz="2600">
              <a:solidFill>
                <a:schemeClr val="dk1"/>
              </a:solidFill>
              <a:latin typeface="Calibri"/>
              <a:ea typeface="Calibri"/>
              <a:cs typeface="Calibri"/>
              <a:sym typeface="Calibri"/>
            </a:endParaRPr>
          </a:p>
        </p:txBody>
      </p:sp>
      <p:pic>
        <p:nvPicPr>
          <p:cNvPr id="159" name="Google Shape;159;g2dfec4da436_0_94"/>
          <p:cNvPicPr preferRelativeResize="0"/>
          <p:nvPr/>
        </p:nvPicPr>
        <p:blipFill>
          <a:blip r:embed="rId3">
            <a:alphaModFix/>
          </a:blip>
          <a:stretch>
            <a:fillRect/>
          </a:stretch>
        </p:blipFill>
        <p:spPr>
          <a:xfrm>
            <a:off x="1889103" y="3431903"/>
            <a:ext cx="8279800" cy="1627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dfec4da436_0_102"/>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5"/>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
        <p:nvSpPr>
          <p:cNvPr id="165" name="Google Shape;165;g2dfec4da436_0_102"/>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None/>
            </a:pPr>
            <a:r>
              <a:rPr b="1" lang="en-US" sz="2600">
                <a:solidFill>
                  <a:schemeClr val="accent1"/>
                </a:solidFill>
                <a:latin typeface="Calibri"/>
                <a:ea typeface="Calibri"/>
                <a:cs typeface="Calibri"/>
                <a:sym typeface="Calibri"/>
              </a:rPr>
              <a:t>Time Delay - Loop Based</a:t>
            </a:r>
            <a:endParaRPr b="1" sz="2600">
              <a:solidFill>
                <a:schemeClr val="accent1"/>
              </a:solidFill>
              <a:latin typeface="Calibri"/>
              <a:ea typeface="Calibri"/>
              <a:cs typeface="Calibri"/>
              <a:sym typeface="Calibri"/>
            </a:endParaRPr>
          </a:p>
          <a:p>
            <a:pPr indent="0" lvl="0" marL="0" rtl="0" algn="l">
              <a:spcBef>
                <a:spcPts val="0"/>
              </a:spcBef>
              <a:spcAft>
                <a:spcPts val="0"/>
              </a:spcAft>
              <a:buNone/>
            </a:pPr>
            <a:r>
              <a:t/>
            </a:r>
            <a:endParaRPr b="1"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The loop-based time delay is not recommended for real-time embedded systems. </a:t>
            </a:r>
            <a:endParaRPr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First, these busy loops tie up the processor and prevent other tasks from running, wasting processor time and energy. </a:t>
            </a:r>
            <a:endParaRPr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Second, the timing may change dramatically based on compiler versions, compiler optimization levels, and processor speed.</a:t>
            </a:r>
            <a:endParaRPr sz="26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dfec4da436_0_109"/>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5"/>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
        <p:nvSpPr>
          <p:cNvPr id="171" name="Google Shape;171;g2dfec4da436_0_109"/>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None/>
            </a:pPr>
            <a:r>
              <a:rPr b="1" lang="en-US" sz="2600">
                <a:solidFill>
                  <a:schemeClr val="accent1"/>
                </a:solidFill>
                <a:latin typeface="Calibri"/>
                <a:ea typeface="Calibri"/>
                <a:cs typeface="Calibri"/>
                <a:sym typeface="Calibri"/>
              </a:rPr>
              <a:t>Time Delay - Timer Interrupts</a:t>
            </a:r>
            <a:endParaRPr b="1" sz="2600">
              <a:solidFill>
                <a:schemeClr val="accent1"/>
              </a:solidFill>
              <a:latin typeface="Calibri"/>
              <a:ea typeface="Calibri"/>
              <a:cs typeface="Calibri"/>
              <a:sym typeface="Calibri"/>
            </a:endParaRPr>
          </a:p>
          <a:p>
            <a:pPr indent="0" lvl="0" marL="0" rtl="0" algn="l">
              <a:spcBef>
                <a:spcPts val="0"/>
              </a:spcBef>
              <a:spcAft>
                <a:spcPts val="0"/>
              </a:spcAft>
              <a:buNone/>
            </a:pPr>
            <a:r>
              <a:t/>
            </a:r>
            <a:endParaRPr b="1"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A better implementation is to use timer interrupts.</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(Will be explained in lectures related to Interrupts. InshaaAllah.)</a:t>
            </a:r>
            <a:endParaRPr sz="26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dfec4da436_0_115"/>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5"/>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
        <p:nvSpPr>
          <p:cNvPr id="177" name="Google Shape;177;g2dfec4da436_0_115"/>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None/>
            </a:pPr>
            <a:r>
              <a:rPr b="1" lang="en-US" sz="2600">
                <a:solidFill>
                  <a:schemeClr val="accent1"/>
                </a:solidFill>
                <a:latin typeface="Calibri"/>
                <a:ea typeface="Calibri"/>
                <a:cs typeface="Calibri"/>
                <a:sym typeface="Calibri"/>
              </a:rPr>
              <a:t>Polling/Busy-Wait</a:t>
            </a:r>
            <a:endParaRPr b="1" sz="2600">
              <a:solidFill>
                <a:schemeClr val="accent1"/>
              </a:solidFill>
              <a:latin typeface="Calibri"/>
              <a:ea typeface="Calibri"/>
              <a:cs typeface="Calibri"/>
              <a:sym typeface="Calibri"/>
            </a:endParaRPr>
          </a:p>
          <a:p>
            <a:pPr indent="0" lvl="0" marL="0" rtl="0" algn="l">
              <a:spcBef>
                <a:spcPts val="0"/>
              </a:spcBef>
              <a:spcAft>
                <a:spcPts val="0"/>
              </a:spcAft>
              <a:buNone/>
            </a:pPr>
            <a:r>
              <a:t/>
            </a:r>
            <a:endParaRPr b="1"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The following shows a polling I/0 method (busy waiting) to constantly query the input of external devices. Software repeatedly checks whether the push button is pressed or not. </a:t>
            </a:r>
            <a:endParaRPr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Although the polling method is simple, it is inherently inefficient because the CPU wastes many cycles on querying or waiting for input. A method based on interrupts is more efficient than polling.</a:t>
            </a:r>
            <a:endParaRPr sz="2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dfec4da436_0_121"/>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5"/>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
        <p:nvSpPr>
          <p:cNvPr id="183" name="Google Shape;183;g2dfec4da436_0_121"/>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None/>
            </a:pPr>
            <a:r>
              <a:rPr b="1" lang="en-US" sz="2600">
                <a:solidFill>
                  <a:schemeClr val="accent1"/>
                </a:solidFill>
                <a:latin typeface="Calibri"/>
                <a:ea typeface="Calibri"/>
                <a:cs typeface="Calibri"/>
                <a:sym typeface="Calibri"/>
              </a:rPr>
              <a:t>Polling/Busy-Wait</a:t>
            </a:r>
            <a:endParaRPr b="1" sz="2600">
              <a:solidFill>
                <a:schemeClr val="accent1"/>
              </a:solidFill>
              <a:latin typeface="Calibri"/>
              <a:ea typeface="Calibri"/>
              <a:cs typeface="Calibri"/>
              <a:sym typeface="Calibri"/>
            </a:endParaRPr>
          </a:p>
          <a:p>
            <a:pPr indent="0" lvl="0" marL="0" rtl="0" algn="l">
              <a:spcBef>
                <a:spcPts val="0"/>
              </a:spcBef>
              <a:spcAft>
                <a:spcPts val="0"/>
              </a:spcAft>
              <a:buNone/>
            </a:pPr>
            <a:r>
              <a:t/>
            </a:r>
            <a:endParaRPr b="1"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p:txBody>
      </p:sp>
      <p:pic>
        <p:nvPicPr>
          <p:cNvPr id="184" name="Google Shape;184;g2dfec4da436_0_121"/>
          <p:cNvPicPr preferRelativeResize="0"/>
          <p:nvPr/>
        </p:nvPicPr>
        <p:blipFill>
          <a:blip r:embed="rId3">
            <a:alphaModFix/>
          </a:blip>
          <a:stretch>
            <a:fillRect/>
          </a:stretch>
        </p:blipFill>
        <p:spPr>
          <a:xfrm>
            <a:off x="1510375" y="2490825"/>
            <a:ext cx="9037250" cy="2309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dfec4da436_0_28"/>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5"/>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
        <p:nvSpPr>
          <p:cNvPr id="190" name="Google Shape;190;g2dfec4da436_0_28"/>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None/>
            </a:pPr>
            <a:r>
              <a:rPr lang="en-US" sz="2600">
                <a:solidFill>
                  <a:schemeClr val="accent1"/>
                </a:solidFill>
                <a:latin typeface="Calibri"/>
                <a:ea typeface="Calibri"/>
                <a:cs typeface="Calibri"/>
                <a:sym typeface="Calibri"/>
              </a:rPr>
              <a:t>Detecting button press at </a:t>
            </a:r>
            <a:r>
              <a:rPr lang="en-US" sz="2600">
                <a:solidFill>
                  <a:schemeClr val="accent1"/>
                </a:solidFill>
                <a:latin typeface="Calibri"/>
                <a:ea typeface="Calibri"/>
                <a:cs typeface="Calibri"/>
                <a:sym typeface="Calibri"/>
              </a:rPr>
              <a:t>PC15 </a:t>
            </a:r>
            <a:r>
              <a:rPr lang="en-US" sz="2600">
                <a:solidFill>
                  <a:schemeClr val="accent1"/>
                </a:solidFill>
                <a:latin typeface="Calibri"/>
                <a:ea typeface="Calibri"/>
                <a:cs typeface="Calibri"/>
                <a:sym typeface="Calibri"/>
              </a:rPr>
              <a:t>and controlling LED connected to PB0.</a:t>
            </a:r>
            <a:endParaRPr b="0" i="0" sz="2600" u="none" cap="none" strike="noStrike">
              <a:solidFill>
                <a:schemeClr val="accen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de98e91a41_0_258"/>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5"/>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
        <p:nvSpPr>
          <p:cNvPr id="196" name="Google Shape;196;g2de98e91a41_0_258"/>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457200" lvl="0" marL="457200" marR="0" rtl="0" algn="l">
              <a:lnSpc>
                <a:spcPct val="100000"/>
              </a:lnSpc>
              <a:spcBef>
                <a:spcPts val="0"/>
              </a:spcBef>
              <a:spcAft>
                <a:spcPts val="0"/>
              </a:spcAft>
              <a:buClr>
                <a:srgbClr val="000000"/>
              </a:buClr>
              <a:buSzPts val="2400"/>
              <a:buFont typeface="Calibri"/>
              <a:buChar char="•"/>
            </a:pPr>
            <a:r>
              <a:rPr b="1" i="0" lang="en-US" sz="2400" u="none" cap="none" strike="noStrike">
                <a:solidFill>
                  <a:srgbClr val="000000"/>
                </a:solidFill>
                <a:latin typeface="Calibri"/>
                <a:ea typeface="Calibri"/>
                <a:cs typeface="Calibri"/>
                <a:sym typeface="Calibri"/>
              </a:rPr>
              <a:t>Step 1 (Enabling Clock): </a:t>
            </a:r>
            <a:endParaRPr b="1"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400">
                <a:latin typeface="Calibri"/>
                <a:ea typeface="Calibri"/>
                <a:cs typeface="Calibri"/>
                <a:sym typeface="Calibri"/>
              </a:rPr>
              <a:t>Enable clock for both Port B and Port C</a:t>
            </a:r>
            <a:endParaRPr sz="2400">
              <a:latin typeface="Calibri"/>
              <a:ea typeface="Calibri"/>
              <a:cs typeface="Calibri"/>
              <a:sym typeface="Calibri"/>
            </a:endParaRPr>
          </a:p>
          <a:p>
            <a:pPr indent="-228600" lvl="0" marL="838200" marR="0" rtl="0" algn="l">
              <a:lnSpc>
                <a:spcPct val="100000"/>
              </a:lnSpc>
              <a:spcBef>
                <a:spcPts val="800"/>
              </a:spcBef>
              <a:spcAft>
                <a:spcPts val="0"/>
              </a:spcAft>
              <a:buClr>
                <a:schemeClr val="dk1"/>
              </a:buClr>
              <a:buSzPts val="2400"/>
              <a:buFont typeface="Play"/>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80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197" name="Google Shape;197;g2de98e91a41_0_258"/>
          <p:cNvPicPr preferRelativeResize="0"/>
          <p:nvPr/>
        </p:nvPicPr>
        <p:blipFill rotWithShape="1">
          <a:blip r:embed="rId3">
            <a:alphaModFix/>
          </a:blip>
          <a:srcRect b="0" l="0" r="0" t="58590"/>
          <a:stretch/>
        </p:blipFill>
        <p:spPr>
          <a:xfrm>
            <a:off x="838190" y="2101063"/>
            <a:ext cx="7962461" cy="1521805"/>
          </a:xfrm>
          <a:prstGeom prst="rect">
            <a:avLst/>
          </a:prstGeom>
          <a:noFill/>
          <a:ln>
            <a:noFill/>
          </a:ln>
        </p:spPr>
      </p:pic>
      <p:sp>
        <p:nvSpPr>
          <p:cNvPr id="198" name="Google Shape;198;g2de98e91a41_0_258"/>
          <p:cNvSpPr/>
          <p:nvPr/>
        </p:nvSpPr>
        <p:spPr>
          <a:xfrm>
            <a:off x="6720560" y="2963174"/>
            <a:ext cx="507900" cy="659700"/>
          </a:xfrm>
          <a:prstGeom prst="rect">
            <a:avLst/>
          </a:prstGeom>
          <a:noFill/>
          <a:ln cap="flat" cmpd="sng" w="28575">
            <a:solidFill>
              <a:srgbClr val="C00000"/>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199" name="Google Shape;199;g2de98e91a41_0_258"/>
          <p:cNvGraphicFramePr/>
          <p:nvPr/>
        </p:nvGraphicFramePr>
        <p:xfrm>
          <a:off x="838203" y="3958225"/>
          <a:ext cx="3000000" cy="3000000"/>
        </p:xfrm>
        <a:graphic>
          <a:graphicData uri="http://schemas.openxmlformats.org/drawingml/2006/table">
            <a:tbl>
              <a:tblPr bandRow="1" firstRow="1">
                <a:noFill/>
                <a:tableStyleId>{DE14A666-3B1E-4021-8755-DA7E3AD1DCED}</a:tableStyleId>
              </a:tblPr>
              <a:tblGrid>
                <a:gridCol w="9032625"/>
              </a:tblGrid>
              <a:tr h="494475">
                <a:tc>
                  <a:txBody>
                    <a:bodyPr/>
                    <a:lstStyle/>
                    <a:p>
                      <a:pPr indent="0" lvl="0" marL="0" marR="0" rtl="0" algn="l">
                        <a:lnSpc>
                          <a:spcPct val="100000"/>
                        </a:lnSpc>
                        <a:spcBef>
                          <a:spcPts val="0"/>
                        </a:spcBef>
                        <a:spcAft>
                          <a:spcPts val="0"/>
                        </a:spcAft>
                        <a:buClr>
                          <a:srgbClr val="000000"/>
                        </a:buClr>
                        <a:buSzPts val="2000"/>
                        <a:buFont typeface="Arial"/>
                        <a:buNone/>
                      </a:pPr>
                      <a:r>
                        <a:rPr b="1" lang="en-US" sz="2000">
                          <a:solidFill>
                            <a:srgbClr val="FF0000"/>
                          </a:solidFill>
                          <a:latin typeface="Courier New"/>
                          <a:ea typeface="Courier New"/>
                          <a:cs typeface="Courier New"/>
                          <a:sym typeface="Courier New"/>
                        </a:rPr>
                        <a:t>#define RCC_APB2ENR (*(volatile uint32_t *)0x40021018)</a:t>
                      </a:r>
                      <a:endParaRPr b="1" sz="2000">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ourier New"/>
                          <a:ea typeface="Courier New"/>
                          <a:cs typeface="Courier New"/>
                          <a:sym typeface="Courier New"/>
                        </a:rPr>
                        <a:t>RCC_APB2ENR |= 1UL&lt;&lt;</a:t>
                      </a:r>
                      <a:r>
                        <a:rPr b="1" lang="en-US" sz="2000">
                          <a:solidFill>
                            <a:srgbClr val="FF0000"/>
                          </a:solidFill>
                          <a:latin typeface="Courier New"/>
                          <a:ea typeface="Courier New"/>
                          <a:cs typeface="Courier New"/>
                          <a:sym typeface="Courier New"/>
                        </a:rPr>
                        <a:t>3</a:t>
                      </a:r>
                      <a:r>
                        <a:rPr b="1" i="0" lang="en-US" sz="2000" u="none" cap="none" strike="noStrike">
                          <a:solidFill>
                            <a:srgbClr val="FF0000"/>
                          </a:solidFill>
                          <a:latin typeface="Courier New"/>
                          <a:ea typeface="Courier New"/>
                          <a:cs typeface="Courier New"/>
                          <a:sym typeface="Courier New"/>
                        </a:rPr>
                        <a:t>;</a:t>
                      </a:r>
                      <a:endParaRPr b="1" i="0" sz="2000" u="none" cap="none" strike="noStrike">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2000"/>
                        <a:buFont typeface="Arial"/>
                        <a:buNone/>
                      </a:pPr>
                      <a:r>
                        <a:rPr b="1" lang="en-US" sz="2000">
                          <a:solidFill>
                            <a:srgbClr val="FF0000"/>
                          </a:solidFill>
                          <a:latin typeface="Courier New"/>
                          <a:ea typeface="Courier New"/>
                          <a:cs typeface="Courier New"/>
                          <a:sym typeface="Courier New"/>
                        </a:rPr>
                        <a:t>RCC_APB2ENR |= 1UL&lt;&lt;4;</a:t>
                      </a:r>
                      <a:endParaRPr b="1" sz="2000">
                        <a:solidFill>
                          <a:srgbClr val="FF0000"/>
                        </a:solidFill>
                        <a:latin typeface="Courier New"/>
                        <a:ea typeface="Courier New"/>
                        <a:cs typeface="Courier New"/>
                        <a:sym typeface="Courier New"/>
                      </a:endParaRPr>
                    </a:p>
                  </a:txBody>
                  <a:tcPr marT="60975" marB="60975" marR="121925" marL="121925"/>
                </a:tc>
              </a:tr>
            </a:tbl>
          </a:graphicData>
        </a:graphic>
      </p:graphicFrame>
      <p:sp>
        <p:nvSpPr>
          <p:cNvPr id="200" name="Google Shape;200;g2de98e91a41_0_258"/>
          <p:cNvSpPr/>
          <p:nvPr/>
        </p:nvSpPr>
        <p:spPr>
          <a:xfrm>
            <a:off x="6212660" y="2963174"/>
            <a:ext cx="507900" cy="659700"/>
          </a:xfrm>
          <a:prstGeom prst="rect">
            <a:avLst/>
          </a:prstGeom>
          <a:noFill/>
          <a:ln cap="flat" cmpd="sng" w="28575">
            <a:solidFill>
              <a:srgbClr val="C00000"/>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de98e91a41_0_269"/>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4"/>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pic>
        <p:nvPicPr>
          <p:cNvPr id="206" name="Google Shape;206;g2de98e91a41_0_269"/>
          <p:cNvPicPr preferRelativeResize="0"/>
          <p:nvPr/>
        </p:nvPicPr>
        <p:blipFill rotWithShape="1">
          <a:blip r:embed="rId3">
            <a:alphaModFix/>
          </a:blip>
          <a:srcRect b="-7" l="0" r="0" t="25685"/>
          <a:stretch/>
        </p:blipFill>
        <p:spPr>
          <a:xfrm>
            <a:off x="2938400" y="2537150"/>
            <a:ext cx="6226375" cy="3912426"/>
          </a:xfrm>
          <a:prstGeom prst="rect">
            <a:avLst/>
          </a:prstGeom>
          <a:noFill/>
          <a:ln>
            <a:noFill/>
          </a:ln>
        </p:spPr>
      </p:pic>
      <p:sp>
        <p:nvSpPr>
          <p:cNvPr id="207" name="Google Shape;207;g2de98e91a41_0_269"/>
          <p:cNvSpPr txBox="1"/>
          <p:nvPr/>
        </p:nvSpPr>
        <p:spPr>
          <a:xfrm>
            <a:off x="621800" y="1121682"/>
            <a:ext cx="10814400" cy="954300"/>
          </a:xfrm>
          <a:prstGeom prst="rect">
            <a:avLst/>
          </a:prstGeom>
          <a:noFill/>
          <a:ln>
            <a:noFill/>
          </a:ln>
        </p:spPr>
        <p:txBody>
          <a:bodyPr anchorCtr="0" anchor="t" bIns="60925" lIns="121900" spcFirstLastPara="1" rIns="121900" wrap="square" tIns="60925">
            <a:noAutofit/>
          </a:bodyPr>
          <a:lstStyle/>
          <a:p>
            <a:pPr indent="-457200" lvl="0" marL="457200" marR="0" rtl="0" algn="l">
              <a:lnSpc>
                <a:spcPct val="100000"/>
              </a:lnSpc>
              <a:spcBef>
                <a:spcPts val="0"/>
              </a:spcBef>
              <a:spcAft>
                <a:spcPts val="0"/>
              </a:spcAft>
              <a:buClr>
                <a:srgbClr val="000000"/>
              </a:buClr>
              <a:buSzPts val="2400"/>
              <a:buFont typeface="Calibri"/>
              <a:buChar char="•"/>
            </a:pPr>
            <a:r>
              <a:rPr b="1" i="0" lang="en-US" sz="2400" u="none" cap="none" strike="noStrike">
                <a:solidFill>
                  <a:srgbClr val="000000"/>
                </a:solidFill>
                <a:latin typeface="Calibri"/>
                <a:ea typeface="Calibri"/>
                <a:cs typeface="Calibri"/>
                <a:sym typeface="Calibri"/>
              </a:rPr>
              <a:t>Step 2 (Configuring Port):</a:t>
            </a:r>
            <a:endParaRPr b="1"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Set PB0 as Output</a:t>
            </a:r>
            <a:r>
              <a:rPr b="1" i="0" lang="en-US" sz="2400" u="none" cap="none" strike="noStrike">
                <a:solidFill>
                  <a:srgbClr val="000000"/>
                </a:solidFill>
                <a:latin typeface="Calibri"/>
                <a:ea typeface="Calibri"/>
                <a:cs typeface="Calibri"/>
                <a:sym typeface="Calibri"/>
              </a:rPr>
              <a:t> </a:t>
            </a:r>
            <a:endParaRPr b="0" i="0" sz="2400" u="none" cap="none" strike="noStrike">
              <a:solidFill>
                <a:srgbClr val="000000"/>
              </a:solidFill>
              <a:latin typeface="Calibri"/>
              <a:ea typeface="Calibri"/>
              <a:cs typeface="Calibri"/>
              <a:sym typeface="Calibri"/>
            </a:endParaRPr>
          </a:p>
          <a:p>
            <a:pPr indent="-228600" lvl="0" marL="838200" marR="0" rtl="0" algn="l">
              <a:lnSpc>
                <a:spcPct val="100000"/>
              </a:lnSpc>
              <a:spcBef>
                <a:spcPts val="800"/>
              </a:spcBef>
              <a:spcAft>
                <a:spcPts val="0"/>
              </a:spcAft>
              <a:buClr>
                <a:schemeClr val="dk1"/>
              </a:buClr>
              <a:buSzPts val="2400"/>
              <a:buFont typeface="Play"/>
              <a:buNone/>
            </a:pPr>
            <a:r>
              <a:t/>
            </a:r>
            <a:endParaRPr b="0" i="0" sz="2400" u="none" cap="none" strike="noStrike">
              <a:solidFill>
                <a:srgbClr val="000000"/>
              </a:solidFill>
              <a:latin typeface="Calibri"/>
              <a:ea typeface="Calibri"/>
              <a:cs typeface="Calibri"/>
              <a:sym typeface="Calibri"/>
            </a:endParaRPr>
          </a:p>
          <a:p>
            <a:pPr indent="-292100" lvl="0" marL="457200" marR="0" rtl="0" algn="l">
              <a:lnSpc>
                <a:spcPct val="100000"/>
              </a:lnSpc>
              <a:spcBef>
                <a:spcPts val="80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p:txBody>
      </p:sp>
      <p:sp>
        <p:nvSpPr>
          <p:cNvPr id="208" name="Google Shape;208;g2de98e91a41_0_269"/>
          <p:cNvSpPr txBox="1"/>
          <p:nvPr/>
        </p:nvSpPr>
        <p:spPr>
          <a:xfrm>
            <a:off x="267002" y="4428578"/>
            <a:ext cx="2054400" cy="954300"/>
          </a:xfrm>
          <a:prstGeom prst="rect">
            <a:avLst/>
          </a:prstGeom>
          <a:noFill/>
          <a:ln>
            <a:noFill/>
          </a:ln>
        </p:spPr>
        <p:txBody>
          <a:bodyPr anchorCtr="0" anchor="t" bIns="60925" lIns="121900" spcFirstLastPara="1" rIns="121900" wrap="square" tIns="609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Base address of GPIO Port B is </a:t>
            </a:r>
            <a:r>
              <a:rPr b="1" i="0" lang="en-US" sz="1800" u="none" cap="none" strike="noStrike">
                <a:solidFill>
                  <a:srgbClr val="FF0000"/>
                </a:solidFill>
                <a:latin typeface="Courier New"/>
                <a:ea typeface="Courier New"/>
                <a:cs typeface="Courier New"/>
                <a:sym typeface="Courier New"/>
              </a:rPr>
              <a:t>0x40010C00</a:t>
            </a:r>
            <a:endParaRPr b="0" i="0" sz="1900" u="none" cap="none" strike="noStrike">
              <a:solidFill>
                <a:srgbClr val="000000"/>
              </a:solidFill>
              <a:latin typeface="Arial"/>
              <a:ea typeface="Arial"/>
              <a:cs typeface="Arial"/>
              <a:sym typeface="Arial"/>
            </a:endParaRPr>
          </a:p>
        </p:txBody>
      </p:sp>
      <p:cxnSp>
        <p:nvCxnSpPr>
          <p:cNvPr id="209" name="Google Shape;209;g2de98e91a41_0_269"/>
          <p:cNvCxnSpPr>
            <a:stCxn id="208" idx="3"/>
            <a:endCxn id="210" idx="1"/>
          </p:cNvCxnSpPr>
          <p:nvPr/>
        </p:nvCxnSpPr>
        <p:spPr>
          <a:xfrm>
            <a:off x="2321402" y="4905728"/>
            <a:ext cx="2307000" cy="702900"/>
          </a:xfrm>
          <a:prstGeom prst="straightConnector1">
            <a:avLst/>
          </a:prstGeom>
          <a:noFill/>
          <a:ln cap="flat" cmpd="sng" w="19050">
            <a:solidFill>
              <a:srgbClr val="C00000"/>
            </a:solidFill>
            <a:prstDash val="solid"/>
            <a:miter lim="800000"/>
            <a:headEnd len="sm" w="sm" type="none"/>
            <a:tailEnd len="med" w="med" type="triangle"/>
          </a:ln>
        </p:spPr>
      </p:cxnSp>
      <p:sp>
        <p:nvSpPr>
          <p:cNvPr id="210" name="Google Shape;210;g2de98e91a41_0_269"/>
          <p:cNvSpPr/>
          <p:nvPr/>
        </p:nvSpPr>
        <p:spPr>
          <a:xfrm>
            <a:off x="4628450" y="5474095"/>
            <a:ext cx="2272800" cy="268800"/>
          </a:xfrm>
          <a:prstGeom prst="rect">
            <a:avLst/>
          </a:prstGeom>
          <a:noFill/>
          <a:ln cap="flat" cmpd="sng" w="28575">
            <a:solidFill>
              <a:srgbClr val="C00000"/>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de98e91a41_0_253"/>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Note</a:t>
            </a:r>
            <a:endParaRPr/>
          </a:p>
        </p:txBody>
      </p:sp>
      <p:sp>
        <p:nvSpPr>
          <p:cNvPr id="93" name="Google Shape;93;g2de98e91a41_0_253"/>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336550" lvl="0" marL="514350" rtl="0" algn="l">
              <a:lnSpc>
                <a:spcPct val="90000"/>
              </a:lnSpc>
              <a:spcBef>
                <a:spcPts val="0"/>
              </a:spcBef>
              <a:spcAft>
                <a:spcPts val="0"/>
              </a:spcAft>
              <a:buClr>
                <a:schemeClr val="dk1"/>
              </a:buClr>
              <a:buSzPts val="2800"/>
              <a:buFont typeface="Calibri"/>
              <a:buNone/>
            </a:pPr>
            <a:r>
              <a:t/>
            </a:r>
            <a:endParaRPr/>
          </a:p>
          <a:p>
            <a:pPr indent="-336550" lvl="0" marL="514350" rtl="0" algn="l">
              <a:lnSpc>
                <a:spcPct val="90000"/>
              </a:lnSpc>
              <a:spcBef>
                <a:spcPts val="0"/>
              </a:spcBef>
              <a:spcAft>
                <a:spcPts val="0"/>
              </a:spcAft>
              <a:buClr>
                <a:schemeClr val="dk1"/>
              </a:buClr>
              <a:buSzPts val="2800"/>
              <a:buFont typeface="Calibri"/>
              <a:buNone/>
            </a:pPr>
            <a:r>
              <a:t/>
            </a:r>
            <a:endParaRPr/>
          </a:p>
          <a:p>
            <a:pPr indent="0" lvl="0" marL="228600" rtl="0" algn="l">
              <a:lnSpc>
                <a:spcPct val="90000"/>
              </a:lnSpc>
              <a:spcBef>
                <a:spcPts val="0"/>
              </a:spcBef>
              <a:spcAft>
                <a:spcPts val="0"/>
              </a:spcAft>
              <a:buClr>
                <a:schemeClr val="dk1"/>
              </a:buClr>
              <a:buSzPts val="2800"/>
              <a:buFont typeface="Calibri"/>
              <a:buNone/>
            </a:pPr>
            <a:r>
              <a:rPr lang="en-US">
                <a:solidFill>
                  <a:srgbClr val="FF0000"/>
                </a:solidFill>
              </a:rPr>
              <a:t>Different from the book. Slide explains the concept in context of STM32f10X  MCU. While the book uses different MCU. So, the addresses will also be different.</a:t>
            </a:r>
            <a:endParaRPr>
              <a:solidFill>
                <a:srgbClr val="FF0000"/>
              </a:solidFill>
            </a:endParaRPr>
          </a:p>
          <a:p>
            <a:pPr indent="0" lvl="0" marL="0" rtl="0" algn="l">
              <a:lnSpc>
                <a:spcPct val="90000"/>
              </a:lnSpc>
              <a:spcBef>
                <a:spcPts val="1000"/>
              </a:spcBef>
              <a:spcAft>
                <a:spcPts val="0"/>
              </a:spcAft>
              <a:buSzPts val="1800"/>
              <a:buNone/>
            </a:pPr>
            <a:r>
              <a:t/>
            </a:r>
            <a:endParaRPr>
              <a:solidFill>
                <a:srgbClr val="0070C0"/>
              </a:solidFill>
              <a:latin typeface="Consolas"/>
              <a:ea typeface="Consolas"/>
              <a:cs typeface="Consolas"/>
              <a:sym typeface="Consola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de98e91a41_0_28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4"/>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pic>
        <p:nvPicPr>
          <p:cNvPr id="216" name="Google Shape;216;g2de98e91a41_0_280"/>
          <p:cNvPicPr preferRelativeResize="0"/>
          <p:nvPr/>
        </p:nvPicPr>
        <p:blipFill rotWithShape="1">
          <a:blip r:embed="rId3">
            <a:alphaModFix/>
          </a:blip>
          <a:srcRect b="0" l="0" r="0" t="0"/>
          <a:stretch/>
        </p:blipFill>
        <p:spPr>
          <a:xfrm>
            <a:off x="2277732" y="2612823"/>
            <a:ext cx="9216385" cy="2867180"/>
          </a:xfrm>
          <a:prstGeom prst="rect">
            <a:avLst/>
          </a:prstGeom>
          <a:noFill/>
          <a:ln>
            <a:noFill/>
          </a:ln>
        </p:spPr>
      </p:pic>
      <p:sp>
        <p:nvSpPr>
          <p:cNvPr id="217" name="Google Shape;217;g2de98e91a41_0_280"/>
          <p:cNvSpPr/>
          <p:nvPr/>
        </p:nvSpPr>
        <p:spPr>
          <a:xfrm>
            <a:off x="3434079" y="2984825"/>
            <a:ext cx="1897500" cy="295200"/>
          </a:xfrm>
          <a:prstGeom prst="rect">
            <a:avLst/>
          </a:prstGeom>
          <a:noFill/>
          <a:ln cap="flat" cmpd="sng" w="28575">
            <a:solidFill>
              <a:srgbClr val="C00000"/>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g2de98e91a41_0_280"/>
          <p:cNvSpPr txBox="1"/>
          <p:nvPr/>
        </p:nvSpPr>
        <p:spPr>
          <a:xfrm>
            <a:off x="438015" y="2615559"/>
            <a:ext cx="1897500" cy="4002000"/>
          </a:xfrm>
          <a:prstGeom prst="rect">
            <a:avLst/>
          </a:prstGeom>
          <a:noFill/>
          <a:ln>
            <a:noFill/>
          </a:ln>
        </p:spPr>
        <p:txBody>
          <a:bodyPr anchorCtr="0" anchor="t" bIns="60925" lIns="121900" spcFirstLastPara="1" rIns="121900" wrap="square" tIns="609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Offset of </a:t>
            </a:r>
            <a:r>
              <a:rPr b="1" i="0" lang="en-US" sz="1800" u="none" cap="none" strike="noStrike">
                <a:solidFill>
                  <a:schemeClr val="dk1"/>
                </a:solidFill>
                <a:latin typeface="Courier New"/>
                <a:ea typeface="Courier New"/>
                <a:cs typeface="Courier New"/>
                <a:sym typeface="Courier New"/>
              </a:rPr>
              <a:t>GPIOB_CRL </a:t>
            </a:r>
            <a:r>
              <a:rPr b="1" i="0" lang="en-US" sz="1800" u="none" cap="none" strike="noStrike">
                <a:solidFill>
                  <a:schemeClr val="dk1"/>
                </a:solidFill>
                <a:latin typeface="Arial"/>
                <a:ea typeface="Arial"/>
                <a:cs typeface="Arial"/>
                <a:sym typeface="Arial"/>
              </a:rPr>
              <a:t>register is </a:t>
            </a:r>
            <a:r>
              <a:rPr b="1" i="0" lang="en-US" sz="1800" u="none" cap="none" strike="noStrike">
                <a:solidFill>
                  <a:srgbClr val="FF0000"/>
                </a:solidFill>
                <a:latin typeface="Courier New"/>
                <a:ea typeface="Courier New"/>
                <a:cs typeface="Courier New"/>
                <a:sym typeface="Courier New"/>
              </a:rPr>
              <a:t>0x00</a:t>
            </a:r>
            <a:endParaRPr b="0" i="0" sz="1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Address of </a:t>
            </a:r>
            <a:r>
              <a:rPr b="1" i="0" lang="en-US" sz="1800" u="none" cap="none" strike="noStrike">
                <a:solidFill>
                  <a:schemeClr val="dk1"/>
                </a:solidFill>
                <a:latin typeface="Courier New"/>
                <a:ea typeface="Courier New"/>
                <a:cs typeface="Courier New"/>
                <a:sym typeface="Courier New"/>
              </a:rPr>
              <a:t>GPIOB_CRL </a:t>
            </a:r>
            <a:r>
              <a:rPr b="1" i="0" lang="en-US" sz="1800" u="none" cap="none" strike="noStrike">
                <a:solidFill>
                  <a:schemeClr val="dk1"/>
                </a:solidFill>
                <a:latin typeface="Arial"/>
                <a:ea typeface="Arial"/>
                <a:cs typeface="Arial"/>
                <a:sym typeface="Arial"/>
              </a:rPr>
              <a:t>register in memory map is </a:t>
            </a:r>
            <a:r>
              <a:rPr b="1" i="0" lang="en-US" sz="1800" u="none" cap="none" strike="noStrike">
                <a:solidFill>
                  <a:srgbClr val="FF0000"/>
                </a:solidFill>
                <a:latin typeface="Courier New"/>
                <a:ea typeface="Courier New"/>
                <a:cs typeface="Courier New"/>
                <a:sym typeface="Courier New"/>
              </a:rPr>
              <a:t>0x40010C00+ 0x00 = 0x40010C00</a:t>
            </a:r>
            <a:endParaRPr b="0" i="0" sz="1900" u="none" cap="none" strike="noStrike">
              <a:solidFill>
                <a:srgbClr val="000000"/>
              </a:solidFill>
              <a:latin typeface="Arial"/>
              <a:ea typeface="Arial"/>
              <a:cs typeface="Arial"/>
              <a:sym typeface="Arial"/>
            </a:endParaRPr>
          </a:p>
        </p:txBody>
      </p:sp>
      <p:cxnSp>
        <p:nvCxnSpPr>
          <p:cNvPr id="219" name="Google Shape;219;g2de98e91a41_0_280"/>
          <p:cNvCxnSpPr>
            <a:endCxn id="217" idx="1"/>
          </p:cNvCxnSpPr>
          <p:nvPr/>
        </p:nvCxnSpPr>
        <p:spPr>
          <a:xfrm>
            <a:off x="2255679" y="3092825"/>
            <a:ext cx="1178400" cy="39600"/>
          </a:xfrm>
          <a:prstGeom prst="straightConnector1">
            <a:avLst/>
          </a:prstGeom>
          <a:noFill/>
          <a:ln cap="flat" cmpd="sng" w="19050">
            <a:solidFill>
              <a:srgbClr val="C00000"/>
            </a:solidFill>
            <a:prstDash val="solid"/>
            <a:miter lim="800000"/>
            <a:headEnd len="sm" w="sm" type="none"/>
            <a:tailEnd len="med" w="med" type="triangle"/>
          </a:ln>
        </p:spPr>
      </p:cxnSp>
      <p:sp>
        <p:nvSpPr>
          <p:cNvPr id="220" name="Google Shape;220;g2de98e91a41_0_280"/>
          <p:cNvSpPr txBox="1"/>
          <p:nvPr/>
        </p:nvSpPr>
        <p:spPr>
          <a:xfrm>
            <a:off x="621800" y="1121682"/>
            <a:ext cx="10814400" cy="954300"/>
          </a:xfrm>
          <a:prstGeom prst="rect">
            <a:avLst/>
          </a:prstGeom>
          <a:noFill/>
          <a:ln>
            <a:noFill/>
          </a:ln>
        </p:spPr>
        <p:txBody>
          <a:bodyPr anchorCtr="0" anchor="t" bIns="60925" lIns="121900" spcFirstLastPara="1" rIns="121900" wrap="square" tIns="60925">
            <a:noAutofit/>
          </a:bodyPr>
          <a:lstStyle/>
          <a:p>
            <a:pPr indent="-457200" lvl="0" marL="457200" marR="0" rtl="0" algn="l">
              <a:lnSpc>
                <a:spcPct val="100000"/>
              </a:lnSpc>
              <a:spcBef>
                <a:spcPts val="0"/>
              </a:spcBef>
              <a:spcAft>
                <a:spcPts val="0"/>
              </a:spcAft>
              <a:buClr>
                <a:srgbClr val="000000"/>
              </a:buClr>
              <a:buSzPts val="2400"/>
              <a:buFont typeface="Calibri"/>
              <a:buChar char="•"/>
            </a:pPr>
            <a:r>
              <a:rPr b="1" i="0" lang="en-US" sz="2400" u="none" cap="none" strike="noStrike">
                <a:solidFill>
                  <a:srgbClr val="000000"/>
                </a:solidFill>
                <a:latin typeface="Calibri"/>
                <a:ea typeface="Calibri"/>
                <a:cs typeface="Calibri"/>
                <a:sym typeface="Calibri"/>
              </a:rPr>
              <a:t>Step 2 (Configuring Port):</a:t>
            </a:r>
            <a:endParaRPr b="1"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Set PB0 as Output</a:t>
            </a:r>
            <a:r>
              <a:rPr b="1" i="0" lang="en-US" sz="2400" u="none" cap="none" strike="noStrike">
                <a:solidFill>
                  <a:srgbClr val="000000"/>
                </a:solidFill>
                <a:latin typeface="Calibri"/>
                <a:ea typeface="Calibri"/>
                <a:cs typeface="Calibri"/>
                <a:sym typeface="Calibri"/>
              </a:rPr>
              <a:t> </a:t>
            </a:r>
            <a:endParaRPr b="0" i="0" sz="2400" u="none" cap="none" strike="noStrike">
              <a:solidFill>
                <a:srgbClr val="000000"/>
              </a:solidFill>
              <a:latin typeface="Calibri"/>
              <a:ea typeface="Calibri"/>
              <a:cs typeface="Calibri"/>
              <a:sym typeface="Calibri"/>
            </a:endParaRPr>
          </a:p>
          <a:p>
            <a:pPr indent="-228600" lvl="0" marL="838200" marR="0" rtl="0" algn="l">
              <a:lnSpc>
                <a:spcPct val="100000"/>
              </a:lnSpc>
              <a:spcBef>
                <a:spcPts val="800"/>
              </a:spcBef>
              <a:spcAft>
                <a:spcPts val="0"/>
              </a:spcAft>
              <a:buClr>
                <a:schemeClr val="dk1"/>
              </a:buClr>
              <a:buSzPts val="2400"/>
              <a:buFont typeface="Play"/>
              <a:buNone/>
            </a:pPr>
            <a:r>
              <a:t/>
            </a:r>
            <a:endParaRPr b="0" i="0" sz="2400" u="none" cap="none" strike="noStrike">
              <a:solidFill>
                <a:srgbClr val="000000"/>
              </a:solidFill>
              <a:latin typeface="Calibri"/>
              <a:ea typeface="Calibri"/>
              <a:cs typeface="Calibri"/>
              <a:sym typeface="Calibri"/>
            </a:endParaRPr>
          </a:p>
          <a:p>
            <a:pPr indent="-292100" lvl="0" marL="457200" marR="0" rtl="0" algn="l">
              <a:lnSpc>
                <a:spcPct val="100000"/>
              </a:lnSpc>
              <a:spcBef>
                <a:spcPts val="80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de98e91a41_0_29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4"/>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pic>
        <p:nvPicPr>
          <p:cNvPr id="226" name="Google Shape;226;g2de98e91a41_0_290"/>
          <p:cNvPicPr preferRelativeResize="0"/>
          <p:nvPr/>
        </p:nvPicPr>
        <p:blipFill rotWithShape="1">
          <a:blip r:embed="rId3">
            <a:alphaModFix/>
          </a:blip>
          <a:srcRect b="0" l="0" r="0" t="44018"/>
          <a:stretch/>
        </p:blipFill>
        <p:spPr>
          <a:xfrm>
            <a:off x="838200" y="3295226"/>
            <a:ext cx="9216399" cy="1605075"/>
          </a:xfrm>
          <a:prstGeom prst="rect">
            <a:avLst/>
          </a:prstGeom>
          <a:noFill/>
          <a:ln>
            <a:noFill/>
          </a:ln>
        </p:spPr>
      </p:pic>
      <p:graphicFrame>
        <p:nvGraphicFramePr>
          <p:cNvPr id="227" name="Google Shape;227;g2de98e91a41_0_290"/>
          <p:cNvGraphicFramePr/>
          <p:nvPr/>
        </p:nvGraphicFramePr>
        <p:xfrm>
          <a:off x="838203" y="5101225"/>
          <a:ext cx="3000000" cy="3000000"/>
        </p:xfrm>
        <a:graphic>
          <a:graphicData uri="http://schemas.openxmlformats.org/drawingml/2006/table">
            <a:tbl>
              <a:tblPr bandRow="1" firstRow="1">
                <a:noFill/>
                <a:tableStyleId>{DE14A666-3B1E-4021-8755-DA7E3AD1DCED}</a:tableStyleId>
              </a:tblPr>
              <a:tblGrid>
                <a:gridCol w="9032625"/>
              </a:tblGrid>
              <a:tr h="494475">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FF0000"/>
                          </a:solidFill>
                          <a:latin typeface="Courier New"/>
                          <a:ea typeface="Courier New"/>
                          <a:cs typeface="Courier New"/>
                          <a:sym typeface="Courier New"/>
                        </a:rPr>
                        <a:t>#define GPIOB_CRL   (*(volatile uint32_t *)0x40010C00)</a:t>
                      </a:r>
                      <a:endParaRPr b="1" sz="20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u="none" cap="none" strike="noStrike">
                          <a:solidFill>
                            <a:srgbClr val="FF0000"/>
                          </a:solidFill>
                          <a:latin typeface="Courier New"/>
                          <a:ea typeface="Courier New"/>
                          <a:cs typeface="Courier New"/>
                          <a:sym typeface="Courier New"/>
                        </a:rPr>
                        <a:t>GPIOB_CRL &amp;= ~(15UL</a:t>
                      </a:r>
                      <a:r>
                        <a:rPr b="1" lang="en-US" sz="2000" u="none" cap="none" strike="noStrike">
                          <a:solidFill>
                            <a:srgbClr val="FF0000"/>
                          </a:solidFill>
                          <a:latin typeface="Courier New"/>
                          <a:ea typeface="Courier New"/>
                          <a:cs typeface="Courier New"/>
                          <a:sym typeface="Courier New"/>
                        </a:rPr>
                        <a:t>&lt;&lt;0</a:t>
                      </a:r>
                      <a:r>
                        <a:rPr b="1" lang="en-US" sz="2000" u="none" cap="none" strike="noStrike">
                          <a:solidFill>
                            <a:srgbClr val="FF0000"/>
                          </a:solidFill>
                          <a:latin typeface="Courier New"/>
                          <a:ea typeface="Courier New"/>
                          <a:cs typeface="Courier New"/>
                          <a:sym typeface="Courier New"/>
                        </a:rPr>
                        <a:t>);</a:t>
                      </a:r>
                      <a:endParaRPr b="1" sz="20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u="none" cap="none" strike="noStrike">
                          <a:solidFill>
                            <a:srgbClr val="FF0000"/>
                          </a:solidFill>
                          <a:latin typeface="Courier New"/>
                          <a:ea typeface="Courier New"/>
                          <a:cs typeface="Courier New"/>
                          <a:sym typeface="Courier New"/>
                        </a:rPr>
                        <a:t>GPIOB_CRL |= 3UL&lt;&lt;0;</a:t>
                      </a:r>
                      <a:endParaRPr b="1" sz="2000" u="none" cap="none" strike="noStrike">
                        <a:solidFill>
                          <a:srgbClr val="FF0000"/>
                        </a:solidFill>
                        <a:latin typeface="Courier New"/>
                        <a:ea typeface="Courier New"/>
                        <a:cs typeface="Courier New"/>
                        <a:sym typeface="Courier New"/>
                      </a:endParaRPr>
                    </a:p>
                  </a:txBody>
                  <a:tcPr marT="60975" marB="60975" marR="121925" marL="121925"/>
                </a:tc>
              </a:tr>
            </a:tbl>
          </a:graphicData>
        </a:graphic>
      </p:graphicFrame>
      <p:sp>
        <p:nvSpPr>
          <p:cNvPr id="228" name="Google Shape;228;g2de98e91a41_0_290"/>
          <p:cNvSpPr/>
          <p:nvPr/>
        </p:nvSpPr>
        <p:spPr>
          <a:xfrm>
            <a:off x="7642200" y="4279850"/>
            <a:ext cx="2337300" cy="620400"/>
          </a:xfrm>
          <a:prstGeom prst="rect">
            <a:avLst/>
          </a:prstGeom>
          <a:noFill/>
          <a:ln cap="flat" cmpd="sng" w="28575">
            <a:solidFill>
              <a:srgbClr val="C00000"/>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29" name="Google Shape;229;g2de98e91a41_0_290"/>
          <p:cNvPicPr preferRelativeResize="0"/>
          <p:nvPr/>
        </p:nvPicPr>
        <p:blipFill rotWithShape="1">
          <a:blip r:embed="rId4">
            <a:alphaModFix/>
          </a:blip>
          <a:srcRect b="0" l="21650" r="35229" t="79688"/>
          <a:stretch/>
        </p:blipFill>
        <p:spPr>
          <a:xfrm>
            <a:off x="4951325" y="365130"/>
            <a:ext cx="3167574" cy="944849"/>
          </a:xfrm>
          <a:prstGeom prst="rect">
            <a:avLst/>
          </a:prstGeom>
          <a:noFill/>
          <a:ln cap="flat" cmpd="sng" w="38100">
            <a:solidFill>
              <a:srgbClr val="000000"/>
            </a:solidFill>
            <a:prstDash val="solid"/>
            <a:round/>
            <a:headEnd len="sm" w="sm" type="none"/>
            <a:tailEnd len="sm" w="sm" type="none"/>
          </a:ln>
        </p:spPr>
      </p:pic>
      <p:pic>
        <p:nvPicPr>
          <p:cNvPr id="230" name="Google Shape;230;g2de98e91a41_0_290"/>
          <p:cNvPicPr preferRelativeResize="0"/>
          <p:nvPr/>
        </p:nvPicPr>
        <p:blipFill rotWithShape="1">
          <a:blip r:embed="rId4">
            <a:alphaModFix/>
          </a:blip>
          <a:srcRect b="35219" l="23340" r="33959" t="14539"/>
          <a:stretch/>
        </p:blipFill>
        <p:spPr>
          <a:xfrm>
            <a:off x="8411050" y="365125"/>
            <a:ext cx="3136826" cy="2337251"/>
          </a:xfrm>
          <a:prstGeom prst="rect">
            <a:avLst/>
          </a:prstGeom>
          <a:noFill/>
          <a:ln cap="flat" cmpd="sng" w="38100">
            <a:solidFill>
              <a:srgbClr val="000000"/>
            </a:solidFill>
            <a:prstDash val="solid"/>
            <a:round/>
            <a:headEnd len="sm" w="sm" type="none"/>
            <a:tailEnd len="sm" w="sm" type="none"/>
          </a:ln>
        </p:spPr>
      </p:pic>
      <p:sp>
        <p:nvSpPr>
          <p:cNvPr id="231" name="Google Shape;231;g2de98e91a41_0_290"/>
          <p:cNvSpPr txBox="1"/>
          <p:nvPr/>
        </p:nvSpPr>
        <p:spPr>
          <a:xfrm>
            <a:off x="621800" y="1121682"/>
            <a:ext cx="10814400" cy="954300"/>
          </a:xfrm>
          <a:prstGeom prst="rect">
            <a:avLst/>
          </a:prstGeom>
          <a:noFill/>
          <a:ln>
            <a:noFill/>
          </a:ln>
        </p:spPr>
        <p:txBody>
          <a:bodyPr anchorCtr="0" anchor="t" bIns="60925" lIns="121900" spcFirstLastPara="1" rIns="121900" wrap="square" tIns="60925">
            <a:noAutofit/>
          </a:bodyPr>
          <a:lstStyle/>
          <a:p>
            <a:pPr indent="-457200" lvl="0" marL="457200" marR="0" rtl="0" algn="l">
              <a:lnSpc>
                <a:spcPct val="100000"/>
              </a:lnSpc>
              <a:spcBef>
                <a:spcPts val="0"/>
              </a:spcBef>
              <a:spcAft>
                <a:spcPts val="0"/>
              </a:spcAft>
              <a:buClr>
                <a:srgbClr val="000000"/>
              </a:buClr>
              <a:buSzPts val="2400"/>
              <a:buFont typeface="Calibri"/>
              <a:buChar char="•"/>
            </a:pPr>
            <a:r>
              <a:rPr b="1" i="0" lang="en-US" sz="2400" u="none" cap="none" strike="noStrike">
                <a:solidFill>
                  <a:srgbClr val="000000"/>
                </a:solidFill>
                <a:latin typeface="Calibri"/>
                <a:ea typeface="Calibri"/>
                <a:cs typeface="Calibri"/>
                <a:sym typeface="Calibri"/>
              </a:rPr>
              <a:t>Step 2 (Configuring Port):</a:t>
            </a:r>
            <a:endParaRPr b="1"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Set PB0 as Output</a:t>
            </a:r>
            <a:r>
              <a:rPr b="1" i="0" lang="en-US" sz="2400" u="none" cap="none" strike="noStrike">
                <a:solidFill>
                  <a:srgbClr val="000000"/>
                </a:solidFill>
                <a:latin typeface="Calibri"/>
                <a:ea typeface="Calibri"/>
                <a:cs typeface="Calibri"/>
                <a:sym typeface="Calibri"/>
              </a:rPr>
              <a:t> </a:t>
            </a:r>
            <a:endParaRPr b="0" i="0" sz="2400" u="none" cap="none" strike="noStrike">
              <a:solidFill>
                <a:srgbClr val="000000"/>
              </a:solidFill>
              <a:latin typeface="Calibri"/>
              <a:ea typeface="Calibri"/>
              <a:cs typeface="Calibri"/>
              <a:sym typeface="Calibri"/>
            </a:endParaRPr>
          </a:p>
          <a:p>
            <a:pPr indent="-228600" lvl="0" marL="838200" marR="0" rtl="0" algn="l">
              <a:lnSpc>
                <a:spcPct val="100000"/>
              </a:lnSpc>
              <a:spcBef>
                <a:spcPts val="800"/>
              </a:spcBef>
              <a:spcAft>
                <a:spcPts val="0"/>
              </a:spcAft>
              <a:buClr>
                <a:schemeClr val="dk1"/>
              </a:buClr>
              <a:buSzPts val="2400"/>
              <a:buFont typeface="Play"/>
              <a:buNone/>
            </a:pPr>
            <a:r>
              <a:t/>
            </a:r>
            <a:endParaRPr b="0" i="0" sz="2400" u="none" cap="none" strike="noStrike">
              <a:solidFill>
                <a:srgbClr val="000000"/>
              </a:solidFill>
              <a:latin typeface="Calibri"/>
              <a:ea typeface="Calibri"/>
              <a:cs typeface="Calibri"/>
              <a:sym typeface="Calibri"/>
            </a:endParaRPr>
          </a:p>
          <a:p>
            <a:pPr indent="-292100" lvl="0" marL="457200" marR="0" rtl="0" algn="l">
              <a:lnSpc>
                <a:spcPct val="100000"/>
              </a:lnSpc>
              <a:spcBef>
                <a:spcPts val="80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de98e91a41_0_30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4"/>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pic>
        <p:nvPicPr>
          <p:cNvPr id="237" name="Google Shape;237;g2de98e91a41_0_300"/>
          <p:cNvPicPr preferRelativeResize="0"/>
          <p:nvPr/>
        </p:nvPicPr>
        <p:blipFill rotWithShape="1">
          <a:blip r:embed="rId3">
            <a:alphaModFix/>
          </a:blip>
          <a:srcRect b="-7" l="0" r="0" t="25685"/>
          <a:stretch/>
        </p:blipFill>
        <p:spPr>
          <a:xfrm>
            <a:off x="2938400" y="2537150"/>
            <a:ext cx="6226375" cy="3912426"/>
          </a:xfrm>
          <a:prstGeom prst="rect">
            <a:avLst/>
          </a:prstGeom>
          <a:noFill/>
          <a:ln>
            <a:noFill/>
          </a:ln>
        </p:spPr>
      </p:pic>
      <p:sp>
        <p:nvSpPr>
          <p:cNvPr id="238" name="Google Shape;238;g2de98e91a41_0_300"/>
          <p:cNvSpPr txBox="1"/>
          <p:nvPr/>
        </p:nvSpPr>
        <p:spPr>
          <a:xfrm>
            <a:off x="267002" y="3237753"/>
            <a:ext cx="2054400" cy="954300"/>
          </a:xfrm>
          <a:prstGeom prst="rect">
            <a:avLst/>
          </a:prstGeom>
          <a:noFill/>
          <a:ln>
            <a:noFill/>
          </a:ln>
        </p:spPr>
        <p:txBody>
          <a:bodyPr anchorCtr="0" anchor="t" bIns="60925" lIns="121900" spcFirstLastPara="1" rIns="121900" wrap="square" tIns="609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Base address of GPIO Port C is </a:t>
            </a:r>
            <a:r>
              <a:rPr b="1" i="0" lang="en-US" sz="1800" u="none" cap="none" strike="noStrike">
                <a:solidFill>
                  <a:srgbClr val="FF0000"/>
                </a:solidFill>
                <a:latin typeface="Courier New"/>
                <a:ea typeface="Courier New"/>
                <a:cs typeface="Courier New"/>
                <a:sym typeface="Courier New"/>
              </a:rPr>
              <a:t>0x40011000</a:t>
            </a:r>
            <a:endParaRPr b="0" i="0" sz="1900" u="none" cap="none" strike="noStrike">
              <a:solidFill>
                <a:srgbClr val="000000"/>
              </a:solidFill>
              <a:latin typeface="Arial"/>
              <a:ea typeface="Arial"/>
              <a:cs typeface="Arial"/>
              <a:sym typeface="Arial"/>
            </a:endParaRPr>
          </a:p>
        </p:txBody>
      </p:sp>
      <p:cxnSp>
        <p:nvCxnSpPr>
          <p:cNvPr id="239" name="Google Shape;239;g2de98e91a41_0_300"/>
          <p:cNvCxnSpPr>
            <a:stCxn id="238" idx="3"/>
            <a:endCxn id="240" idx="1"/>
          </p:cNvCxnSpPr>
          <p:nvPr/>
        </p:nvCxnSpPr>
        <p:spPr>
          <a:xfrm>
            <a:off x="2321402" y="3714903"/>
            <a:ext cx="2307000" cy="1624800"/>
          </a:xfrm>
          <a:prstGeom prst="straightConnector1">
            <a:avLst/>
          </a:prstGeom>
          <a:noFill/>
          <a:ln cap="flat" cmpd="sng" w="19050">
            <a:solidFill>
              <a:srgbClr val="C00000"/>
            </a:solidFill>
            <a:prstDash val="solid"/>
            <a:miter lim="800000"/>
            <a:headEnd len="sm" w="sm" type="none"/>
            <a:tailEnd len="med" w="med" type="triangle"/>
          </a:ln>
        </p:spPr>
      </p:cxnSp>
      <p:sp>
        <p:nvSpPr>
          <p:cNvPr id="240" name="Google Shape;240;g2de98e91a41_0_300"/>
          <p:cNvSpPr/>
          <p:nvPr/>
        </p:nvSpPr>
        <p:spPr>
          <a:xfrm>
            <a:off x="4628450" y="5205295"/>
            <a:ext cx="2272800" cy="268800"/>
          </a:xfrm>
          <a:prstGeom prst="rect">
            <a:avLst/>
          </a:prstGeom>
          <a:noFill/>
          <a:ln cap="flat" cmpd="sng" w="28575">
            <a:solidFill>
              <a:srgbClr val="C00000"/>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g2de98e91a41_0_300"/>
          <p:cNvSpPr txBox="1"/>
          <p:nvPr/>
        </p:nvSpPr>
        <p:spPr>
          <a:xfrm>
            <a:off x="621800" y="1121682"/>
            <a:ext cx="10814400" cy="954300"/>
          </a:xfrm>
          <a:prstGeom prst="rect">
            <a:avLst/>
          </a:prstGeom>
          <a:noFill/>
          <a:ln>
            <a:noFill/>
          </a:ln>
        </p:spPr>
        <p:txBody>
          <a:bodyPr anchorCtr="0" anchor="t" bIns="60925" lIns="121900" spcFirstLastPara="1" rIns="121900" wrap="square" tIns="60925">
            <a:noAutofit/>
          </a:bodyPr>
          <a:lstStyle/>
          <a:p>
            <a:pPr indent="-457200" lvl="0" marL="457200" marR="0" rtl="0" algn="l">
              <a:lnSpc>
                <a:spcPct val="100000"/>
              </a:lnSpc>
              <a:spcBef>
                <a:spcPts val="0"/>
              </a:spcBef>
              <a:spcAft>
                <a:spcPts val="0"/>
              </a:spcAft>
              <a:buClr>
                <a:srgbClr val="000000"/>
              </a:buClr>
              <a:buSzPts val="2400"/>
              <a:buFont typeface="Calibri"/>
              <a:buChar char="•"/>
            </a:pPr>
            <a:r>
              <a:rPr b="1" i="0" lang="en-US" sz="2400" u="none" cap="none" strike="noStrike">
                <a:solidFill>
                  <a:srgbClr val="000000"/>
                </a:solidFill>
                <a:latin typeface="Calibri"/>
                <a:ea typeface="Calibri"/>
                <a:cs typeface="Calibri"/>
                <a:sym typeface="Calibri"/>
              </a:rPr>
              <a:t>Step </a:t>
            </a:r>
            <a:r>
              <a:rPr b="1" lang="en-US" sz="2400">
                <a:latin typeface="Calibri"/>
                <a:ea typeface="Calibri"/>
                <a:cs typeface="Calibri"/>
                <a:sym typeface="Calibri"/>
              </a:rPr>
              <a:t>3</a:t>
            </a:r>
            <a:r>
              <a:rPr b="1" i="0" lang="en-US" sz="2400" u="none" cap="none" strike="noStrike">
                <a:solidFill>
                  <a:srgbClr val="000000"/>
                </a:solidFill>
                <a:latin typeface="Calibri"/>
                <a:ea typeface="Calibri"/>
                <a:cs typeface="Calibri"/>
                <a:sym typeface="Calibri"/>
              </a:rPr>
              <a:t> (Configuring Port):</a:t>
            </a:r>
            <a:endParaRPr b="1"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Set PC15 as Input</a:t>
            </a:r>
            <a:r>
              <a:rPr b="1" i="0" lang="en-US" sz="2400" u="none" cap="none" strike="noStrike">
                <a:solidFill>
                  <a:srgbClr val="000000"/>
                </a:solidFill>
                <a:latin typeface="Calibri"/>
                <a:ea typeface="Calibri"/>
                <a:cs typeface="Calibri"/>
                <a:sym typeface="Calibri"/>
              </a:rPr>
              <a:t> </a:t>
            </a:r>
            <a:endParaRPr b="0" i="0" sz="2400" u="none" cap="none" strike="noStrike">
              <a:solidFill>
                <a:srgbClr val="000000"/>
              </a:solidFill>
              <a:latin typeface="Calibri"/>
              <a:ea typeface="Calibri"/>
              <a:cs typeface="Calibri"/>
              <a:sym typeface="Calibri"/>
            </a:endParaRPr>
          </a:p>
          <a:p>
            <a:pPr indent="-228600" lvl="0" marL="838200" marR="0" rtl="0" algn="l">
              <a:lnSpc>
                <a:spcPct val="100000"/>
              </a:lnSpc>
              <a:spcBef>
                <a:spcPts val="800"/>
              </a:spcBef>
              <a:spcAft>
                <a:spcPts val="0"/>
              </a:spcAft>
              <a:buClr>
                <a:schemeClr val="dk1"/>
              </a:buClr>
              <a:buSzPts val="2400"/>
              <a:buFont typeface="Play"/>
              <a:buNone/>
            </a:pPr>
            <a:r>
              <a:t/>
            </a:r>
            <a:endParaRPr b="0" i="0" sz="2400" u="none" cap="none" strike="noStrike">
              <a:solidFill>
                <a:srgbClr val="000000"/>
              </a:solidFill>
              <a:latin typeface="Calibri"/>
              <a:ea typeface="Calibri"/>
              <a:cs typeface="Calibri"/>
              <a:sym typeface="Calibri"/>
            </a:endParaRPr>
          </a:p>
          <a:p>
            <a:pPr indent="-292100" lvl="0" marL="457200" marR="0" rtl="0" algn="l">
              <a:lnSpc>
                <a:spcPct val="100000"/>
              </a:lnSpc>
              <a:spcBef>
                <a:spcPts val="80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de98e91a41_0_311"/>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4"/>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pic>
        <p:nvPicPr>
          <p:cNvPr id="247" name="Google Shape;247;g2de98e91a41_0_311"/>
          <p:cNvPicPr preferRelativeResize="0"/>
          <p:nvPr/>
        </p:nvPicPr>
        <p:blipFill rotWithShape="1">
          <a:blip r:embed="rId3">
            <a:alphaModFix/>
          </a:blip>
          <a:srcRect b="0" l="0" r="0" t="0"/>
          <a:stretch/>
        </p:blipFill>
        <p:spPr>
          <a:xfrm>
            <a:off x="2331875" y="2585175"/>
            <a:ext cx="9073998" cy="2901200"/>
          </a:xfrm>
          <a:prstGeom prst="rect">
            <a:avLst/>
          </a:prstGeom>
          <a:noFill/>
          <a:ln>
            <a:noFill/>
          </a:ln>
        </p:spPr>
      </p:pic>
      <p:sp>
        <p:nvSpPr>
          <p:cNvPr id="248" name="Google Shape;248;g2de98e91a41_0_311"/>
          <p:cNvSpPr/>
          <p:nvPr/>
        </p:nvSpPr>
        <p:spPr>
          <a:xfrm>
            <a:off x="3434079" y="2984825"/>
            <a:ext cx="1897500" cy="295200"/>
          </a:xfrm>
          <a:prstGeom prst="rect">
            <a:avLst/>
          </a:prstGeom>
          <a:noFill/>
          <a:ln cap="flat" cmpd="sng" w="28575">
            <a:solidFill>
              <a:srgbClr val="C00000"/>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 name="Google Shape;249;g2de98e91a41_0_311"/>
          <p:cNvSpPr txBox="1"/>
          <p:nvPr/>
        </p:nvSpPr>
        <p:spPr>
          <a:xfrm>
            <a:off x="438015" y="2615559"/>
            <a:ext cx="1897500" cy="4002000"/>
          </a:xfrm>
          <a:prstGeom prst="rect">
            <a:avLst/>
          </a:prstGeom>
          <a:noFill/>
          <a:ln>
            <a:noFill/>
          </a:ln>
        </p:spPr>
        <p:txBody>
          <a:bodyPr anchorCtr="0" anchor="t" bIns="60925" lIns="121900" spcFirstLastPara="1" rIns="121900" wrap="square" tIns="609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Offset of </a:t>
            </a:r>
            <a:r>
              <a:rPr b="1" i="0" lang="en-US" sz="1800" u="none" cap="none" strike="noStrike">
                <a:solidFill>
                  <a:schemeClr val="dk1"/>
                </a:solidFill>
                <a:latin typeface="Courier New"/>
                <a:ea typeface="Courier New"/>
                <a:cs typeface="Courier New"/>
                <a:sym typeface="Courier New"/>
              </a:rPr>
              <a:t>GPIOC_CRH </a:t>
            </a:r>
            <a:r>
              <a:rPr b="1" i="0" lang="en-US" sz="1800" u="none" cap="none" strike="noStrike">
                <a:solidFill>
                  <a:schemeClr val="dk1"/>
                </a:solidFill>
                <a:latin typeface="Arial"/>
                <a:ea typeface="Arial"/>
                <a:cs typeface="Arial"/>
                <a:sym typeface="Arial"/>
              </a:rPr>
              <a:t>register is </a:t>
            </a:r>
            <a:r>
              <a:rPr b="1" i="0" lang="en-US" sz="1800" u="none" cap="none" strike="noStrike">
                <a:solidFill>
                  <a:srgbClr val="FF0000"/>
                </a:solidFill>
                <a:latin typeface="Courier New"/>
                <a:ea typeface="Courier New"/>
                <a:cs typeface="Courier New"/>
                <a:sym typeface="Courier New"/>
              </a:rPr>
              <a:t>0x04</a:t>
            </a:r>
            <a:endParaRPr b="0" i="0" sz="1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Address of </a:t>
            </a:r>
            <a:r>
              <a:rPr b="1" i="0" lang="en-US" sz="1800" u="none" cap="none" strike="noStrike">
                <a:solidFill>
                  <a:schemeClr val="dk1"/>
                </a:solidFill>
                <a:latin typeface="Courier New"/>
                <a:ea typeface="Courier New"/>
                <a:cs typeface="Courier New"/>
                <a:sym typeface="Courier New"/>
              </a:rPr>
              <a:t>GPIOC_CRH </a:t>
            </a:r>
            <a:r>
              <a:rPr b="1" i="0" lang="en-US" sz="1800" u="none" cap="none" strike="noStrike">
                <a:solidFill>
                  <a:schemeClr val="dk1"/>
                </a:solidFill>
                <a:latin typeface="Arial"/>
                <a:ea typeface="Arial"/>
                <a:cs typeface="Arial"/>
                <a:sym typeface="Arial"/>
              </a:rPr>
              <a:t>register in memory map is </a:t>
            </a:r>
            <a:r>
              <a:rPr b="1" i="0" lang="en-US" sz="1800" u="none" cap="none" strike="noStrike">
                <a:solidFill>
                  <a:srgbClr val="FF0000"/>
                </a:solidFill>
                <a:latin typeface="Courier New"/>
                <a:ea typeface="Courier New"/>
                <a:cs typeface="Courier New"/>
                <a:sym typeface="Courier New"/>
              </a:rPr>
              <a:t>0x40011000+ 0x04 = 0x40011004</a:t>
            </a:r>
            <a:endParaRPr b="0" i="0" sz="1900" u="none" cap="none" strike="noStrike">
              <a:solidFill>
                <a:srgbClr val="000000"/>
              </a:solidFill>
              <a:latin typeface="Arial"/>
              <a:ea typeface="Arial"/>
              <a:cs typeface="Arial"/>
              <a:sym typeface="Arial"/>
            </a:endParaRPr>
          </a:p>
        </p:txBody>
      </p:sp>
      <p:cxnSp>
        <p:nvCxnSpPr>
          <p:cNvPr id="250" name="Google Shape;250;g2de98e91a41_0_311"/>
          <p:cNvCxnSpPr>
            <a:endCxn id="248" idx="1"/>
          </p:cNvCxnSpPr>
          <p:nvPr/>
        </p:nvCxnSpPr>
        <p:spPr>
          <a:xfrm>
            <a:off x="2255679" y="3092825"/>
            <a:ext cx="1178400" cy="39600"/>
          </a:xfrm>
          <a:prstGeom prst="straightConnector1">
            <a:avLst/>
          </a:prstGeom>
          <a:noFill/>
          <a:ln cap="flat" cmpd="sng" w="19050">
            <a:solidFill>
              <a:srgbClr val="C00000"/>
            </a:solidFill>
            <a:prstDash val="solid"/>
            <a:miter lim="800000"/>
            <a:headEnd len="sm" w="sm" type="none"/>
            <a:tailEnd len="med" w="med" type="triangle"/>
          </a:ln>
        </p:spPr>
      </p:cxnSp>
      <p:sp>
        <p:nvSpPr>
          <p:cNvPr id="251" name="Google Shape;251;g2de98e91a41_0_311"/>
          <p:cNvSpPr txBox="1"/>
          <p:nvPr/>
        </p:nvSpPr>
        <p:spPr>
          <a:xfrm>
            <a:off x="621800" y="1121682"/>
            <a:ext cx="10814400" cy="954300"/>
          </a:xfrm>
          <a:prstGeom prst="rect">
            <a:avLst/>
          </a:prstGeom>
          <a:noFill/>
          <a:ln>
            <a:noFill/>
          </a:ln>
        </p:spPr>
        <p:txBody>
          <a:bodyPr anchorCtr="0" anchor="t" bIns="60925" lIns="121900" spcFirstLastPara="1" rIns="121900" wrap="square" tIns="60925">
            <a:noAutofit/>
          </a:bodyPr>
          <a:lstStyle/>
          <a:p>
            <a:pPr indent="-457200" lvl="0" marL="457200" marR="0" rtl="0" algn="l">
              <a:lnSpc>
                <a:spcPct val="100000"/>
              </a:lnSpc>
              <a:spcBef>
                <a:spcPts val="0"/>
              </a:spcBef>
              <a:spcAft>
                <a:spcPts val="0"/>
              </a:spcAft>
              <a:buClr>
                <a:srgbClr val="000000"/>
              </a:buClr>
              <a:buSzPts val="2400"/>
              <a:buFont typeface="Calibri"/>
              <a:buChar char="•"/>
            </a:pPr>
            <a:r>
              <a:rPr b="1" i="0" lang="en-US" sz="2400" u="none" cap="none" strike="noStrike">
                <a:solidFill>
                  <a:srgbClr val="000000"/>
                </a:solidFill>
                <a:latin typeface="Calibri"/>
                <a:ea typeface="Calibri"/>
                <a:cs typeface="Calibri"/>
                <a:sym typeface="Calibri"/>
              </a:rPr>
              <a:t>Step </a:t>
            </a:r>
            <a:r>
              <a:rPr b="1" lang="en-US" sz="2400">
                <a:latin typeface="Calibri"/>
                <a:ea typeface="Calibri"/>
                <a:cs typeface="Calibri"/>
                <a:sym typeface="Calibri"/>
              </a:rPr>
              <a:t>3</a:t>
            </a:r>
            <a:r>
              <a:rPr b="1" i="0" lang="en-US" sz="2400" u="none" cap="none" strike="noStrike">
                <a:solidFill>
                  <a:srgbClr val="000000"/>
                </a:solidFill>
                <a:latin typeface="Calibri"/>
                <a:ea typeface="Calibri"/>
                <a:cs typeface="Calibri"/>
                <a:sym typeface="Calibri"/>
              </a:rPr>
              <a:t> (Configuring Port):</a:t>
            </a:r>
            <a:endParaRPr b="1"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Set PC15 as Input</a:t>
            </a:r>
            <a:endParaRPr b="0" i="0" sz="2400" u="none" cap="none" strike="noStrike">
              <a:solidFill>
                <a:srgbClr val="000000"/>
              </a:solidFill>
              <a:latin typeface="Calibri"/>
              <a:ea typeface="Calibri"/>
              <a:cs typeface="Calibri"/>
              <a:sym typeface="Calibri"/>
            </a:endParaRPr>
          </a:p>
          <a:p>
            <a:pPr indent="-228600" lvl="0" marL="838200" marR="0" rtl="0" algn="l">
              <a:lnSpc>
                <a:spcPct val="100000"/>
              </a:lnSpc>
              <a:spcBef>
                <a:spcPts val="800"/>
              </a:spcBef>
              <a:spcAft>
                <a:spcPts val="0"/>
              </a:spcAft>
              <a:buClr>
                <a:schemeClr val="dk1"/>
              </a:buClr>
              <a:buSzPts val="2400"/>
              <a:buFont typeface="Play"/>
              <a:buNone/>
            </a:pPr>
            <a:r>
              <a:t/>
            </a:r>
            <a:endParaRPr b="0" i="0" sz="2400" u="none" cap="none" strike="noStrike">
              <a:solidFill>
                <a:srgbClr val="000000"/>
              </a:solidFill>
              <a:latin typeface="Calibri"/>
              <a:ea typeface="Calibri"/>
              <a:cs typeface="Calibri"/>
              <a:sym typeface="Calibri"/>
            </a:endParaRPr>
          </a:p>
          <a:p>
            <a:pPr indent="-292100" lvl="0" marL="457200" marR="0" rtl="0" algn="l">
              <a:lnSpc>
                <a:spcPct val="100000"/>
              </a:lnSpc>
              <a:spcBef>
                <a:spcPts val="80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de98e91a41_0_321"/>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4"/>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graphicFrame>
        <p:nvGraphicFramePr>
          <p:cNvPr id="257" name="Google Shape;257;g2de98e91a41_0_321"/>
          <p:cNvGraphicFramePr/>
          <p:nvPr/>
        </p:nvGraphicFramePr>
        <p:xfrm>
          <a:off x="838203" y="5101225"/>
          <a:ext cx="3000000" cy="3000000"/>
        </p:xfrm>
        <a:graphic>
          <a:graphicData uri="http://schemas.openxmlformats.org/drawingml/2006/table">
            <a:tbl>
              <a:tblPr bandRow="1" firstRow="1">
                <a:noFill/>
                <a:tableStyleId>{DE14A666-3B1E-4021-8755-DA7E3AD1DCED}</a:tableStyleId>
              </a:tblPr>
              <a:tblGrid>
                <a:gridCol w="9032625"/>
              </a:tblGrid>
              <a:tr h="494475">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FF0000"/>
                          </a:solidFill>
                          <a:latin typeface="Courier New"/>
                          <a:ea typeface="Courier New"/>
                          <a:cs typeface="Courier New"/>
                          <a:sym typeface="Courier New"/>
                        </a:rPr>
                        <a:t>#define GPIOC_CRH   (*(volatile uint32_t *)0x40011004)</a:t>
                      </a:r>
                      <a:endParaRPr b="1" sz="20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u="none" cap="none" strike="noStrike">
                          <a:solidFill>
                            <a:srgbClr val="FF0000"/>
                          </a:solidFill>
                          <a:latin typeface="Courier New"/>
                          <a:ea typeface="Courier New"/>
                          <a:cs typeface="Courier New"/>
                          <a:sym typeface="Courier New"/>
                        </a:rPr>
                        <a:t>GPIOC_CRH &amp;= ~(15UL&lt;&lt;28);</a:t>
                      </a:r>
                      <a:endParaRPr b="1" sz="20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u="none" cap="none" strike="noStrike">
                          <a:solidFill>
                            <a:srgbClr val="FF0000"/>
                          </a:solidFill>
                          <a:latin typeface="Courier New"/>
                          <a:ea typeface="Courier New"/>
                          <a:cs typeface="Courier New"/>
                          <a:sym typeface="Courier New"/>
                        </a:rPr>
                        <a:t>GPIOC_CRH |= 4UL&lt;&lt;28;</a:t>
                      </a:r>
                      <a:endParaRPr b="1" sz="2000" u="none" cap="none" strike="noStrike">
                        <a:solidFill>
                          <a:srgbClr val="FF0000"/>
                        </a:solidFill>
                        <a:latin typeface="Courier New"/>
                        <a:ea typeface="Courier New"/>
                        <a:cs typeface="Courier New"/>
                        <a:sym typeface="Courier New"/>
                      </a:endParaRPr>
                    </a:p>
                  </a:txBody>
                  <a:tcPr marT="60975" marB="60975" marR="121925" marL="121925"/>
                </a:tc>
              </a:tr>
            </a:tbl>
          </a:graphicData>
        </a:graphic>
      </p:graphicFrame>
      <p:pic>
        <p:nvPicPr>
          <p:cNvPr id="258" name="Google Shape;258;g2de98e91a41_0_321"/>
          <p:cNvPicPr preferRelativeResize="0"/>
          <p:nvPr/>
        </p:nvPicPr>
        <p:blipFill rotWithShape="1">
          <a:blip r:embed="rId3">
            <a:alphaModFix/>
          </a:blip>
          <a:srcRect b="0" l="21650" r="35229" t="79688"/>
          <a:stretch/>
        </p:blipFill>
        <p:spPr>
          <a:xfrm>
            <a:off x="4951325" y="365130"/>
            <a:ext cx="3167574" cy="944849"/>
          </a:xfrm>
          <a:prstGeom prst="rect">
            <a:avLst/>
          </a:prstGeom>
          <a:noFill/>
          <a:ln cap="flat" cmpd="sng" w="38100">
            <a:solidFill>
              <a:srgbClr val="000000"/>
            </a:solidFill>
            <a:prstDash val="solid"/>
            <a:round/>
            <a:headEnd len="sm" w="sm" type="none"/>
            <a:tailEnd len="sm" w="sm" type="none"/>
          </a:ln>
        </p:spPr>
      </p:pic>
      <p:pic>
        <p:nvPicPr>
          <p:cNvPr id="259" name="Google Shape;259;g2de98e91a41_0_321"/>
          <p:cNvPicPr preferRelativeResize="0"/>
          <p:nvPr/>
        </p:nvPicPr>
        <p:blipFill rotWithShape="1">
          <a:blip r:embed="rId4">
            <a:alphaModFix/>
          </a:blip>
          <a:srcRect b="0" l="0" r="0" t="0"/>
          <a:stretch/>
        </p:blipFill>
        <p:spPr>
          <a:xfrm>
            <a:off x="838200" y="1930100"/>
            <a:ext cx="9073998" cy="2901200"/>
          </a:xfrm>
          <a:prstGeom prst="rect">
            <a:avLst/>
          </a:prstGeom>
          <a:noFill/>
          <a:ln>
            <a:noFill/>
          </a:ln>
        </p:spPr>
      </p:pic>
      <p:pic>
        <p:nvPicPr>
          <p:cNvPr id="260" name="Google Shape;260;g2de98e91a41_0_321"/>
          <p:cNvPicPr preferRelativeResize="0"/>
          <p:nvPr/>
        </p:nvPicPr>
        <p:blipFill rotWithShape="1">
          <a:blip r:embed="rId3">
            <a:alphaModFix/>
          </a:blip>
          <a:srcRect b="35219" l="23340" r="33959" t="14539"/>
          <a:stretch/>
        </p:blipFill>
        <p:spPr>
          <a:xfrm>
            <a:off x="8411050" y="365125"/>
            <a:ext cx="3136826" cy="2337251"/>
          </a:xfrm>
          <a:prstGeom prst="rect">
            <a:avLst/>
          </a:prstGeom>
          <a:noFill/>
          <a:ln cap="flat" cmpd="sng" w="38100">
            <a:solidFill>
              <a:srgbClr val="000000"/>
            </a:solidFill>
            <a:prstDash val="solid"/>
            <a:round/>
            <a:headEnd len="sm" w="sm" type="none"/>
            <a:tailEnd len="sm" w="sm" type="none"/>
          </a:ln>
        </p:spPr>
      </p:pic>
      <p:sp>
        <p:nvSpPr>
          <p:cNvPr id="261" name="Google Shape;261;g2de98e91a41_0_321"/>
          <p:cNvSpPr/>
          <p:nvPr/>
        </p:nvSpPr>
        <p:spPr>
          <a:xfrm>
            <a:off x="838200" y="3455925"/>
            <a:ext cx="2337300" cy="620400"/>
          </a:xfrm>
          <a:prstGeom prst="rect">
            <a:avLst/>
          </a:prstGeom>
          <a:noFill/>
          <a:ln cap="flat" cmpd="sng" w="28575">
            <a:solidFill>
              <a:srgbClr val="C00000"/>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 name="Google Shape;262;g2de98e91a41_0_321"/>
          <p:cNvSpPr txBox="1"/>
          <p:nvPr/>
        </p:nvSpPr>
        <p:spPr>
          <a:xfrm>
            <a:off x="621800" y="1121682"/>
            <a:ext cx="10814400" cy="954300"/>
          </a:xfrm>
          <a:prstGeom prst="rect">
            <a:avLst/>
          </a:prstGeom>
          <a:noFill/>
          <a:ln>
            <a:noFill/>
          </a:ln>
        </p:spPr>
        <p:txBody>
          <a:bodyPr anchorCtr="0" anchor="t" bIns="60925" lIns="121900" spcFirstLastPara="1" rIns="121900" wrap="square" tIns="60925">
            <a:noAutofit/>
          </a:bodyPr>
          <a:lstStyle/>
          <a:p>
            <a:pPr indent="-457200" lvl="0" marL="457200" marR="0" rtl="0" algn="l">
              <a:lnSpc>
                <a:spcPct val="100000"/>
              </a:lnSpc>
              <a:spcBef>
                <a:spcPts val="0"/>
              </a:spcBef>
              <a:spcAft>
                <a:spcPts val="0"/>
              </a:spcAft>
              <a:buClr>
                <a:srgbClr val="000000"/>
              </a:buClr>
              <a:buSzPts val="2400"/>
              <a:buFont typeface="Calibri"/>
              <a:buChar char="•"/>
            </a:pPr>
            <a:r>
              <a:rPr b="1" i="0" lang="en-US" sz="2400" u="none" cap="none" strike="noStrike">
                <a:solidFill>
                  <a:srgbClr val="000000"/>
                </a:solidFill>
                <a:latin typeface="Calibri"/>
                <a:ea typeface="Calibri"/>
                <a:cs typeface="Calibri"/>
                <a:sym typeface="Calibri"/>
              </a:rPr>
              <a:t>Step </a:t>
            </a:r>
            <a:r>
              <a:rPr b="1" lang="en-US" sz="2400">
                <a:latin typeface="Calibri"/>
                <a:ea typeface="Calibri"/>
                <a:cs typeface="Calibri"/>
                <a:sym typeface="Calibri"/>
              </a:rPr>
              <a:t>3</a:t>
            </a:r>
            <a:r>
              <a:rPr b="1" i="0" lang="en-US" sz="2400" u="none" cap="none" strike="noStrike">
                <a:solidFill>
                  <a:srgbClr val="000000"/>
                </a:solidFill>
                <a:latin typeface="Calibri"/>
                <a:ea typeface="Calibri"/>
                <a:cs typeface="Calibri"/>
                <a:sym typeface="Calibri"/>
              </a:rPr>
              <a:t> (Configuring Port):</a:t>
            </a:r>
            <a:endParaRPr b="1"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Set PC15 as Input</a:t>
            </a:r>
            <a:endParaRPr b="0" i="0" sz="2400" u="none" cap="none" strike="noStrike">
              <a:solidFill>
                <a:srgbClr val="000000"/>
              </a:solidFill>
              <a:latin typeface="Calibri"/>
              <a:ea typeface="Calibri"/>
              <a:cs typeface="Calibri"/>
              <a:sym typeface="Calibri"/>
            </a:endParaRPr>
          </a:p>
          <a:p>
            <a:pPr indent="-228600" lvl="0" marL="838200" marR="0" rtl="0" algn="l">
              <a:lnSpc>
                <a:spcPct val="100000"/>
              </a:lnSpc>
              <a:spcBef>
                <a:spcPts val="800"/>
              </a:spcBef>
              <a:spcAft>
                <a:spcPts val="0"/>
              </a:spcAft>
              <a:buClr>
                <a:schemeClr val="dk1"/>
              </a:buClr>
              <a:buSzPts val="2400"/>
              <a:buFont typeface="Play"/>
              <a:buNone/>
            </a:pPr>
            <a:r>
              <a:t/>
            </a:r>
            <a:endParaRPr b="0" i="0" sz="2400" u="none" cap="none" strike="noStrike">
              <a:solidFill>
                <a:srgbClr val="000000"/>
              </a:solidFill>
              <a:latin typeface="Calibri"/>
              <a:ea typeface="Calibri"/>
              <a:cs typeface="Calibri"/>
              <a:sym typeface="Calibri"/>
            </a:endParaRPr>
          </a:p>
          <a:p>
            <a:pPr indent="-292100" lvl="0" marL="457200" marR="0" rtl="0" algn="l">
              <a:lnSpc>
                <a:spcPct val="100000"/>
              </a:lnSpc>
              <a:spcBef>
                <a:spcPts val="80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de98e91a41_0_331"/>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4"/>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
        <p:nvSpPr>
          <p:cNvPr id="268" name="Google Shape;268;g2de98e91a41_0_331"/>
          <p:cNvSpPr txBox="1"/>
          <p:nvPr/>
        </p:nvSpPr>
        <p:spPr>
          <a:xfrm>
            <a:off x="582625" y="1121666"/>
            <a:ext cx="11253300" cy="1107900"/>
          </a:xfrm>
          <a:prstGeom prst="rect">
            <a:avLst/>
          </a:prstGeom>
          <a:noFill/>
          <a:ln>
            <a:noFill/>
          </a:ln>
        </p:spPr>
        <p:txBody>
          <a:bodyPr anchorCtr="0" anchor="t" bIns="60925" lIns="121900" spcFirstLastPara="1" rIns="121900" wrap="square" tIns="60925">
            <a:noAutofit/>
          </a:bodyPr>
          <a:lstStyle/>
          <a:p>
            <a:pPr indent="-457200" lvl="0" marL="457200" marR="0" rtl="0" algn="l">
              <a:lnSpc>
                <a:spcPct val="100000"/>
              </a:lnSpc>
              <a:spcBef>
                <a:spcPts val="0"/>
              </a:spcBef>
              <a:spcAft>
                <a:spcPts val="0"/>
              </a:spcAft>
              <a:buClr>
                <a:srgbClr val="000000"/>
              </a:buClr>
              <a:buSzPts val="2400"/>
              <a:buFont typeface="Calibri"/>
              <a:buChar char="•"/>
            </a:pPr>
            <a:r>
              <a:rPr b="1" i="0" lang="en-US" sz="2400" u="none" cap="none" strike="noStrike">
                <a:solidFill>
                  <a:srgbClr val="000000"/>
                </a:solidFill>
                <a:latin typeface="Calibri"/>
                <a:ea typeface="Calibri"/>
                <a:cs typeface="Calibri"/>
                <a:sym typeface="Calibri"/>
              </a:rPr>
              <a:t>Outputting Data (Not part of the setup phase)</a:t>
            </a:r>
            <a:endParaRPr b="1"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Setting PB0 in ODR high when button is pressed.</a:t>
            </a:r>
            <a:r>
              <a:rPr b="1" i="0" lang="en-US" sz="2400" u="none" cap="none" strike="noStrike">
                <a:solidFill>
                  <a:schemeClr val="dk1"/>
                </a:solidFill>
                <a:latin typeface="Calibri"/>
                <a:ea typeface="Calibri"/>
                <a:cs typeface="Calibri"/>
                <a:sym typeface="Calibri"/>
              </a:rPr>
              <a:t> </a:t>
            </a:r>
            <a:endParaRPr b="0" i="0" sz="19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292100" lvl="0" marL="457200" marR="0" rtl="0" algn="l">
              <a:lnSpc>
                <a:spcPct val="100000"/>
              </a:lnSpc>
              <a:spcBef>
                <a:spcPts val="80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p:txBody>
      </p:sp>
      <p:pic>
        <p:nvPicPr>
          <p:cNvPr id="269" name="Google Shape;269;g2de98e91a41_0_331"/>
          <p:cNvPicPr preferRelativeResize="0"/>
          <p:nvPr/>
        </p:nvPicPr>
        <p:blipFill rotWithShape="1">
          <a:blip r:embed="rId3">
            <a:alphaModFix/>
          </a:blip>
          <a:srcRect b="0" l="0" r="0" t="0"/>
          <a:stretch/>
        </p:blipFill>
        <p:spPr>
          <a:xfrm>
            <a:off x="2508739" y="2739196"/>
            <a:ext cx="7557753" cy="3446583"/>
          </a:xfrm>
          <a:prstGeom prst="rect">
            <a:avLst/>
          </a:prstGeom>
          <a:noFill/>
          <a:ln>
            <a:noFill/>
          </a:ln>
        </p:spPr>
      </p:pic>
      <p:sp>
        <p:nvSpPr>
          <p:cNvPr id="270" name="Google Shape;270;g2de98e91a41_0_331"/>
          <p:cNvSpPr/>
          <p:nvPr/>
        </p:nvSpPr>
        <p:spPr>
          <a:xfrm>
            <a:off x="3434080" y="3071140"/>
            <a:ext cx="1669200" cy="295200"/>
          </a:xfrm>
          <a:prstGeom prst="rect">
            <a:avLst/>
          </a:prstGeom>
          <a:noFill/>
          <a:ln cap="flat" cmpd="sng" w="28575">
            <a:solidFill>
              <a:srgbClr val="C00000"/>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 name="Google Shape;271;g2de98e91a41_0_331"/>
          <p:cNvSpPr txBox="1"/>
          <p:nvPr/>
        </p:nvSpPr>
        <p:spPr>
          <a:xfrm>
            <a:off x="438015" y="2701873"/>
            <a:ext cx="1897500" cy="4002000"/>
          </a:xfrm>
          <a:prstGeom prst="rect">
            <a:avLst/>
          </a:prstGeom>
          <a:noFill/>
          <a:ln>
            <a:noFill/>
          </a:ln>
        </p:spPr>
        <p:txBody>
          <a:bodyPr anchorCtr="0" anchor="t" bIns="60925" lIns="121900" spcFirstLastPara="1" rIns="121900" wrap="square" tIns="609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Offset of </a:t>
            </a:r>
            <a:r>
              <a:rPr b="1" i="0" lang="en-US" sz="1800" u="none" cap="none" strike="noStrike">
                <a:solidFill>
                  <a:schemeClr val="dk1"/>
                </a:solidFill>
                <a:latin typeface="Courier New"/>
                <a:ea typeface="Courier New"/>
                <a:cs typeface="Courier New"/>
                <a:sym typeface="Courier New"/>
              </a:rPr>
              <a:t>GPIOB_ODR </a:t>
            </a:r>
            <a:r>
              <a:rPr b="1" i="0" lang="en-US" sz="1800" u="none" cap="none" strike="noStrike">
                <a:solidFill>
                  <a:schemeClr val="dk1"/>
                </a:solidFill>
                <a:latin typeface="Arial"/>
                <a:ea typeface="Arial"/>
                <a:cs typeface="Arial"/>
                <a:sym typeface="Arial"/>
              </a:rPr>
              <a:t>register is </a:t>
            </a:r>
            <a:r>
              <a:rPr b="1" i="0" lang="en-US" sz="1800" u="none" cap="none" strike="noStrike">
                <a:solidFill>
                  <a:srgbClr val="FF0000"/>
                </a:solidFill>
                <a:latin typeface="Courier New"/>
                <a:ea typeface="Courier New"/>
                <a:cs typeface="Courier New"/>
                <a:sym typeface="Courier New"/>
              </a:rPr>
              <a:t>0x0C</a:t>
            </a:r>
            <a:endParaRPr b="0" i="0" sz="1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Address of </a:t>
            </a:r>
            <a:r>
              <a:rPr b="1" i="0" lang="en-US" sz="1800" u="none" cap="none" strike="noStrike">
                <a:solidFill>
                  <a:schemeClr val="dk1"/>
                </a:solidFill>
                <a:latin typeface="Courier New"/>
                <a:ea typeface="Courier New"/>
                <a:cs typeface="Courier New"/>
                <a:sym typeface="Courier New"/>
              </a:rPr>
              <a:t>GPIOB_ODR </a:t>
            </a:r>
            <a:r>
              <a:rPr b="1" i="0" lang="en-US" sz="1800" u="none" cap="none" strike="noStrike">
                <a:solidFill>
                  <a:schemeClr val="dk1"/>
                </a:solidFill>
                <a:latin typeface="Arial"/>
                <a:ea typeface="Arial"/>
                <a:cs typeface="Arial"/>
                <a:sym typeface="Arial"/>
              </a:rPr>
              <a:t>register in memory map is </a:t>
            </a:r>
            <a:r>
              <a:rPr b="1" i="0" lang="en-US" sz="1800" u="none" cap="none" strike="noStrike">
                <a:solidFill>
                  <a:srgbClr val="FF0000"/>
                </a:solidFill>
                <a:latin typeface="Courier New"/>
                <a:ea typeface="Courier New"/>
                <a:cs typeface="Courier New"/>
                <a:sym typeface="Courier New"/>
              </a:rPr>
              <a:t>0x40010C00+ 0x0C = 0x40010C0C</a:t>
            </a:r>
            <a:endParaRPr b="0" i="0" sz="1900" u="none" cap="none" strike="noStrike">
              <a:solidFill>
                <a:srgbClr val="000000"/>
              </a:solidFill>
              <a:latin typeface="Arial"/>
              <a:ea typeface="Arial"/>
              <a:cs typeface="Arial"/>
              <a:sym typeface="Arial"/>
            </a:endParaRPr>
          </a:p>
        </p:txBody>
      </p:sp>
      <p:cxnSp>
        <p:nvCxnSpPr>
          <p:cNvPr id="272" name="Google Shape;272;g2de98e91a41_0_331"/>
          <p:cNvCxnSpPr>
            <a:endCxn id="270" idx="1"/>
          </p:cNvCxnSpPr>
          <p:nvPr/>
        </p:nvCxnSpPr>
        <p:spPr>
          <a:xfrm>
            <a:off x="2255680" y="3179140"/>
            <a:ext cx="1178400" cy="39600"/>
          </a:xfrm>
          <a:prstGeom prst="straightConnector1">
            <a:avLst/>
          </a:prstGeom>
          <a:noFill/>
          <a:ln cap="flat" cmpd="sng" w="19050">
            <a:solidFill>
              <a:srgbClr val="C00000"/>
            </a:solidFill>
            <a:prstDash val="solid"/>
            <a:miter lim="800000"/>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de98e91a41_0_34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4"/>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graphicFrame>
        <p:nvGraphicFramePr>
          <p:cNvPr id="278" name="Google Shape;278;g2de98e91a41_0_340"/>
          <p:cNvGraphicFramePr/>
          <p:nvPr/>
        </p:nvGraphicFramePr>
        <p:xfrm>
          <a:off x="838203" y="3958225"/>
          <a:ext cx="3000000" cy="3000000"/>
        </p:xfrm>
        <a:graphic>
          <a:graphicData uri="http://schemas.openxmlformats.org/drawingml/2006/table">
            <a:tbl>
              <a:tblPr bandRow="1" firstRow="1">
                <a:noFill/>
                <a:tableStyleId>{DE14A666-3B1E-4021-8755-DA7E3AD1DCED}</a:tableStyleId>
              </a:tblPr>
              <a:tblGrid>
                <a:gridCol w="9032625"/>
              </a:tblGrid>
              <a:tr h="494475">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FF0000"/>
                          </a:solidFill>
                          <a:latin typeface="Courier New"/>
                          <a:ea typeface="Courier New"/>
                          <a:cs typeface="Courier New"/>
                          <a:sym typeface="Courier New"/>
                        </a:rPr>
                        <a:t>#define GPIOB_ODR   (*(volatile uint32_t *)0x40010C0C)</a:t>
                      </a:r>
                      <a:endParaRPr b="1" sz="20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000"/>
                        <a:buFont typeface="Arial"/>
                        <a:buNone/>
                      </a:pPr>
                      <a:r>
                        <a:rPr b="1" lang="en-US" sz="2000" u="none" cap="none" strike="noStrike">
                          <a:solidFill>
                            <a:srgbClr val="FF0000"/>
                          </a:solidFill>
                          <a:latin typeface="Courier New"/>
                          <a:ea typeface="Courier New"/>
                          <a:cs typeface="Courier New"/>
                          <a:sym typeface="Courier New"/>
                        </a:rPr>
                        <a:t>GPIOB_ODR |= (1&lt;&lt;0);</a:t>
                      </a:r>
                      <a:endParaRPr b="1" sz="2000" u="none" cap="none" strike="noStrike">
                        <a:solidFill>
                          <a:srgbClr val="FF0000"/>
                        </a:solidFill>
                        <a:latin typeface="Courier New"/>
                        <a:ea typeface="Courier New"/>
                        <a:cs typeface="Courier New"/>
                        <a:sym typeface="Courier New"/>
                      </a:endParaRPr>
                    </a:p>
                  </a:txBody>
                  <a:tcPr marT="60975" marB="60975" marR="121925" marL="121925"/>
                </a:tc>
              </a:tr>
            </a:tbl>
          </a:graphicData>
        </a:graphic>
      </p:graphicFrame>
      <p:sp>
        <p:nvSpPr>
          <p:cNvPr id="279" name="Google Shape;279;g2de98e91a41_0_340"/>
          <p:cNvSpPr txBox="1"/>
          <p:nvPr/>
        </p:nvSpPr>
        <p:spPr>
          <a:xfrm>
            <a:off x="582625" y="1121666"/>
            <a:ext cx="11253300" cy="1107900"/>
          </a:xfrm>
          <a:prstGeom prst="rect">
            <a:avLst/>
          </a:prstGeom>
          <a:noFill/>
          <a:ln>
            <a:noFill/>
          </a:ln>
        </p:spPr>
        <p:txBody>
          <a:bodyPr anchorCtr="0" anchor="t" bIns="60925" lIns="121900" spcFirstLastPara="1" rIns="121900" wrap="square" tIns="60925">
            <a:noAutofit/>
          </a:bodyPr>
          <a:lstStyle/>
          <a:p>
            <a:pPr indent="-457200" lvl="0" marL="457200" marR="0" rtl="0" algn="l">
              <a:lnSpc>
                <a:spcPct val="100000"/>
              </a:lnSpc>
              <a:spcBef>
                <a:spcPts val="0"/>
              </a:spcBef>
              <a:spcAft>
                <a:spcPts val="0"/>
              </a:spcAft>
              <a:buClr>
                <a:srgbClr val="000000"/>
              </a:buClr>
              <a:buSzPts val="2400"/>
              <a:buFont typeface="Calibri"/>
              <a:buChar char="•"/>
            </a:pPr>
            <a:r>
              <a:rPr b="1" i="0" lang="en-US" sz="2400" u="none" cap="none" strike="noStrike">
                <a:solidFill>
                  <a:srgbClr val="000000"/>
                </a:solidFill>
                <a:latin typeface="Calibri"/>
                <a:ea typeface="Calibri"/>
                <a:cs typeface="Calibri"/>
                <a:sym typeface="Calibri"/>
              </a:rPr>
              <a:t>Outputting Data </a:t>
            </a:r>
            <a:r>
              <a:rPr b="1" i="0" lang="en-US" sz="2400" u="none" cap="none" strike="noStrike">
                <a:solidFill>
                  <a:schemeClr val="dk1"/>
                </a:solidFill>
                <a:latin typeface="Calibri"/>
                <a:ea typeface="Calibri"/>
                <a:cs typeface="Calibri"/>
                <a:sym typeface="Calibri"/>
              </a:rPr>
              <a:t>(Not part of the setup phase)</a:t>
            </a:r>
            <a:endParaRPr b="1"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Setting PB0 in ODR high when button is pressed.</a:t>
            </a:r>
            <a:r>
              <a:rPr b="1" i="0" lang="en-US" sz="2400" u="none" cap="none" strike="noStrike">
                <a:solidFill>
                  <a:srgbClr val="000000"/>
                </a:solidFill>
                <a:latin typeface="Calibri"/>
                <a:ea typeface="Calibri"/>
                <a:cs typeface="Calibri"/>
                <a:sym typeface="Calibri"/>
              </a:rPr>
              <a:t> </a:t>
            </a:r>
            <a:endParaRPr b="0" i="0" sz="19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292100" lvl="0" marL="457200" marR="0" rtl="0" algn="l">
              <a:lnSpc>
                <a:spcPct val="100000"/>
              </a:lnSpc>
              <a:spcBef>
                <a:spcPts val="80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p:txBody>
      </p:sp>
      <p:pic>
        <p:nvPicPr>
          <p:cNvPr id="280" name="Google Shape;280;g2de98e91a41_0_340"/>
          <p:cNvPicPr preferRelativeResize="0"/>
          <p:nvPr/>
        </p:nvPicPr>
        <p:blipFill rotWithShape="1">
          <a:blip r:embed="rId3">
            <a:alphaModFix/>
          </a:blip>
          <a:srcRect b="35272" l="0" r="0" t="25817"/>
          <a:stretch/>
        </p:blipFill>
        <p:spPr>
          <a:xfrm>
            <a:off x="838200" y="2152725"/>
            <a:ext cx="7557749" cy="1341124"/>
          </a:xfrm>
          <a:prstGeom prst="rect">
            <a:avLst/>
          </a:prstGeom>
          <a:noFill/>
          <a:ln>
            <a:noFill/>
          </a:ln>
        </p:spPr>
      </p:pic>
      <p:sp>
        <p:nvSpPr>
          <p:cNvPr id="281" name="Google Shape;281;g2de98e91a41_0_340"/>
          <p:cNvSpPr/>
          <p:nvPr/>
        </p:nvSpPr>
        <p:spPr>
          <a:xfrm>
            <a:off x="7811885" y="2757949"/>
            <a:ext cx="507900" cy="659700"/>
          </a:xfrm>
          <a:prstGeom prst="rect">
            <a:avLst/>
          </a:prstGeom>
          <a:noFill/>
          <a:ln cap="flat" cmpd="sng" w="28575">
            <a:solidFill>
              <a:srgbClr val="C00000"/>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dfec4da436_0_4"/>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4"/>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
        <p:nvSpPr>
          <p:cNvPr id="287" name="Google Shape;287;g2dfec4da436_0_4"/>
          <p:cNvSpPr txBox="1"/>
          <p:nvPr/>
        </p:nvSpPr>
        <p:spPr>
          <a:xfrm>
            <a:off x="582625" y="1121666"/>
            <a:ext cx="11253300" cy="1107900"/>
          </a:xfrm>
          <a:prstGeom prst="rect">
            <a:avLst/>
          </a:prstGeom>
          <a:noFill/>
          <a:ln>
            <a:noFill/>
          </a:ln>
        </p:spPr>
        <p:txBody>
          <a:bodyPr anchorCtr="0" anchor="t" bIns="60925" lIns="121900" spcFirstLastPara="1" rIns="121900" wrap="square" tIns="60925">
            <a:noAutofit/>
          </a:bodyPr>
          <a:lstStyle/>
          <a:p>
            <a:pPr indent="-457200" lvl="0" marL="457200" marR="0" rtl="0" algn="l">
              <a:lnSpc>
                <a:spcPct val="100000"/>
              </a:lnSpc>
              <a:spcBef>
                <a:spcPts val="0"/>
              </a:spcBef>
              <a:spcAft>
                <a:spcPts val="0"/>
              </a:spcAft>
              <a:buClr>
                <a:srgbClr val="000000"/>
              </a:buClr>
              <a:buSzPts val="2400"/>
              <a:buFont typeface="Calibri"/>
              <a:buChar char="•"/>
            </a:pPr>
            <a:r>
              <a:rPr b="1" lang="en-US" sz="2400">
                <a:latin typeface="Calibri"/>
                <a:ea typeface="Calibri"/>
                <a:cs typeface="Calibri"/>
                <a:sym typeface="Calibri"/>
              </a:rPr>
              <a:t>Inputting </a:t>
            </a:r>
            <a:r>
              <a:rPr b="1" i="0" lang="en-US" sz="2400" u="none" cap="none" strike="noStrike">
                <a:solidFill>
                  <a:srgbClr val="000000"/>
                </a:solidFill>
                <a:latin typeface="Calibri"/>
                <a:ea typeface="Calibri"/>
                <a:cs typeface="Calibri"/>
                <a:sym typeface="Calibri"/>
              </a:rPr>
              <a:t>Data (Not part of the setup phase)</a:t>
            </a:r>
            <a:endParaRPr b="1"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Reading PC15</a:t>
            </a:r>
            <a:endParaRPr b="0" i="0" sz="19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292100" lvl="0" marL="457200" marR="0" rtl="0" algn="l">
              <a:lnSpc>
                <a:spcPct val="100000"/>
              </a:lnSpc>
              <a:spcBef>
                <a:spcPts val="80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p:txBody>
      </p:sp>
      <p:pic>
        <p:nvPicPr>
          <p:cNvPr id="288" name="Google Shape;288;g2dfec4da436_0_4"/>
          <p:cNvPicPr preferRelativeResize="0"/>
          <p:nvPr/>
        </p:nvPicPr>
        <p:blipFill>
          <a:blip r:embed="rId3">
            <a:alphaModFix/>
          </a:blip>
          <a:stretch>
            <a:fillRect/>
          </a:stretch>
        </p:blipFill>
        <p:spPr>
          <a:xfrm>
            <a:off x="2413840" y="2676215"/>
            <a:ext cx="7241255" cy="3186860"/>
          </a:xfrm>
          <a:prstGeom prst="rect">
            <a:avLst/>
          </a:prstGeom>
          <a:noFill/>
          <a:ln>
            <a:noFill/>
          </a:ln>
        </p:spPr>
      </p:pic>
      <p:sp>
        <p:nvSpPr>
          <p:cNvPr id="289" name="Google Shape;289;g2dfec4da436_0_4"/>
          <p:cNvSpPr/>
          <p:nvPr/>
        </p:nvSpPr>
        <p:spPr>
          <a:xfrm>
            <a:off x="3434080" y="3071140"/>
            <a:ext cx="1669200" cy="295200"/>
          </a:xfrm>
          <a:prstGeom prst="rect">
            <a:avLst/>
          </a:prstGeom>
          <a:noFill/>
          <a:ln cap="flat" cmpd="sng" w="28575">
            <a:solidFill>
              <a:srgbClr val="C00000"/>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 name="Google Shape;290;g2dfec4da436_0_4"/>
          <p:cNvSpPr txBox="1"/>
          <p:nvPr/>
        </p:nvSpPr>
        <p:spPr>
          <a:xfrm>
            <a:off x="438015" y="2701873"/>
            <a:ext cx="1897500" cy="4002000"/>
          </a:xfrm>
          <a:prstGeom prst="rect">
            <a:avLst/>
          </a:prstGeom>
          <a:noFill/>
          <a:ln>
            <a:noFill/>
          </a:ln>
        </p:spPr>
        <p:txBody>
          <a:bodyPr anchorCtr="0" anchor="t" bIns="60925" lIns="121900" spcFirstLastPara="1" rIns="121900" wrap="square" tIns="609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Offset of </a:t>
            </a:r>
            <a:r>
              <a:rPr b="1" i="0" lang="en-US" sz="1800" u="none" cap="none" strike="noStrike">
                <a:solidFill>
                  <a:schemeClr val="dk1"/>
                </a:solidFill>
                <a:latin typeface="Courier New"/>
                <a:ea typeface="Courier New"/>
                <a:cs typeface="Courier New"/>
                <a:sym typeface="Courier New"/>
              </a:rPr>
              <a:t>GPIO</a:t>
            </a:r>
            <a:r>
              <a:rPr b="1" lang="en-US" sz="1800">
                <a:solidFill>
                  <a:schemeClr val="dk1"/>
                </a:solidFill>
                <a:latin typeface="Courier New"/>
                <a:ea typeface="Courier New"/>
                <a:cs typeface="Courier New"/>
                <a:sym typeface="Courier New"/>
              </a:rPr>
              <a:t>C</a:t>
            </a:r>
            <a:r>
              <a:rPr b="1" i="0" lang="en-US" sz="1800" u="none" cap="none" strike="noStrike">
                <a:solidFill>
                  <a:schemeClr val="dk1"/>
                </a:solidFill>
                <a:latin typeface="Courier New"/>
                <a:ea typeface="Courier New"/>
                <a:cs typeface="Courier New"/>
                <a:sym typeface="Courier New"/>
              </a:rPr>
              <a:t>_</a:t>
            </a:r>
            <a:r>
              <a:rPr b="1" lang="en-US" sz="1800">
                <a:solidFill>
                  <a:schemeClr val="dk1"/>
                </a:solidFill>
                <a:latin typeface="Courier New"/>
                <a:ea typeface="Courier New"/>
                <a:cs typeface="Courier New"/>
                <a:sym typeface="Courier New"/>
              </a:rPr>
              <a:t>I</a:t>
            </a:r>
            <a:r>
              <a:rPr b="1" i="0" lang="en-US" sz="1800" u="none" cap="none" strike="noStrike">
                <a:solidFill>
                  <a:schemeClr val="dk1"/>
                </a:solidFill>
                <a:latin typeface="Courier New"/>
                <a:ea typeface="Courier New"/>
                <a:cs typeface="Courier New"/>
                <a:sym typeface="Courier New"/>
              </a:rPr>
              <a:t>DR </a:t>
            </a:r>
            <a:r>
              <a:rPr b="1" i="0" lang="en-US" sz="1800" u="none" cap="none" strike="noStrike">
                <a:solidFill>
                  <a:schemeClr val="dk1"/>
                </a:solidFill>
                <a:latin typeface="Arial"/>
                <a:ea typeface="Arial"/>
                <a:cs typeface="Arial"/>
                <a:sym typeface="Arial"/>
              </a:rPr>
              <a:t>register is </a:t>
            </a:r>
            <a:r>
              <a:rPr b="1" i="0" lang="en-US" sz="1800" u="none" cap="none" strike="noStrike">
                <a:solidFill>
                  <a:srgbClr val="FF0000"/>
                </a:solidFill>
                <a:latin typeface="Courier New"/>
                <a:ea typeface="Courier New"/>
                <a:cs typeface="Courier New"/>
                <a:sym typeface="Courier New"/>
              </a:rPr>
              <a:t>0x0</a:t>
            </a:r>
            <a:r>
              <a:rPr b="1" lang="en-US" sz="1800">
                <a:solidFill>
                  <a:srgbClr val="FF0000"/>
                </a:solidFill>
                <a:latin typeface="Courier New"/>
                <a:ea typeface="Courier New"/>
                <a:cs typeface="Courier New"/>
                <a:sym typeface="Courier New"/>
              </a:rPr>
              <a:t>8</a:t>
            </a:r>
            <a:endParaRPr b="0" i="0" sz="1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Address of </a:t>
            </a:r>
            <a:r>
              <a:rPr b="1" lang="en-US" sz="1800">
                <a:solidFill>
                  <a:schemeClr val="dk1"/>
                </a:solidFill>
                <a:latin typeface="Courier New"/>
                <a:ea typeface="Courier New"/>
                <a:cs typeface="Courier New"/>
                <a:sym typeface="Courier New"/>
              </a:rPr>
              <a:t>GPIOC_IDR </a:t>
            </a:r>
            <a:r>
              <a:rPr b="1" i="0" lang="en-US" sz="1800" u="none" cap="none" strike="noStrike">
                <a:solidFill>
                  <a:schemeClr val="dk1"/>
                </a:solidFill>
                <a:latin typeface="Arial"/>
                <a:ea typeface="Arial"/>
                <a:cs typeface="Arial"/>
                <a:sym typeface="Arial"/>
              </a:rPr>
              <a:t>register in memory map is </a:t>
            </a:r>
            <a:r>
              <a:rPr b="1" lang="en-US" sz="1800">
                <a:solidFill>
                  <a:srgbClr val="FF0000"/>
                </a:solidFill>
                <a:latin typeface="Courier New"/>
                <a:ea typeface="Courier New"/>
                <a:cs typeface="Courier New"/>
                <a:sym typeface="Courier New"/>
              </a:rPr>
              <a:t>0x40011000</a:t>
            </a:r>
            <a:r>
              <a:rPr b="1" i="0" lang="en-US" sz="1800" u="none" cap="none" strike="noStrike">
                <a:solidFill>
                  <a:srgbClr val="FF0000"/>
                </a:solidFill>
                <a:latin typeface="Courier New"/>
                <a:ea typeface="Courier New"/>
                <a:cs typeface="Courier New"/>
                <a:sym typeface="Courier New"/>
              </a:rPr>
              <a:t>+ 0x0</a:t>
            </a:r>
            <a:r>
              <a:rPr b="1" lang="en-US" sz="1800">
                <a:solidFill>
                  <a:srgbClr val="FF0000"/>
                </a:solidFill>
                <a:latin typeface="Courier New"/>
                <a:ea typeface="Courier New"/>
                <a:cs typeface="Courier New"/>
                <a:sym typeface="Courier New"/>
              </a:rPr>
              <a:t>8</a:t>
            </a:r>
            <a:r>
              <a:rPr b="1" i="0" lang="en-US" sz="1800" u="none" cap="none" strike="noStrike">
                <a:solidFill>
                  <a:srgbClr val="FF0000"/>
                </a:solidFill>
                <a:latin typeface="Courier New"/>
                <a:ea typeface="Courier New"/>
                <a:cs typeface="Courier New"/>
                <a:sym typeface="Courier New"/>
              </a:rPr>
              <a:t> = </a:t>
            </a:r>
            <a:r>
              <a:rPr b="1" lang="en-US" sz="1800">
                <a:solidFill>
                  <a:srgbClr val="FF0000"/>
                </a:solidFill>
                <a:latin typeface="Courier New"/>
                <a:ea typeface="Courier New"/>
                <a:cs typeface="Courier New"/>
                <a:sym typeface="Courier New"/>
              </a:rPr>
              <a:t>0x40011008</a:t>
            </a:r>
            <a:endParaRPr b="0" i="0" sz="1900" u="none" cap="none" strike="noStrike">
              <a:solidFill>
                <a:srgbClr val="000000"/>
              </a:solidFill>
              <a:latin typeface="Arial"/>
              <a:ea typeface="Arial"/>
              <a:cs typeface="Arial"/>
              <a:sym typeface="Arial"/>
            </a:endParaRPr>
          </a:p>
        </p:txBody>
      </p:sp>
      <p:cxnSp>
        <p:nvCxnSpPr>
          <p:cNvPr id="291" name="Google Shape;291;g2dfec4da436_0_4"/>
          <p:cNvCxnSpPr>
            <a:endCxn id="289" idx="1"/>
          </p:cNvCxnSpPr>
          <p:nvPr/>
        </p:nvCxnSpPr>
        <p:spPr>
          <a:xfrm>
            <a:off x="2255680" y="3179140"/>
            <a:ext cx="1178400" cy="39600"/>
          </a:xfrm>
          <a:prstGeom prst="straightConnector1">
            <a:avLst/>
          </a:prstGeom>
          <a:noFill/>
          <a:ln cap="flat" cmpd="sng" w="19050">
            <a:solidFill>
              <a:srgbClr val="C00000"/>
            </a:solidFill>
            <a:prstDash val="solid"/>
            <a:miter lim="800000"/>
            <a:headEnd len="sm" w="sm"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dfec4da436_0_13"/>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4"/>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graphicFrame>
        <p:nvGraphicFramePr>
          <p:cNvPr id="297" name="Google Shape;297;g2dfec4da436_0_13"/>
          <p:cNvGraphicFramePr/>
          <p:nvPr/>
        </p:nvGraphicFramePr>
        <p:xfrm>
          <a:off x="838203" y="3958225"/>
          <a:ext cx="3000000" cy="3000000"/>
        </p:xfrm>
        <a:graphic>
          <a:graphicData uri="http://schemas.openxmlformats.org/drawingml/2006/table">
            <a:tbl>
              <a:tblPr bandRow="1" firstRow="1">
                <a:noFill/>
                <a:tableStyleId>{DE14A666-3B1E-4021-8755-DA7E3AD1DCED}</a:tableStyleId>
              </a:tblPr>
              <a:tblGrid>
                <a:gridCol w="9032625"/>
              </a:tblGrid>
              <a:tr h="494475">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FF0000"/>
                          </a:solidFill>
                          <a:latin typeface="Courier New"/>
                          <a:ea typeface="Courier New"/>
                          <a:cs typeface="Courier New"/>
                          <a:sym typeface="Courier New"/>
                        </a:rPr>
                        <a:t>#define GPIO</a:t>
                      </a:r>
                      <a:r>
                        <a:rPr b="1" lang="en-US" sz="2000">
                          <a:solidFill>
                            <a:srgbClr val="FF0000"/>
                          </a:solidFill>
                          <a:latin typeface="Courier New"/>
                          <a:ea typeface="Courier New"/>
                          <a:cs typeface="Courier New"/>
                          <a:sym typeface="Courier New"/>
                        </a:rPr>
                        <a:t>C</a:t>
                      </a:r>
                      <a:r>
                        <a:rPr b="1" lang="en-US" sz="2000" u="none" cap="none" strike="noStrike">
                          <a:solidFill>
                            <a:srgbClr val="FF0000"/>
                          </a:solidFill>
                          <a:latin typeface="Courier New"/>
                          <a:ea typeface="Courier New"/>
                          <a:cs typeface="Courier New"/>
                          <a:sym typeface="Courier New"/>
                        </a:rPr>
                        <a:t>_</a:t>
                      </a:r>
                      <a:r>
                        <a:rPr b="1" lang="en-US" sz="2000">
                          <a:solidFill>
                            <a:srgbClr val="FF0000"/>
                          </a:solidFill>
                          <a:latin typeface="Courier New"/>
                          <a:ea typeface="Courier New"/>
                          <a:cs typeface="Courier New"/>
                          <a:sym typeface="Courier New"/>
                        </a:rPr>
                        <a:t>I</a:t>
                      </a:r>
                      <a:r>
                        <a:rPr b="1" lang="en-US" sz="2000" u="none" cap="none" strike="noStrike">
                          <a:solidFill>
                            <a:srgbClr val="FF0000"/>
                          </a:solidFill>
                          <a:latin typeface="Courier New"/>
                          <a:ea typeface="Courier New"/>
                          <a:cs typeface="Courier New"/>
                          <a:sym typeface="Courier New"/>
                        </a:rPr>
                        <a:t>DR   (*(volatile uint32_t *)0x4001</a:t>
                      </a:r>
                      <a:r>
                        <a:rPr b="1" lang="en-US" sz="2000">
                          <a:solidFill>
                            <a:srgbClr val="FF0000"/>
                          </a:solidFill>
                          <a:latin typeface="Courier New"/>
                          <a:ea typeface="Courier New"/>
                          <a:cs typeface="Courier New"/>
                          <a:sym typeface="Courier New"/>
                        </a:rPr>
                        <a:t>1008</a:t>
                      </a:r>
                      <a:r>
                        <a:rPr b="1" lang="en-US" sz="2000" u="none" cap="none" strike="noStrike">
                          <a:solidFill>
                            <a:srgbClr val="FF0000"/>
                          </a:solidFill>
                          <a:latin typeface="Courier New"/>
                          <a:ea typeface="Courier New"/>
                          <a:cs typeface="Courier New"/>
                          <a:sym typeface="Courier New"/>
                        </a:rPr>
                        <a:t>)</a:t>
                      </a:r>
                      <a:endParaRPr b="1" sz="20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000"/>
                        <a:buFont typeface="Arial"/>
                        <a:buNone/>
                      </a:pPr>
                      <a:r>
                        <a:rPr b="1" lang="en-US" sz="2000" u="none" cap="none" strike="noStrike">
                          <a:solidFill>
                            <a:srgbClr val="FF0000"/>
                          </a:solidFill>
                          <a:latin typeface="Courier New"/>
                          <a:ea typeface="Courier New"/>
                          <a:cs typeface="Courier New"/>
                          <a:sym typeface="Courier New"/>
                        </a:rPr>
                        <a:t>GPIO</a:t>
                      </a:r>
                      <a:r>
                        <a:rPr b="1" lang="en-US" sz="2000">
                          <a:solidFill>
                            <a:srgbClr val="FF0000"/>
                          </a:solidFill>
                          <a:latin typeface="Courier New"/>
                          <a:ea typeface="Courier New"/>
                          <a:cs typeface="Courier New"/>
                          <a:sym typeface="Courier New"/>
                        </a:rPr>
                        <a:t>C</a:t>
                      </a:r>
                      <a:r>
                        <a:rPr b="1" lang="en-US" sz="2000" u="none" cap="none" strike="noStrike">
                          <a:solidFill>
                            <a:srgbClr val="FF0000"/>
                          </a:solidFill>
                          <a:latin typeface="Courier New"/>
                          <a:ea typeface="Courier New"/>
                          <a:cs typeface="Courier New"/>
                          <a:sym typeface="Courier New"/>
                        </a:rPr>
                        <a:t>_</a:t>
                      </a:r>
                      <a:r>
                        <a:rPr b="1" lang="en-US" sz="2000">
                          <a:solidFill>
                            <a:srgbClr val="FF0000"/>
                          </a:solidFill>
                          <a:latin typeface="Courier New"/>
                          <a:ea typeface="Courier New"/>
                          <a:cs typeface="Courier New"/>
                          <a:sym typeface="Courier New"/>
                        </a:rPr>
                        <a:t>I</a:t>
                      </a:r>
                      <a:r>
                        <a:rPr b="1" lang="en-US" sz="2000" u="none" cap="none" strike="noStrike">
                          <a:solidFill>
                            <a:srgbClr val="FF0000"/>
                          </a:solidFill>
                          <a:latin typeface="Courier New"/>
                          <a:ea typeface="Courier New"/>
                          <a:cs typeface="Courier New"/>
                          <a:sym typeface="Courier New"/>
                        </a:rPr>
                        <a:t>DR |= (1&lt;&lt;</a:t>
                      </a:r>
                      <a:r>
                        <a:rPr b="1" lang="en-US" sz="2000">
                          <a:solidFill>
                            <a:srgbClr val="FF0000"/>
                          </a:solidFill>
                          <a:latin typeface="Courier New"/>
                          <a:ea typeface="Courier New"/>
                          <a:cs typeface="Courier New"/>
                          <a:sym typeface="Courier New"/>
                        </a:rPr>
                        <a:t>15</a:t>
                      </a:r>
                      <a:r>
                        <a:rPr b="1" lang="en-US" sz="2000" u="none" cap="none" strike="noStrike">
                          <a:solidFill>
                            <a:srgbClr val="FF0000"/>
                          </a:solidFill>
                          <a:latin typeface="Courier New"/>
                          <a:ea typeface="Courier New"/>
                          <a:cs typeface="Courier New"/>
                          <a:sym typeface="Courier New"/>
                        </a:rPr>
                        <a:t>);</a:t>
                      </a:r>
                      <a:endParaRPr b="1" sz="2000" u="none" cap="none" strike="noStrike">
                        <a:solidFill>
                          <a:srgbClr val="FF0000"/>
                        </a:solidFill>
                        <a:latin typeface="Courier New"/>
                        <a:ea typeface="Courier New"/>
                        <a:cs typeface="Courier New"/>
                        <a:sym typeface="Courier New"/>
                      </a:endParaRPr>
                    </a:p>
                  </a:txBody>
                  <a:tcPr marT="60975" marB="60975" marR="121925" marL="121925"/>
                </a:tc>
              </a:tr>
            </a:tbl>
          </a:graphicData>
        </a:graphic>
      </p:graphicFrame>
      <p:sp>
        <p:nvSpPr>
          <p:cNvPr id="298" name="Google Shape;298;g2dfec4da436_0_13"/>
          <p:cNvSpPr txBox="1"/>
          <p:nvPr/>
        </p:nvSpPr>
        <p:spPr>
          <a:xfrm>
            <a:off x="582625" y="1121666"/>
            <a:ext cx="11253300" cy="1107900"/>
          </a:xfrm>
          <a:prstGeom prst="rect">
            <a:avLst/>
          </a:prstGeom>
          <a:noFill/>
          <a:ln>
            <a:noFill/>
          </a:ln>
        </p:spPr>
        <p:txBody>
          <a:bodyPr anchorCtr="0" anchor="t" bIns="60925" lIns="121900" spcFirstLastPara="1" rIns="121900" wrap="square" tIns="60925">
            <a:noAutofit/>
          </a:bodyPr>
          <a:lstStyle/>
          <a:p>
            <a:pPr indent="-457200" lvl="0" marL="457200" marR="0" rtl="0" algn="l">
              <a:lnSpc>
                <a:spcPct val="100000"/>
              </a:lnSpc>
              <a:spcBef>
                <a:spcPts val="0"/>
              </a:spcBef>
              <a:spcAft>
                <a:spcPts val="0"/>
              </a:spcAft>
              <a:buClr>
                <a:srgbClr val="000000"/>
              </a:buClr>
              <a:buSzPts val="2400"/>
              <a:buFont typeface="Calibri"/>
              <a:buChar char="•"/>
            </a:pPr>
            <a:r>
              <a:rPr b="1" lang="en-US" sz="2400">
                <a:latin typeface="Calibri"/>
                <a:ea typeface="Calibri"/>
                <a:cs typeface="Calibri"/>
                <a:sym typeface="Calibri"/>
              </a:rPr>
              <a:t>Inputting </a:t>
            </a:r>
            <a:r>
              <a:rPr b="1" i="0" lang="en-US" sz="2400" u="none" cap="none" strike="noStrike">
                <a:solidFill>
                  <a:srgbClr val="000000"/>
                </a:solidFill>
                <a:latin typeface="Calibri"/>
                <a:ea typeface="Calibri"/>
                <a:cs typeface="Calibri"/>
                <a:sym typeface="Calibri"/>
              </a:rPr>
              <a:t>Data (Not part of the setup phase)</a:t>
            </a:r>
            <a:endParaRPr b="1"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Reading PC15</a:t>
            </a:r>
            <a:endParaRPr b="0" i="0" sz="19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292100" lvl="0" marL="457200" marR="0" rtl="0" algn="l">
              <a:lnSpc>
                <a:spcPct val="100000"/>
              </a:lnSpc>
              <a:spcBef>
                <a:spcPts val="80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p:txBody>
      </p:sp>
      <p:pic>
        <p:nvPicPr>
          <p:cNvPr id="299" name="Google Shape;299;g2dfec4da436_0_13"/>
          <p:cNvPicPr preferRelativeResize="0"/>
          <p:nvPr/>
        </p:nvPicPr>
        <p:blipFill rotWithShape="1">
          <a:blip r:embed="rId3">
            <a:alphaModFix/>
          </a:blip>
          <a:srcRect b="27251" l="0" r="0" t="32310"/>
          <a:stretch/>
        </p:blipFill>
        <p:spPr>
          <a:xfrm>
            <a:off x="838200" y="2229575"/>
            <a:ext cx="7241251" cy="1288775"/>
          </a:xfrm>
          <a:prstGeom prst="rect">
            <a:avLst/>
          </a:prstGeom>
          <a:noFill/>
          <a:ln>
            <a:noFill/>
          </a:ln>
        </p:spPr>
      </p:pic>
      <p:sp>
        <p:nvSpPr>
          <p:cNvPr id="300" name="Google Shape;300;g2dfec4da436_0_13"/>
          <p:cNvSpPr/>
          <p:nvPr/>
        </p:nvSpPr>
        <p:spPr>
          <a:xfrm>
            <a:off x="1046135" y="2619524"/>
            <a:ext cx="507900" cy="659700"/>
          </a:xfrm>
          <a:prstGeom prst="rect">
            <a:avLst/>
          </a:prstGeom>
          <a:noFill/>
          <a:ln cap="flat" cmpd="sng" w="28575">
            <a:solidFill>
              <a:srgbClr val="C00000"/>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de98e91a41_0_35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4"/>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
        <p:nvSpPr>
          <p:cNvPr id="306" name="Google Shape;306;g2de98e91a41_0_350"/>
          <p:cNvSpPr txBox="1"/>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800">
                <a:solidFill>
                  <a:srgbClr val="434F54"/>
                </a:solidFill>
                <a:highlight>
                  <a:srgbClr val="FFFFFF"/>
                </a:highlight>
                <a:latin typeface="Consolas"/>
                <a:ea typeface="Consolas"/>
                <a:cs typeface="Consolas"/>
                <a:sym typeface="Consolas"/>
              </a:rPr>
              <a:t>/*</a:t>
            </a:r>
            <a:endParaRPr sz="1800">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800">
                <a:solidFill>
                  <a:srgbClr val="434F54"/>
                </a:solidFill>
                <a:highlight>
                  <a:srgbClr val="FFFFFF"/>
                </a:highlight>
                <a:latin typeface="Consolas"/>
                <a:ea typeface="Consolas"/>
                <a:cs typeface="Consolas"/>
                <a:sym typeface="Consolas"/>
              </a:rPr>
              <a:t>* Debouncing Function</a:t>
            </a:r>
            <a:endParaRPr sz="1800">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800">
                <a:solidFill>
                  <a:srgbClr val="434F54"/>
                </a:solidFill>
                <a:highlight>
                  <a:srgbClr val="FFFFFF"/>
                </a:highlight>
                <a:latin typeface="Consolas"/>
                <a:ea typeface="Consolas"/>
                <a:cs typeface="Consolas"/>
                <a:sym typeface="Consolas"/>
              </a:rPr>
              <a:t>* Pass it the previous button state,</a:t>
            </a:r>
            <a:endParaRPr sz="1800">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800">
                <a:solidFill>
                  <a:srgbClr val="434F54"/>
                </a:solidFill>
                <a:highlight>
                  <a:srgbClr val="FFFFFF"/>
                </a:highlight>
                <a:latin typeface="Consolas"/>
                <a:ea typeface="Consolas"/>
                <a:cs typeface="Consolas"/>
                <a:sym typeface="Consolas"/>
              </a:rPr>
              <a:t>* and get back the current debounced button state.</a:t>
            </a:r>
            <a:endParaRPr sz="1800">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800">
                <a:solidFill>
                  <a:srgbClr val="434F54"/>
                </a:solidFill>
                <a:highlight>
                  <a:srgbClr val="FFFFFF"/>
                </a:highlight>
                <a:latin typeface="Consolas"/>
                <a:ea typeface="Consolas"/>
                <a:cs typeface="Consolas"/>
                <a:sym typeface="Consolas"/>
              </a:rPr>
              <a:t>*/</a:t>
            </a:r>
            <a:endParaRPr sz="1800">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800">
                <a:solidFill>
                  <a:srgbClr val="00979D"/>
                </a:solidFill>
                <a:highlight>
                  <a:srgbClr val="FFFFFF"/>
                </a:highlight>
                <a:latin typeface="Consolas"/>
                <a:ea typeface="Consolas"/>
                <a:cs typeface="Consolas"/>
                <a:sym typeface="Consolas"/>
              </a:rPr>
              <a:t>boolean</a:t>
            </a:r>
            <a:r>
              <a:rPr lang="en-US" sz="1800">
                <a:solidFill>
                  <a:srgbClr val="434F54"/>
                </a:solidFill>
                <a:highlight>
                  <a:srgbClr val="FFFFFF"/>
                </a:highlight>
                <a:latin typeface="Consolas"/>
                <a:ea typeface="Consolas"/>
                <a:cs typeface="Consolas"/>
                <a:sym typeface="Consolas"/>
              </a:rPr>
              <a:t> debounce(</a:t>
            </a:r>
            <a:r>
              <a:rPr lang="en-US" sz="1800">
                <a:solidFill>
                  <a:srgbClr val="00979D"/>
                </a:solidFill>
                <a:highlight>
                  <a:srgbClr val="FFFFFF"/>
                </a:highlight>
                <a:latin typeface="Consolas"/>
                <a:ea typeface="Consolas"/>
                <a:cs typeface="Consolas"/>
                <a:sym typeface="Consolas"/>
              </a:rPr>
              <a:t>boolean</a:t>
            </a:r>
            <a:r>
              <a:rPr lang="en-US" sz="1800">
                <a:solidFill>
                  <a:srgbClr val="434F54"/>
                </a:solidFill>
                <a:highlight>
                  <a:srgbClr val="FFFFFF"/>
                </a:highlight>
                <a:latin typeface="Consolas"/>
                <a:ea typeface="Consolas"/>
                <a:cs typeface="Consolas"/>
                <a:sym typeface="Consolas"/>
              </a:rPr>
              <a:t> last)</a:t>
            </a:r>
            <a:endParaRPr sz="1800">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800">
                <a:solidFill>
                  <a:srgbClr val="434F54"/>
                </a:solidFill>
                <a:highlight>
                  <a:srgbClr val="FFFFFF"/>
                </a:highlight>
                <a:latin typeface="Consolas"/>
                <a:ea typeface="Consolas"/>
                <a:cs typeface="Consolas"/>
                <a:sym typeface="Consolas"/>
              </a:rPr>
              <a:t>{</a:t>
            </a:r>
            <a:endParaRPr sz="1800">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800">
                <a:solidFill>
                  <a:srgbClr val="434F54"/>
                </a:solidFill>
                <a:highlight>
                  <a:srgbClr val="FFFFFF"/>
                </a:highlight>
                <a:latin typeface="Consolas"/>
                <a:ea typeface="Consolas"/>
                <a:cs typeface="Consolas"/>
                <a:sym typeface="Consolas"/>
              </a:rPr>
              <a:t>    </a:t>
            </a:r>
            <a:r>
              <a:rPr lang="en-US" sz="1800">
                <a:solidFill>
                  <a:srgbClr val="00979D"/>
                </a:solidFill>
                <a:highlight>
                  <a:srgbClr val="FFFFFF"/>
                </a:highlight>
                <a:latin typeface="Consolas"/>
                <a:ea typeface="Consolas"/>
                <a:cs typeface="Consolas"/>
                <a:sym typeface="Consolas"/>
              </a:rPr>
              <a:t>boolean</a:t>
            </a:r>
            <a:r>
              <a:rPr lang="en-US" sz="1800">
                <a:solidFill>
                  <a:srgbClr val="434F54"/>
                </a:solidFill>
                <a:highlight>
                  <a:srgbClr val="FFFFFF"/>
                </a:highlight>
                <a:latin typeface="Consolas"/>
                <a:ea typeface="Consolas"/>
                <a:cs typeface="Consolas"/>
                <a:sym typeface="Consolas"/>
              </a:rPr>
              <a:t> current = </a:t>
            </a:r>
            <a:r>
              <a:rPr lang="en-US" sz="1800">
                <a:solidFill>
                  <a:srgbClr val="D35400"/>
                </a:solidFill>
                <a:highlight>
                  <a:srgbClr val="FFFFFF"/>
                </a:highlight>
                <a:latin typeface="Consolas"/>
                <a:ea typeface="Consolas"/>
                <a:cs typeface="Consolas"/>
                <a:sym typeface="Consolas"/>
              </a:rPr>
              <a:t>digitalRead</a:t>
            </a:r>
            <a:r>
              <a:rPr lang="en-US" sz="1800">
                <a:solidFill>
                  <a:srgbClr val="434F54"/>
                </a:solidFill>
                <a:highlight>
                  <a:srgbClr val="FFFFFF"/>
                </a:highlight>
                <a:latin typeface="Consolas"/>
                <a:ea typeface="Consolas"/>
                <a:cs typeface="Consolas"/>
                <a:sym typeface="Consolas"/>
              </a:rPr>
              <a:t>(BUTTON); // Read the button state</a:t>
            </a:r>
            <a:endParaRPr sz="1800">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800">
                <a:solidFill>
                  <a:srgbClr val="434F54"/>
                </a:solidFill>
                <a:highlight>
                  <a:srgbClr val="FFFFFF"/>
                </a:highlight>
                <a:latin typeface="Consolas"/>
                <a:ea typeface="Consolas"/>
                <a:cs typeface="Consolas"/>
                <a:sym typeface="Consolas"/>
              </a:rPr>
              <a:t>    </a:t>
            </a:r>
            <a:r>
              <a:rPr lang="en-US" sz="1800">
                <a:solidFill>
                  <a:srgbClr val="D35400"/>
                </a:solidFill>
                <a:highlight>
                  <a:srgbClr val="FFFFFF"/>
                </a:highlight>
                <a:latin typeface="Consolas"/>
                <a:ea typeface="Consolas"/>
                <a:cs typeface="Consolas"/>
                <a:sym typeface="Consolas"/>
              </a:rPr>
              <a:t>if</a:t>
            </a:r>
            <a:r>
              <a:rPr lang="en-US" sz="1800">
                <a:solidFill>
                  <a:srgbClr val="434F54"/>
                </a:solidFill>
                <a:highlight>
                  <a:srgbClr val="FFFFFF"/>
                </a:highlight>
                <a:latin typeface="Consolas"/>
                <a:ea typeface="Consolas"/>
                <a:cs typeface="Consolas"/>
                <a:sym typeface="Consolas"/>
              </a:rPr>
              <a:t> (last != current) // if it's different...</a:t>
            </a:r>
            <a:endParaRPr sz="1800">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800">
                <a:solidFill>
                  <a:srgbClr val="434F54"/>
                </a:solidFill>
                <a:highlight>
                  <a:srgbClr val="FFFFFF"/>
                </a:highlight>
                <a:latin typeface="Consolas"/>
                <a:ea typeface="Consolas"/>
                <a:cs typeface="Consolas"/>
                <a:sym typeface="Consolas"/>
              </a:rPr>
              <a:t>    {</a:t>
            </a:r>
            <a:endParaRPr sz="1800">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800">
                <a:solidFill>
                  <a:srgbClr val="434F54"/>
                </a:solidFill>
                <a:highlight>
                  <a:srgbClr val="FFFFFF"/>
                </a:highlight>
                <a:latin typeface="Consolas"/>
                <a:ea typeface="Consolas"/>
                <a:cs typeface="Consolas"/>
                <a:sym typeface="Consolas"/>
              </a:rPr>
              <a:t>        </a:t>
            </a:r>
            <a:r>
              <a:rPr lang="en-US" sz="1800">
                <a:solidFill>
                  <a:srgbClr val="D35400"/>
                </a:solidFill>
                <a:highlight>
                  <a:srgbClr val="FFFFFF"/>
                </a:highlight>
                <a:latin typeface="Consolas"/>
                <a:ea typeface="Consolas"/>
                <a:cs typeface="Consolas"/>
                <a:sym typeface="Consolas"/>
              </a:rPr>
              <a:t>delay</a:t>
            </a:r>
            <a:r>
              <a:rPr lang="en-US" sz="1800">
                <a:solidFill>
                  <a:srgbClr val="434F54"/>
                </a:solidFill>
                <a:highlight>
                  <a:srgbClr val="FFFFFF"/>
                </a:highlight>
                <a:latin typeface="Consolas"/>
                <a:ea typeface="Consolas"/>
                <a:cs typeface="Consolas"/>
                <a:sym typeface="Consolas"/>
              </a:rPr>
              <a:t>(</a:t>
            </a:r>
            <a:r>
              <a:rPr lang="en-US" sz="1800">
                <a:solidFill>
                  <a:srgbClr val="8A7B52"/>
                </a:solidFill>
                <a:highlight>
                  <a:srgbClr val="FFFFFF"/>
                </a:highlight>
                <a:latin typeface="Consolas"/>
                <a:ea typeface="Consolas"/>
                <a:cs typeface="Consolas"/>
                <a:sym typeface="Consolas"/>
              </a:rPr>
              <a:t>5</a:t>
            </a:r>
            <a:r>
              <a:rPr lang="en-US" sz="1800">
                <a:solidFill>
                  <a:srgbClr val="434F54"/>
                </a:solidFill>
                <a:highlight>
                  <a:srgbClr val="FFFFFF"/>
                </a:highlight>
                <a:latin typeface="Consolas"/>
                <a:ea typeface="Consolas"/>
                <a:cs typeface="Consolas"/>
                <a:sym typeface="Consolas"/>
              </a:rPr>
              <a:t>); //Wait 5ms</a:t>
            </a:r>
            <a:endParaRPr sz="1800">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800">
                <a:solidFill>
                  <a:srgbClr val="434F54"/>
                </a:solidFill>
                <a:highlight>
                  <a:srgbClr val="FFFFFF"/>
                </a:highlight>
                <a:latin typeface="Consolas"/>
                <a:ea typeface="Consolas"/>
                <a:cs typeface="Consolas"/>
                <a:sym typeface="Consolas"/>
              </a:rPr>
              <a:t>        current = </a:t>
            </a:r>
            <a:r>
              <a:rPr lang="en-US" sz="1800">
                <a:solidFill>
                  <a:srgbClr val="D35400"/>
                </a:solidFill>
                <a:highlight>
                  <a:srgbClr val="FFFFFF"/>
                </a:highlight>
                <a:latin typeface="Consolas"/>
                <a:ea typeface="Consolas"/>
                <a:cs typeface="Consolas"/>
                <a:sym typeface="Consolas"/>
              </a:rPr>
              <a:t>digitalRead</a:t>
            </a:r>
            <a:r>
              <a:rPr lang="en-US" sz="1800">
                <a:solidFill>
                  <a:srgbClr val="434F54"/>
                </a:solidFill>
                <a:highlight>
                  <a:srgbClr val="FFFFFF"/>
                </a:highlight>
                <a:latin typeface="Consolas"/>
                <a:ea typeface="Consolas"/>
                <a:cs typeface="Consolas"/>
                <a:sym typeface="Consolas"/>
              </a:rPr>
              <a:t>(BUTTON); //Read it again</a:t>
            </a:r>
            <a:endParaRPr sz="1800">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800">
                <a:solidFill>
                  <a:srgbClr val="434F54"/>
                </a:solidFill>
                <a:highlight>
                  <a:srgbClr val="FFFFFF"/>
                </a:highlight>
                <a:latin typeface="Consolas"/>
                <a:ea typeface="Consolas"/>
                <a:cs typeface="Consolas"/>
                <a:sym typeface="Consolas"/>
              </a:rPr>
              <a:t>    }</a:t>
            </a:r>
            <a:endParaRPr sz="1800">
              <a:solidFill>
                <a:srgbClr val="434F54"/>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800">
                <a:solidFill>
                  <a:srgbClr val="434F54"/>
                </a:solidFill>
                <a:highlight>
                  <a:srgbClr val="FFFFFF"/>
                </a:highlight>
                <a:latin typeface="Consolas"/>
                <a:ea typeface="Consolas"/>
                <a:cs typeface="Consolas"/>
                <a:sym typeface="Consolas"/>
              </a:rPr>
              <a:t>    </a:t>
            </a:r>
            <a:r>
              <a:rPr lang="en-US" sz="1800">
                <a:solidFill>
                  <a:srgbClr val="D35400"/>
                </a:solidFill>
                <a:highlight>
                  <a:srgbClr val="FFFFFF"/>
                </a:highlight>
                <a:latin typeface="Consolas"/>
                <a:ea typeface="Consolas"/>
                <a:cs typeface="Consolas"/>
                <a:sym typeface="Consolas"/>
              </a:rPr>
              <a:t>return</a:t>
            </a:r>
            <a:r>
              <a:rPr lang="en-US" sz="1800">
                <a:solidFill>
                  <a:srgbClr val="434F54"/>
                </a:solidFill>
                <a:highlight>
                  <a:srgbClr val="FFFFFF"/>
                </a:highlight>
                <a:latin typeface="Consolas"/>
                <a:ea typeface="Consolas"/>
                <a:cs typeface="Consolas"/>
                <a:sym typeface="Consolas"/>
              </a:rPr>
              <a:t> current; //Return the current value</a:t>
            </a:r>
            <a:endParaRPr sz="1800">
              <a:solidFill>
                <a:srgbClr val="434F54"/>
              </a:solidFill>
              <a:highlight>
                <a:srgbClr val="FFFFFF"/>
              </a:highlight>
              <a:latin typeface="Consolas"/>
              <a:ea typeface="Consolas"/>
              <a:cs typeface="Consolas"/>
              <a:sym typeface="Consolas"/>
            </a:endParaRPr>
          </a:p>
          <a:p>
            <a:pPr indent="0" lvl="0" marL="76200" marR="76200" rtl="0" algn="l">
              <a:lnSpc>
                <a:spcPct val="115000"/>
              </a:lnSpc>
              <a:spcBef>
                <a:spcPts val="0"/>
              </a:spcBef>
              <a:spcAft>
                <a:spcPts val="0"/>
              </a:spcAft>
              <a:buNone/>
            </a:pPr>
            <a:r>
              <a:rPr lang="en-US" sz="1800">
                <a:solidFill>
                  <a:srgbClr val="434F54"/>
                </a:solidFill>
                <a:highlight>
                  <a:srgbClr val="FFFFFF"/>
                </a:highlight>
                <a:latin typeface="Consolas"/>
                <a:ea typeface="Consolas"/>
                <a:cs typeface="Consolas"/>
                <a:sym typeface="Consolas"/>
              </a:rPr>
              <a:t>}</a:t>
            </a:r>
            <a:endParaRPr sz="1800">
              <a:solidFill>
                <a:srgbClr val="434F54"/>
              </a:solidFill>
              <a:highlight>
                <a:srgbClr val="FFFFFF"/>
              </a:highlight>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dfec4da436_0_127"/>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References</a:t>
            </a:r>
            <a:endParaRPr/>
          </a:p>
        </p:txBody>
      </p:sp>
      <p:sp>
        <p:nvSpPr>
          <p:cNvPr id="99" name="Google Shape;99;g2dfec4da436_0_127"/>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336550" lvl="0" marL="514350" rtl="0" algn="l">
              <a:lnSpc>
                <a:spcPct val="90000"/>
              </a:lnSpc>
              <a:spcBef>
                <a:spcPts val="0"/>
              </a:spcBef>
              <a:spcAft>
                <a:spcPts val="0"/>
              </a:spcAft>
              <a:buClr>
                <a:schemeClr val="dk1"/>
              </a:buClr>
              <a:buSzPts val="2800"/>
              <a:buFont typeface="Calibri"/>
              <a:buNone/>
            </a:pPr>
            <a:r>
              <a:t/>
            </a:r>
            <a:endParaRPr/>
          </a:p>
          <a:p>
            <a:pPr indent="-406400" lvl="0" marL="457200" rtl="0" algn="l">
              <a:lnSpc>
                <a:spcPct val="90000"/>
              </a:lnSpc>
              <a:spcBef>
                <a:spcPts val="1000"/>
              </a:spcBef>
              <a:spcAft>
                <a:spcPts val="0"/>
              </a:spcAft>
              <a:buSzPts val="2800"/>
              <a:buFont typeface="Calibri"/>
              <a:buAutoNum type="arabicPeriod"/>
            </a:pPr>
            <a:r>
              <a:rPr lang="en-US"/>
              <a:t>Embedded Systems with ARM Cortex-M Microcontrollers in Assembly Language and C 3e by Dr. Yifeng Zhu [Chapter 14]</a:t>
            </a:r>
            <a:endParaRPr>
              <a:solidFill>
                <a:srgbClr val="0070C0"/>
              </a:solidFill>
              <a:latin typeface="Consolas"/>
              <a:ea typeface="Consolas"/>
              <a:cs typeface="Consolas"/>
              <a:sym typeface="Consola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de98e91a41_0_479"/>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457200" lvl="0" marL="457200" marR="0" rtl="0" algn="l">
              <a:lnSpc>
                <a:spcPct val="100000"/>
              </a:lnSpc>
              <a:spcBef>
                <a:spcPts val="0"/>
              </a:spcBef>
              <a:spcAft>
                <a:spcPts val="0"/>
              </a:spcAft>
              <a:buClr>
                <a:srgbClr val="000000"/>
              </a:buClr>
              <a:buSzPts val="2400"/>
              <a:buFont typeface="Calibri"/>
              <a:buChar char="•"/>
            </a:pPr>
            <a:r>
              <a:rPr b="1" lang="en-US" sz="2400">
                <a:latin typeface="Calibri"/>
                <a:ea typeface="Calibri"/>
                <a:cs typeface="Calibri"/>
                <a:sym typeface="Calibri"/>
              </a:rPr>
              <a:t>Program 1</a:t>
            </a:r>
            <a:r>
              <a:rPr b="1" i="0" lang="en-US" sz="2400" u="none" cap="none" strike="noStrike">
                <a:solidFill>
                  <a:srgbClr val="000000"/>
                </a:solidFill>
                <a:latin typeface="Calibri"/>
                <a:ea typeface="Calibri"/>
                <a:cs typeface="Calibri"/>
                <a:sym typeface="Calibri"/>
              </a:rPr>
              <a:t> </a:t>
            </a:r>
            <a:endParaRPr b="0" i="0" sz="19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aphicFrame>
        <p:nvGraphicFramePr>
          <p:cNvPr id="312" name="Google Shape;312;g2de98e91a41_0_479"/>
          <p:cNvGraphicFramePr/>
          <p:nvPr/>
        </p:nvGraphicFramePr>
        <p:xfrm>
          <a:off x="483391" y="1574433"/>
          <a:ext cx="3000000" cy="3000000"/>
        </p:xfrm>
        <a:graphic>
          <a:graphicData uri="http://schemas.openxmlformats.org/drawingml/2006/table">
            <a:tbl>
              <a:tblPr bandRow="1" firstRow="1">
                <a:noFill/>
                <a:tableStyleId>{DE14A666-3B1E-4021-8755-DA7E3AD1DCED}</a:tableStyleId>
              </a:tblPr>
              <a:tblGrid>
                <a:gridCol w="10870400"/>
              </a:tblGrid>
              <a:tr h="5047500">
                <a:tc>
                  <a:txBody>
                    <a:bodyPr/>
                    <a:lstStyle/>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rgbClr val="FF0000"/>
                          </a:solidFill>
                          <a:latin typeface="Courier New"/>
                          <a:ea typeface="Courier New"/>
                          <a:cs typeface="Courier New"/>
                          <a:sym typeface="Courier New"/>
                        </a:rPr>
                        <a:t>#define RCC_APB2ENR (*(volatile uint32_t *)0x40021018)</a:t>
                      </a:r>
                      <a:endParaRPr b="1" sz="16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rgbClr val="FF0000"/>
                          </a:solidFill>
                          <a:latin typeface="Courier New"/>
                          <a:ea typeface="Courier New"/>
                          <a:cs typeface="Courier New"/>
                          <a:sym typeface="Courier New"/>
                        </a:rPr>
                        <a:t>#define GPIOB_CRL   (*(volatile uint32_t *)0x40010C00)</a:t>
                      </a:r>
                      <a:endParaRPr b="1" sz="16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rgbClr val="FF0000"/>
                          </a:solidFill>
                          <a:latin typeface="Courier New"/>
                          <a:ea typeface="Courier New"/>
                          <a:cs typeface="Courier New"/>
                          <a:sym typeface="Courier New"/>
                        </a:rPr>
                        <a:t>#define GPIOC_CRH   (*(volatile uint32_t *)0x40011004)</a:t>
                      </a:r>
                      <a:endParaRPr b="1" sz="16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rgbClr val="FF0000"/>
                          </a:solidFill>
                          <a:latin typeface="Courier New"/>
                          <a:ea typeface="Courier New"/>
                          <a:cs typeface="Courier New"/>
                          <a:sym typeface="Courier New"/>
                        </a:rPr>
                        <a:t>#define GPIOB_ODR   (*(volatile uint32_t *)0x40010C0C)</a:t>
                      </a:r>
                      <a:endParaRPr b="1" sz="16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rgbClr val="FF0000"/>
                          </a:solidFill>
                          <a:latin typeface="Courier New"/>
                          <a:ea typeface="Courier New"/>
                          <a:cs typeface="Courier New"/>
                          <a:sym typeface="Courier New"/>
                        </a:rPr>
                        <a:t>#define GPIOC_IDR   (*(volatile uint32_t *)0x40011008)</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solidFill>
                          <a:schemeClr val="dk2"/>
                        </a:solidFill>
                        <a:latin typeface="Courier New"/>
                        <a:ea typeface="Courier New"/>
                        <a:cs typeface="Courier New"/>
                        <a:sym typeface="Courier New"/>
                      </a:endParaRPr>
                    </a:p>
                  </a:txBody>
                  <a:tcPr marT="60975" marB="60975" marR="121925" marL="121925"/>
                </a:tc>
              </a:tr>
            </a:tbl>
          </a:graphicData>
        </a:graphic>
      </p:graphicFrame>
      <p:sp>
        <p:nvSpPr>
          <p:cNvPr id="313" name="Google Shape;313;g2de98e91a41_0_479"/>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4"/>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de98e91a41_0_357"/>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381000" lvl="0" marL="457200" rtl="0" algn="l">
              <a:spcBef>
                <a:spcPts val="0"/>
              </a:spcBef>
              <a:spcAft>
                <a:spcPts val="0"/>
              </a:spcAft>
              <a:buSzPts val="2400"/>
              <a:buFont typeface="Calibri"/>
              <a:buChar char="•"/>
            </a:pPr>
            <a:r>
              <a:rPr b="1" lang="en-US" sz="2400">
                <a:solidFill>
                  <a:schemeClr val="dk1"/>
                </a:solidFill>
                <a:latin typeface="Calibri"/>
                <a:ea typeface="Calibri"/>
                <a:cs typeface="Calibri"/>
                <a:sym typeface="Calibri"/>
              </a:rPr>
              <a:t>Program 1 (cont’d)</a:t>
            </a:r>
            <a:endParaRPr b="0" i="0" sz="19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aphicFrame>
        <p:nvGraphicFramePr>
          <p:cNvPr id="319" name="Google Shape;319;g2de98e91a41_0_357"/>
          <p:cNvGraphicFramePr/>
          <p:nvPr/>
        </p:nvGraphicFramePr>
        <p:xfrm>
          <a:off x="483391" y="1574433"/>
          <a:ext cx="3000000" cy="3000000"/>
        </p:xfrm>
        <a:graphic>
          <a:graphicData uri="http://schemas.openxmlformats.org/drawingml/2006/table">
            <a:tbl>
              <a:tblPr bandRow="1" firstRow="1">
                <a:noFill/>
                <a:tableStyleId>{DE14A666-3B1E-4021-8755-DA7E3AD1DCED}</a:tableStyleId>
              </a:tblPr>
              <a:tblGrid>
                <a:gridCol w="10870400"/>
              </a:tblGrid>
              <a:tr h="5047500">
                <a:tc>
                  <a:txBody>
                    <a:bodyPr/>
                    <a:lstStyle/>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void delay(uint32_t count)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for(uint32_t i = 0; i &lt; count; ++i)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 NOP</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Courier New"/>
                          <a:ea typeface="Courier New"/>
                          <a:cs typeface="Courier New"/>
                          <a:sym typeface="Courier New"/>
                        </a:rPr>
                        <a:t>}</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void setup()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 Enable clocks for GPIOB and GPIOC</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RCC_APB2ENR |= (1&lt;&lt;3); // GPIOB</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RCC_APB2ENR |= (1&lt;&lt;4); // GPIOC</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 Set PB0 as output (push-pull, max speed 50 MHz)</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GPIOB_CRL &amp;= ~(15UL&lt;&lt;0);</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GPIOB_CRL |= 3UL&lt;&lt;0;</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 Set PC15 as input</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GPIOC_CRH &amp;= ~(15UL&lt;&lt;28);</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GPIOC_CRH |= 4UL&lt;&lt;28;</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a:t>
                      </a:r>
                      <a:endParaRPr sz="1600" u="none" cap="none" strike="noStrike">
                        <a:solidFill>
                          <a:schemeClr val="dk2"/>
                        </a:solidFill>
                        <a:latin typeface="Courier New"/>
                        <a:ea typeface="Courier New"/>
                        <a:cs typeface="Courier New"/>
                        <a:sym typeface="Courier New"/>
                      </a:endParaRPr>
                    </a:p>
                  </a:txBody>
                  <a:tcPr marT="60975" marB="60975" marR="121925" marL="121925"/>
                </a:tc>
              </a:tr>
            </a:tbl>
          </a:graphicData>
        </a:graphic>
      </p:graphicFrame>
      <p:sp>
        <p:nvSpPr>
          <p:cNvPr id="320" name="Google Shape;320;g2de98e91a41_0_357"/>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4"/>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de98e91a41_0_364"/>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457200" lvl="0" marL="45720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Program 1 (cont’d)</a:t>
            </a:r>
            <a:endParaRPr b="0" i="0" sz="2400" u="none" cap="none" strike="noStrike">
              <a:solidFill>
                <a:srgbClr val="000000"/>
              </a:solidFill>
              <a:latin typeface="Calibri"/>
              <a:ea typeface="Calibri"/>
              <a:cs typeface="Calibri"/>
              <a:sym typeface="Calibri"/>
            </a:endParaRPr>
          </a:p>
        </p:txBody>
      </p:sp>
      <p:graphicFrame>
        <p:nvGraphicFramePr>
          <p:cNvPr id="326" name="Google Shape;326;g2de98e91a41_0_364"/>
          <p:cNvGraphicFramePr/>
          <p:nvPr/>
        </p:nvGraphicFramePr>
        <p:xfrm>
          <a:off x="483391" y="1574433"/>
          <a:ext cx="3000000" cy="3000000"/>
        </p:xfrm>
        <a:graphic>
          <a:graphicData uri="http://schemas.openxmlformats.org/drawingml/2006/table">
            <a:tbl>
              <a:tblPr bandRow="1" firstRow="1">
                <a:noFill/>
                <a:tableStyleId>{DE14A666-3B1E-4021-8755-DA7E3AD1DCED}</a:tableStyleId>
              </a:tblPr>
              <a:tblGrid>
                <a:gridCol w="10952800"/>
              </a:tblGrid>
              <a:tr h="4977875">
                <a:tc>
                  <a:txBody>
                    <a:bodyPr/>
                    <a:lstStyle/>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uint8_t debounce(uint8_t last)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uint8_t current = (GPIOC_IDR &amp; (1&lt;&lt;15)) ? 1 : 0;</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if (last != current)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delay(50000);</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current = (GPIOC_IDR &amp; (1&lt;&lt;15)) ? 1 : 0;</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return current;</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a:t>
                      </a:r>
                      <a:endParaRPr b="1" sz="1600" u="none" cap="none" strike="noStrike">
                        <a:solidFill>
                          <a:schemeClr val="dk2"/>
                        </a:solidFill>
                        <a:latin typeface="Courier New"/>
                        <a:ea typeface="Courier New"/>
                        <a:cs typeface="Courier New"/>
                        <a:sym typeface="Courier New"/>
                      </a:endParaRPr>
                    </a:p>
                  </a:txBody>
                  <a:tcPr marT="60975" marB="60975" marR="121925" marL="121925"/>
                </a:tc>
              </a:tr>
            </a:tbl>
          </a:graphicData>
        </a:graphic>
      </p:graphicFrame>
      <p:sp>
        <p:nvSpPr>
          <p:cNvPr id="327" name="Google Shape;327;g2de98e91a41_0_364"/>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4"/>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2de98e91a41_0_371"/>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381000" lvl="0" marL="457200" rtl="0" algn="l">
              <a:spcBef>
                <a:spcPts val="0"/>
              </a:spcBef>
              <a:spcAft>
                <a:spcPts val="0"/>
              </a:spcAft>
              <a:buSzPts val="2400"/>
              <a:buFont typeface="Calibri"/>
              <a:buChar char="•"/>
            </a:pPr>
            <a:r>
              <a:rPr b="1" lang="en-US" sz="2400">
                <a:solidFill>
                  <a:schemeClr val="dk1"/>
                </a:solidFill>
                <a:latin typeface="Calibri"/>
                <a:ea typeface="Calibri"/>
                <a:cs typeface="Calibri"/>
                <a:sym typeface="Calibri"/>
              </a:rPr>
              <a:t>Program 1 (cont’d)</a:t>
            </a:r>
            <a:endParaRPr b="0" i="0" sz="19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33" name="Google Shape;333;g2de98e91a41_0_371"/>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4"/>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graphicFrame>
        <p:nvGraphicFramePr>
          <p:cNvPr id="334" name="Google Shape;334;g2de98e91a41_0_371"/>
          <p:cNvGraphicFramePr/>
          <p:nvPr/>
        </p:nvGraphicFramePr>
        <p:xfrm>
          <a:off x="483391" y="1574433"/>
          <a:ext cx="3000000" cy="3000000"/>
        </p:xfrm>
        <a:graphic>
          <a:graphicData uri="http://schemas.openxmlformats.org/drawingml/2006/table">
            <a:tbl>
              <a:tblPr bandRow="1" firstRow="1">
                <a:noFill/>
                <a:tableStyleId>{DE14A666-3B1E-4021-8755-DA7E3AD1DCED}</a:tableStyleId>
              </a:tblPr>
              <a:tblGrid>
                <a:gridCol w="10952800"/>
              </a:tblGrid>
              <a:tr h="494475">
                <a:tc>
                  <a:txBody>
                    <a:bodyPr/>
                    <a:lstStyle/>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int main()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uint8_t lastButton = 0;</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uint8_t currentButton = 0;</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uint8_t ledOn = 0;</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setup();</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while (1)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currentButton = debounce(lastButton);</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if (lastButton == 0 &amp;&amp; currentButton == 1)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ledOn = !ledOn;</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lastButton = currentButton;</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if (ledOn)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GPIOB_ODR |= (1&lt;&lt;0);</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 else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GPIOB_ODR &amp;= ~(1&lt;&lt;0);</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t/>
                      </a:r>
                      <a:endParaRPr b="1" sz="1600" u="none" cap="none" strike="noStrike">
                        <a:solidFill>
                          <a:schemeClr val="dk2"/>
                        </a:solidFill>
                        <a:latin typeface="Courier New"/>
                        <a:ea typeface="Courier New"/>
                        <a:cs typeface="Courier New"/>
                        <a:sym typeface="Courier New"/>
                      </a:endParaRPr>
                    </a:p>
                  </a:txBody>
                  <a:tcPr marT="60975" marB="60975" marR="121925" marL="1219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de98e91a41_0_378"/>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381000" lvl="0" marL="457200" marR="0" rtl="0" algn="l">
              <a:lnSpc>
                <a:spcPct val="100000"/>
              </a:lnSpc>
              <a:spcBef>
                <a:spcPts val="0"/>
              </a:spcBef>
              <a:spcAft>
                <a:spcPts val="0"/>
              </a:spcAft>
              <a:buClr>
                <a:srgbClr val="000000"/>
              </a:buClr>
              <a:buSzPts val="2400"/>
              <a:buFont typeface="Calibri"/>
              <a:buChar char="•"/>
            </a:pPr>
            <a:r>
              <a:rPr b="1" lang="en-US" sz="2400">
                <a:solidFill>
                  <a:schemeClr val="dk1"/>
                </a:solidFill>
                <a:latin typeface="Calibri"/>
                <a:ea typeface="Calibri"/>
                <a:cs typeface="Calibri"/>
                <a:sym typeface="Calibri"/>
              </a:rPr>
              <a:t>Program 2 </a:t>
            </a:r>
            <a:r>
              <a:rPr b="1" i="0" lang="en-US" sz="2400" u="none" cap="none" strike="noStrike">
                <a:solidFill>
                  <a:schemeClr val="dk1"/>
                </a:solidFill>
                <a:latin typeface="Calibri"/>
                <a:ea typeface="Calibri"/>
                <a:cs typeface="Calibri"/>
                <a:sym typeface="Calibri"/>
              </a:rPr>
              <a:t> (</a:t>
            </a:r>
            <a:r>
              <a:rPr b="1" i="0" lang="en-US" sz="2400" u="none" cap="none" strike="noStrike">
                <a:solidFill>
                  <a:srgbClr val="FF0000"/>
                </a:solidFill>
                <a:latin typeface="Calibri"/>
                <a:ea typeface="Calibri"/>
                <a:cs typeface="Calibri"/>
                <a:sym typeface="Calibri"/>
              </a:rPr>
              <a:t>using </a:t>
            </a:r>
            <a:r>
              <a:rPr b="1" i="0" lang="en-US" sz="2400" u="none" cap="none" strike="noStrike">
                <a:solidFill>
                  <a:srgbClr val="FF0000"/>
                </a:solidFill>
                <a:latin typeface="Courier New"/>
                <a:ea typeface="Courier New"/>
                <a:cs typeface="Courier New"/>
                <a:sym typeface="Courier New"/>
              </a:rPr>
              <a:t>stm32f10x.h</a:t>
            </a:r>
            <a:r>
              <a:rPr b="1" i="0" lang="en-US" sz="2400" u="none" cap="none" strike="noStrike">
                <a:solidFill>
                  <a:srgbClr val="FF0000"/>
                </a:solidFill>
                <a:latin typeface="Calibri"/>
                <a:ea typeface="Calibri"/>
                <a:cs typeface="Calibri"/>
                <a:sym typeface="Calibri"/>
              </a:rPr>
              <a:t> header</a:t>
            </a:r>
            <a:r>
              <a:rPr b="1" i="0" lang="en-US" sz="2400" u="none" cap="none" strike="noStrike">
                <a:solidFill>
                  <a:schemeClr val="dk1"/>
                </a:solidFill>
                <a:latin typeface="Calibri"/>
                <a:ea typeface="Calibri"/>
                <a:cs typeface="Calibri"/>
                <a:sym typeface="Calibri"/>
              </a:rPr>
              <a:t>):</a:t>
            </a:r>
            <a:endParaRPr b="0" i="0" sz="19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40" name="Google Shape;340;g2de98e91a41_0_378"/>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4"/>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graphicFrame>
        <p:nvGraphicFramePr>
          <p:cNvPr id="341" name="Google Shape;341;g2de98e91a41_0_378"/>
          <p:cNvGraphicFramePr/>
          <p:nvPr/>
        </p:nvGraphicFramePr>
        <p:xfrm>
          <a:off x="483391" y="1574433"/>
          <a:ext cx="3000000" cy="3000000"/>
        </p:xfrm>
        <a:graphic>
          <a:graphicData uri="http://schemas.openxmlformats.org/drawingml/2006/table">
            <a:tbl>
              <a:tblPr bandRow="1" firstRow="1">
                <a:noFill/>
                <a:tableStyleId>{DE14A666-3B1E-4021-8755-DA7E3AD1DCED}</a:tableStyleId>
              </a:tblPr>
              <a:tblGrid>
                <a:gridCol w="10870400"/>
              </a:tblGrid>
              <a:tr h="5047500">
                <a:tc>
                  <a:txBody>
                    <a:bodyPr/>
                    <a:lstStyle/>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rgbClr val="FF0000"/>
                          </a:solidFill>
                          <a:latin typeface="Courier New"/>
                          <a:ea typeface="Courier New"/>
                          <a:cs typeface="Courier New"/>
                          <a:sym typeface="Courier New"/>
                        </a:rPr>
                        <a:t>#include "stm32f10x.h" // Device header</a:t>
                      </a:r>
                      <a:endParaRPr b="1" sz="16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void delay(uint32_t count)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for(uint32_t i = 0; i &lt; count; ++i)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 NOP</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a:t>
                      </a:r>
                      <a:endParaRPr b="1" sz="1600" u="none" cap="none" strike="noStrik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void setup() { // Enable clocks for GPIOB and GPIOC</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a:t>
                      </a:r>
                      <a:r>
                        <a:rPr b="1" lang="en-US" sz="1600" u="none" cap="none" strike="noStrike">
                          <a:solidFill>
                            <a:srgbClr val="FF0000"/>
                          </a:solidFill>
                          <a:latin typeface="Courier New"/>
                          <a:ea typeface="Courier New"/>
                          <a:cs typeface="Courier New"/>
                          <a:sym typeface="Courier New"/>
                        </a:rPr>
                        <a:t>RCC-&gt;APB2ENR </a:t>
                      </a:r>
                      <a:r>
                        <a:rPr b="1" lang="en-US" sz="1600" u="none" cap="none" strike="noStrike">
                          <a:solidFill>
                            <a:schemeClr val="dk2"/>
                          </a:solidFill>
                          <a:latin typeface="Courier New"/>
                          <a:ea typeface="Courier New"/>
                          <a:cs typeface="Courier New"/>
                          <a:sym typeface="Courier New"/>
                        </a:rPr>
                        <a:t>|= (1&lt;&lt;3); // GPIOB</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a:t>
                      </a:r>
                      <a:r>
                        <a:rPr b="1" lang="en-US" sz="1600" u="none" cap="none" strike="noStrike">
                          <a:solidFill>
                            <a:srgbClr val="FF0000"/>
                          </a:solidFill>
                          <a:latin typeface="Courier New"/>
                          <a:ea typeface="Courier New"/>
                          <a:cs typeface="Courier New"/>
                          <a:sym typeface="Courier New"/>
                        </a:rPr>
                        <a:t>RCC-&gt;APB2ENR </a:t>
                      </a:r>
                      <a:r>
                        <a:rPr b="1" lang="en-US" sz="1600" u="none" cap="none" strike="noStrike">
                          <a:solidFill>
                            <a:schemeClr val="dk2"/>
                          </a:solidFill>
                          <a:latin typeface="Courier New"/>
                          <a:ea typeface="Courier New"/>
                          <a:cs typeface="Courier New"/>
                          <a:sym typeface="Courier New"/>
                        </a:rPr>
                        <a:t>|= (1&lt;&lt;4); // GPIOC</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 Set PB0 as output (push-pull, max speed 50 MHz)</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a:t>
                      </a:r>
                      <a:r>
                        <a:rPr b="1" lang="en-US" sz="1600" u="none" cap="none" strike="noStrike">
                          <a:solidFill>
                            <a:srgbClr val="FF0000"/>
                          </a:solidFill>
                          <a:latin typeface="Courier New"/>
                          <a:ea typeface="Courier New"/>
                          <a:cs typeface="Courier New"/>
                          <a:sym typeface="Courier New"/>
                        </a:rPr>
                        <a:t>GPIOB-&gt;CRL </a:t>
                      </a:r>
                      <a:r>
                        <a:rPr b="1" lang="en-US" sz="1600" u="none" cap="none" strike="noStrike">
                          <a:solidFill>
                            <a:schemeClr val="dk2"/>
                          </a:solidFill>
                          <a:latin typeface="Courier New"/>
                          <a:ea typeface="Courier New"/>
                          <a:cs typeface="Courier New"/>
                          <a:sym typeface="Courier New"/>
                        </a:rPr>
                        <a:t>&amp;= ~(15UL&lt;&lt;0);</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a:t>
                      </a:r>
                      <a:r>
                        <a:rPr b="1" lang="en-US" sz="1600" u="none" cap="none" strike="noStrike">
                          <a:solidFill>
                            <a:srgbClr val="FF0000"/>
                          </a:solidFill>
                          <a:latin typeface="Courier New"/>
                          <a:ea typeface="Courier New"/>
                          <a:cs typeface="Courier New"/>
                          <a:sym typeface="Courier New"/>
                        </a:rPr>
                        <a:t>GPIOB-&gt;CRL </a:t>
                      </a:r>
                      <a:r>
                        <a:rPr b="1" lang="en-US" sz="1600" u="none" cap="none" strike="noStrike">
                          <a:solidFill>
                            <a:schemeClr val="dk2"/>
                          </a:solidFill>
                          <a:latin typeface="Courier New"/>
                          <a:ea typeface="Courier New"/>
                          <a:cs typeface="Courier New"/>
                          <a:sym typeface="Courier New"/>
                        </a:rPr>
                        <a:t>|= 3UL&lt;&lt;0;</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 Set PC15 as input</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a:t>
                      </a:r>
                      <a:r>
                        <a:rPr b="1" lang="en-US" sz="1600" u="none" cap="none" strike="noStrike">
                          <a:solidFill>
                            <a:srgbClr val="FF0000"/>
                          </a:solidFill>
                          <a:latin typeface="Courier New"/>
                          <a:ea typeface="Courier New"/>
                          <a:cs typeface="Courier New"/>
                          <a:sym typeface="Courier New"/>
                        </a:rPr>
                        <a:t>GPIOC-&gt;CRH </a:t>
                      </a:r>
                      <a:r>
                        <a:rPr b="1" lang="en-US" sz="1600" u="none" cap="none" strike="noStrike">
                          <a:solidFill>
                            <a:schemeClr val="dk2"/>
                          </a:solidFill>
                          <a:latin typeface="Courier New"/>
                          <a:ea typeface="Courier New"/>
                          <a:cs typeface="Courier New"/>
                          <a:sym typeface="Courier New"/>
                        </a:rPr>
                        <a:t>&amp;= ~(15UL&lt;&lt;28);</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	</a:t>
                      </a:r>
                      <a:r>
                        <a:rPr b="1" lang="en-US" sz="1600" u="none" cap="none" strike="noStrike">
                          <a:solidFill>
                            <a:srgbClr val="FF0000"/>
                          </a:solidFill>
                          <a:latin typeface="Courier New"/>
                          <a:ea typeface="Courier New"/>
                          <a:cs typeface="Courier New"/>
                          <a:sym typeface="Courier New"/>
                        </a:rPr>
                        <a:t>GPIOC-&gt;CRH </a:t>
                      </a:r>
                      <a:r>
                        <a:rPr b="1" lang="en-US" sz="1600" u="none" cap="none" strike="noStrike">
                          <a:solidFill>
                            <a:schemeClr val="dk2"/>
                          </a:solidFill>
                          <a:latin typeface="Courier New"/>
                          <a:ea typeface="Courier New"/>
                          <a:cs typeface="Courier New"/>
                          <a:sym typeface="Courier New"/>
                        </a:rPr>
                        <a:t>|= 4UL&lt;&lt;28;</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a:t>
                      </a:r>
                      <a:endParaRPr sz="1600" u="none" cap="none" strike="noStrike">
                        <a:solidFill>
                          <a:schemeClr val="dk2"/>
                        </a:solidFill>
                        <a:latin typeface="Courier New"/>
                        <a:ea typeface="Courier New"/>
                        <a:cs typeface="Courier New"/>
                        <a:sym typeface="Courier New"/>
                      </a:endParaRPr>
                    </a:p>
                  </a:txBody>
                  <a:tcPr marT="60975" marB="60975" marR="121925" marL="1219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2de98e91a41_0_385"/>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381000" lvl="0" marL="457200" marR="0" rtl="0" algn="l">
              <a:lnSpc>
                <a:spcPct val="100000"/>
              </a:lnSpc>
              <a:spcBef>
                <a:spcPts val="0"/>
              </a:spcBef>
              <a:spcAft>
                <a:spcPts val="0"/>
              </a:spcAft>
              <a:buClr>
                <a:srgbClr val="000000"/>
              </a:buClr>
              <a:buSzPts val="2400"/>
              <a:buFont typeface="Calibri"/>
              <a:buChar char="•"/>
            </a:pPr>
            <a:r>
              <a:rPr b="1" lang="en-US" sz="2400">
                <a:solidFill>
                  <a:schemeClr val="dk1"/>
                </a:solidFill>
                <a:latin typeface="Calibri"/>
                <a:ea typeface="Calibri"/>
                <a:cs typeface="Calibri"/>
                <a:sym typeface="Calibri"/>
              </a:rPr>
              <a:t>Program 2 (Cont’d)</a:t>
            </a:r>
            <a:r>
              <a:rPr b="1" i="0" lang="en-US" sz="2400" u="none" cap="none" strike="noStrike">
                <a:solidFill>
                  <a:schemeClr val="dk1"/>
                </a:solidFill>
                <a:latin typeface="Calibri"/>
                <a:ea typeface="Calibri"/>
                <a:cs typeface="Calibri"/>
                <a:sym typeface="Calibri"/>
              </a:rPr>
              <a:t> (</a:t>
            </a:r>
            <a:r>
              <a:rPr b="1" i="0" lang="en-US" sz="2400" u="none" cap="none" strike="noStrike">
                <a:solidFill>
                  <a:srgbClr val="FF0000"/>
                </a:solidFill>
                <a:latin typeface="Calibri"/>
                <a:ea typeface="Calibri"/>
                <a:cs typeface="Calibri"/>
                <a:sym typeface="Calibri"/>
              </a:rPr>
              <a:t>using </a:t>
            </a:r>
            <a:r>
              <a:rPr b="1" i="0" lang="en-US" sz="2400" u="none" cap="none" strike="noStrike">
                <a:solidFill>
                  <a:srgbClr val="FF0000"/>
                </a:solidFill>
                <a:latin typeface="Courier New"/>
                <a:ea typeface="Courier New"/>
                <a:cs typeface="Courier New"/>
                <a:sym typeface="Courier New"/>
              </a:rPr>
              <a:t>stm32f10x.h</a:t>
            </a:r>
            <a:r>
              <a:rPr b="1" i="0" lang="en-US" sz="2400" u="none" cap="none" strike="noStrike">
                <a:solidFill>
                  <a:srgbClr val="FF0000"/>
                </a:solidFill>
                <a:latin typeface="Calibri"/>
                <a:ea typeface="Calibri"/>
                <a:cs typeface="Calibri"/>
                <a:sym typeface="Calibri"/>
              </a:rPr>
              <a:t> header</a:t>
            </a:r>
            <a:r>
              <a:rPr b="1" i="0" lang="en-US" sz="2400" u="none" cap="none" strike="noStrike">
                <a:solidFill>
                  <a:schemeClr val="dk1"/>
                </a:solidFill>
                <a:latin typeface="Calibri"/>
                <a:ea typeface="Calibri"/>
                <a:cs typeface="Calibri"/>
                <a:sym typeface="Calibri"/>
              </a:rPr>
              <a:t>):</a:t>
            </a:r>
            <a:endParaRPr b="0" i="0" sz="19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47" name="Google Shape;347;g2de98e91a41_0_385"/>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4"/>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graphicFrame>
        <p:nvGraphicFramePr>
          <p:cNvPr id="348" name="Google Shape;348;g2de98e91a41_0_385"/>
          <p:cNvGraphicFramePr/>
          <p:nvPr/>
        </p:nvGraphicFramePr>
        <p:xfrm>
          <a:off x="483391" y="1574433"/>
          <a:ext cx="3000000" cy="3000000"/>
        </p:xfrm>
        <a:graphic>
          <a:graphicData uri="http://schemas.openxmlformats.org/drawingml/2006/table">
            <a:tbl>
              <a:tblPr bandRow="1" firstRow="1">
                <a:noFill/>
                <a:tableStyleId>{DE14A666-3B1E-4021-8755-DA7E3AD1DCED}</a:tableStyleId>
              </a:tblPr>
              <a:tblGrid>
                <a:gridCol w="10952800"/>
              </a:tblGrid>
              <a:tr h="5147025">
                <a:tc>
                  <a:txBody>
                    <a:bodyPr/>
                    <a:lstStyle/>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uint8_t debounce(uint8_t last)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uint8_t current = (</a:t>
                      </a:r>
                      <a:r>
                        <a:rPr b="1" lang="en-US" sz="1600" u="none" cap="none" strike="noStrike">
                          <a:solidFill>
                            <a:srgbClr val="FF0000"/>
                          </a:solidFill>
                          <a:latin typeface="Courier New"/>
                          <a:ea typeface="Courier New"/>
                          <a:cs typeface="Courier New"/>
                          <a:sym typeface="Courier New"/>
                        </a:rPr>
                        <a:t>GPIOC-&gt;IDR</a:t>
                      </a:r>
                      <a:r>
                        <a:rPr b="1" lang="en-US" sz="1600" u="none" cap="none" strike="noStrike">
                          <a:solidFill>
                            <a:schemeClr val="dk2"/>
                          </a:solidFill>
                          <a:latin typeface="Courier New"/>
                          <a:ea typeface="Courier New"/>
                          <a:cs typeface="Courier New"/>
                          <a:sym typeface="Courier New"/>
                        </a:rPr>
                        <a:t> &amp; (1&lt;&lt;15)) ? 1 : 0;</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if (last != current)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delay(50000);</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current = (</a:t>
                      </a:r>
                      <a:r>
                        <a:rPr b="1" lang="en-US" sz="1600" u="none" cap="none" strike="noStrike">
                          <a:solidFill>
                            <a:srgbClr val="FF0000"/>
                          </a:solidFill>
                          <a:latin typeface="Courier New"/>
                          <a:ea typeface="Courier New"/>
                          <a:cs typeface="Courier New"/>
                          <a:sym typeface="Courier New"/>
                        </a:rPr>
                        <a:t>GPIOC-&gt;IDR</a:t>
                      </a:r>
                      <a:r>
                        <a:rPr b="1" lang="en-US" sz="1600" u="none" cap="none" strike="noStrike">
                          <a:solidFill>
                            <a:schemeClr val="dk2"/>
                          </a:solidFill>
                          <a:latin typeface="Courier New"/>
                          <a:ea typeface="Courier New"/>
                          <a:cs typeface="Courier New"/>
                          <a:sym typeface="Courier New"/>
                        </a:rPr>
                        <a:t> &amp; (1&lt;&lt;15)) ? 1 : 0;</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return current;</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a:t>
                      </a:r>
                      <a:endParaRPr b="1" sz="1600" u="none" cap="none" strike="noStrike">
                        <a:solidFill>
                          <a:schemeClr val="dk2"/>
                        </a:solidFill>
                        <a:latin typeface="Courier New"/>
                        <a:ea typeface="Courier New"/>
                        <a:cs typeface="Courier New"/>
                        <a:sym typeface="Courier New"/>
                      </a:endParaRPr>
                    </a:p>
                  </a:txBody>
                  <a:tcPr marT="60975" marB="60975" marR="121925" marL="1219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de98e91a41_0_392"/>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381000" lvl="0" marL="457200" marR="0" rtl="0" algn="l">
              <a:lnSpc>
                <a:spcPct val="100000"/>
              </a:lnSpc>
              <a:spcBef>
                <a:spcPts val="0"/>
              </a:spcBef>
              <a:spcAft>
                <a:spcPts val="0"/>
              </a:spcAft>
              <a:buClr>
                <a:srgbClr val="000000"/>
              </a:buClr>
              <a:buSzPts val="2400"/>
              <a:buFont typeface="Calibri"/>
              <a:buChar char="•"/>
            </a:pPr>
            <a:r>
              <a:rPr b="1" lang="en-US" sz="2400">
                <a:solidFill>
                  <a:schemeClr val="dk1"/>
                </a:solidFill>
                <a:latin typeface="Calibri"/>
                <a:ea typeface="Calibri"/>
                <a:cs typeface="Calibri"/>
                <a:sym typeface="Calibri"/>
              </a:rPr>
              <a:t>Program 2 (Cont’d)</a:t>
            </a:r>
            <a:r>
              <a:rPr b="1" i="0" lang="en-US" sz="2400" u="none" cap="none" strike="noStrike">
                <a:solidFill>
                  <a:schemeClr val="dk1"/>
                </a:solidFill>
                <a:latin typeface="Calibri"/>
                <a:ea typeface="Calibri"/>
                <a:cs typeface="Calibri"/>
                <a:sym typeface="Calibri"/>
              </a:rPr>
              <a:t> (</a:t>
            </a:r>
            <a:r>
              <a:rPr b="1" i="0" lang="en-US" sz="2400" u="none" cap="none" strike="noStrike">
                <a:solidFill>
                  <a:srgbClr val="FF0000"/>
                </a:solidFill>
                <a:latin typeface="Calibri"/>
                <a:ea typeface="Calibri"/>
                <a:cs typeface="Calibri"/>
                <a:sym typeface="Calibri"/>
              </a:rPr>
              <a:t>using </a:t>
            </a:r>
            <a:r>
              <a:rPr b="1" i="0" lang="en-US" sz="2400" u="none" cap="none" strike="noStrike">
                <a:solidFill>
                  <a:srgbClr val="FF0000"/>
                </a:solidFill>
                <a:latin typeface="Courier New"/>
                <a:ea typeface="Courier New"/>
                <a:cs typeface="Courier New"/>
                <a:sym typeface="Courier New"/>
              </a:rPr>
              <a:t>stm32f10x.h</a:t>
            </a:r>
            <a:r>
              <a:rPr b="1" i="0" lang="en-US" sz="2400" u="none" cap="none" strike="noStrike">
                <a:solidFill>
                  <a:srgbClr val="FF0000"/>
                </a:solidFill>
                <a:latin typeface="Calibri"/>
                <a:ea typeface="Calibri"/>
                <a:cs typeface="Calibri"/>
                <a:sym typeface="Calibri"/>
              </a:rPr>
              <a:t> header</a:t>
            </a:r>
            <a:r>
              <a:rPr b="1" i="0" lang="en-US" sz="2400" u="none" cap="none" strike="noStrike">
                <a:solidFill>
                  <a:schemeClr val="dk1"/>
                </a:solidFill>
                <a:latin typeface="Calibri"/>
                <a:ea typeface="Calibri"/>
                <a:cs typeface="Calibri"/>
                <a:sym typeface="Calibri"/>
              </a:rPr>
              <a:t>):</a:t>
            </a:r>
            <a:endParaRPr b="0" i="0" sz="19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54" name="Google Shape;354;g2de98e91a41_0_392"/>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4"/>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graphicFrame>
        <p:nvGraphicFramePr>
          <p:cNvPr id="355" name="Google Shape;355;g2de98e91a41_0_392"/>
          <p:cNvGraphicFramePr/>
          <p:nvPr/>
        </p:nvGraphicFramePr>
        <p:xfrm>
          <a:off x="483391" y="1574433"/>
          <a:ext cx="3000000" cy="3000000"/>
        </p:xfrm>
        <a:graphic>
          <a:graphicData uri="http://schemas.openxmlformats.org/drawingml/2006/table">
            <a:tbl>
              <a:tblPr bandRow="1" firstRow="1">
                <a:noFill/>
                <a:tableStyleId>{DE14A666-3B1E-4021-8755-DA7E3AD1DCED}</a:tableStyleId>
              </a:tblPr>
              <a:tblGrid>
                <a:gridCol w="10952800"/>
              </a:tblGrid>
              <a:tr h="494475">
                <a:tc>
                  <a:txBody>
                    <a:bodyPr/>
                    <a:lstStyle/>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int main()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uint8_t lastButton = 0;</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uint8_t currentButton = 0;</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uint8_t ledOn = 0;</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setup();</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while (1)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currentButton = debounce(lastButton);</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if (lastButton == 0 &amp;&amp; currentButton == 1)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ledOn = !ledOn;</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lastButton = currentButton;</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if (ledOn)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a:t>
                      </a:r>
                      <a:r>
                        <a:rPr b="1" lang="en-US" sz="1600" u="none" cap="none" strike="noStrike">
                          <a:solidFill>
                            <a:srgbClr val="FF0000"/>
                          </a:solidFill>
                          <a:latin typeface="Courier New"/>
                          <a:ea typeface="Courier New"/>
                          <a:cs typeface="Courier New"/>
                          <a:sym typeface="Courier New"/>
                        </a:rPr>
                        <a:t>GPIOB-&gt;ODR </a:t>
                      </a:r>
                      <a:r>
                        <a:rPr b="1" lang="en-US" sz="1600" u="none" cap="none" strike="noStrike">
                          <a:solidFill>
                            <a:schemeClr val="dk2"/>
                          </a:solidFill>
                          <a:latin typeface="Courier New"/>
                          <a:ea typeface="Courier New"/>
                          <a:cs typeface="Courier New"/>
                          <a:sym typeface="Courier New"/>
                        </a:rPr>
                        <a:t>|= (1&lt;&lt;0);</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 else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a:t>
                      </a:r>
                      <a:r>
                        <a:rPr b="1" lang="en-US" sz="1600" u="none" cap="none" strike="noStrike">
                          <a:solidFill>
                            <a:srgbClr val="FF0000"/>
                          </a:solidFill>
                          <a:latin typeface="Courier New"/>
                          <a:ea typeface="Courier New"/>
                          <a:cs typeface="Courier New"/>
                          <a:sym typeface="Courier New"/>
                        </a:rPr>
                        <a:t>GPIOB-&gt;ODR </a:t>
                      </a:r>
                      <a:r>
                        <a:rPr b="1" lang="en-US" sz="1600" u="none" cap="none" strike="noStrike">
                          <a:solidFill>
                            <a:schemeClr val="dk2"/>
                          </a:solidFill>
                          <a:latin typeface="Courier New"/>
                          <a:ea typeface="Courier New"/>
                          <a:cs typeface="Courier New"/>
                          <a:sym typeface="Courier New"/>
                        </a:rPr>
                        <a:t>&amp;= ~(1&lt;&lt;0);</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rPr b="1" lang="en-US" sz="1600" u="none" cap="none" strike="noStrike">
                          <a:solidFill>
                            <a:schemeClr val="dk2"/>
                          </a:solidFill>
                          <a:latin typeface="Courier New"/>
                          <a:ea typeface="Courier New"/>
                          <a:cs typeface="Courier New"/>
                          <a:sym typeface="Courier New"/>
                        </a:rPr>
                        <a:t>    }</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600" u="none" cap="none" strike="noStrike">
                          <a:solidFill>
                            <a:schemeClr val="dk2"/>
                          </a:solidFill>
                          <a:latin typeface="Courier New"/>
                          <a:ea typeface="Courier New"/>
                          <a:cs typeface="Courier New"/>
                          <a:sym typeface="Courier New"/>
                        </a:rPr>
                        <a:t>}</a:t>
                      </a:r>
                      <a:endParaRPr b="1" sz="16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Arial"/>
                        <a:buNone/>
                      </a:pPr>
                      <a:r>
                        <a:t/>
                      </a:r>
                      <a:endParaRPr b="1" sz="1600" u="none" cap="none" strike="noStrike">
                        <a:solidFill>
                          <a:schemeClr val="dk2"/>
                        </a:solidFill>
                        <a:latin typeface="Courier New"/>
                        <a:ea typeface="Courier New"/>
                        <a:cs typeface="Courier New"/>
                        <a:sym typeface="Courier New"/>
                      </a:endParaRPr>
                    </a:p>
                  </a:txBody>
                  <a:tcPr marT="60975" marB="60975" marR="121925" marL="1219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273778eca55_0_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Font typeface="Arial"/>
              <a:buNone/>
            </a:pPr>
            <a:r>
              <a:rPr b="1" lang="en-US" sz="3600">
                <a:latin typeface="Consolas"/>
                <a:ea typeface="Consolas"/>
                <a:cs typeface="Consolas"/>
                <a:sym typeface="Consolas"/>
              </a:rPr>
              <a:t>Sample Questions</a:t>
            </a:r>
            <a:endParaRPr>
              <a:latin typeface="Consolas"/>
              <a:ea typeface="Consolas"/>
              <a:cs typeface="Consolas"/>
              <a:sym typeface="Consolas"/>
            </a:endParaRPr>
          </a:p>
        </p:txBody>
      </p:sp>
      <p:sp>
        <p:nvSpPr>
          <p:cNvPr id="361" name="Google Shape;361;g273778eca55_0_0"/>
          <p:cNvSpPr txBox="1"/>
          <p:nvPr/>
        </p:nvSpPr>
        <p:spPr>
          <a:xfrm>
            <a:off x="599213" y="1185307"/>
            <a:ext cx="11005500" cy="5047500"/>
          </a:xfrm>
          <a:prstGeom prst="rect">
            <a:avLst/>
          </a:prstGeom>
          <a:noFill/>
          <a:ln>
            <a:noFill/>
          </a:ln>
        </p:spPr>
        <p:txBody>
          <a:bodyPr anchorCtr="0" anchor="t" bIns="60925" lIns="121900" spcFirstLastPara="1" rIns="121900" wrap="square" tIns="60925">
            <a:noAutofit/>
          </a:bodyPr>
          <a:lstStyle/>
          <a:p>
            <a:pPr indent="0" lvl="0" marL="0" marR="0" rtl="0" algn="l">
              <a:spcBef>
                <a:spcPts val="800"/>
              </a:spcBef>
              <a:spcAft>
                <a:spcPts val="0"/>
              </a:spcAft>
              <a:buNone/>
            </a:pPr>
            <a:r>
              <a:rPr b="1" lang="en-US" sz="2400">
                <a:latin typeface="Calibri"/>
                <a:ea typeface="Calibri"/>
                <a:cs typeface="Calibri"/>
                <a:sym typeface="Calibri"/>
              </a:rPr>
              <a:t>Question 1</a:t>
            </a:r>
            <a:endParaRPr b="1" sz="2400">
              <a:latin typeface="Calibri"/>
              <a:ea typeface="Calibri"/>
              <a:cs typeface="Calibri"/>
              <a:sym typeface="Calibri"/>
            </a:endParaRPr>
          </a:p>
          <a:p>
            <a:pPr indent="0" lvl="0" marL="0" marR="0" rtl="0" algn="l">
              <a:spcBef>
                <a:spcPts val="800"/>
              </a:spcBef>
              <a:spcAft>
                <a:spcPts val="0"/>
              </a:spcAft>
              <a:buNone/>
            </a:pPr>
            <a:r>
              <a:rPr lang="en-US" sz="2400">
                <a:latin typeface="Calibri"/>
                <a:ea typeface="Calibri"/>
                <a:cs typeface="Calibri"/>
                <a:sym typeface="Calibri"/>
              </a:rPr>
              <a:t>Write a program in C Language to detect key press on GPIO pin PC13 and turn on/enable GPIO  pin PB0/turn on LED connected to GPIO pin </a:t>
            </a:r>
            <a:r>
              <a:rPr lang="en-US" sz="2400">
                <a:solidFill>
                  <a:schemeClr val="dk1"/>
                </a:solidFill>
                <a:latin typeface="Calibri"/>
                <a:ea typeface="Calibri"/>
                <a:cs typeface="Calibri"/>
                <a:sym typeface="Calibri"/>
              </a:rPr>
              <a:t>PB0 </a:t>
            </a:r>
            <a:r>
              <a:rPr lang="en-US" sz="2400">
                <a:latin typeface="Calibri"/>
                <a:ea typeface="Calibri"/>
                <a:cs typeface="Calibri"/>
                <a:sym typeface="Calibri"/>
              </a:rPr>
              <a:t>by using addresses to access the registers.</a:t>
            </a:r>
            <a:endParaRPr sz="2400">
              <a:latin typeface="Calibri"/>
              <a:ea typeface="Calibri"/>
              <a:cs typeface="Calibri"/>
              <a:sym typeface="Calibri"/>
            </a:endParaRPr>
          </a:p>
          <a:p>
            <a:pPr indent="0" lvl="0" marL="0" marR="0" rtl="0" algn="l">
              <a:spcBef>
                <a:spcPts val="800"/>
              </a:spcBef>
              <a:spcAft>
                <a:spcPts val="0"/>
              </a:spcAft>
              <a:buNone/>
            </a:pPr>
            <a:r>
              <a:rPr lang="en-US" sz="2400">
                <a:latin typeface="Calibri"/>
                <a:ea typeface="Calibri"/>
                <a:cs typeface="Calibri"/>
                <a:sym typeface="Calibri"/>
              </a:rPr>
              <a:t>Given–</a:t>
            </a:r>
            <a:endParaRPr sz="2400">
              <a:latin typeface="Calibri"/>
              <a:ea typeface="Calibri"/>
              <a:cs typeface="Calibri"/>
              <a:sym typeface="Calibri"/>
            </a:endParaRPr>
          </a:p>
          <a:p>
            <a:pPr indent="0" lvl="0" marL="0" rtl="0" algn="l">
              <a:spcBef>
                <a:spcPts val="0"/>
              </a:spcBef>
              <a:spcAft>
                <a:spcPts val="0"/>
              </a:spcAft>
              <a:buNone/>
            </a:pPr>
            <a:r>
              <a:rPr lang="en-US" sz="2400">
                <a:solidFill>
                  <a:schemeClr val="dk1"/>
                </a:solidFill>
                <a:latin typeface="Calibri"/>
                <a:ea typeface="Calibri"/>
                <a:cs typeface="Calibri"/>
                <a:sym typeface="Calibri"/>
              </a:rPr>
              <a:t>GPIOB_CRL </a:t>
            </a:r>
            <a:r>
              <a:rPr lang="en-US" sz="2400">
                <a:solidFill>
                  <a:schemeClr val="dk1"/>
                </a:solidFill>
                <a:latin typeface="Calibri"/>
                <a:ea typeface="Calibri"/>
                <a:cs typeface="Calibri"/>
                <a:sym typeface="Calibri"/>
              </a:rPr>
              <a:t>address 0x40010C00</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GPIOC_CRH address 0x40011004</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US" sz="2400">
                <a:solidFill>
                  <a:schemeClr val="dk1"/>
                </a:solidFill>
                <a:latin typeface="Calibri"/>
                <a:ea typeface="Calibri"/>
                <a:cs typeface="Calibri"/>
                <a:sym typeface="Calibri"/>
              </a:rPr>
              <a:t>RCC_APB2ENR </a:t>
            </a:r>
            <a:r>
              <a:rPr lang="en-US" sz="2400">
                <a:solidFill>
                  <a:schemeClr val="dk1"/>
                </a:solidFill>
                <a:latin typeface="Calibri"/>
                <a:ea typeface="Calibri"/>
                <a:cs typeface="Calibri"/>
                <a:sym typeface="Calibri"/>
              </a:rPr>
              <a:t>address 0x40021018</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US" sz="2400">
                <a:solidFill>
                  <a:schemeClr val="dk1"/>
                </a:solidFill>
                <a:latin typeface="Calibri"/>
                <a:ea typeface="Calibri"/>
                <a:cs typeface="Calibri"/>
                <a:sym typeface="Calibri"/>
              </a:rPr>
              <a:t>GPIOB_ODR address </a:t>
            </a:r>
            <a:r>
              <a:rPr lang="en-US" sz="2400">
                <a:solidFill>
                  <a:schemeClr val="dk1"/>
                </a:solidFill>
                <a:latin typeface="Calibri"/>
                <a:ea typeface="Calibri"/>
                <a:cs typeface="Calibri"/>
                <a:sym typeface="Calibri"/>
              </a:rPr>
              <a:t>0x40010C0C</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lang="en-US" sz="2400">
                <a:solidFill>
                  <a:schemeClr val="dk1"/>
                </a:solidFill>
                <a:latin typeface="Calibri"/>
                <a:ea typeface="Calibri"/>
                <a:cs typeface="Calibri"/>
                <a:sym typeface="Calibri"/>
              </a:rPr>
              <a:t>GPIOC_IDR address 0x40011008</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solidFill>
                  <a:srgbClr val="FF0000"/>
                </a:solidFill>
                <a:latin typeface="Calibri"/>
                <a:ea typeface="Calibri"/>
                <a:cs typeface="Calibri"/>
                <a:sym typeface="Calibri"/>
              </a:rPr>
              <a:t>Solution is in the 1st Program.</a:t>
            </a:r>
            <a:endParaRPr b="1" sz="2400">
              <a:solidFill>
                <a:srgbClr val="FF0000"/>
              </a:solidFill>
              <a:latin typeface="Calibri"/>
              <a:ea typeface="Calibri"/>
              <a:cs typeface="Calibri"/>
              <a:sym typeface="Calibri"/>
            </a:endParaRPr>
          </a:p>
          <a:p>
            <a:pPr indent="0" lvl="0" marL="0" rtl="0" algn="l">
              <a:spcBef>
                <a:spcPts val="0"/>
              </a:spcBef>
              <a:spcAft>
                <a:spcPts val="0"/>
              </a:spcAft>
              <a:buNone/>
            </a:pPr>
            <a:r>
              <a:rPr lang="en-US" sz="2400">
                <a:solidFill>
                  <a:srgbClr val="FF0000"/>
                </a:solidFill>
                <a:latin typeface="Calibri"/>
                <a:ea typeface="Calibri"/>
                <a:cs typeface="Calibri"/>
                <a:sym typeface="Calibri"/>
              </a:rPr>
              <a:t>* Question can include any GPIO pin.</a:t>
            </a:r>
            <a:endParaRPr sz="2400">
              <a:solidFill>
                <a:srgbClr val="FF0000"/>
              </a:solidFill>
              <a:latin typeface="Calibri"/>
              <a:ea typeface="Calibri"/>
              <a:cs typeface="Calibri"/>
              <a:sym typeface="Calibri"/>
            </a:endParaRPr>
          </a:p>
          <a:p>
            <a:pPr indent="0" lvl="0" marL="0" rtl="0" algn="l">
              <a:spcBef>
                <a:spcPts val="0"/>
              </a:spcBef>
              <a:spcAft>
                <a:spcPts val="0"/>
              </a:spcAft>
              <a:buNone/>
            </a:pPr>
            <a:r>
              <a:rPr lang="en-US" sz="2400">
                <a:solidFill>
                  <a:srgbClr val="FF0000"/>
                </a:solidFill>
                <a:latin typeface="Calibri"/>
                <a:ea typeface="Calibri"/>
                <a:cs typeface="Calibri"/>
                <a:sym typeface="Calibri"/>
              </a:rPr>
              <a:t>* Question can also include disabling/turning off.</a:t>
            </a:r>
            <a:endParaRPr sz="2400">
              <a:solidFill>
                <a:srgbClr val="FF0000"/>
              </a:solidFill>
              <a:latin typeface="Calibri"/>
              <a:ea typeface="Calibri"/>
              <a:cs typeface="Calibri"/>
              <a:sym typeface="Calibri"/>
            </a:endParaRPr>
          </a:p>
          <a:p>
            <a:pPr indent="-304800" lvl="0" marL="457200" marR="0" rtl="0" algn="l">
              <a:spcBef>
                <a:spcPts val="0"/>
              </a:spcBef>
              <a:spcAft>
                <a:spcPts val="0"/>
              </a:spcAft>
              <a:buClr>
                <a:schemeClr val="dk1"/>
              </a:buClr>
              <a:buSzPts val="2400"/>
              <a:buFont typeface="Arial"/>
              <a:buNone/>
            </a:pPr>
            <a:r>
              <a:t/>
            </a:r>
            <a:endParaRPr sz="2400">
              <a:solidFill>
                <a:srgbClr val="000000"/>
              </a:solidFill>
              <a:latin typeface="Calibri"/>
              <a:ea typeface="Calibri"/>
              <a:cs typeface="Calibri"/>
              <a:sym typeface="Calibri"/>
            </a:endParaRPr>
          </a:p>
          <a:p>
            <a:pPr indent="-304800" lvl="0" marL="457200" marR="0" rtl="0" algn="l">
              <a:spcBef>
                <a:spcPts val="0"/>
              </a:spcBef>
              <a:spcAft>
                <a:spcPts val="0"/>
              </a:spcAft>
              <a:buClr>
                <a:schemeClr val="dk1"/>
              </a:buClr>
              <a:buSzPts val="2400"/>
              <a:buFont typeface="Arial"/>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273778eca55_0_5"/>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Font typeface="Arial"/>
              <a:buNone/>
            </a:pPr>
            <a:r>
              <a:rPr b="1" lang="en-US" sz="3600">
                <a:latin typeface="Consolas"/>
                <a:ea typeface="Consolas"/>
                <a:cs typeface="Consolas"/>
                <a:sym typeface="Consolas"/>
              </a:rPr>
              <a:t>Sample Questions</a:t>
            </a:r>
            <a:endParaRPr>
              <a:latin typeface="Consolas"/>
              <a:ea typeface="Consolas"/>
              <a:cs typeface="Consolas"/>
              <a:sym typeface="Consolas"/>
            </a:endParaRPr>
          </a:p>
        </p:txBody>
      </p:sp>
      <p:sp>
        <p:nvSpPr>
          <p:cNvPr id="367" name="Google Shape;367;g273778eca55_0_5"/>
          <p:cNvSpPr txBox="1"/>
          <p:nvPr/>
        </p:nvSpPr>
        <p:spPr>
          <a:xfrm>
            <a:off x="599213" y="1185307"/>
            <a:ext cx="11005500" cy="5047500"/>
          </a:xfrm>
          <a:prstGeom prst="rect">
            <a:avLst/>
          </a:prstGeom>
          <a:noFill/>
          <a:ln>
            <a:noFill/>
          </a:ln>
        </p:spPr>
        <p:txBody>
          <a:bodyPr anchorCtr="0" anchor="t" bIns="60925" lIns="121900" spcFirstLastPara="1" rIns="121900" wrap="square" tIns="60925">
            <a:noAutofit/>
          </a:bodyPr>
          <a:lstStyle/>
          <a:p>
            <a:pPr indent="0" lvl="0" marL="0" marR="0" rtl="0" algn="l">
              <a:spcBef>
                <a:spcPts val="800"/>
              </a:spcBef>
              <a:spcAft>
                <a:spcPts val="0"/>
              </a:spcAft>
              <a:buNone/>
            </a:pPr>
            <a:r>
              <a:rPr b="1" lang="en-US" sz="2400">
                <a:latin typeface="Calibri"/>
                <a:ea typeface="Calibri"/>
                <a:cs typeface="Calibri"/>
                <a:sym typeface="Calibri"/>
              </a:rPr>
              <a:t>Question 2</a:t>
            </a:r>
            <a:endParaRPr b="1" sz="2400">
              <a:latin typeface="Calibri"/>
              <a:ea typeface="Calibri"/>
              <a:cs typeface="Calibri"/>
              <a:sym typeface="Calibri"/>
            </a:endParaRPr>
          </a:p>
          <a:p>
            <a:pPr indent="0" lvl="0" marL="0" rtl="0" algn="l">
              <a:spcBef>
                <a:spcPts val="800"/>
              </a:spcBef>
              <a:spcAft>
                <a:spcPts val="0"/>
              </a:spcAft>
              <a:buNone/>
            </a:pPr>
            <a:r>
              <a:rPr lang="en-US" sz="2400">
                <a:solidFill>
                  <a:schemeClr val="dk1"/>
                </a:solidFill>
                <a:latin typeface="Calibri"/>
                <a:ea typeface="Calibri"/>
                <a:cs typeface="Calibri"/>
                <a:sym typeface="Calibri"/>
              </a:rPr>
              <a:t>Write a program in C Language to detect key press on GPIO pin PC13 and turn on/enable GPIO  pin PB0/turn on LED connected to GPIO pin PB0 by using </a:t>
            </a:r>
            <a:r>
              <a:rPr i="1" lang="en-US" sz="2400">
                <a:solidFill>
                  <a:schemeClr val="dk1"/>
                </a:solidFill>
                <a:latin typeface="Calibri"/>
                <a:ea typeface="Calibri"/>
                <a:cs typeface="Calibri"/>
                <a:sym typeface="Calibri"/>
              </a:rPr>
              <a:t>stm32f10x.h</a:t>
            </a:r>
            <a:r>
              <a:rPr lang="en-US" sz="2400">
                <a:solidFill>
                  <a:schemeClr val="dk1"/>
                </a:solidFill>
                <a:latin typeface="Calibri"/>
                <a:ea typeface="Calibri"/>
                <a:cs typeface="Calibri"/>
                <a:sym typeface="Calibri"/>
              </a:rPr>
              <a:t> header to access the registers.</a:t>
            </a:r>
            <a:endParaRPr sz="2400">
              <a:solidFill>
                <a:schemeClr val="dk1"/>
              </a:solidFill>
              <a:latin typeface="Calibri"/>
              <a:ea typeface="Calibri"/>
              <a:cs typeface="Calibri"/>
              <a:sym typeface="Calibri"/>
            </a:endParaRPr>
          </a:p>
          <a:p>
            <a:pPr indent="0" lvl="0" marL="0" rtl="0" algn="l">
              <a:spcBef>
                <a:spcPts val="80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b="1" lang="en-US" sz="2400">
                <a:solidFill>
                  <a:srgbClr val="FF0000"/>
                </a:solidFill>
                <a:latin typeface="Calibri"/>
                <a:ea typeface="Calibri"/>
                <a:cs typeface="Calibri"/>
                <a:sym typeface="Calibri"/>
              </a:rPr>
              <a:t>Solution is in the 2nd Program.</a:t>
            </a:r>
            <a:endParaRPr b="1" sz="2400">
              <a:solidFill>
                <a:srgbClr val="FF0000"/>
              </a:solidFill>
              <a:latin typeface="Calibri"/>
              <a:ea typeface="Calibri"/>
              <a:cs typeface="Calibri"/>
              <a:sym typeface="Calibri"/>
            </a:endParaRPr>
          </a:p>
          <a:p>
            <a:pPr indent="0" lvl="0" marL="0" rtl="0" algn="l">
              <a:spcBef>
                <a:spcPts val="0"/>
              </a:spcBef>
              <a:spcAft>
                <a:spcPts val="0"/>
              </a:spcAft>
              <a:buNone/>
            </a:pPr>
            <a:r>
              <a:rPr lang="en-US" sz="2400">
                <a:solidFill>
                  <a:srgbClr val="FF0000"/>
                </a:solidFill>
                <a:latin typeface="Calibri"/>
                <a:ea typeface="Calibri"/>
                <a:cs typeface="Calibri"/>
                <a:sym typeface="Calibri"/>
              </a:rPr>
              <a:t>* Question can include any GPIO pin.</a:t>
            </a:r>
            <a:endParaRPr sz="2400">
              <a:solidFill>
                <a:srgbClr val="FF0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rgbClr val="FF0000"/>
                </a:solidFill>
                <a:latin typeface="Calibri"/>
                <a:ea typeface="Calibri"/>
                <a:cs typeface="Calibri"/>
                <a:sym typeface="Calibri"/>
              </a:rPr>
              <a:t>* Question can also include disabling/turning off.</a:t>
            </a:r>
            <a:endParaRPr sz="2400">
              <a:solidFill>
                <a:srgbClr val="FF0000"/>
              </a:solidFill>
              <a:latin typeface="Calibri"/>
              <a:ea typeface="Calibri"/>
              <a:cs typeface="Calibri"/>
              <a:sym typeface="Calibri"/>
            </a:endParaRPr>
          </a:p>
          <a:p>
            <a:pPr indent="-304800" lvl="0" marL="457200" marR="0" rtl="0" algn="l">
              <a:spcBef>
                <a:spcPts val="0"/>
              </a:spcBef>
              <a:spcAft>
                <a:spcPts val="0"/>
              </a:spcAft>
              <a:buClr>
                <a:schemeClr val="dk1"/>
              </a:buClr>
              <a:buSzPts val="2400"/>
              <a:buFont typeface="Arial"/>
              <a:buNone/>
            </a:pPr>
            <a:r>
              <a:t/>
            </a:r>
            <a:endParaRPr sz="2400">
              <a:solidFill>
                <a:srgbClr val="000000"/>
              </a:solidFill>
              <a:latin typeface="Calibri"/>
              <a:ea typeface="Calibri"/>
              <a:cs typeface="Calibri"/>
              <a:sym typeface="Calibri"/>
            </a:endParaRPr>
          </a:p>
          <a:p>
            <a:pPr indent="-304800" lvl="0" marL="457200" marR="0" rtl="0" algn="l">
              <a:spcBef>
                <a:spcPts val="0"/>
              </a:spcBef>
              <a:spcAft>
                <a:spcPts val="0"/>
              </a:spcAft>
              <a:buClr>
                <a:schemeClr val="dk1"/>
              </a:buClr>
              <a:buSzPts val="2400"/>
              <a:buFont typeface="Arial"/>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2de98e91a41_0_399"/>
          <p:cNvSpPr txBox="1"/>
          <p:nvPr/>
        </p:nvSpPr>
        <p:spPr>
          <a:xfrm>
            <a:off x="3462906" y="2828835"/>
            <a:ext cx="52662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chemeClr val="dk1"/>
                </a:solidFill>
                <a:latin typeface="Consolas"/>
                <a:ea typeface="Consolas"/>
                <a:cs typeface="Consolas"/>
                <a:sym typeface="Consolas"/>
              </a:rPr>
              <a:t>Thank You!</a:t>
            </a:r>
            <a:endParaRPr b="0" i="0" sz="1400" u="none" cap="none" strike="noStrike">
              <a:solidFill>
                <a:srgbClr val="000000"/>
              </a:solidFill>
              <a:latin typeface="Arial"/>
              <a:ea typeface="Arial"/>
              <a:cs typeface="Arial"/>
              <a:sym typeface="Arial"/>
            </a:endParaRPr>
          </a:p>
        </p:txBody>
      </p:sp>
      <p:pic>
        <p:nvPicPr>
          <p:cNvPr id="373" name="Google Shape;373;g2de98e91a41_0_399"/>
          <p:cNvPicPr preferRelativeResize="0"/>
          <p:nvPr/>
        </p:nvPicPr>
        <p:blipFill rotWithShape="1">
          <a:blip r:embed="rId3">
            <a:alphaModFix/>
          </a:blip>
          <a:srcRect b="0" l="0" r="0" t="0"/>
          <a:stretch/>
        </p:blipFill>
        <p:spPr>
          <a:xfrm>
            <a:off x="5050971" y="1338943"/>
            <a:ext cx="2090057" cy="20900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dfec4da436_0_37"/>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5"/>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
        <p:nvSpPr>
          <p:cNvPr id="105" name="Google Shape;105;g2dfec4da436_0_37"/>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393700" lvl="0" marL="4572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When a mechanical button is pressed, two metal contacts bang together and immediately rebound a couple of times before setting. These rebounds produce multiple signals within a few milliseconds due to the bounce effects.</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a:p>
            <a:pPr indent="-393700" lvl="0" marL="4572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Because the processor runs at a fast speed,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rPr lang="en-US" sz="2600">
                <a:solidFill>
                  <a:schemeClr val="dk1"/>
                </a:solidFill>
                <a:latin typeface="Calibri"/>
                <a:ea typeface="Calibri"/>
                <a:cs typeface="Calibri"/>
                <a:sym typeface="Calibri"/>
              </a:rPr>
              <a:t>the processor can observe these falling and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rPr lang="en-US" sz="2600">
                <a:solidFill>
                  <a:schemeClr val="dk1"/>
                </a:solidFill>
                <a:latin typeface="Calibri"/>
                <a:ea typeface="Calibri"/>
                <a:cs typeface="Calibri"/>
                <a:sym typeface="Calibri"/>
              </a:rPr>
              <a:t>rising transitions and mistakenly thinks the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rPr lang="en-US" sz="2600">
                <a:solidFill>
                  <a:schemeClr val="dk1"/>
                </a:solidFill>
                <a:latin typeface="Calibri"/>
                <a:ea typeface="Calibri"/>
                <a:cs typeface="Calibri"/>
                <a:sym typeface="Calibri"/>
              </a:rPr>
              <a:t>push button has been pressed multiple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rPr lang="en-US" sz="2600">
                <a:solidFill>
                  <a:schemeClr val="dk1"/>
                </a:solidFill>
                <a:latin typeface="Calibri"/>
                <a:ea typeface="Calibri"/>
                <a:cs typeface="Calibri"/>
                <a:sym typeface="Calibri"/>
              </a:rPr>
              <a:t>times.</a:t>
            </a:r>
            <a:endParaRPr sz="2600">
              <a:solidFill>
                <a:schemeClr val="dk1"/>
              </a:solidFill>
              <a:latin typeface="Calibri"/>
              <a:ea typeface="Calibri"/>
              <a:cs typeface="Calibri"/>
              <a:sym typeface="Calibri"/>
            </a:endParaRPr>
          </a:p>
        </p:txBody>
      </p:sp>
      <p:pic>
        <p:nvPicPr>
          <p:cNvPr id="106" name="Google Shape;106;g2dfec4da436_0_37"/>
          <p:cNvPicPr preferRelativeResize="0"/>
          <p:nvPr/>
        </p:nvPicPr>
        <p:blipFill>
          <a:blip r:embed="rId3">
            <a:alphaModFix/>
          </a:blip>
          <a:stretch>
            <a:fillRect/>
          </a:stretch>
        </p:blipFill>
        <p:spPr>
          <a:xfrm>
            <a:off x="7091978" y="2722950"/>
            <a:ext cx="4261832" cy="3446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dfec4da436_0_44"/>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5"/>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
        <p:nvSpPr>
          <p:cNvPr id="112" name="Google Shape;112;g2dfec4da436_0_44"/>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None/>
            </a:pPr>
            <a:r>
              <a:rPr lang="en-US" sz="2600">
                <a:solidFill>
                  <a:schemeClr val="dk1"/>
                </a:solidFill>
                <a:latin typeface="Calibri"/>
                <a:ea typeface="Calibri"/>
                <a:cs typeface="Calibri"/>
                <a:sym typeface="Calibri"/>
              </a:rPr>
              <a:t>There are both </a:t>
            </a:r>
            <a:r>
              <a:rPr b="1" lang="en-US" sz="2600">
                <a:solidFill>
                  <a:schemeClr val="dk1"/>
                </a:solidFill>
                <a:latin typeface="Calibri"/>
                <a:ea typeface="Calibri"/>
                <a:cs typeface="Calibri"/>
                <a:sym typeface="Calibri"/>
              </a:rPr>
              <a:t>hardware </a:t>
            </a:r>
            <a:r>
              <a:rPr lang="en-US" sz="2600">
                <a:solidFill>
                  <a:schemeClr val="dk1"/>
                </a:solidFill>
                <a:latin typeface="Calibri"/>
                <a:ea typeface="Calibri"/>
                <a:cs typeface="Calibri"/>
                <a:sym typeface="Calibri"/>
              </a:rPr>
              <a:t>and </a:t>
            </a:r>
            <a:r>
              <a:rPr b="1" lang="en-US" sz="2600">
                <a:solidFill>
                  <a:schemeClr val="dk1"/>
                </a:solidFill>
                <a:latin typeface="Calibri"/>
                <a:ea typeface="Calibri"/>
                <a:cs typeface="Calibri"/>
                <a:sym typeface="Calibri"/>
              </a:rPr>
              <a:t>software </a:t>
            </a:r>
            <a:r>
              <a:rPr lang="en-US" sz="2600">
                <a:solidFill>
                  <a:schemeClr val="dk1"/>
                </a:solidFill>
                <a:latin typeface="Calibri"/>
                <a:ea typeface="Calibri"/>
                <a:cs typeface="Calibri"/>
                <a:sym typeface="Calibri"/>
              </a:rPr>
              <a:t>solutions to eliminate the bouncing effects. These solutions are called </a:t>
            </a:r>
            <a:r>
              <a:rPr b="1" lang="en-US" sz="2600">
                <a:solidFill>
                  <a:schemeClr val="dk1"/>
                </a:solidFill>
                <a:latin typeface="Calibri"/>
                <a:ea typeface="Calibri"/>
                <a:cs typeface="Calibri"/>
                <a:sym typeface="Calibri"/>
              </a:rPr>
              <a:t>debouncing</a:t>
            </a:r>
            <a:endParaRPr b="1"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dfec4da436_0_52"/>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5"/>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
        <p:nvSpPr>
          <p:cNvPr id="118" name="Google Shape;118;g2dfec4da436_0_52"/>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None/>
            </a:pPr>
            <a:r>
              <a:rPr b="1" lang="en-US" sz="2600">
                <a:solidFill>
                  <a:schemeClr val="accent1"/>
                </a:solidFill>
                <a:latin typeface="Calibri"/>
                <a:ea typeface="Calibri"/>
                <a:cs typeface="Calibri"/>
                <a:sym typeface="Calibri"/>
              </a:rPr>
              <a:t>Hardware Debouncing - RC Filter</a:t>
            </a:r>
            <a:endParaRPr b="1" sz="2600">
              <a:solidFill>
                <a:schemeClr val="accent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a:p>
            <a:pPr indent="-393700" lvl="0" marL="4572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The hardware debouncing usually uses a simple RC circuit, which includes a capacitor connected in parallel with the pushbutton to filter out any high-frequency signals.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a:p>
            <a:pPr indent="-393700" lvl="0" marL="4572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When the switch is open, this capacitor is fully charged. Therefore, there is no current on these resistors, and the voltage on the processor pin is zero. As soon as the button is pressed, the capacitor is quickly discharged. If the button rebounds and the switch is open briefly, the capacitor cannot be recharged fast enough to pull the processor pin low.</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dfec4da436_0_58"/>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5"/>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
        <p:nvSpPr>
          <p:cNvPr id="124" name="Google Shape;124;g2dfec4da436_0_58"/>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Clr>
                <a:schemeClr val="dk1"/>
              </a:buClr>
              <a:buSzPts val="1100"/>
              <a:buFont typeface="Arial"/>
              <a:buNone/>
            </a:pPr>
            <a:r>
              <a:rPr b="1" lang="en-US" sz="2600">
                <a:solidFill>
                  <a:schemeClr val="accent1"/>
                </a:solidFill>
                <a:latin typeface="Calibri"/>
                <a:ea typeface="Calibri"/>
                <a:cs typeface="Calibri"/>
                <a:sym typeface="Calibri"/>
              </a:rPr>
              <a:t>Hardware Debouncing - RC Filter</a:t>
            </a:r>
            <a:endParaRPr b="1" sz="2600">
              <a:solidFill>
                <a:schemeClr val="accent1"/>
              </a:solidFill>
              <a:latin typeface="Calibri"/>
              <a:ea typeface="Calibri"/>
              <a:cs typeface="Calibri"/>
              <a:sym typeface="Calibri"/>
            </a:endParaRPr>
          </a:p>
          <a:p>
            <a:pPr indent="0" lvl="0" marL="0" rtl="0" algn="l">
              <a:spcBef>
                <a:spcPts val="0"/>
              </a:spcBef>
              <a:spcAft>
                <a:spcPts val="0"/>
              </a:spcAft>
              <a:buNone/>
            </a:pPr>
            <a:r>
              <a:t/>
            </a:r>
            <a:endParaRPr b="1" sz="2600">
              <a:solidFill>
                <a:schemeClr val="accent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p:txBody>
      </p:sp>
      <p:pic>
        <p:nvPicPr>
          <p:cNvPr id="125" name="Google Shape;125;g2dfec4da436_0_58"/>
          <p:cNvPicPr preferRelativeResize="0"/>
          <p:nvPr/>
        </p:nvPicPr>
        <p:blipFill>
          <a:blip r:embed="rId3">
            <a:alphaModFix/>
          </a:blip>
          <a:stretch>
            <a:fillRect/>
          </a:stretch>
        </p:blipFill>
        <p:spPr>
          <a:xfrm>
            <a:off x="1006204" y="2000625"/>
            <a:ext cx="3021325" cy="3161575"/>
          </a:xfrm>
          <a:prstGeom prst="rect">
            <a:avLst/>
          </a:prstGeom>
          <a:noFill/>
          <a:ln>
            <a:noFill/>
          </a:ln>
        </p:spPr>
      </p:pic>
      <p:pic>
        <p:nvPicPr>
          <p:cNvPr id="126" name="Google Shape;126;g2dfec4da436_0_58"/>
          <p:cNvPicPr preferRelativeResize="0"/>
          <p:nvPr/>
        </p:nvPicPr>
        <p:blipFill>
          <a:blip r:embed="rId4">
            <a:alphaModFix/>
          </a:blip>
          <a:stretch>
            <a:fillRect/>
          </a:stretch>
        </p:blipFill>
        <p:spPr>
          <a:xfrm>
            <a:off x="5869200" y="1973775"/>
            <a:ext cx="4171950" cy="334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dfec4da436_0_65"/>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5"/>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
        <p:nvSpPr>
          <p:cNvPr id="132" name="Google Shape;132;g2dfec4da436_0_65"/>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None/>
            </a:pPr>
            <a:r>
              <a:rPr b="1" lang="en-US" sz="2600">
                <a:solidFill>
                  <a:schemeClr val="accent1"/>
                </a:solidFill>
                <a:latin typeface="Calibri"/>
                <a:ea typeface="Calibri"/>
                <a:cs typeface="Calibri"/>
                <a:sym typeface="Calibri"/>
              </a:rPr>
              <a:t>Software Debouncing - Wait-and-See</a:t>
            </a:r>
            <a:endParaRPr b="1" sz="2600">
              <a:solidFill>
                <a:schemeClr val="accent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a:p>
            <a:pPr indent="-393700" lvl="0" marL="4572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The easiest software debouncing technique is wait-and-see. When the program detects that a button is pressed, it re-examines the input signal after a short delay, typically between 20 and 50 ms. If the input signal still shows the button is pressed, the program then reports that the button has been pressed indeed.</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600">
              <a:solidFill>
                <a:schemeClr val="dk1"/>
              </a:solidFill>
              <a:latin typeface="Calibri"/>
              <a:ea typeface="Calibri"/>
              <a:cs typeface="Calibri"/>
              <a:sym typeface="Calibri"/>
            </a:endParaRPr>
          </a:p>
        </p:txBody>
      </p:sp>
      <p:pic>
        <p:nvPicPr>
          <p:cNvPr id="133" name="Google Shape;133;g2dfec4da436_0_65"/>
          <p:cNvPicPr preferRelativeResize="0"/>
          <p:nvPr/>
        </p:nvPicPr>
        <p:blipFill>
          <a:blip r:embed="rId3">
            <a:alphaModFix/>
          </a:blip>
          <a:stretch>
            <a:fillRect/>
          </a:stretch>
        </p:blipFill>
        <p:spPr>
          <a:xfrm>
            <a:off x="3184800" y="4165750"/>
            <a:ext cx="5822400" cy="233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dfec4da436_0_74"/>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55555"/>
              <a:buFont typeface="Arial"/>
              <a:buNone/>
            </a:pPr>
            <a:r>
              <a:rPr b="1" lang="en-US" sz="3600">
                <a:latin typeface="Consolas"/>
                <a:ea typeface="Consolas"/>
                <a:cs typeface="Consolas"/>
                <a:sym typeface="Consolas"/>
              </a:rPr>
              <a:t>Push Button</a:t>
            </a:r>
            <a:endParaRPr>
              <a:latin typeface="Consolas"/>
              <a:ea typeface="Consolas"/>
              <a:cs typeface="Consolas"/>
              <a:sym typeface="Consolas"/>
            </a:endParaRPr>
          </a:p>
        </p:txBody>
      </p:sp>
      <p:sp>
        <p:nvSpPr>
          <p:cNvPr id="139" name="Google Shape;139;g2dfec4da436_0_74"/>
          <p:cNvSpPr txBox="1"/>
          <p:nvPr/>
        </p:nvSpPr>
        <p:spPr>
          <a:xfrm>
            <a:off x="621792" y="1121664"/>
            <a:ext cx="10814400" cy="50475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None/>
            </a:pPr>
            <a:r>
              <a:rPr b="1" lang="en-US" sz="2600">
                <a:solidFill>
                  <a:schemeClr val="accent1"/>
                </a:solidFill>
                <a:latin typeface="Calibri"/>
                <a:ea typeface="Calibri"/>
                <a:cs typeface="Calibri"/>
                <a:sym typeface="Calibri"/>
              </a:rPr>
              <a:t>Software Debouncing - Wait-and-See</a:t>
            </a:r>
            <a:endParaRPr b="1" sz="2600">
              <a:solidFill>
                <a:schemeClr val="accent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a:p>
            <a:pPr indent="-393700" lvl="0" marL="4572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However, the response time of the wait-and-see technique is significant and is not acceptable in many applications, such as gaming or mission- critical systems. A better software debouncing technique is </a:t>
            </a:r>
            <a:r>
              <a:rPr b="1" lang="en-US" sz="2600">
                <a:solidFill>
                  <a:schemeClr val="dk1"/>
                </a:solidFill>
                <a:latin typeface="Calibri"/>
                <a:ea typeface="Calibri"/>
                <a:cs typeface="Calibri"/>
                <a:sym typeface="Calibri"/>
              </a:rPr>
              <a:t>counter debouncer</a:t>
            </a:r>
            <a:r>
              <a:rPr lang="en-US"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2024-03-27T20:38:46Z</dcterms:created>
  <dc:creator>Md. Farhan Shakib</dc:creator>
</cp:coreProperties>
</file>