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D7aBk3UdhdXg83xUQ5iu/mIJp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2F7DAF-172E-456C-8034-5DC247F12DD2}">
  <a:tblStyle styleId="{922F7DAF-172E-456C-8034-5DC247F12DD2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e98e91a4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de98e91a41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25c09a86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725c09a86a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25c09a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725c09a8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25c09a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725c09a86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25c09a8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2725c09a86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25c09a8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725c09a86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25c09a86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725c09a86a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25c09a86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725c09a86a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25c09a86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2725c09a86a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e98e91a4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de98e91a41_0_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0e0397a1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e0e0397a10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98e91a4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de98e91a41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0e0397a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2e0e0397a1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0e0397a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2e0e0397a1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0e0397a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e0e0397a1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0e0397a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2e0e0397a1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0e0397a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e0e0397a1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378ed1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27378ed15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78ed15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7378ed15a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e98e91a4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de98e91a41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25c09a86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725c09a86a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25c09a86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725c09a86a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5c09a86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2725c09a86a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5c09a86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725c09a86a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5c09a86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725c09a86a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25c09a86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725c09a86a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25c09a8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725c09a86a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e98e91a41_0_246"/>
          <p:cNvSpPr txBox="1"/>
          <p:nvPr>
            <p:ph type="ctrTitle"/>
          </p:nvPr>
        </p:nvSpPr>
        <p:spPr>
          <a:xfrm>
            <a:off x="576943" y="841830"/>
            <a:ext cx="111906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4x3 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(C Code)</a:t>
            </a:r>
            <a:endParaRPr/>
          </a:p>
        </p:txBody>
      </p:sp>
      <p:sp>
        <p:nvSpPr>
          <p:cNvPr id="85" name="Google Shape;85;g2de98e91a41_0_246"/>
          <p:cNvSpPr/>
          <p:nvPr/>
        </p:nvSpPr>
        <p:spPr>
          <a:xfrm>
            <a:off x="1817913" y="2873829"/>
            <a:ext cx="8980800" cy="654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de98e91a41_0_246"/>
          <p:cNvSpPr/>
          <p:nvPr/>
        </p:nvSpPr>
        <p:spPr>
          <a:xfrm>
            <a:off x="1817912" y="2110582"/>
            <a:ext cx="8980800" cy="654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de98e91a41_0_246"/>
          <p:cNvSpPr txBox="1"/>
          <p:nvPr/>
        </p:nvSpPr>
        <p:spPr>
          <a:xfrm>
            <a:off x="1524000" y="3602037"/>
            <a:ext cx="91440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 by-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Md. Farhan Shakib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Lecturer, Dept. of CSE, RUET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farhan.shakib@cse.ruet.ac.bd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25c09a86a_0_22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g2725c09a86a_0_223"/>
          <p:cNvPicPr preferRelativeResize="0"/>
          <p:nvPr/>
        </p:nvPicPr>
        <p:blipFill rotWithShape="1">
          <a:blip r:embed="rId3">
            <a:alphaModFix/>
          </a:blip>
          <a:srcRect b="0" l="0" r="0" t="35794"/>
          <a:stretch/>
        </p:blipFill>
        <p:spPr>
          <a:xfrm>
            <a:off x="1066800" y="1291625"/>
            <a:ext cx="9522825" cy="4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5c09a86a_0_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7" name="Google Shape;167;g2725c09a86a_0_0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GPIOA_IDR (*(volatile uint32_t *) 0x40010808)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if((GPIOA_IDR &amp; 1UL&lt;&lt;4) == 0) {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col = 0;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168" name="Google Shape;168;g2725c09a86a_0_0"/>
          <p:cNvPicPr preferRelativeResize="0"/>
          <p:nvPr/>
        </p:nvPicPr>
        <p:blipFill rotWithShape="1">
          <a:blip r:embed="rId3">
            <a:alphaModFix/>
          </a:blip>
          <a:srcRect b="27251" l="0" r="0" t="32310"/>
          <a:stretch/>
        </p:blipFill>
        <p:spPr>
          <a:xfrm>
            <a:off x="838200" y="1315175"/>
            <a:ext cx="7241251" cy="12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725c09a86a_0_0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0   0   0   0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725c09a86a_0_0"/>
          <p:cNvSpPr/>
          <p:nvPr/>
        </p:nvSpPr>
        <p:spPr>
          <a:xfrm>
            <a:off x="4859475" y="1849650"/>
            <a:ext cx="1321800" cy="5385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725c09a86a_0_0"/>
          <p:cNvSpPr txBox="1"/>
          <p:nvPr>
            <p:ph idx="1" type="body"/>
          </p:nvPr>
        </p:nvSpPr>
        <p:spPr>
          <a:xfrm>
            <a:off x="838200" y="903525"/>
            <a:ext cx="61581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whether if C1 is 0 or not.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2725c09a86a_0_10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GPIOA_IDR (*(volatile uint32_t *) 0x40010808)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if((GPIOA_IDR &amp; 1UL&lt;&lt;4) == 0) {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col = 0;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if((GPIOA_IDR &amp; 1UL&lt;&lt;5) == 0) {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col = 1;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177" name="Google Shape;177;g2725c09a86a_0_10"/>
          <p:cNvPicPr preferRelativeResize="0"/>
          <p:nvPr/>
        </p:nvPicPr>
        <p:blipFill rotWithShape="1">
          <a:blip r:embed="rId3">
            <a:alphaModFix/>
          </a:blip>
          <a:srcRect b="27251" l="0" r="0" t="32310"/>
          <a:stretch/>
        </p:blipFill>
        <p:spPr>
          <a:xfrm>
            <a:off x="838200" y="1315175"/>
            <a:ext cx="7241251" cy="12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725c09a86a_0_10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0   0   0   0   0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725c09a86a_0_10"/>
          <p:cNvSpPr/>
          <p:nvPr/>
        </p:nvSpPr>
        <p:spPr>
          <a:xfrm>
            <a:off x="4859475" y="1849650"/>
            <a:ext cx="1321800" cy="5385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725c09a86a_0_1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g2725c09a86a_0_10"/>
          <p:cNvSpPr txBox="1"/>
          <p:nvPr>
            <p:ph idx="1" type="body"/>
          </p:nvPr>
        </p:nvSpPr>
        <p:spPr>
          <a:xfrm>
            <a:off x="838200" y="903525"/>
            <a:ext cx="61581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whether if C2 is 0 or not.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g2725c09a86a_0_18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GPIOA_IDR (*(volatile uint32_t *) 0x40010808)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if((GPIOA_IDR &amp; 1UL&lt;&lt;4) == 0) {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col = 0;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 if((GPIOA_IDR &amp; 1UL&lt;&lt;5) == 0) {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col = 1;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 if((GPIOA_IDR &amp; 1UL&lt;&lt;6) == 0) {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col = 2;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 { col = -1; }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187" name="Google Shape;187;g2725c09a86a_0_18"/>
          <p:cNvPicPr preferRelativeResize="0"/>
          <p:nvPr/>
        </p:nvPicPr>
        <p:blipFill rotWithShape="1">
          <a:blip r:embed="rId3">
            <a:alphaModFix/>
          </a:blip>
          <a:srcRect b="27251" l="0" r="0" t="32310"/>
          <a:stretch/>
        </p:blipFill>
        <p:spPr>
          <a:xfrm>
            <a:off x="838200" y="1315175"/>
            <a:ext cx="7241251" cy="12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725c09a86a_0_18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0   0   0   0   0   0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725c09a86a_0_18"/>
          <p:cNvSpPr/>
          <p:nvPr/>
        </p:nvSpPr>
        <p:spPr>
          <a:xfrm>
            <a:off x="4859475" y="1849650"/>
            <a:ext cx="1321800" cy="5385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725c09a86a_0_18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g2725c09a86a_0_18"/>
          <p:cNvSpPr txBox="1"/>
          <p:nvPr>
            <p:ph idx="1" type="body"/>
          </p:nvPr>
        </p:nvSpPr>
        <p:spPr>
          <a:xfrm>
            <a:off x="838200" y="903525"/>
            <a:ext cx="61581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whether if C3 is 0 or not.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25c09a86a_0_3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7" name="Google Shape;197;g2725c09a86a_0_39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(*(volatile uint32_t *) 0x40010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0C)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 |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(14UL&lt;&lt;0);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0;} </a:t>
                      </a:r>
                      <a:r>
                        <a:rPr b="1" lang="en-US" sz="160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//b1110000 = 112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198" name="Google Shape;198;g2725c09a86a_0_39"/>
          <p:cNvPicPr preferRelativeResize="0"/>
          <p:nvPr/>
        </p:nvPicPr>
        <p:blipFill rotWithShape="1">
          <a:blip r:embed="rId3">
            <a:alphaModFix/>
          </a:blip>
          <a:srcRect b="35272" l="0" r="0" t="25817"/>
          <a:stretch/>
        </p:blipFill>
        <p:spPr>
          <a:xfrm>
            <a:off x="990600" y="1238325"/>
            <a:ext cx="6959151" cy="1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725c09a86a_0_39"/>
          <p:cNvSpPr/>
          <p:nvPr/>
        </p:nvSpPr>
        <p:spPr>
          <a:xfrm>
            <a:off x="6196800" y="1720550"/>
            <a:ext cx="1752900" cy="659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725c09a86a_0_39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1   1   1   0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725c09a86a_0_39"/>
          <p:cNvSpPr txBox="1"/>
          <p:nvPr>
            <p:ph idx="1" type="body"/>
          </p:nvPr>
        </p:nvSpPr>
        <p:spPr>
          <a:xfrm>
            <a:off x="838200" y="903525"/>
            <a:ext cx="9294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Rows=1110 and check whether columns=111 or not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25c09a86a_0_13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7" name="Google Shape;207;g2725c09a86a_0_131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(*(volatile uint32_t *) 0x40010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0C)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 |= (14UL&lt;&lt;0);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0;}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(13UL&lt;&lt;0);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1;}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208" name="Google Shape;208;g2725c09a86a_0_131"/>
          <p:cNvPicPr preferRelativeResize="0"/>
          <p:nvPr/>
        </p:nvPicPr>
        <p:blipFill rotWithShape="1">
          <a:blip r:embed="rId3">
            <a:alphaModFix/>
          </a:blip>
          <a:srcRect b="35272" l="0" r="0" t="25817"/>
          <a:stretch/>
        </p:blipFill>
        <p:spPr>
          <a:xfrm>
            <a:off x="990600" y="1238325"/>
            <a:ext cx="6959151" cy="1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725c09a86a_0_131"/>
          <p:cNvSpPr/>
          <p:nvPr/>
        </p:nvSpPr>
        <p:spPr>
          <a:xfrm>
            <a:off x="6196800" y="1720550"/>
            <a:ext cx="1752900" cy="659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725c09a86a_0_131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0   0   0   0   0   0   0   0   0   0   0   0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1   1   0   1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725c09a86a_0_131"/>
          <p:cNvSpPr txBox="1"/>
          <p:nvPr>
            <p:ph idx="1" type="body"/>
          </p:nvPr>
        </p:nvSpPr>
        <p:spPr>
          <a:xfrm>
            <a:off x="838200" y="903525"/>
            <a:ext cx="92949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Rows=1101 and check whether columns=111 or not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25c09a86a_0_13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7" name="Google Shape;217;g2725c09a86a_0_139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(*(volatile uint32_t *) 0x40010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0C)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 |= (14UL&lt;&lt;0);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0;}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(13UL&lt;&lt;0);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1;}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(11UL&lt;&lt;0);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2;}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218" name="Google Shape;218;g2725c09a86a_0_139"/>
          <p:cNvPicPr preferRelativeResize="0"/>
          <p:nvPr/>
        </p:nvPicPr>
        <p:blipFill rotWithShape="1">
          <a:blip r:embed="rId3">
            <a:alphaModFix/>
          </a:blip>
          <a:srcRect b="35272" l="0" r="0" t="25817"/>
          <a:stretch/>
        </p:blipFill>
        <p:spPr>
          <a:xfrm>
            <a:off x="990600" y="1238325"/>
            <a:ext cx="6959151" cy="1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725c09a86a_0_139"/>
          <p:cNvSpPr/>
          <p:nvPr/>
        </p:nvSpPr>
        <p:spPr>
          <a:xfrm>
            <a:off x="6196800" y="1720550"/>
            <a:ext cx="1752900" cy="659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725c09a86a_0_139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0   0   0   0   0   0   0   0   0   0   0   0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1   0   1   1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725c09a86a_0_139"/>
          <p:cNvSpPr txBox="1"/>
          <p:nvPr>
            <p:ph idx="1" type="body"/>
          </p:nvPr>
        </p:nvSpPr>
        <p:spPr>
          <a:xfrm>
            <a:off x="838200" y="903525"/>
            <a:ext cx="92949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Rows=1011 and check whether columns=111 or not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25c09a86a_0_14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27" name="Google Shape;227;g2725c09a86a_0_147"/>
          <p:cNvGraphicFramePr/>
          <p:nvPr/>
        </p:nvGraphicFramePr>
        <p:xfrm>
          <a:off x="838203" y="304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_ODR |= (14UL&lt;&lt;0);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0;}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(13UL&lt;&lt;0);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1;}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(11UL&lt;&lt;0);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2;}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(7UL&lt;&lt;0);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if(GPIOA_IDR &amp; (7UL&lt;&lt;4) != 112) {row = 3;}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228" name="Google Shape;228;g2725c09a86a_0_147"/>
          <p:cNvPicPr preferRelativeResize="0"/>
          <p:nvPr/>
        </p:nvPicPr>
        <p:blipFill rotWithShape="1">
          <a:blip r:embed="rId3">
            <a:alphaModFix/>
          </a:blip>
          <a:srcRect b="35272" l="0" r="0" t="25817"/>
          <a:stretch/>
        </p:blipFill>
        <p:spPr>
          <a:xfrm>
            <a:off x="990600" y="1238325"/>
            <a:ext cx="6959151" cy="1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725c09a86a_0_147"/>
          <p:cNvSpPr/>
          <p:nvPr/>
        </p:nvSpPr>
        <p:spPr>
          <a:xfrm>
            <a:off x="6196800" y="1720550"/>
            <a:ext cx="1752900" cy="659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725c09a86a_0_147"/>
          <p:cNvSpPr txBox="1"/>
          <p:nvPr/>
        </p:nvSpPr>
        <p:spPr>
          <a:xfrm>
            <a:off x="1167950" y="227582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0   0   0   0   0   0   0   0   0   0   0   0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1   1   1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725c09a86a_0_147"/>
          <p:cNvSpPr txBox="1"/>
          <p:nvPr>
            <p:ph idx="1" type="body"/>
          </p:nvPr>
        </p:nvSpPr>
        <p:spPr>
          <a:xfrm>
            <a:off x="838200" y="903525"/>
            <a:ext cx="92949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Rows=0111 and check whether columns=111 or not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e98e91a41_0_479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g2de98e91a41_0_479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RCC_APB2ENR (*(volatile uint32_t *)   0x40021018)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GPIOA_CRL   (*(volatile uint32_t *)   0x40010800)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GPIOA_IDR   (*(volatile uint32_t *)   0x40010808)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GPIOA_ODR   (*(volatile uint32_t *)   0x4001080C)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row, col;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char key_map [4][3] =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{'1', '2', '3'},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{'4', '5', '6'},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{'7', '8', '9'},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{'*', '0', '#'},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enable_clock()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Enable port A clock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RCC_APB2ENR |= 1UL&lt;&lt;2;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38" name="Google Shape;238;g2de98e91a41_0_47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0e0397a10_0_37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g2e0e0397a10_0_37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input_string[100] = {0};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Initialize input string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input_index = 0;       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Initialize input index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add_to_string(char c)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Ensure there is space for the new character and the null terminator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(input_index &lt; sizeof(input_string) - 1)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input_string[input_index] = c;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Add character at the current index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input_index++;            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Move to the next position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input_string[input_index] = '\0';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Null terminate the string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45" name="Google Shape;245;g2e0e0397a10_0_3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e98e91a41_0_25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Note</a:t>
            </a:r>
            <a:endParaRPr/>
          </a:p>
        </p:txBody>
      </p:sp>
      <p:sp>
        <p:nvSpPr>
          <p:cNvPr id="93" name="Google Shape;93;g2de98e91a41_0_253"/>
          <p:cNvSpPr txBox="1"/>
          <p:nvPr>
            <p:ph idx="1" type="body"/>
          </p:nvPr>
        </p:nvSpPr>
        <p:spPr>
          <a:xfrm>
            <a:off x="838200" y="903514"/>
            <a:ext cx="105156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Different from the book. Slide explains the concept in context of STM32f10X  MCU. While the book uses different MCU. So, the addresses will also be different.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0e0397a10_0_3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g2e0e0397a10_0_3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set_output_pins()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PA0, PA1, PA2, PA3 as output (R1, R2, R3, R4)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~(15UL&lt;&lt;0);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Erase PA0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(3UL&lt;&lt;0);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PA0 as Output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~(15UL&lt;&lt;4);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Erase PA1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(3UL&lt;&lt;4);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PA1 as Output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~(15UL&lt;&lt;8);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Erase PA2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(3UL&lt;&lt;8);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PA2 as Output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~(15UL&lt;&lt;12);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Erase PA3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(3UL&lt;&lt;12);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PA3 as Output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52" name="Google Shape;252;g2e0e0397a10_0_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0e0397a10_0_10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g2e0e0397a10_0_10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set_input_pins()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PA4, PA5, PA6 as Input (C1, C2, C3)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~(15UL&lt;&lt;16);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Erase PA4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(4UL&lt;&lt;16);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Set PA4 as Input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~(15UL&lt;&lt;20);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Erase PA5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(4UL&lt;&lt;20);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Set PA5 as Input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&amp;= ~(15UL&lt;&lt;24);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Erase PA6 CNF and MODE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GPIOA_CRL |= (4UL&lt;&lt;24);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Set PA6 as Input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59" name="Google Shape;259;g2e0e0397a10_0_1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0e0397a10_0_17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" name="Google Shape;265;g2e0e0397a10_0_17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get_column()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Check whether PA4 is 0 or not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if((GPIOA_IDR &amp; 1UL&lt;&lt;4) == 0)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		 col = 0;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Check whether PA5 is 0 or not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else if((GPIOA_IDR &amp; 1UL&lt;&lt;5) == 0)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		 col = 1;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Check whether PA6 is 0 or not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else if((GPIOA_IDR &amp; 1UL&lt;&lt;6) == 0)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		 col = 2;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PA4, PA5, PA6 are all 1. No button pressed.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else { col = -1;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66" name="Google Shape;266;g2e0e0397a10_0_1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0e0397a10_0_24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g2e0e0397a10_0_24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get_row()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PA0 as 0 and check if all columns are 1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GPIOA_ODR |= (14UL&lt;&lt;0);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if(GPIOA_IDR &amp; (7UL&lt;&lt;4) != 112) {row = 0;}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Set PA0 as 0 and check if all columns are 1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GPIOA_ODR |= (13UL&lt;&lt;0);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if(GPIOA_IDR &amp; (7UL&lt;&lt;4) != 112) {row = 1;}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PA0 as 0 and check if all columns are 1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GPIOA_ODR |= (11UL&lt;&lt;0);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if(GPIOA_IDR &amp; (7UL&lt;&lt;4) != 112) {row = 2;}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Set PA0 as 0 and check if all columns are 1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8888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&amp;= ~(15UL&lt;&lt;0);</a:t>
                      </a:r>
                      <a:endParaRPr b="1" sz="1800">
                        <a:solidFill>
                          <a:srgbClr val="8888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GPIOA_ODR |= (7UL&lt;&lt;0);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if(GPIOA_IDR &amp; (7UL&lt;&lt;4) != 112) {row = 3;}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73" name="Google Shape;273;g2e0e0397a10_0_2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0e0397a10_0_31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Code: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g2e0e0397a10_0_31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{922F7DAF-172E-456C-8034-5DC247F12DD2}</a:tableStyleId>
              </a:tblPr>
              <a:tblGrid>
                <a:gridCol w="10870400"/>
              </a:tblGrid>
              <a:tr h="50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enable_clock();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set_output_pins();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set_input_pins();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while(1)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get_column();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if (col == -1) {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continue;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get_row();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add_to_string(key_map[row][col]);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80" name="Google Shape;280;g2e0e0397a10_0_3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3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378ed15a0_0_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Sample Questions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g27378ed15a0_0_0"/>
          <p:cNvSpPr txBox="1"/>
          <p:nvPr/>
        </p:nvSpPr>
        <p:spPr>
          <a:xfrm>
            <a:off x="599213" y="1185307"/>
            <a:ext cx="11005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Question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a program in C to scan/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 4x3 keypad with STM32 Blue Pill using PA0-PA6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using addresses to access the registers.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Given–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GPIOA_CRL address 0x40010800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RCC_APB2ENR address 0x40021018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GPIOA_ODR address 0x4001080C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GPIOA_IDR address 0x40010808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is in the given program in slide.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378ed15a0_0_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Sample Questions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g27378ed15a0_0_5"/>
          <p:cNvSpPr txBox="1"/>
          <p:nvPr/>
        </p:nvSpPr>
        <p:spPr>
          <a:xfrm>
            <a:off x="599213" y="1185307"/>
            <a:ext cx="11005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Question 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in C to scan/interface a 4x3 keypad with STM32 Blue Pill using PA0-PA6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stm32f10x.h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header to access the registers.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 yourself. I trust in your capabilities.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 made high resolution icons of Fantastic Voyage for my ..." id="293" name="Google Shape;293;g27378ed15a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50" y="2746575"/>
            <a:ext cx="538500" cy="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98e91a41_0_399"/>
          <p:cNvSpPr txBox="1"/>
          <p:nvPr/>
        </p:nvSpPr>
        <p:spPr>
          <a:xfrm>
            <a:off x="3462906" y="2828835"/>
            <a:ext cx="526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2de98e91a41_0_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971" y="1338943"/>
            <a:ext cx="2090057" cy="209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25c09a86a_0_15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References</a:t>
            </a:r>
            <a:endParaRPr/>
          </a:p>
        </p:txBody>
      </p:sp>
      <p:sp>
        <p:nvSpPr>
          <p:cNvPr id="99" name="Google Shape;99;g2725c09a86a_0_155"/>
          <p:cNvSpPr txBox="1"/>
          <p:nvPr>
            <p:ph idx="1" type="body"/>
          </p:nvPr>
        </p:nvSpPr>
        <p:spPr>
          <a:xfrm>
            <a:off x="838200" y="903514"/>
            <a:ext cx="105156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Embedded Systems with ARM Cortex-M Microcontrollers in Assembly Language and C 3e by Dr. Yifeng Zhu [Chapter 14]</a:t>
            </a:r>
            <a:endParaRPr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25c09a86a_0_16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/>
          </a:p>
        </p:txBody>
      </p:sp>
      <p:sp>
        <p:nvSpPr>
          <p:cNvPr id="105" name="Google Shape;105;g2725c09a86a_0_160"/>
          <p:cNvSpPr txBox="1"/>
          <p:nvPr>
            <p:ph idx="1" type="body"/>
          </p:nvPr>
        </p:nvSpPr>
        <p:spPr>
          <a:xfrm>
            <a:off x="838200" y="903514"/>
            <a:ext cx="105156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Suppose we have a keypad that has 12 keys, as shown in f</a:t>
            </a:r>
            <a:r>
              <a:rPr lang="en-US"/>
              <a:t>igure</a:t>
            </a:r>
            <a:r>
              <a:rPr lang="en-US"/>
              <a:t>. One simple way is to interface each key in the same approach as a push button, with each key having a dedicated pin to detect whether it is pressed or not. However, this would require 12 I/0 pins, which is not desirable for many applications because the total number of pins available for use on a microcontroller is limited.</a:t>
            </a:r>
            <a:endParaRPr/>
          </a:p>
        </p:txBody>
      </p:sp>
      <p:pic>
        <p:nvPicPr>
          <p:cNvPr id="106" name="Google Shape;106;g2725c09a86a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25" y="4062738"/>
            <a:ext cx="21145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5c09a86a_0_166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g2725c09a86a_0_166"/>
          <p:cNvSpPr txBox="1"/>
          <p:nvPr>
            <p:ph idx="1" type="body"/>
          </p:nvPr>
        </p:nvSpPr>
        <p:spPr>
          <a:xfrm>
            <a:off x="838200" y="903525"/>
            <a:ext cx="61581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reduce the number of pins required, a keypad usually organizes its keys in a matrix, as shown in figure. This matrix scheme decreases the number of I/0 pins from 12 to 7 in this example.</a:t>
            </a:r>
            <a:endParaRPr/>
          </a:p>
        </p:txBody>
      </p:sp>
      <p:pic>
        <p:nvPicPr>
          <p:cNvPr id="113" name="Google Shape;113;g2725c09a86a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800" y="939650"/>
            <a:ext cx="4287000" cy="52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5c09a86a_0_17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g2725c09a86a_0_173"/>
          <p:cNvSpPr txBox="1"/>
          <p:nvPr>
            <p:ph idx="1" type="body"/>
          </p:nvPr>
        </p:nvSpPr>
        <p:spPr>
          <a:xfrm>
            <a:off x="838200" y="903525"/>
            <a:ext cx="61581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columns are connected in a pull-up fashion. So, C1, C2 &amp; C3 initially read high, when no button is pressed. Because, rows and columns are only connected via switch and no switch is pressed.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2725c09a86a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800" y="939650"/>
            <a:ext cx="4287000" cy="520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2725c09a86a_0_173"/>
          <p:cNvCxnSpPr/>
          <p:nvPr/>
        </p:nvCxnSpPr>
        <p:spPr>
          <a:xfrm flipH="1">
            <a:off x="9195325" y="1291650"/>
            <a:ext cx="15300" cy="412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g2725c09a86a_0_173"/>
          <p:cNvCxnSpPr/>
          <p:nvPr/>
        </p:nvCxnSpPr>
        <p:spPr>
          <a:xfrm flipH="1">
            <a:off x="9957325" y="1291650"/>
            <a:ext cx="15300" cy="412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2725c09a86a_0_173"/>
          <p:cNvCxnSpPr/>
          <p:nvPr/>
        </p:nvCxnSpPr>
        <p:spPr>
          <a:xfrm flipH="1">
            <a:off x="10719325" y="1291650"/>
            <a:ext cx="15300" cy="412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g2725c09a86a_0_173"/>
          <p:cNvCxnSpPr/>
          <p:nvPr/>
        </p:nvCxnSpPr>
        <p:spPr>
          <a:xfrm>
            <a:off x="8503300" y="2444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g2725c09a86a_0_173"/>
          <p:cNvCxnSpPr/>
          <p:nvPr/>
        </p:nvCxnSpPr>
        <p:spPr>
          <a:xfrm>
            <a:off x="8503300" y="3206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g2725c09a86a_0_173"/>
          <p:cNvCxnSpPr/>
          <p:nvPr/>
        </p:nvCxnSpPr>
        <p:spPr>
          <a:xfrm>
            <a:off x="8503300" y="3968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g2725c09a86a_0_173"/>
          <p:cNvCxnSpPr/>
          <p:nvPr/>
        </p:nvCxnSpPr>
        <p:spPr>
          <a:xfrm>
            <a:off x="8503300" y="4730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25c09a86a_0_186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g2725c09a86a_0_186"/>
          <p:cNvSpPr txBox="1"/>
          <p:nvPr>
            <p:ph idx="1" type="body"/>
          </p:nvPr>
        </p:nvSpPr>
        <p:spPr>
          <a:xfrm>
            <a:off x="838200" y="903525"/>
            <a:ext cx="61581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any </a:t>
            </a:r>
            <a:r>
              <a:rPr lang="en-US"/>
              <a:t>button</a:t>
            </a:r>
            <a:r>
              <a:rPr lang="en-US"/>
              <a:t> is pressed, Columns read the lower </a:t>
            </a:r>
            <a:r>
              <a:rPr lang="en-US"/>
              <a:t>resistive</a:t>
            </a:r>
            <a:r>
              <a:rPr lang="en-US"/>
              <a:t> path. So, corresponding column reads 0.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2725c09a86a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800" y="939650"/>
            <a:ext cx="4287000" cy="520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2725c09a86a_0_186"/>
          <p:cNvCxnSpPr/>
          <p:nvPr/>
        </p:nvCxnSpPr>
        <p:spPr>
          <a:xfrm>
            <a:off x="9210625" y="1291650"/>
            <a:ext cx="0" cy="290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2725c09a86a_0_186"/>
          <p:cNvCxnSpPr/>
          <p:nvPr/>
        </p:nvCxnSpPr>
        <p:spPr>
          <a:xfrm flipH="1">
            <a:off x="9957325" y="1291650"/>
            <a:ext cx="15300" cy="412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2725c09a86a_0_186"/>
          <p:cNvCxnSpPr/>
          <p:nvPr/>
        </p:nvCxnSpPr>
        <p:spPr>
          <a:xfrm flipH="1">
            <a:off x="10719325" y="1291650"/>
            <a:ext cx="15300" cy="412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2725c09a86a_0_186"/>
          <p:cNvCxnSpPr/>
          <p:nvPr/>
        </p:nvCxnSpPr>
        <p:spPr>
          <a:xfrm>
            <a:off x="8503300" y="2444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2725c09a86a_0_186"/>
          <p:cNvCxnSpPr/>
          <p:nvPr/>
        </p:nvCxnSpPr>
        <p:spPr>
          <a:xfrm>
            <a:off x="8503300" y="3206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2725c09a86a_0_186"/>
          <p:cNvCxnSpPr/>
          <p:nvPr/>
        </p:nvCxnSpPr>
        <p:spPr>
          <a:xfrm>
            <a:off x="8503300" y="3968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2725c09a86a_0_186"/>
          <p:cNvCxnSpPr/>
          <p:nvPr/>
        </p:nvCxnSpPr>
        <p:spPr>
          <a:xfrm>
            <a:off x="8503300" y="4730900"/>
            <a:ext cx="2521800" cy="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2725c09a86a_0_186"/>
          <p:cNvCxnSpPr/>
          <p:nvPr/>
        </p:nvCxnSpPr>
        <p:spPr>
          <a:xfrm>
            <a:off x="8995350" y="3968900"/>
            <a:ext cx="215400" cy="2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2725c09a86a_0_186"/>
          <p:cNvCxnSpPr/>
          <p:nvPr/>
        </p:nvCxnSpPr>
        <p:spPr>
          <a:xfrm>
            <a:off x="8564800" y="3967175"/>
            <a:ext cx="461400" cy="1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25c09a86a_0_20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g2725c09a86a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50" y="1056025"/>
            <a:ext cx="9880301" cy="54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25c09a86a_0_21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Keypad Scan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5" name="Google Shape;155;g2725c09a86a_0_217"/>
          <p:cNvPicPr preferRelativeResize="0"/>
          <p:nvPr/>
        </p:nvPicPr>
        <p:blipFill rotWithShape="1">
          <a:blip r:embed="rId3">
            <a:alphaModFix/>
          </a:blip>
          <a:srcRect b="63391" l="0" r="0" t="0"/>
          <a:stretch/>
        </p:blipFill>
        <p:spPr>
          <a:xfrm>
            <a:off x="914400" y="1132225"/>
            <a:ext cx="10515601" cy="302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2024-03-27T20:38:46Z</dcterms:created>
  <dc:creator>Md. Farhan Shakib</dc:creator>
</cp:coreProperties>
</file>